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0"/>
  </p:notesMasterIdLst>
  <p:sldIdLst>
    <p:sldId id="300" r:id="rId6"/>
    <p:sldId id="323" r:id="rId7"/>
    <p:sldId id="302" r:id="rId8"/>
    <p:sldId id="259" r:id="rId9"/>
    <p:sldId id="303" r:id="rId10"/>
    <p:sldId id="304" r:id="rId11"/>
    <p:sldId id="305" r:id="rId12"/>
    <p:sldId id="320" r:id="rId13"/>
    <p:sldId id="337" r:id="rId14"/>
    <p:sldId id="338" r:id="rId15"/>
    <p:sldId id="339" r:id="rId16"/>
    <p:sldId id="340" r:id="rId17"/>
    <p:sldId id="341" r:id="rId18"/>
    <p:sldId id="342" r:id="rId19"/>
    <p:sldId id="322" r:id="rId20"/>
    <p:sldId id="321" r:id="rId21"/>
    <p:sldId id="317" r:id="rId22"/>
    <p:sldId id="316" r:id="rId23"/>
    <p:sldId id="324" r:id="rId24"/>
    <p:sldId id="325" r:id="rId25"/>
    <p:sldId id="326" r:id="rId26"/>
    <p:sldId id="327" r:id="rId27"/>
    <p:sldId id="328" r:id="rId28"/>
    <p:sldId id="329" r:id="rId29"/>
    <p:sldId id="330" r:id="rId30"/>
    <p:sldId id="331" r:id="rId31"/>
    <p:sldId id="332" r:id="rId32"/>
    <p:sldId id="333" r:id="rId33"/>
    <p:sldId id="334" r:id="rId34"/>
    <p:sldId id="319" r:id="rId35"/>
    <p:sldId id="335" r:id="rId36"/>
    <p:sldId id="336" r:id="rId37"/>
    <p:sldId id="318" r:id="rId38"/>
    <p:sldId id="31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8" autoAdjust="0"/>
    <p:restoredTop sz="86385" autoAdjust="0"/>
  </p:normalViewPr>
  <p:slideViewPr>
    <p:cSldViewPr snapToGrid="0">
      <p:cViewPr varScale="1">
        <p:scale>
          <a:sx n="98" d="100"/>
          <a:sy n="98" d="100"/>
        </p:scale>
        <p:origin x="276" y="90"/>
      </p:cViewPr>
      <p:guideLst/>
    </p:cSldViewPr>
  </p:slideViewPr>
  <p:outlineViewPr>
    <p:cViewPr>
      <p:scale>
        <a:sx n="33" d="100"/>
        <a:sy n="33" d="100"/>
      </p:scale>
      <p:origin x="0" y="-15456"/>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5/7/2021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E"/>
                </a:solidFill>
                <a:effectLst/>
                <a:latin typeface="-apple-system"/>
              </a:rPr>
              <a:t>IoT sensors in Contoso Apparel's environment send telemetry into IoT Hub via a device connection string. An Azure Function is triggered on message ingestion to process the incoming telemetry and updates the appropriate digital twin in the Azure Digital Twins service. A route is established between the Azure Digital Twins Service and a second Azure Function so that the telemetry stream is made available to the </a:t>
            </a:r>
            <a:r>
              <a:rPr lang="en-US" b="0" i="0" dirty="0" err="1">
                <a:solidFill>
                  <a:srgbClr val="24292E"/>
                </a:solidFill>
                <a:effectLst/>
                <a:latin typeface="-apple-system"/>
              </a:rPr>
              <a:t>SignalR</a:t>
            </a:r>
            <a:r>
              <a:rPr lang="en-US" b="0" i="0" dirty="0">
                <a:solidFill>
                  <a:srgbClr val="24292E"/>
                </a:solidFill>
                <a:effectLst/>
                <a:latin typeface="-apple-system"/>
              </a:rPr>
              <a:t> service. Web applications are then able to subscribe to this </a:t>
            </a:r>
            <a:r>
              <a:rPr lang="en-US" b="0" i="0" dirty="0" err="1">
                <a:solidFill>
                  <a:srgbClr val="24292E"/>
                </a:solidFill>
                <a:effectLst/>
                <a:latin typeface="-apple-system"/>
              </a:rPr>
              <a:t>SignalR</a:t>
            </a:r>
            <a:r>
              <a:rPr lang="en-US" b="0" i="0" dirty="0">
                <a:solidFill>
                  <a:srgbClr val="24292E"/>
                </a:solidFill>
                <a:effectLst/>
                <a:latin typeface="-apple-system"/>
              </a:rPr>
              <a:t> hub to receive telemetry information. A secondary route is established between the Azure Digital Twins service and an Event Hub intermediary to provide data into Time Series Insights via a third Azure Function. </a:t>
            </a:r>
            <a:r>
              <a:rPr lang="en-US" b="0" dirty="0">
                <a:solidFill>
                  <a:srgbClr val="D4D4D4"/>
                </a:solidFill>
                <a:effectLst/>
                <a:latin typeface="Consolas" panose="020B0609020204030204" pitchFamily="49" charset="0"/>
              </a:rPr>
              <a:t>A logic app is used to trigger digital twin updates for shipment progress.</a:t>
            </a:r>
          </a:p>
          <a:p>
            <a:pPr algn="l"/>
            <a:endParaRPr lang="en-US" b="0" i="0" dirty="0">
              <a:solidFill>
                <a:srgbClr val="24292E"/>
              </a:solidFill>
              <a:effectLst/>
              <a:latin typeface="-apple-system"/>
            </a:endParaRPr>
          </a:p>
          <a:p>
            <a:br>
              <a:rPr lang="en-US" dirty="0"/>
            </a:b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As a starting point, how do you recommend Contoso Apparel approach modeling entities in their environment?</a:t>
            </a:r>
          </a:p>
          <a:p>
            <a:endParaRPr lang="en-US" b="0" i="0" dirty="0">
              <a:solidFill>
                <a:srgbClr val="24292E"/>
              </a:solidFill>
              <a:effectLst/>
              <a:latin typeface="-apple-system"/>
            </a:endParaRPr>
          </a:p>
          <a:p>
            <a:endParaRPr lang="en-US" b="0" i="0" dirty="0">
              <a:solidFill>
                <a:srgbClr val="24292E"/>
              </a:solidFill>
              <a:effectLst/>
              <a:latin typeface="-apple-system"/>
            </a:endParaRPr>
          </a:p>
          <a:p>
            <a:r>
              <a:rPr lang="en-US" b="0" i="0" dirty="0">
                <a:solidFill>
                  <a:srgbClr val="24292E"/>
                </a:solidFill>
                <a:effectLst/>
                <a:latin typeface="-apple-system"/>
              </a:rPr>
              <a:t>Ontologies provide a great starting point for digital twin solutions. They encompass a set of domain-specific models and relationships between entities for designing, creating, and parsing a digital twin graph. The ontologies provided by Microsoft are also designed to be easily extensible, so that you can customize them for your solution. There are three possible strategies for integrating industry-standard ontologies with DTDL. </a:t>
            </a:r>
            <a:r>
              <a:rPr lang="en-US" b="1" i="0" dirty="0">
                <a:solidFill>
                  <a:srgbClr val="24292E"/>
                </a:solidFill>
                <a:effectLst/>
                <a:latin typeface="-apple-system"/>
              </a:rPr>
              <a:t>Adopt</a:t>
            </a:r>
            <a:r>
              <a:rPr lang="en-US" b="0" i="0" dirty="0">
                <a:solidFill>
                  <a:srgbClr val="24292E"/>
                </a:solidFill>
                <a:effectLst/>
                <a:latin typeface="-apple-system"/>
              </a:rPr>
              <a:t>, you can start your solution with an open-source DTDL ontology that has been built on widely adopted industry standards. You can either use these model sets out-of-the-box, or extend them with your own additions for a customized solution. </a:t>
            </a:r>
            <a:r>
              <a:rPr lang="en-US" b="1" i="0" dirty="0">
                <a:solidFill>
                  <a:srgbClr val="24292E"/>
                </a:solidFill>
                <a:effectLst/>
                <a:latin typeface="-apple-system"/>
              </a:rPr>
              <a:t>Convert</a:t>
            </a:r>
            <a:r>
              <a:rPr lang="en-US" b="0" i="0" dirty="0">
                <a:solidFill>
                  <a:srgbClr val="24292E"/>
                </a:solidFill>
                <a:effectLst/>
                <a:latin typeface="-apple-system"/>
              </a:rPr>
              <a:t>, if you already have existing models represented in another standard format, you can convert them to DTDL to use them with Azure Digital Twins. </a:t>
            </a:r>
            <a:r>
              <a:rPr lang="en-US" b="1" i="0" dirty="0">
                <a:solidFill>
                  <a:srgbClr val="24292E"/>
                </a:solidFill>
                <a:effectLst/>
                <a:latin typeface="-apple-system"/>
              </a:rPr>
              <a:t>Author</a:t>
            </a:r>
            <a:r>
              <a:rPr lang="en-US" b="0" i="0" dirty="0">
                <a:solidFill>
                  <a:srgbClr val="24292E"/>
                </a:solidFill>
                <a:effectLst/>
                <a:latin typeface="-apple-system"/>
              </a:rPr>
              <a:t>, you can always develop your own custom DTDL models from scratch, using any applicable industry standards as inspiration.</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1605307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 high level, what types of information should be encapsulated within an entity definition?</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Within a model definition, the top-level code item is an interface. This encapsulates the entire model, and the rest of the model is defined within the interface. A DTDL model interface may contain zero, one, or many of each of the following fields:</a:t>
            </a:r>
          </a:p>
          <a:p>
            <a:pPr algn="l">
              <a:buFont typeface="Arial" panose="020B0604020202020204" pitchFamily="34" charset="0"/>
              <a:buChar char="•"/>
            </a:pPr>
            <a:r>
              <a:rPr lang="en-US" b="1" i="0" dirty="0">
                <a:solidFill>
                  <a:srgbClr val="24292E"/>
                </a:solidFill>
                <a:effectLst/>
                <a:latin typeface="-apple-system"/>
              </a:rPr>
              <a:t>Property</a:t>
            </a:r>
            <a:r>
              <a:rPr lang="en-US" b="0" i="0" dirty="0">
                <a:solidFill>
                  <a:srgbClr val="24292E"/>
                </a:solidFill>
                <a:effectLst/>
                <a:latin typeface="-apple-system"/>
              </a:rPr>
              <a:t>: Properties are data fields that represent the state of an entity (like the properties in many object-oriented programming languages). Properties have backing storage and can be read at any time. Properties are expected to have backing storage. This means that you can read a property at any time and retrieve its value. If the property is writeable, you can also store a value in the property.</a:t>
            </a:r>
          </a:p>
          <a:p>
            <a:pPr algn="l">
              <a:buFont typeface="Arial" panose="020B0604020202020204" pitchFamily="34" charset="0"/>
              <a:buChar char="•"/>
            </a:pPr>
            <a:r>
              <a:rPr lang="en-US" b="1" i="0" dirty="0">
                <a:solidFill>
                  <a:srgbClr val="24292E"/>
                </a:solidFill>
                <a:effectLst/>
                <a:latin typeface="-apple-system"/>
              </a:rPr>
              <a:t>Telemetry</a:t>
            </a:r>
            <a:r>
              <a:rPr lang="en-US" b="0" i="0" dirty="0">
                <a:solidFill>
                  <a:srgbClr val="24292E"/>
                </a:solidFill>
                <a:effectLst/>
                <a:latin typeface="-apple-system"/>
              </a:rPr>
              <a:t>: Telemetry fields represent measurements or events, and are often used to describe device sensor readings. Unlike properties, telemetry is not stored on a digital twin; it is a series of time-bound data events that need to be handled as they occur. For more on the differences between property and telemetry, see the Properties vs. telemetry section below. Telemetry is more like a stream of events; it's a set of data messages that have short lifespans. If you don't set up listening for the event and actions to take when it happens, there is no trace of the event at a later time. You can't come back to it and read it later.</a:t>
            </a:r>
          </a:p>
          <a:p>
            <a:pPr algn="l">
              <a:buFont typeface="Arial" panose="020B0604020202020204" pitchFamily="34" charset="0"/>
              <a:buChar char="•"/>
            </a:pPr>
            <a:r>
              <a:rPr lang="en-US" b="1" i="0" dirty="0">
                <a:solidFill>
                  <a:srgbClr val="24292E"/>
                </a:solidFill>
                <a:effectLst/>
                <a:latin typeface="-apple-system"/>
              </a:rPr>
              <a:t>Component</a:t>
            </a:r>
            <a:r>
              <a:rPr lang="en-US" b="0" i="0" dirty="0">
                <a:solidFill>
                  <a:srgbClr val="24292E"/>
                </a:solidFill>
                <a:effectLst/>
                <a:latin typeface="-apple-system"/>
              </a:rPr>
              <a:t>: Components allow you to build your model interface as an assembly of other interfaces, if you want. An example of a component is a </a:t>
            </a:r>
            <a:r>
              <a:rPr lang="en-US" b="0" i="0" dirty="0" err="1">
                <a:solidFill>
                  <a:srgbClr val="24292E"/>
                </a:solidFill>
                <a:effectLst/>
                <a:latin typeface="-apple-system"/>
              </a:rPr>
              <a:t>frontCamera</a:t>
            </a:r>
            <a:r>
              <a:rPr lang="en-US" b="0" i="0" dirty="0">
                <a:solidFill>
                  <a:srgbClr val="24292E"/>
                </a:solidFill>
                <a:effectLst/>
                <a:latin typeface="-apple-system"/>
              </a:rPr>
              <a:t> interface (and another component interface </a:t>
            </a:r>
            <a:r>
              <a:rPr lang="en-US" b="0" i="0" dirty="0" err="1">
                <a:solidFill>
                  <a:srgbClr val="24292E"/>
                </a:solidFill>
                <a:effectLst/>
                <a:latin typeface="-apple-system"/>
              </a:rPr>
              <a:t>backCamera</a:t>
            </a:r>
            <a:r>
              <a:rPr lang="en-US" b="0" i="0" dirty="0">
                <a:solidFill>
                  <a:srgbClr val="24292E"/>
                </a:solidFill>
                <a:effectLst/>
                <a:latin typeface="-apple-system"/>
              </a:rPr>
              <a:t>) that are used in defining a model for a phone. You must first define an interface for </a:t>
            </a:r>
            <a:r>
              <a:rPr lang="en-US" b="0" i="0" dirty="0" err="1">
                <a:solidFill>
                  <a:srgbClr val="24292E"/>
                </a:solidFill>
                <a:effectLst/>
                <a:latin typeface="-apple-system"/>
              </a:rPr>
              <a:t>frontCamera</a:t>
            </a:r>
            <a:r>
              <a:rPr lang="en-US" b="0" i="0" dirty="0">
                <a:solidFill>
                  <a:srgbClr val="24292E"/>
                </a:solidFill>
                <a:effectLst/>
                <a:latin typeface="-apple-system"/>
              </a:rPr>
              <a:t> as though it were its own model, and then you can reference it when defining Phone. Use a component to describe something that is an integral part of your solution but doesn't need a separate identity, and doesn't need to be created, deleted, or rearranged in the twin graph independently. If you want entities to have independent existences in the twin graph, represent them as separate digital twins of different models, connected by relationships (see next bullet).</a:t>
            </a:r>
          </a:p>
          <a:p>
            <a:pPr algn="l">
              <a:buFont typeface="Arial" panose="020B0604020202020204" pitchFamily="34" charset="0"/>
              <a:buChar char="•"/>
            </a:pPr>
            <a:r>
              <a:rPr lang="en-US" b="1" i="0" dirty="0">
                <a:solidFill>
                  <a:srgbClr val="24292E"/>
                </a:solidFill>
                <a:effectLst/>
                <a:latin typeface="-apple-system"/>
              </a:rPr>
              <a:t>Relationship</a:t>
            </a:r>
            <a:r>
              <a:rPr lang="en-US" b="0" i="0" dirty="0">
                <a:solidFill>
                  <a:srgbClr val="24292E"/>
                </a:solidFill>
                <a:effectLst/>
                <a:latin typeface="-apple-system"/>
              </a:rPr>
              <a:t> - Relationships let you represent how a digital twin can be involved with other digital twins. Relationships can represent different semantic meanings, such as contains ("floor contains room"), cools ("</a:t>
            </a:r>
            <a:r>
              <a:rPr lang="en-US" b="0" i="0" dirty="0" err="1">
                <a:solidFill>
                  <a:srgbClr val="24292E"/>
                </a:solidFill>
                <a:effectLst/>
                <a:latin typeface="-apple-system"/>
              </a:rPr>
              <a:t>hvac</a:t>
            </a:r>
            <a:r>
              <a:rPr lang="en-US" b="0" i="0" dirty="0">
                <a:solidFill>
                  <a:srgbClr val="24292E"/>
                </a:solidFill>
                <a:effectLst/>
                <a:latin typeface="-apple-system"/>
              </a:rPr>
              <a:t> cools room"), </a:t>
            </a:r>
            <a:r>
              <a:rPr lang="en-US" b="0" i="0" dirty="0" err="1">
                <a:solidFill>
                  <a:srgbClr val="24292E"/>
                </a:solidFill>
                <a:effectLst/>
                <a:latin typeface="-apple-system"/>
              </a:rPr>
              <a:t>isBilledTo</a:t>
            </a:r>
            <a:r>
              <a:rPr lang="en-US" b="0" i="0" dirty="0">
                <a:solidFill>
                  <a:srgbClr val="24292E"/>
                </a:solidFill>
                <a:effectLst/>
                <a:latin typeface="-apple-system"/>
              </a:rPr>
              <a:t> ("compressor is billed to user"), etc. Relationships allow the solution to provide a graph of interrelated entities.</a:t>
            </a:r>
          </a:p>
        </p:txBody>
      </p:sp>
      <p:sp>
        <p:nvSpPr>
          <p:cNvPr id="4" name="Slide Number Placeholder 3"/>
          <p:cNvSpPr>
            <a:spLocks noGrp="1"/>
          </p:cNvSpPr>
          <p:nvPr>
            <p:ph type="sldNum" sz="quarter" idx="5"/>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2430980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What methods are available for Contoso to add these entities to their environment knowledge graph?</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Data plane APIs are the Azure Digital Twins APIs used to manage the elements within your Azure Digital Twins instance. They include operations like creating routes, uploading models, creating relationships, and managing </a:t>
            </a:r>
            <a:r>
              <a:rPr lang="en-US" b="0" i="0" dirty="0" err="1">
                <a:solidFill>
                  <a:srgbClr val="24292E"/>
                </a:solidFill>
                <a:effectLst/>
                <a:latin typeface="-apple-system"/>
              </a:rPr>
              <a:t>twins.These</a:t>
            </a:r>
            <a:r>
              <a:rPr lang="en-US" b="0" i="0" dirty="0">
                <a:solidFill>
                  <a:srgbClr val="24292E"/>
                </a:solidFill>
                <a:effectLst/>
                <a:latin typeface="-apple-system"/>
              </a:rPr>
              <a:t> are available as </a:t>
            </a:r>
            <a:r>
              <a:rPr lang="en-US" b="1" i="0" dirty="0">
                <a:solidFill>
                  <a:srgbClr val="24292E"/>
                </a:solidFill>
                <a:effectLst/>
                <a:latin typeface="-apple-system"/>
              </a:rPr>
              <a:t>REST APIs</a:t>
            </a:r>
            <a:r>
              <a:rPr lang="en-US" b="0" i="0" dirty="0">
                <a:solidFill>
                  <a:srgbClr val="24292E"/>
                </a:solidFill>
                <a:effectLst/>
                <a:latin typeface="-apple-system"/>
              </a:rPr>
              <a:t>. Calling these APIs is also made available via a variety of </a:t>
            </a:r>
            <a:r>
              <a:rPr lang="en-US" b="1" i="0" dirty="0">
                <a:solidFill>
                  <a:srgbClr val="24292E"/>
                </a:solidFill>
                <a:effectLst/>
                <a:latin typeface="-apple-system"/>
              </a:rPr>
              <a:t>SDKs</a:t>
            </a:r>
            <a:r>
              <a:rPr lang="en-US" b="0" i="0" dirty="0">
                <a:solidFill>
                  <a:srgbClr val="24292E"/>
                </a:solidFill>
                <a:effectLst/>
                <a:latin typeface="-apple-system"/>
              </a:rPr>
              <a:t> supporting languages such as C#, Java, JavaScript, and Python. Calling these APIs are automated in the </a:t>
            </a:r>
            <a:r>
              <a:rPr lang="en-US" b="1" i="0" dirty="0">
                <a:solidFill>
                  <a:srgbClr val="24292E"/>
                </a:solidFill>
                <a:effectLst/>
                <a:latin typeface="-apple-system"/>
              </a:rPr>
              <a:t>Digital Twins Explorer</a:t>
            </a:r>
            <a:r>
              <a:rPr lang="en-US" b="0" i="0" dirty="0">
                <a:solidFill>
                  <a:srgbClr val="24292E"/>
                </a:solidFill>
                <a:effectLst/>
                <a:latin typeface="-apple-system"/>
              </a:rPr>
              <a:t> application if you desire a user interface to upload your models.</a:t>
            </a:r>
          </a:p>
          <a:p>
            <a:pPr algn="l"/>
            <a:r>
              <a:rPr lang="en-US" b="0" i="0" dirty="0">
                <a:solidFill>
                  <a:srgbClr val="24292E"/>
                </a:solidFill>
                <a:effectLst/>
                <a:latin typeface="-apple-system"/>
              </a:rPr>
              <a:t>The data plane APIs can be broadly divided into the following categories:</a:t>
            </a:r>
          </a:p>
          <a:p>
            <a:pPr algn="l">
              <a:buFont typeface="Arial" panose="020B0604020202020204" pitchFamily="34" charset="0"/>
              <a:buChar char="•"/>
            </a:pPr>
            <a:r>
              <a:rPr lang="en-US" b="1" i="0" dirty="0" err="1">
                <a:solidFill>
                  <a:srgbClr val="24292E"/>
                </a:solidFill>
                <a:effectLst/>
                <a:latin typeface="-apple-system"/>
              </a:rPr>
              <a:t>DigitalTwinModels</a:t>
            </a:r>
            <a:r>
              <a:rPr lang="en-US" b="0" i="0" dirty="0">
                <a:solidFill>
                  <a:srgbClr val="24292E"/>
                </a:solidFill>
                <a:effectLst/>
                <a:latin typeface="-apple-system"/>
              </a:rPr>
              <a:t> - The </a:t>
            </a:r>
            <a:r>
              <a:rPr lang="en-US" b="0" i="0" dirty="0" err="1">
                <a:solidFill>
                  <a:srgbClr val="24292E"/>
                </a:solidFill>
                <a:effectLst/>
                <a:latin typeface="-apple-system"/>
              </a:rPr>
              <a:t>DigitalTwinModels</a:t>
            </a:r>
            <a:r>
              <a:rPr lang="en-US" b="0" i="0" dirty="0">
                <a:solidFill>
                  <a:srgbClr val="24292E"/>
                </a:solidFill>
                <a:effectLst/>
                <a:latin typeface="-apple-system"/>
              </a:rPr>
              <a:t> category contains APIs to manage the models in an Azure Digital Twins instance. Management activities include upload, validation, retrieval, and deletion of models authored in DTDL.</a:t>
            </a:r>
          </a:p>
          <a:p>
            <a:pPr algn="l">
              <a:buFont typeface="Arial" panose="020B0604020202020204" pitchFamily="34" charset="0"/>
              <a:buChar char="•"/>
            </a:pPr>
            <a:r>
              <a:rPr lang="en-US" b="1" i="0" dirty="0" err="1">
                <a:solidFill>
                  <a:srgbClr val="24292E"/>
                </a:solidFill>
                <a:effectLst/>
                <a:latin typeface="-apple-system"/>
              </a:rPr>
              <a:t>DigitalTwins</a:t>
            </a:r>
            <a:r>
              <a:rPr lang="en-US" b="0" i="0" dirty="0">
                <a:solidFill>
                  <a:srgbClr val="24292E"/>
                </a:solidFill>
                <a:effectLst/>
                <a:latin typeface="-apple-system"/>
              </a:rPr>
              <a:t> - The </a:t>
            </a:r>
            <a:r>
              <a:rPr lang="en-US" b="0" i="0" dirty="0" err="1">
                <a:solidFill>
                  <a:srgbClr val="24292E"/>
                </a:solidFill>
                <a:effectLst/>
                <a:latin typeface="-apple-system"/>
              </a:rPr>
              <a:t>DigitalTwins</a:t>
            </a:r>
            <a:r>
              <a:rPr lang="en-US" b="0" i="0" dirty="0">
                <a:solidFill>
                  <a:srgbClr val="24292E"/>
                </a:solidFill>
                <a:effectLst/>
                <a:latin typeface="-apple-system"/>
              </a:rPr>
              <a:t> category contains the APIs that let developers create, modify, and delete digital twins and their relationships in an Azure Digital Twins instance.</a:t>
            </a:r>
          </a:p>
          <a:p>
            <a:pPr algn="l">
              <a:buFont typeface="Arial" panose="020B0604020202020204" pitchFamily="34" charset="0"/>
              <a:buChar char="•"/>
            </a:pPr>
            <a:r>
              <a:rPr lang="en-US" b="1" i="0" dirty="0">
                <a:solidFill>
                  <a:srgbClr val="24292E"/>
                </a:solidFill>
                <a:effectLst/>
                <a:latin typeface="-apple-system"/>
              </a:rPr>
              <a:t>Query</a:t>
            </a:r>
            <a:r>
              <a:rPr lang="en-US" b="0" i="0" dirty="0">
                <a:solidFill>
                  <a:srgbClr val="24292E"/>
                </a:solidFill>
                <a:effectLst/>
                <a:latin typeface="-apple-system"/>
              </a:rPr>
              <a:t> - The Query category lets developers find sets of digital twins in the twin graph across relationships.</a:t>
            </a:r>
          </a:p>
          <a:p>
            <a:pPr algn="l">
              <a:buFont typeface="Arial" panose="020B0604020202020204" pitchFamily="34" charset="0"/>
              <a:buChar char="•"/>
            </a:pPr>
            <a:r>
              <a:rPr lang="en-US" b="1" i="0" dirty="0">
                <a:solidFill>
                  <a:srgbClr val="24292E"/>
                </a:solidFill>
                <a:effectLst/>
                <a:latin typeface="-apple-system"/>
              </a:rPr>
              <a:t>Event Routes</a:t>
            </a:r>
            <a:r>
              <a:rPr lang="en-US" b="0" i="0" dirty="0">
                <a:solidFill>
                  <a:srgbClr val="24292E"/>
                </a:solidFill>
                <a:effectLst/>
                <a:latin typeface="-apple-system"/>
              </a:rPr>
              <a:t> - The Event Routes category contains APIs to route data, through the system and to downstream services.</a:t>
            </a:r>
          </a:p>
        </p:txBody>
      </p:sp>
      <p:sp>
        <p:nvSpPr>
          <p:cNvPr id="4" name="Slide Number Placeholder 3"/>
          <p:cNvSpPr>
            <a:spLocks noGrp="1"/>
          </p:cNvSpPr>
          <p:nvPr>
            <p:ph type="sldNum" sz="quarter" idx="5"/>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3461150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How would Contoso query and visualize the knowledge graph representation of their environment model?</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Contoso would use Azure Digital Twins query language to query their twin graph, using the Query API, SDK, or inside of the Azure Digital Twins Explorer application. For visualizing the twin graph, they would use the Azure Digital Twins Explorer.</a:t>
            </a:r>
          </a:p>
        </p:txBody>
      </p:sp>
      <p:sp>
        <p:nvSpPr>
          <p:cNvPr id="4" name="Slide Number Placeholder 3"/>
          <p:cNvSpPr>
            <a:spLocks noGrp="1"/>
          </p:cNvSpPr>
          <p:nvPr>
            <p:ph type="sldNum" sz="quarter" idx="5"/>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2818518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Which Azure service(s) should Contoso use to register and authenticate their IoT devices?</a:t>
            </a:r>
          </a:p>
          <a:p>
            <a:pPr algn="l"/>
            <a:endParaRPr lang="en-US" sz="1200" dirty="0"/>
          </a:p>
          <a:p>
            <a:pPr algn="l"/>
            <a:r>
              <a:rPr lang="en-US" sz="1200" dirty="0"/>
              <a:t>Contoso Apparel should use IoT Hub, or the combination of IoT Hub and the Device Provisioning Service (DPS) to register and authenticate their IoT devices</a:t>
            </a:r>
            <a:endParaRPr lang="en-US" b="0" i="0" dirty="0">
              <a:solidFill>
                <a:srgbClr val="24292E"/>
              </a:solidFill>
              <a:effectLst/>
              <a:latin typeface="-apple-system"/>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3350451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E"/>
                </a:solidFill>
                <a:effectLst/>
                <a:latin typeface="-apple-system"/>
              </a:rPr>
              <a:t>Data should be ingested via IoT Hub alongside an Azure Function compute resource that processes the telemetry and updates the digital twin model.</a:t>
            </a:r>
          </a:p>
        </p:txBody>
      </p:sp>
      <p:sp>
        <p:nvSpPr>
          <p:cNvPr id="4" name="Slide Number Placeholder 3"/>
          <p:cNvSpPr>
            <a:spLocks noGrp="1"/>
          </p:cNvSpPr>
          <p:nvPr>
            <p:ph type="sldNum" sz="quarter" idx="5"/>
          </p:nvPr>
        </p:nvSpPr>
        <p:spPr/>
        <p:txBody>
          <a:bodyPr/>
          <a:lstStyle/>
          <a:p>
            <a:fld id="{0998D5BB-B127-481F-BC0A-2F77C576BB34}" type="slidenum">
              <a:rPr lang="en-US" smtClean="0"/>
              <a:t>24</a:t>
            </a:fld>
            <a:endParaRPr lang="en-US"/>
          </a:p>
        </p:txBody>
      </p:sp>
    </p:spTree>
    <p:extLst>
      <p:ext uri="{BB962C8B-B14F-4D97-AF65-F5344CB8AC3E}">
        <p14:creationId xmlns:p14="http://schemas.microsoft.com/office/powerpoint/2010/main" val="213246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E"/>
                </a:solidFill>
                <a:effectLst/>
                <a:latin typeface="-apple-system"/>
              </a:rPr>
              <a:t>Contoso can subscribe to the Digital Twin Telemetry Messages notification type and route those to Event Grid for further processing. Event routes are also used to handle events within the twin graph and send data from digital twin to digital twin. This is done by connecting event routes through Event Grid to compute resources, such as Azure Functions. These functions then define how twins should receive and respond to events. Alternatively, Contoso Apparel could use Azure Stream Analytics to monitor for anomalies in near real-time, either using a query to find telemetry out of range, or utilizing the built-in anomaly detection capabilities.</a:t>
            </a:r>
          </a:p>
        </p:txBody>
      </p:sp>
      <p:sp>
        <p:nvSpPr>
          <p:cNvPr id="4" name="Slide Number Placeholder 3"/>
          <p:cNvSpPr>
            <a:spLocks noGrp="1"/>
          </p:cNvSpPr>
          <p:nvPr>
            <p:ph type="sldNum" sz="quarter" idx="5"/>
          </p:nvPr>
        </p:nvSpPr>
        <p:spPr/>
        <p:txBody>
          <a:bodyPr/>
          <a:lstStyle/>
          <a:p>
            <a:fld id="{0998D5BB-B127-481F-BC0A-2F77C576BB34}" type="slidenum">
              <a:rPr lang="en-US" smtClean="0"/>
              <a:t>25</a:t>
            </a:fld>
            <a:endParaRPr lang="en-US"/>
          </a:p>
        </p:txBody>
      </p:sp>
    </p:spTree>
    <p:extLst>
      <p:ext uri="{BB962C8B-B14F-4D97-AF65-F5344CB8AC3E}">
        <p14:creationId xmlns:p14="http://schemas.microsoft.com/office/powerpoint/2010/main" val="3155820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Which Azure service(s) would you recommend so that Contoso Apparel can receive the humidity anomaly notification?</a:t>
            </a:r>
            <a:endParaRPr lang="en-US" sz="1000" dirty="0"/>
          </a:p>
          <a:p>
            <a:pPr algn="l"/>
            <a:endParaRPr lang="en-US" b="0" i="0" dirty="0">
              <a:solidFill>
                <a:srgbClr val="24292E"/>
              </a:solidFill>
              <a:effectLst/>
              <a:latin typeface="-apple-system"/>
            </a:endParaRPr>
          </a:p>
          <a:p>
            <a:pPr algn="l"/>
            <a:r>
              <a:rPr lang="en-US" b="0" i="0" dirty="0">
                <a:solidFill>
                  <a:srgbClr val="24292E"/>
                </a:solidFill>
                <a:effectLst/>
                <a:latin typeface="-apple-system"/>
              </a:rPr>
              <a:t>A Logic Application could be used to provide a number of notification types, including email and text message notifications.</a:t>
            </a:r>
          </a:p>
        </p:txBody>
      </p:sp>
      <p:sp>
        <p:nvSpPr>
          <p:cNvPr id="4" name="Slide Number Placeholder 3"/>
          <p:cNvSpPr>
            <a:spLocks noGrp="1"/>
          </p:cNvSpPr>
          <p:nvPr>
            <p:ph type="sldNum" sz="quarter" idx="5"/>
          </p:nvPr>
        </p:nvSpPr>
        <p:spPr/>
        <p:txBody>
          <a:bodyPr/>
          <a:lstStyle/>
          <a:p>
            <a:fld id="{0998D5BB-B127-481F-BC0A-2F77C576BB34}" type="slidenum">
              <a:rPr lang="en-US" smtClean="0"/>
              <a:t>26</a:t>
            </a:fld>
            <a:endParaRPr lang="en-US"/>
          </a:p>
        </p:txBody>
      </p:sp>
    </p:spTree>
    <p:extLst>
      <p:ext uri="{BB962C8B-B14F-4D97-AF65-F5344CB8AC3E}">
        <p14:creationId xmlns:p14="http://schemas.microsoft.com/office/powerpoint/2010/main" val="21012744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Preferred solution – Model updates (1)</a:t>
            </a:r>
          </a:p>
          <a:p>
            <a:endParaRPr lang="en-US" b="0" i="0" dirty="0">
              <a:solidFill>
                <a:srgbClr val="24292E"/>
              </a:solidFill>
              <a:effectLst/>
              <a:latin typeface="-apple-system"/>
            </a:endParaRPr>
          </a:p>
          <a:p>
            <a:r>
              <a:rPr lang="en-US" b="0" i="0" dirty="0">
                <a:solidFill>
                  <a:srgbClr val="24292E"/>
                </a:solidFill>
                <a:effectLst/>
                <a:latin typeface="-apple-system"/>
              </a:rPr>
              <a:t>To keep the live execution environment of Azure Digital Twins up to date with the real world, you can use IoT Hub and an Azure Function to connect your solution to IoT and IoT Edge devices. These hub-managed devices are represented as part of your twin graph and provide the data that drives your model. You can also update Azure Digital Twins from other data sources that are able to use REST APIs (and SDKs) or with connectors to other services like Logic Apps.</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a:p>
        </p:txBody>
      </p:sp>
    </p:spTree>
    <p:extLst>
      <p:ext uri="{BB962C8B-B14F-4D97-AF65-F5344CB8AC3E}">
        <p14:creationId xmlns:p14="http://schemas.microsoft.com/office/powerpoint/2010/main" val="12198436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1) How do you suggest implementing failover in the event that a factory needs to be taken offline for maintenance?</a:t>
            </a:r>
            <a:endParaRPr lang="en-US" sz="1000" dirty="0"/>
          </a:p>
          <a:p>
            <a:endParaRPr lang="en-US" b="0" i="0" dirty="0">
              <a:solidFill>
                <a:srgbClr val="24292E"/>
              </a:solidFill>
              <a:effectLst/>
              <a:latin typeface="-apple-system"/>
            </a:endParaRPr>
          </a:p>
          <a:p>
            <a:r>
              <a:rPr lang="en-US" b="0" i="0" dirty="0">
                <a:solidFill>
                  <a:srgbClr val="24292E"/>
                </a:solidFill>
                <a:effectLst/>
                <a:latin typeface="-apple-system"/>
              </a:rPr>
              <a:t>The Azure Digital Twins service supports the creation of event routes to send event data to custom-defined endpoints in your subscriptions. One supported event type is the </a:t>
            </a:r>
            <a:r>
              <a:rPr lang="en-US" b="1" i="0" dirty="0">
                <a:solidFill>
                  <a:srgbClr val="24292E"/>
                </a:solidFill>
                <a:effectLst/>
                <a:latin typeface="-apple-system"/>
              </a:rPr>
              <a:t>Digital Twin Change Notification (</a:t>
            </a:r>
            <a:r>
              <a:rPr lang="en-US" b="1" i="0" dirty="0" err="1">
                <a:solidFill>
                  <a:srgbClr val="24292E"/>
                </a:solidFill>
                <a:effectLst/>
                <a:latin typeface="-apple-system"/>
              </a:rPr>
              <a:t>Microsoft.DigitalTwins.Twin.Update</a:t>
            </a:r>
            <a:r>
              <a:rPr lang="en-US" b="1" i="0" dirty="0">
                <a:solidFill>
                  <a:srgbClr val="24292E"/>
                </a:solidFill>
                <a:effectLst/>
                <a:latin typeface="-apple-system"/>
              </a:rPr>
              <a:t>)</a:t>
            </a:r>
            <a:r>
              <a:rPr lang="en-US" b="0" i="0" dirty="0">
                <a:solidFill>
                  <a:srgbClr val="24292E"/>
                </a:solidFill>
                <a:effectLst/>
                <a:latin typeface="-apple-system"/>
              </a:rPr>
              <a:t> that is emitted every time a digital twin property changes. An event route can be configured to feed updates through an event hub that triggers an Azure Function for further processing. This Azure Function can monitor for a factory becoming offline and contain the custom business logic required to perform the failover.</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28</a:t>
            </a:fld>
            <a:endParaRPr lang="en-US"/>
          </a:p>
        </p:txBody>
      </p:sp>
    </p:spTree>
    <p:extLst>
      <p:ext uri="{BB962C8B-B14F-4D97-AF65-F5344CB8AC3E}">
        <p14:creationId xmlns:p14="http://schemas.microsoft.com/office/powerpoint/2010/main" val="2664895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92E"/>
                </a:solidFill>
                <a:effectLst/>
                <a:latin typeface="-apple-system"/>
              </a:rPr>
              <a:t>Azure Time Series insights allows for ad-hoc queries and visualization of historical data. Alternatively, data could be forwarded to other analysis services such as Azure Synapse Analytics to take advantage of visualization capabilities such as serverless SQL, Apache Spark, and Power BI.</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29</a:t>
            </a:fld>
            <a:endParaRPr lang="en-US"/>
          </a:p>
        </p:txBody>
      </p:sp>
    </p:spTree>
    <p:extLst>
      <p:ext uri="{BB962C8B-B14F-4D97-AF65-F5344CB8AC3E}">
        <p14:creationId xmlns:p14="http://schemas.microsoft.com/office/powerpoint/2010/main" val="251716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j-lt"/>
              </a:rPr>
              <a:t>1) Authoring Digital Twin Definition Language (DTDL) documents for all of our supply chain elements sounds like an enormous and complex undertaking. We don't even know how to get started with this. What do you recommend as a starting point?</a:t>
            </a:r>
          </a:p>
          <a:p>
            <a:endParaRPr lang="en-US" b="0" i="0" dirty="0">
              <a:solidFill>
                <a:srgbClr val="24292E"/>
              </a:solidFill>
              <a:effectLst/>
              <a:latin typeface="-apple-system"/>
            </a:endParaRPr>
          </a:p>
          <a:p>
            <a:r>
              <a:rPr lang="en-US" b="0" i="0" dirty="0" err="1">
                <a:solidFill>
                  <a:srgbClr val="24292E"/>
                </a:solidFill>
                <a:effectLst/>
                <a:latin typeface="-apple-system"/>
              </a:rPr>
              <a:t>Constoso</a:t>
            </a:r>
            <a:r>
              <a:rPr lang="en-US" b="0" i="0" dirty="0">
                <a:solidFill>
                  <a:srgbClr val="24292E"/>
                </a:solidFill>
                <a:effectLst/>
                <a:latin typeface="-apple-system"/>
              </a:rPr>
              <a:t> Apparel could adopt existing Digital Twin ontologies as a starting point to defining the elements in their environment. These ontologies are also extensible so that they have the ability to define their own custom features in their models.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2</a:t>
            </a:r>
            <a:r>
              <a:rPr lang="en-US" sz="1200" dirty="0">
                <a:solidFill>
                  <a:schemeClr val="tx1"/>
                </a:solidFill>
                <a:latin typeface="+mj-lt"/>
              </a:rPr>
              <a:t>) Our supply chain is a continuously running system, 24 hours a day, 7 days a week. As such, the state of each of our elements is in a constant state of change. How can we ensure the accuracy of our digital models? How will these be kept up-to-date?</a:t>
            </a:r>
          </a:p>
          <a:p>
            <a:endParaRPr lang="en-US" b="0" i="0" dirty="0">
              <a:solidFill>
                <a:srgbClr val="24292E"/>
              </a:solidFill>
              <a:effectLst/>
              <a:latin typeface="-apple-system"/>
            </a:endParaRPr>
          </a:p>
          <a:p>
            <a:r>
              <a:rPr lang="en-US" b="0" i="0" dirty="0" err="1">
                <a:solidFill>
                  <a:srgbClr val="24292E"/>
                </a:solidFill>
                <a:effectLst/>
                <a:latin typeface="-apple-system"/>
              </a:rPr>
              <a:t>Constoso</a:t>
            </a:r>
            <a:r>
              <a:rPr lang="en-US" b="0" i="0" dirty="0">
                <a:solidFill>
                  <a:srgbClr val="24292E"/>
                </a:solidFill>
                <a:effectLst/>
                <a:latin typeface="-apple-system"/>
              </a:rPr>
              <a:t> Apparel could adopt existing Digital Twin ontologies as a starting point to defining the elements in their environment. These ontologies are also extensible so that they have the ability to define their own custom features in their models.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a:p>
        </p:txBody>
      </p:sp>
    </p:spTree>
    <p:extLst>
      <p:ext uri="{BB962C8B-B14F-4D97-AF65-F5344CB8AC3E}">
        <p14:creationId xmlns:p14="http://schemas.microsoft.com/office/powerpoint/2010/main" val="938481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a:t>
            </a:r>
            <a:r>
              <a:rPr lang="en-US" sz="1200" dirty="0">
                <a:solidFill>
                  <a:schemeClr val="tx1"/>
                </a:solidFill>
                <a:latin typeface="+mj-lt"/>
              </a:rPr>
              <a:t>) We want to track a manufactured product such as a T-Shirt from its manufacturing on a factory floor, delivery to a warehouse, then to a store. Finally, we'd like to trace the T-Shirt through its purchase at a store by a customer. Is this level of tracing even possible?</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Yes! Create a digital twin instance for the T- Shirt. Using Azure Digital Twins Explorer, you can initiate a query to obtain the current status of the twin. Create an event route so that twin updates are sent to Azure Time Series Insights (via an Event Hub and an Azure Function). Azure Time Series insights allow for retrieving historical data based on the digital twin instance to view its state over time, including the ability to view this information in tabular format. As an alternative, an Azure Function can implement logic to store T-Shirt lifecycle information in a data store that serves a custom web application. This web application can implement custom visualizations and receive twin updates near real-time via </a:t>
            </a:r>
            <a:r>
              <a:rPr lang="en-US" b="0" dirty="0" err="1">
                <a:solidFill>
                  <a:srgbClr val="D4D4D4"/>
                </a:solidFill>
                <a:effectLst/>
                <a:latin typeface="Consolas" panose="020B0609020204030204" pitchFamily="49" charset="0"/>
              </a:rPr>
              <a:t>SignalR</a:t>
            </a:r>
            <a:r>
              <a:rPr lang="en-US" b="0" dirty="0">
                <a:solidFill>
                  <a:srgbClr val="D4D4D4"/>
                </a:solidFill>
                <a:effectLst/>
                <a:latin typeface="Consolas" panose="020B0609020204030204" pitchFamily="49" charset="0"/>
              </a:rPr>
              <a:t>.</a:t>
            </a:r>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a:p>
        </p:txBody>
      </p:sp>
    </p:spTree>
    <p:extLst>
      <p:ext uri="{BB962C8B-B14F-4D97-AF65-F5344CB8AC3E}">
        <p14:creationId xmlns:p14="http://schemas.microsoft.com/office/powerpoint/2010/main" val="31756226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5/7/2021 1:04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E"/>
                </a:solidFill>
                <a:effectLst/>
                <a:latin typeface="-apple-system"/>
              </a:rPr>
              <a:t>Contoso Apparel is a large multinational clothing manufacturer. Their environment consists of several factories, warehouses, storefronts, and logistics infrastructure. Multiple telemetry points are measured to ensure the highest quality level in their products, such as temperature, vibration, location, and humidity. Of these readings, maintaining humidity within the range of X and Y at all supply chain levels is the most critical. Due to mold issues, humidity has a direct correlation to the quality of the delivered consumer end-product.</a:t>
            </a:r>
          </a:p>
          <a:p>
            <a:pPr algn="l"/>
            <a:r>
              <a:rPr lang="en-US" b="0" i="0" dirty="0">
                <a:solidFill>
                  <a:srgbClr val="24292E"/>
                </a:solidFill>
                <a:effectLst/>
                <a:latin typeface="-apple-system"/>
              </a:rPr>
              <a:t>Contoso Apparel is looking to implement an end-to-end IoT solution in Azure. They will need data ingestion, processing, storage, and visualization. For the proof of concept, they wish to track humidity levels at each level of their supply chain to ensure a high-quality consumer product.</a:t>
            </a:r>
          </a:p>
          <a:p>
            <a:pPr algn="l"/>
            <a:r>
              <a:rPr lang="en-US" b="0" i="0" dirty="0">
                <a:solidFill>
                  <a:srgbClr val="24292E"/>
                </a:solidFill>
                <a:effectLst/>
                <a:latin typeface="-apple-system"/>
              </a:rPr>
              <a:t>Contoso desires to model and visualize the relationship between their processes, products, equipment, factories, shipping logistics, warehouses, and storefronts. They wish to have the ability to query into the current state of each of these elements defined their supply chain environment. They would also like to analyze historical data to track successful product deliveries or determine the root cause of unsuccessful deliveries. They also wish to leverage these models to simulate potential 'what if' process changes and assess their overall impact without experimenting with or impacting the current supply chain.</a:t>
            </a:r>
          </a:p>
          <a:p>
            <a:pPr algn="l"/>
            <a:r>
              <a:rPr lang="en-US" b="0" i="0" dirty="0">
                <a:solidFill>
                  <a:srgbClr val="24292E"/>
                </a:solidFill>
                <a:effectLst/>
                <a:latin typeface="-apple-system"/>
              </a:rPr>
              <a:t>In this proof of concept project, Contoso Apparel also wants to improve resiliency and time to recover at their factories by automating mitigating measures should an anomalous event occur. For example, product manufacturing could be re-routed to a secondary 'failover' factory should there be a moisture problem at the original facility. Currently, this type of failover is a manual, lengthy, and error-prone process that involves updating several systems and configuration files.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1669752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E"/>
                </a:solidFill>
                <a:effectLst/>
                <a:latin typeface="-apple-system"/>
              </a:rPr>
              <a:t>Azure Digital Twins is commonly used in combination with other Azure services as part of a larger IoT solution. A complete solution using Azure Digital Twins may contain the following parts:</a:t>
            </a:r>
          </a:p>
          <a:p>
            <a:pPr algn="l">
              <a:buFont typeface="+mj-lt"/>
              <a:buAutoNum type="arabicPeriod"/>
            </a:pPr>
            <a:r>
              <a:rPr lang="en-US" b="0" i="0" dirty="0">
                <a:solidFill>
                  <a:srgbClr val="24292E"/>
                </a:solidFill>
                <a:effectLst/>
                <a:latin typeface="-apple-system"/>
              </a:rPr>
              <a:t>The Azure Digital Twins service instance. This stores your twin models and your twin graph with its state, and orchestrates event processing.</a:t>
            </a:r>
          </a:p>
          <a:p>
            <a:pPr algn="l">
              <a:buFont typeface="+mj-lt"/>
              <a:buAutoNum type="arabicPeriod"/>
            </a:pPr>
            <a:r>
              <a:rPr lang="en-US" b="0" i="0" dirty="0">
                <a:solidFill>
                  <a:srgbClr val="24292E"/>
                </a:solidFill>
                <a:effectLst/>
                <a:latin typeface="-apple-system"/>
              </a:rPr>
              <a:t>One or more client apps that drive the Azure Digital Twins instance by configuring models, creating topology, and extracting insights from the twin graph.</a:t>
            </a:r>
          </a:p>
          <a:p>
            <a:pPr algn="l">
              <a:buFont typeface="+mj-lt"/>
              <a:buAutoNum type="arabicPeriod"/>
            </a:pPr>
            <a:r>
              <a:rPr lang="en-US" b="0" i="0" dirty="0">
                <a:solidFill>
                  <a:srgbClr val="24292E"/>
                </a:solidFill>
                <a:effectLst/>
                <a:latin typeface="-apple-system"/>
              </a:rPr>
              <a:t>One or more external compute resources to process events generated by Azure Digital Twins, or connected data sources such as devices. One common way to provide compute resources is via Azure Functions.</a:t>
            </a:r>
          </a:p>
          <a:p>
            <a:pPr algn="l">
              <a:buFont typeface="+mj-lt"/>
              <a:buAutoNum type="arabicPeriod"/>
            </a:pPr>
            <a:r>
              <a:rPr lang="en-US" b="0" i="0" dirty="0">
                <a:solidFill>
                  <a:srgbClr val="24292E"/>
                </a:solidFill>
                <a:effectLst/>
                <a:latin typeface="-apple-system"/>
              </a:rPr>
              <a:t>An IoT hub to provide device management and IoT data stream capabilities. Downstream services to handle tasks such as workflow integration (like Logic Apps, cold storage, time series integration, or analytics).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251902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Leveraging Azure Digital Twins in a supply chain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A8EA36-1040-4DCD-AC54-D7864C56D8BA}"/>
              </a:ext>
            </a:extLst>
          </p:cNvPr>
          <p:cNvSpPr>
            <a:spLocks noGrp="1"/>
          </p:cNvSpPr>
          <p:nvPr>
            <p:ph type="title"/>
          </p:nvPr>
        </p:nvSpPr>
        <p:spPr/>
        <p:txBody>
          <a:bodyPr/>
          <a:lstStyle/>
          <a:p>
            <a:r>
              <a:rPr lang="en-US" dirty="0"/>
              <a:t>Environment Modeling</a:t>
            </a:r>
          </a:p>
        </p:txBody>
      </p:sp>
      <p:sp>
        <p:nvSpPr>
          <p:cNvPr id="2" name="Text Placeholder 1">
            <a:extLst>
              <a:ext uri="{FF2B5EF4-FFF2-40B4-BE49-F238E27FC236}">
                <a16:creationId xmlns:a16="http://schemas.microsoft.com/office/drawing/2014/main" id="{BCE9A758-E9EA-406E-A0CA-B97910BE7D0E}"/>
              </a:ext>
            </a:extLst>
          </p:cNvPr>
          <p:cNvSpPr>
            <a:spLocks noGrp="1"/>
          </p:cNvSpPr>
          <p:nvPr>
            <p:ph type="body" sz="quarter" idx="10"/>
          </p:nvPr>
        </p:nvSpPr>
        <p:spPr>
          <a:xfrm>
            <a:off x="269239" y="1189177"/>
            <a:ext cx="11653523" cy="4967514"/>
          </a:xfrm>
        </p:spPr>
        <p:txBody>
          <a:bodyPr/>
          <a:lstStyle/>
          <a:p>
            <a:pPr marL="0" indent="0">
              <a:buNone/>
            </a:pPr>
            <a:r>
              <a:rPr lang="en-US" sz="2800" dirty="0"/>
              <a:t>1. As a starting point, how do you recommend Contoso Apparel approach modeling entities in their environment?</a:t>
            </a:r>
          </a:p>
          <a:p>
            <a:endParaRPr lang="en-US" sz="2800" dirty="0"/>
          </a:p>
          <a:p>
            <a:pPr marL="0" indent="0">
              <a:buNone/>
            </a:pPr>
            <a:r>
              <a:rPr lang="en-US" sz="2800" dirty="0"/>
              <a:t>2. At a high level, what types of information should be encapsulated within an entity definition?</a:t>
            </a:r>
          </a:p>
          <a:p>
            <a:endParaRPr lang="en-US" sz="2800" dirty="0"/>
          </a:p>
          <a:p>
            <a:pPr marL="0" indent="0">
              <a:buNone/>
            </a:pPr>
            <a:r>
              <a:rPr lang="en-US" sz="2800" dirty="0"/>
              <a:t>3. What methods are available for Contoso to add these entities to their environment knowledge graph?</a:t>
            </a:r>
          </a:p>
          <a:p>
            <a:endParaRPr lang="en-US" sz="2800" dirty="0"/>
          </a:p>
          <a:p>
            <a:pPr marL="0" indent="0">
              <a:buNone/>
            </a:pPr>
            <a:r>
              <a:rPr lang="en-US" sz="2800" dirty="0"/>
              <a:t>4. How would Contoso query and visualize the knowledge graph representation of their environment model?</a:t>
            </a:r>
          </a:p>
        </p:txBody>
      </p:sp>
    </p:spTree>
    <p:extLst>
      <p:ext uri="{BB962C8B-B14F-4D97-AF65-F5344CB8AC3E}">
        <p14:creationId xmlns:p14="http://schemas.microsoft.com/office/powerpoint/2010/main" val="243478439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3D9A6B3-8876-48E9-A21B-9C29B1E16190}"/>
              </a:ext>
            </a:extLst>
          </p:cNvPr>
          <p:cNvSpPr>
            <a:spLocks noGrp="1"/>
          </p:cNvSpPr>
          <p:nvPr>
            <p:ph type="title"/>
          </p:nvPr>
        </p:nvSpPr>
        <p:spPr/>
        <p:txBody>
          <a:bodyPr/>
          <a:lstStyle/>
          <a:p>
            <a:r>
              <a:rPr lang="en-US" dirty="0"/>
              <a:t>Data ingestion and monitoring</a:t>
            </a:r>
          </a:p>
        </p:txBody>
      </p:sp>
      <p:sp>
        <p:nvSpPr>
          <p:cNvPr id="2" name="Text Placeholder 1">
            <a:extLst>
              <a:ext uri="{FF2B5EF4-FFF2-40B4-BE49-F238E27FC236}">
                <a16:creationId xmlns:a16="http://schemas.microsoft.com/office/drawing/2014/main" id="{ADCAA005-B3EA-406D-A956-505FDA06C0AB}"/>
              </a:ext>
            </a:extLst>
          </p:cNvPr>
          <p:cNvSpPr>
            <a:spLocks noGrp="1"/>
          </p:cNvSpPr>
          <p:nvPr>
            <p:ph type="body" sz="quarter" idx="10"/>
          </p:nvPr>
        </p:nvSpPr>
        <p:spPr>
          <a:xfrm>
            <a:off x="269239" y="1189177"/>
            <a:ext cx="11653523" cy="4579715"/>
          </a:xfrm>
        </p:spPr>
        <p:txBody>
          <a:bodyPr/>
          <a:lstStyle/>
          <a:p>
            <a:pPr marL="0" indent="0">
              <a:buNone/>
            </a:pPr>
            <a:r>
              <a:rPr lang="en-US" sz="2800" dirty="0"/>
              <a:t>1. Which Azure service(s) should Contoso use to register and authenticate their IoT devices?</a:t>
            </a:r>
          </a:p>
          <a:p>
            <a:pPr marL="0" indent="0">
              <a:buNone/>
            </a:pPr>
            <a:endParaRPr lang="en-US" sz="2800" dirty="0"/>
          </a:p>
          <a:p>
            <a:pPr marL="0" indent="0">
              <a:buNone/>
            </a:pPr>
            <a:r>
              <a:rPr lang="en-US" sz="2800" dirty="0"/>
              <a:t>2. How should the IoT telemetry data be ingested into Azure?</a:t>
            </a:r>
          </a:p>
          <a:p>
            <a:pPr marL="0" indent="0">
              <a:buNone/>
            </a:pPr>
            <a:endParaRPr lang="en-US" sz="2800" dirty="0"/>
          </a:p>
          <a:p>
            <a:pPr marL="0" indent="0">
              <a:buNone/>
            </a:pPr>
            <a:r>
              <a:rPr lang="en-US" sz="2800" dirty="0"/>
              <a:t>3. How would Contoso Apparel monitor for humidity anomalies in near real-time?</a:t>
            </a:r>
          </a:p>
          <a:p>
            <a:pPr marL="0" indent="0">
              <a:buNone/>
            </a:pPr>
            <a:endParaRPr lang="en-US" sz="2800" dirty="0"/>
          </a:p>
          <a:p>
            <a:pPr marL="0" indent="0">
              <a:buNone/>
            </a:pPr>
            <a:r>
              <a:rPr lang="en-US" sz="2800" dirty="0"/>
              <a:t>4. Which Azure service(s) would you recommend so that Contoso Apparel can receive the humidity anomaly notification?</a:t>
            </a:r>
          </a:p>
        </p:txBody>
      </p:sp>
    </p:spTree>
    <p:extLst>
      <p:ext uri="{BB962C8B-B14F-4D97-AF65-F5344CB8AC3E}">
        <p14:creationId xmlns:p14="http://schemas.microsoft.com/office/powerpoint/2010/main" val="91670724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3566F2-FDF5-41F0-B426-1F6DBB7B5A97}"/>
              </a:ext>
            </a:extLst>
          </p:cNvPr>
          <p:cNvSpPr>
            <a:spLocks noGrp="1"/>
          </p:cNvSpPr>
          <p:nvPr>
            <p:ph type="title"/>
          </p:nvPr>
        </p:nvSpPr>
        <p:spPr/>
        <p:txBody>
          <a:bodyPr/>
          <a:lstStyle/>
          <a:p>
            <a:r>
              <a:rPr lang="en-US" dirty="0"/>
              <a:t>Model updates</a:t>
            </a:r>
          </a:p>
        </p:txBody>
      </p:sp>
      <p:sp>
        <p:nvSpPr>
          <p:cNvPr id="2" name="Text Placeholder 1">
            <a:extLst>
              <a:ext uri="{FF2B5EF4-FFF2-40B4-BE49-F238E27FC236}">
                <a16:creationId xmlns:a16="http://schemas.microsoft.com/office/drawing/2014/main" id="{32B48075-9644-402C-B574-921803614862}"/>
              </a:ext>
            </a:extLst>
          </p:cNvPr>
          <p:cNvSpPr>
            <a:spLocks noGrp="1"/>
          </p:cNvSpPr>
          <p:nvPr>
            <p:ph type="body" sz="quarter" idx="10"/>
          </p:nvPr>
        </p:nvSpPr>
        <p:spPr>
          <a:xfrm>
            <a:off x="269239" y="1189177"/>
            <a:ext cx="11653523" cy="960263"/>
          </a:xfrm>
        </p:spPr>
        <p:txBody>
          <a:bodyPr/>
          <a:lstStyle/>
          <a:p>
            <a:pPr marL="0" indent="0">
              <a:buNone/>
            </a:pPr>
            <a:r>
              <a:rPr lang="en-US" sz="2800" dirty="0"/>
              <a:t>1. How do you suggest keeping the environment model up-to-date with the real world state?</a:t>
            </a:r>
          </a:p>
        </p:txBody>
      </p:sp>
    </p:spTree>
    <p:extLst>
      <p:ext uri="{BB962C8B-B14F-4D97-AF65-F5344CB8AC3E}">
        <p14:creationId xmlns:p14="http://schemas.microsoft.com/office/powerpoint/2010/main" val="238508635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A7B538-E5CE-4B60-B7BA-FE9869EEC8FD}"/>
              </a:ext>
            </a:extLst>
          </p:cNvPr>
          <p:cNvSpPr>
            <a:spLocks noGrp="1"/>
          </p:cNvSpPr>
          <p:nvPr>
            <p:ph type="title"/>
          </p:nvPr>
        </p:nvSpPr>
        <p:spPr/>
        <p:txBody>
          <a:bodyPr/>
          <a:lstStyle/>
          <a:p>
            <a:r>
              <a:rPr lang="en-US" dirty="0"/>
              <a:t>Business logic implementation</a:t>
            </a:r>
          </a:p>
        </p:txBody>
      </p:sp>
      <p:sp>
        <p:nvSpPr>
          <p:cNvPr id="2" name="Text Placeholder 1">
            <a:extLst>
              <a:ext uri="{FF2B5EF4-FFF2-40B4-BE49-F238E27FC236}">
                <a16:creationId xmlns:a16="http://schemas.microsoft.com/office/drawing/2014/main" id="{2099F8A8-1DD9-4267-9A69-1062B6FF83EE}"/>
              </a:ext>
            </a:extLst>
          </p:cNvPr>
          <p:cNvSpPr>
            <a:spLocks noGrp="1"/>
          </p:cNvSpPr>
          <p:nvPr>
            <p:ph type="body" sz="quarter" idx="10"/>
          </p:nvPr>
        </p:nvSpPr>
        <p:spPr>
          <a:xfrm>
            <a:off x="269239" y="1189177"/>
            <a:ext cx="11653523" cy="1813766"/>
          </a:xfrm>
        </p:spPr>
        <p:txBody>
          <a:bodyPr/>
          <a:lstStyle/>
          <a:p>
            <a:pPr marL="0" indent="0">
              <a:buNone/>
            </a:pPr>
            <a:r>
              <a:rPr lang="en-US" dirty="0"/>
              <a:t>1. How do you suggest implementing failover in the event that a factory needs to be taken offline for maintenance?</a:t>
            </a:r>
          </a:p>
        </p:txBody>
      </p:sp>
    </p:spTree>
    <p:extLst>
      <p:ext uri="{BB962C8B-B14F-4D97-AF65-F5344CB8AC3E}">
        <p14:creationId xmlns:p14="http://schemas.microsoft.com/office/powerpoint/2010/main" val="266151002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02D814-5FA3-4FFF-A402-FE8D2F52D189}"/>
              </a:ext>
            </a:extLst>
          </p:cNvPr>
          <p:cNvSpPr>
            <a:spLocks noGrp="1"/>
          </p:cNvSpPr>
          <p:nvPr>
            <p:ph type="title"/>
          </p:nvPr>
        </p:nvSpPr>
        <p:spPr/>
        <p:txBody>
          <a:bodyPr/>
          <a:lstStyle/>
          <a:p>
            <a:r>
              <a:rPr lang="en-US" dirty="0"/>
              <a:t>Data visualization</a:t>
            </a:r>
          </a:p>
        </p:txBody>
      </p:sp>
      <p:sp>
        <p:nvSpPr>
          <p:cNvPr id="2" name="Text Placeholder 1">
            <a:extLst>
              <a:ext uri="{FF2B5EF4-FFF2-40B4-BE49-F238E27FC236}">
                <a16:creationId xmlns:a16="http://schemas.microsoft.com/office/drawing/2014/main" id="{2752C28C-5AA6-4D85-B6CA-92305C680650}"/>
              </a:ext>
            </a:extLst>
          </p:cNvPr>
          <p:cNvSpPr>
            <a:spLocks noGrp="1"/>
          </p:cNvSpPr>
          <p:nvPr>
            <p:ph type="body" sz="quarter" idx="10"/>
          </p:nvPr>
        </p:nvSpPr>
        <p:spPr>
          <a:xfrm>
            <a:off x="269239" y="1189177"/>
            <a:ext cx="11653523" cy="960263"/>
          </a:xfrm>
        </p:spPr>
        <p:txBody>
          <a:bodyPr/>
          <a:lstStyle/>
          <a:p>
            <a:pPr marL="0" indent="0">
              <a:buNone/>
            </a:pPr>
            <a:r>
              <a:rPr lang="en-US" sz="2800" dirty="0"/>
              <a:t>1. Contoso apparel needs to be able to perform ad-hoc queries and visualize historical data. What Azure service(s) would you suggest for this?</a:t>
            </a:r>
          </a:p>
        </p:txBody>
      </p:sp>
    </p:spTree>
    <p:extLst>
      <p:ext uri="{BB962C8B-B14F-4D97-AF65-F5344CB8AC3E}">
        <p14:creationId xmlns:p14="http://schemas.microsoft.com/office/powerpoint/2010/main" val="130903165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rmAutofit fontScale="92500"/>
          </a:bodyPr>
          <a:lstStyle/>
          <a:p>
            <a:r>
              <a:rPr lang="en-US" sz="3600" dirty="0">
                <a:solidFill>
                  <a:schemeClr val="tx1"/>
                </a:solidFill>
                <a:latin typeface="+mj-lt"/>
              </a:rPr>
              <a:t>Courtney Laval, Chief Technical Officer (CTO), Contoso Apparel.</a:t>
            </a:r>
          </a:p>
          <a:p>
            <a:endParaRPr lang="en-US" sz="3600" dirty="0">
              <a:solidFill>
                <a:schemeClr val="tx1"/>
              </a:solidFill>
            </a:endParaRPr>
          </a:p>
          <a:p>
            <a:pPr marL="0" indent="0">
              <a:buNone/>
            </a:pPr>
            <a:r>
              <a:rPr lang="en-US" sz="3600" dirty="0">
                <a:solidFill>
                  <a:schemeClr val="tx1"/>
                </a:solidFill>
              </a:rPr>
              <a:t>The primary audience is the business decision makers and technology decision makers. From the case study scenario, this includes Courtney Laval, CTO of Contoso Apparel. Usually we talk to the infrastructure managers who report to the chief information officers (CIOs), or to application sponsors (like a vice president [VP] line of business [LOB], or chief marketing officer [CMO]), or to those who represent the business unit IT or developers that report to application sponsors.</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solution</a:t>
            </a:r>
            <a:r>
              <a:rPr lang="en-US" dirty="0">
                <a:solidFill>
                  <a:schemeClr val="tx1"/>
                </a:solidFill>
                <a:latin typeface="Segoe UI" panose="020B0502040204020203" pitchFamily="34" charset="0"/>
              </a:rPr>
              <a:t> – High-level architecture</a:t>
            </a:r>
            <a:endParaRPr lang="en-US" sz="3236" dirty="0">
              <a:solidFill>
                <a:schemeClr val="tx1"/>
              </a:solidFill>
              <a:latin typeface="Segoe UI" panose="020B0502040204020203" pitchFamily="34" charset="0"/>
            </a:endParaRPr>
          </a:p>
        </p:txBody>
      </p:sp>
      <p:pic>
        <p:nvPicPr>
          <p:cNvPr id="6" name="Picture 5" descr="The preferred solution high level architecture diagram. This diagram is described in the presentation notes.">
            <a:extLst>
              <a:ext uri="{FF2B5EF4-FFF2-40B4-BE49-F238E27FC236}">
                <a16:creationId xmlns:a16="http://schemas.microsoft.com/office/drawing/2014/main" id="{07BB0F6E-BEE4-4E0A-8035-4A7E33022EE8}"/>
              </a:ext>
            </a:extLst>
          </p:cNvPr>
          <p:cNvPicPr>
            <a:picLocks noChangeAspect="1"/>
          </p:cNvPicPr>
          <p:nvPr/>
        </p:nvPicPr>
        <p:blipFill>
          <a:blip r:embed="rId3"/>
          <a:stretch>
            <a:fillRect/>
          </a:stretch>
        </p:blipFill>
        <p:spPr>
          <a:xfrm>
            <a:off x="863755" y="1070050"/>
            <a:ext cx="10464490" cy="5498439"/>
          </a:xfrm>
          <a:prstGeom prst="rect">
            <a:avLst/>
          </a:prstGeom>
        </p:spPr>
      </p:pic>
      <p:sp>
        <p:nvSpPr>
          <p:cNvPr id="5" name="Text Placeholder 4">
            <a:extLst>
              <a:ext uri="{FF2B5EF4-FFF2-40B4-BE49-F238E27FC236}">
                <a16:creationId xmlns:a16="http://schemas.microsoft.com/office/drawing/2014/main" id="{5824EC79-33E5-4401-B9F0-FC42749407A6}"/>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A594C-0E47-430C-843D-437478DD6B9F}"/>
              </a:ext>
            </a:extLst>
          </p:cNvPr>
          <p:cNvSpPr>
            <a:spLocks noGrp="1"/>
          </p:cNvSpPr>
          <p:nvPr>
            <p:ph type="title"/>
          </p:nvPr>
        </p:nvSpPr>
        <p:spPr/>
        <p:txBody>
          <a:bodyPr/>
          <a:lstStyle/>
          <a:p>
            <a:r>
              <a:rPr lang="en-US" dirty="0"/>
              <a:t>Preferred solution – Environment Modeling (1)</a:t>
            </a:r>
          </a:p>
        </p:txBody>
      </p:sp>
      <p:sp>
        <p:nvSpPr>
          <p:cNvPr id="2" name="Text Placeholder 1">
            <a:extLst>
              <a:ext uri="{FF2B5EF4-FFF2-40B4-BE49-F238E27FC236}">
                <a16:creationId xmlns:a16="http://schemas.microsoft.com/office/drawing/2014/main" id="{4C9EA431-8BFE-45B4-82E8-82C8980F5723}"/>
              </a:ext>
            </a:extLst>
          </p:cNvPr>
          <p:cNvSpPr>
            <a:spLocks noGrp="1"/>
          </p:cNvSpPr>
          <p:nvPr>
            <p:ph type="body" sz="quarter" idx="10"/>
          </p:nvPr>
        </p:nvSpPr>
        <p:spPr>
          <a:xfrm>
            <a:off x="269239" y="1189177"/>
            <a:ext cx="11653523" cy="3727046"/>
          </a:xfrm>
        </p:spPr>
        <p:txBody>
          <a:bodyPr/>
          <a:lstStyle/>
          <a:p>
            <a:pPr marL="0" indent="0">
              <a:buNone/>
            </a:pPr>
            <a:r>
              <a:rPr lang="en-US" dirty="0"/>
              <a:t>1) As a starting point, how do you recommend Contoso Apparel approach modeling entities in their environment?</a:t>
            </a:r>
          </a:p>
          <a:p>
            <a:pPr marL="0" indent="0">
              <a:buNone/>
            </a:pPr>
            <a:endParaRPr lang="en-US" dirty="0"/>
          </a:p>
          <a:p>
            <a:pPr marL="0" indent="0">
              <a:buNone/>
            </a:pPr>
            <a:r>
              <a:rPr lang="en-US" sz="2800" dirty="0"/>
              <a:t>Ontologies provide a great starting point for digital twin solutions. They encompass a set of domain-specific models and relationships between entities for designing, creating, and parsing a digital twin graph.</a:t>
            </a:r>
          </a:p>
        </p:txBody>
      </p:sp>
    </p:spTree>
    <p:extLst>
      <p:ext uri="{BB962C8B-B14F-4D97-AF65-F5344CB8AC3E}">
        <p14:creationId xmlns:p14="http://schemas.microsoft.com/office/powerpoint/2010/main" val="272638462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80856" y="1470790"/>
            <a:ext cx="11506344" cy="4105739"/>
          </a:xfrm>
          <a:prstGeom prst="rect">
            <a:avLst/>
          </a:prstGeom>
          <a:noFill/>
        </p:spPr>
        <p:txBody>
          <a:bodyPr wrap="square" lIns="182880" tIns="146304" rIns="182880" bIns="146304" rtlCol="0">
            <a:spAutoFit/>
          </a:bodyPr>
          <a:lstStyle/>
          <a:p>
            <a:pPr>
              <a:lnSpc>
                <a:spcPct val="90000"/>
              </a:lnSpc>
              <a:spcAft>
                <a:spcPts val="600"/>
              </a:spcAft>
            </a:pPr>
            <a:r>
              <a:rPr lang="en-US" sz="2400" dirty="0"/>
              <a:t>In this whiteboard design session, you will work in a group to evaluate Contoso's goals and design an IoT-based supply chain solution that uses the optimal combination of Azure tools and services that will fulfill their needs. You will also model their physical and logical environment to identify elements along with their properties and define the relationships between them. You will guide Contoso on deploying these models to Azure Digital Twins, how to leverage them and keep them up-to-date.</a:t>
            </a:r>
          </a:p>
          <a:p>
            <a:pPr>
              <a:lnSpc>
                <a:spcPct val="90000"/>
              </a:lnSpc>
              <a:spcAft>
                <a:spcPts val="600"/>
              </a:spcAft>
            </a:pPr>
            <a:endParaRPr lang="en-US" sz="2400" dirty="0"/>
          </a:p>
          <a:p>
            <a:pPr>
              <a:lnSpc>
                <a:spcPct val="90000"/>
              </a:lnSpc>
              <a:spcAft>
                <a:spcPts val="600"/>
              </a:spcAft>
            </a:pPr>
            <a:r>
              <a:rPr lang="en-US" sz="2400" dirty="0"/>
              <a:t>At the end of this whiteboard design session, you will be better able to design an end-to-end Azure IoT supply chain solution from telemetry ingestion to data insights, all while leveraging Azure Digital Twins.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A594C-0E47-430C-843D-437478DD6B9F}"/>
              </a:ext>
            </a:extLst>
          </p:cNvPr>
          <p:cNvSpPr>
            <a:spLocks noGrp="1"/>
          </p:cNvSpPr>
          <p:nvPr>
            <p:ph type="title"/>
          </p:nvPr>
        </p:nvSpPr>
        <p:spPr/>
        <p:txBody>
          <a:bodyPr/>
          <a:lstStyle/>
          <a:p>
            <a:r>
              <a:rPr lang="en-US" dirty="0"/>
              <a:t>Preferred solution – Environment Modeling (2)</a:t>
            </a:r>
          </a:p>
        </p:txBody>
      </p:sp>
      <p:sp>
        <p:nvSpPr>
          <p:cNvPr id="2" name="Text Placeholder 1">
            <a:extLst>
              <a:ext uri="{FF2B5EF4-FFF2-40B4-BE49-F238E27FC236}">
                <a16:creationId xmlns:a16="http://schemas.microsoft.com/office/drawing/2014/main" id="{4C9EA431-8BFE-45B4-82E8-82C8980F5723}"/>
              </a:ext>
            </a:extLst>
          </p:cNvPr>
          <p:cNvSpPr>
            <a:spLocks noGrp="1"/>
          </p:cNvSpPr>
          <p:nvPr>
            <p:ph type="body" sz="quarter" idx="10"/>
          </p:nvPr>
        </p:nvSpPr>
        <p:spPr>
          <a:xfrm>
            <a:off x="269239" y="1189177"/>
            <a:ext cx="11653523" cy="5467715"/>
          </a:xfrm>
        </p:spPr>
        <p:txBody>
          <a:bodyPr/>
          <a:lstStyle/>
          <a:p>
            <a:pPr marL="0" indent="0">
              <a:buNone/>
            </a:pPr>
            <a:r>
              <a:rPr lang="en-US" dirty="0"/>
              <a:t>2) At a high level, what types of information should be encapsulated within an entity definition?</a:t>
            </a:r>
          </a:p>
          <a:p>
            <a:pPr marL="0" indent="0">
              <a:buNone/>
            </a:pPr>
            <a:endParaRPr lang="en-US" dirty="0"/>
          </a:p>
          <a:p>
            <a:pPr marL="0" indent="0">
              <a:buNone/>
            </a:pPr>
            <a:r>
              <a:rPr lang="en-US" sz="2800" dirty="0"/>
              <a:t>Within a model definition, the top-level code item is an interface. This encapsulates the entire model, and the rest of the model is defined within the interface. A DTDL model interface may contain zero, one, or many of each of the following fields:</a:t>
            </a:r>
          </a:p>
          <a:p>
            <a:pPr>
              <a:buFontTx/>
              <a:buChar char="-"/>
            </a:pPr>
            <a:r>
              <a:rPr lang="en-US" sz="2800" dirty="0"/>
              <a:t>Property</a:t>
            </a:r>
          </a:p>
          <a:p>
            <a:pPr>
              <a:buFontTx/>
              <a:buChar char="-"/>
            </a:pPr>
            <a:r>
              <a:rPr lang="en-US" sz="2800" dirty="0"/>
              <a:t>Telemetry</a:t>
            </a:r>
          </a:p>
          <a:p>
            <a:pPr>
              <a:buFontTx/>
              <a:buChar char="-"/>
            </a:pPr>
            <a:r>
              <a:rPr lang="en-US" sz="2800" dirty="0"/>
              <a:t>Component</a:t>
            </a:r>
          </a:p>
          <a:p>
            <a:pPr>
              <a:buFontTx/>
              <a:buChar char="-"/>
            </a:pPr>
            <a:r>
              <a:rPr lang="en-US" sz="2800" dirty="0"/>
              <a:t>Relationship</a:t>
            </a:r>
          </a:p>
        </p:txBody>
      </p:sp>
    </p:spTree>
    <p:extLst>
      <p:ext uri="{BB962C8B-B14F-4D97-AF65-F5344CB8AC3E}">
        <p14:creationId xmlns:p14="http://schemas.microsoft.com/office/powerpoint/2010/main" val="226876624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A594C-0E47-430C-843D-437478DD6B9F}"/>
              </a:ext>
            </a:extLst>
          </p:cNvPr>
          <p:cNvSpPr>
            <a:spLocks noGrp="1"/>
          </p:cNvSpPr>
          <p:nvPr>
            <p:ph type="title"/>
          </p:nvPr>
        </p:nvSpPr>
        <p:spPr/>
        <p:txBody>
          <a:bodyPr/>
          <a:lstStyle/>
          <a:p>
            <a:r>
              <a:rPr lang="en-US" dirty="0"/>
              <a:t>Preferred solution – Environment Modeling (3)</a:t>
            </a:r>
          </a:p>
        </p:txBody>
      </p:sp>
      <p:sp>
        <p:nvSpPr>
          <p:cNvPr id="2" name="Text Placeholder 1">
            <a:extLst>
              <a:ext uri="{FF2B5EF4-FFF2-40B4-BE49-F238E27FC236}">
                <a16:creationId xmlns:a16="http://schemas.microsoft.com/office/drawing/2014/main" id="{4C9EA431-8BFE-45B4-82E8-82C8980F5723}"/>
              </a:ext>
            </a:extLst>
          </p:cNvPr>
          <p:cNvSpPr>
            <a:spLocks noGrp="1"/>
          </p:cNvSpPr>
          <p:nvPr>
            <p:ph type="body" sz="quarter" idx="10"/>
          </p:nvPr>
        </p:nvSpPr>
        <p:spPr>
          <a:xfrm>
            <a:off x="269239" y="1189177"/>
            <a:ext cx="11653523" cy="4502386"/>
          </a:xfrm>
        </p:spPr>
        <p:txBody>
          <a:bodyPr/>
          <a:lstStyle/>
          <a:p>
            <a:pPr marL="0" indent="0">
              <a:buNone/>
            </a:pPr>
            <a:r>
              <a:rPr lang="en-US" dirty="0"/>
              <a:t>3) What methods are available for Contoso to add these entities to their environment knowledge graph?</a:t>
            </a:r>
          </a:p>
          <a:p>
            <a:pPr marL="0" indent="0">
              <a:buNone/>
            </a:pPr>
            <a:endParaRPr lang="en-US" sz="2800" dirty="0"/>
          </a:p>
          <a:p>
            <a:pPr marL="0" indent="0">
              <a:buNone/>
            </a:pPr>
            <a:r>
              <a:rPr lang="en-US" sz="2800" dirty="0"/>
              <a:t>- Data plane APIs are the Azure Digital Twins APIs used to manage the elements within your Azure Digital Twins instance. </a:t>
            </a:r>
          </a:p>
          <a:p>
            <a:pPr marL="0" indent="0">
              <a:buNone/>
            </a:pPr>
            <a:endParaRPr lang="en-US" sz="2800" dirty="0"/>
          </a:p>
          <a:p>
            <a:pPr marL="0" indent="0">
              <a:buNone/>
            </a:pPr>
            <a:r>
              <a:rPr lang="en-US" sz="2800" dirty="0"/>
              <a:t>- SDKs supporting languages such as C#, Java, JavaScript, and Python. </a:t>
            </a:r>
          </a:p>
          <a:p>
            <a:pPr marL="0" indent="0">
              <a:buNone/>
            </a:pPr>
            <a:endParaRPr lang="en-US" sz="2800" dirty="0"/>
          </a:p>
          <a:p>
            <a:pPr marL="0" indent="0">
              <a:buNone/>
            </a:pPr>
            <a:r>
              <a:rPr lang="en-US" sz="2800" dirty="0"/>
              <a:t>- Digital Twins Explorer application</a:t>
            </a:r>
          </a:p>
        </p:txBody>
      </p:sp>
    </p:spTree>
    <p:extLst>
      <p:ext uri="{BB962C8B-B14F-4D97-AF65-F5344CB8AC3E}">
        <p14:creationId xmlns:p14="http://schemas.microsoft.com/office/powerpoint/2010/main" val="62654547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A594C-0E47-430C-843D-437478DD6B9F}"/>
              </a:ext>
            </a:extLst>
          </p:cNvPr>
          <p:cNvSpPr>
            <a:spLocks noGrp="1"/>
          </p:cNvSpPr>
          <p:nvPr>
            <p:ph type="title"/>
          </p:nvPr>
        </p:nvSpPr>
        <p:spPr/>
        <p:txBody>
          <a:bodyPr/>
          <a:lstStyle/>
          <a:p>
            <a:r>
              <a:rPr lang="en-US" dirty="0"/>
              <a:t>Preferred solution – Environment Modeling (4)</a:t>
            </a:r>
          </a:p>
        </p:txBody>
      </p:sp>
      <p:sp>
        <p:nvSpPr>
          <p:cNvPr id="2" name="Text Placeholder 1">
            <a:extLst>
              <a:ext uri="{FF2B5EF4-FFF2-40B4-BE49-F238E27FC236}">
                <a16:creationId xmlns:a16="http://schemas.microsoft.com/office/drawing/2014/main" id="{4C9EA431-8BFE-45B4-82E8-82C8980F5723}"/>
              </a:ext>
            </a:extLst>
          </p:cNvPr>
          <p:cNvSpPr>
            <a:spLocks noGrp="1"/>
          </p:cNvSpPr>
          <p:nvPr>
            <p:ph type="body" sz="quarter" idx="10"/>
          </p:nvPr>
        </p:nvSpPr>
        <p:spPr>
          <a:xfrm>
            <a:off x="269239" y="1189177"/>
            <a:ext cx="11653523" cy="3925113"/>
          </a:xfrm>
        </p:spPr>
        <p:txBody>
          <a:bodyPr/>
          <a:lstStyle/>
          <a:p>
            <a:pPr marL="0" indent="0">
              <a:buNone/>
            </a:pPr>
            <a:r>
              <a:rPr lang="en-US" dirty="0"/>
              <a:t>4) How would Contoso query and visualize the knowledge graph representation of their environment model?</a:t>
            </a:r>
          </a:p>
          <a:p>
            <a:pPr marL="0" indent="0">
              <a:buNone/>
            </a:pPr>
            <a:endParaRPr lang="en-US" sz="2800" dirty="0"/>
          </a:p>
          <a:p>
            <a:pPr marL="0" indent="0">
              <a:buNone/>
            </a:pPr>
            <a:r>
              <a:rPr lang="en-US" sz="2800" dirty="0"/>
              <a:t>Contoso would use Azure Digital Twins query language to query their twin graph, using the Query API, SDK, or inside of the Azure Digital Twins Explorer application. For visualizing the twin graph, they would use the Azure Digital Twins Explorer.</a:t>
            </a:r>
          </a:p>
        </p:txBody>
      </p:sp>
    </p:spTree>
    <p:extLst>
      <p:ext uri="{BB962C8B-B14F-4D97-AF65-F5344CB8AC3E}">
        <p14:creationId xmlns:p14="http://schemas.microsoft.com/office/powerpoint/2010/main" val="368515903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A594C-0E47-430C-843D-437478DD6B9F}"/>
              </a:ext>
            </a:extLst>
          </p:cNvPr>
          <p:cNvSpPr>
            <a:spLocks noGrp="1"/>
          </p:cNvSpPr>
          <p:nvPr>
            <p:ph type="title"/>
          </p:nvPr>
        </p:nvSpPr>
        <p:spPr/>
        <p:txBody>
          <a:bodyPr/>
          <a:lstStyle/>
          <a:p>
            <a:r>
              <a:rPr lang="en-US" sz="4000" dirty="0"/>
              <a:t>Preferred solution – Data ingestion and modeling (1)</a:t>
            </a:r>
          </a:p>
        </p:txBody>
      </p:sp>
      <p:sp>
        <p:nvSpPr>
          <p:cNvPr id="2" name="Text Placeholder 1">
            <a:extLst>
              <a:ext uri="{FF2B5EF4-FFF2-40B4-BE49-F238E27FC236}">
                <a16:creationId xmlns:a16="http://schemas.microsoft.com/office/drawing/2014/main" id="{4C9EA431-8BFE-45B4-82E8-82C8980F5723}"/>
              </a:ext>
            </a:extLst>
          </p:cNvPr>
          <p:cNvSpPr>
            <a:spLocks noGrp="1"/>
          </p:cNvSpPr>
          <p:nvPr>
            <p:ph type="body" sz="quarter" idx="10"/>
          </p:nvPr>
        </p:nvSpPr>
        <p:spPr>
          <a:xfrm>
            <a:off x="269239" y="1189177"/>
            <a:ext cx="5433061" cy="2994281"/>
          </a:xfrm>
        </p:spPr>
        <p:txBody>
          <a:bodyPr/>
          <a:lstStyle/>
          <a:p>
            <a:pPr marL="0" indent="0">
              <a:buNone/>
            </a:pPr>
            <a:r>
              <a:rPr lang="en-US" dirty="0"/>
              <a:t>1) Which Azure service(s) should Contoso use to register and authenticate their IoT devices?</a:t>
            </a:r>
          </a:p>
          <a:p>
            <a:pPr marL="0" indent="0">
              <a:buNone/>
            </a:pPr>
            <a:endParaRPr lang="en-US" sz="2800" dirty="0"/>
          </a:p>
          <a:p>
            <a:pPr marL="0" indent="0">
              <a:buNone/>
            </a:pPr>
            <a:r>
              <a:rPr lang="en-US" sz="2800" dirty="0"/>
              <a:t>Contoso Apparel should use IoT Hub, or the combination of IoT Hub and the Device Provisioning Service (DPS) to register and authenticate their IoT devices.</a:t>
            </a:r>
          </a:p>
        </p:txBody>
      </p:sp>
      <p:pic>
        <p:nvPicPr>
          <p:cNvPr id="4" name="Picture 3" descr="The device provisioning service is depicted showing a thermostat registering as a device.">
            <a:extLst>
              <a:ext uri="{FF2B5EF4-FFF2-40B4-BE49-F238E27FC236}">
                <a16:creationId xmlns:a16="http://schemas.microsoft.com/office/drawing/2014/main" id="{933239C5-FFFA-410E-B62A-A7662754440E}"/>
              </a:ext>
            </a:extLst>
          </p:cNvPr>
          <p:cNvPicPr>
            <a:picLocks noChangeAspect="1"/>
          </p:cNvPicPr>
          <p:nvPr/>
        </p:nvPicPr>
        <p:blipFill>
          <a:blip r:embed="rId3"/>
          <a:stretch>
            <a:fillRect/>
          </a:stretch>
        </p:blipFill>
        <p:spPr>
          <a:xfrm>
            <a:off x="5524500" y="2006583"/>
            <a:ext cx="6398261" cy="3088373"/>
          </a:xfrm>
          <a:prstGeom prst="rect">
            <a:avLst/>
          </a:prstGeom>
        </p:spPr>
      </p:pic>
    </p:spTree>
    <p:extLst>
      <p:ext uri="{BB962C8B-B14F-4D97-AF65-F5344CB8AC3E}">
        <p14:creationId xmlns:p14="http://schemas.microsoft.com/office/powerpoint/2010/main" val="115780947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A594C-0E47-430C-843D-437478DD6B9F}"/>
              </a:ext>
            </a:extLst>
          </p:cNvPr>
          <p:cNvSpPr>
            <a:spLocks noGrp="1"/>
          </p:cNvSpPr>
          <p:nvPr>
            <p:ph type="title"/>
          </p:nvPr>
        </p:nvSpPr>
        <p:spPr/>
        <p:txBody>
          <a:bodyPr/>
          <a:lstStyle/>
          <a:p>
            <a:r>
              <a:rPr lang="en-US" sz="4000" dirty="0"/>
              <a:t>Preferred solution – Data ingestion and modeling (2)</a:t>
            </a:r>
          </a:p>
        </p:txBody>
      </p:sp>
      <p:sp>
        <p:nvSpPr>
          <p:cNvPr id="2" name="Text Placeholder 1">
            <a:extLst>
              <a:ext uri="{FF2B5EF4-FFF2-40B4-BE49-F238E27FC236}">
                <a16:creationId xmlns:a16="http://schemas.microsoft.com/office/drawing/2014/main" id="{4C9EA431-8BFE-45B4-82E8-82C8980F5723}"/>
              </a:ext>
            </a:extLst>
          </p:cNvPr>
          <p:cNvSpPr>
            <a:spLocks noGrp="1"/>
          </p:cNvSpPr>
          <p:nvPr>
            <p:ph type="body" sz="quarter" idx="10"/>
          </p:nvPr>
        </p:nvSpPr>
        <p:spPr>
          <a:xfrm>
            <a:off x="269239" y="1189177"/>
            <a:ext cx="5433061" cy="4312912"/>
          </a:xfrm>
        </p:spPr>
        <p:txBody>
          <a:bodyPr/>
          <a:lstStyle/>
          <a:p>
            <a:pPr marL="0" indent="0">
              <a:buNone/>
            </a:pPr>
            <a:r>
              <a:rPr lang="en-US" dirty="0"/>
              <a:t>2) How should the IoT telemetry data be ingested into Azure?</a:t>
            </a:r>
          </a:p>
          <a:p>
            <a:pPr marL="0" indent="0">
              <a:buNone/>
            </a:pPr>
            <a:endParaRPr lang="en-US" sz="2800" dirty="0"/>
          </a:p>
          <a:p>
            <a:pPr marL="0" indent="0">
              <a:buNone/>
            </a:pPr>
            <a:r>
              <a:rPr lang="en-US" sz="2800" dirty="0"/>
              <a:t>Data should be ingested via IoT Hub alongside an Azure Function compute resource that processes the telemetry and updates the digital twin model.</a:t>
            </a:r>
          </a:p>
        </p:txBody>
      </p:sp>
      <p:pic>
        <p:nvPicPr>
          <p:cNvPr id="2050" name="Picture 2" descr="A sample device flow shows a thermostat sending telemetry into an azure function that forwards the information to Azure Digital Twins.">
            <a:extLst>
              <a:ext uri="{FF2B5EF4-FFF2-40B4-BE49-F238E27FC236}">
                <a16:creationId xmlns:a16="http://schemas.microsoft.com/office/drawing/2014/main" id="{02D5B659-E045-4F37-810C-AB40368EEC0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7870" y="2045789"/>
            <a:ext cx="6671640" cy="2198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91022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A594C-0E47-430C-843D-437478DD6B9F}"/>
              </a:ext>
            </a:extLst>
          </p:cNvPr>
          <p:cNvSpPr>
            <a:spLocks noGrp="1"/>
          </p:cNvSpPr>
          <p:nvPr>
            <p:ph type="title"/>
          </p:nvPr>
        </p:nvSpPr>
        <p:spPr/>
        <p:txBody>
          <a:bodyPr/>
          <a:lstStyle/>
          <a:p>
            <a:r>
              <a:rPr lang="en-US" sz="4000" dirty="0"/>
              <a:t>Preferred solution – Data ingestion and modeling (3)</a:t>
            </a:r>
          </a:p>
        </p:txBody>
      </p:sp>
      <p:sp>
        <p:nvSpPr>
          <p:cNvPr id="2" name="Text Placeholder 1">
            <a:extLst>
              <a:ext uri="{FF2B5EF4-FFF2-40B4-BE49-F238E27FC236}">
                <a16:creationId xmlns:a16="http://schemas.microsoft.com/office/drawing/2014/main" id="{4C9EA431-8BFE-45B4-82E8-82C8980F5723}"/>
              </a:ext>
            </a:extLst>
          </p:cNvPr>
          <p:cNvSpPr>
            <a:spLocks noGrp="1"/>
          </p:cNvSpPr>
          <p:nvPr>
            <p:ph type="body" sz="quarter" idx="10"/>
          </p:nvPr>
        </p:nvSpPr>
        <p:spPr>
          <a:xfrm>
            <a:off x="269239" y="1189177"/>
            <a:ext cx="11624653" cy="3304751"/>
          </a:xfrm>
        </p:spPr>
        <p:txBody>
          <a:bodyPr/>
          <a:lstStyle/>
          <a:p>
            <a:pPr marL="0" indent="0">
              <a:buNone/>
            </a:pPr>
            <a:r>
              <a:rPr lang="en-US" dirty="0"/>
              <a:t>3) How would Contoso Apparel monitor for humidity anomalies in near real-time?</a:t>
            </a:r>
            <a:endParaRPr lang="en-US" sz="2800" dirty="0"/>
          </a:p>
          <a:p>
            <a:pPr marL="0" indent="0">
              <a:buNone/>
            </a:pPr>
            <a:endParaRPr lang="en-US" sz="2800" dirty="0"/>
          </a:p>
          <a:p>
            <a:pPr marL="0" indent="0">
              <a:buNone/>
            </a:pPr>
            <a:r>
              <a:rPr lang="en-US" sz="2800" dirty="0"/>
              <a:t>Event routing</a:t>
            </a:r>
          </a:p>
        </p:txBody>
      </p:sp>
      <p:pic>
        <p:nvPicPr>
          <p:cNvPr id="5" name="Picture 4" descr="Event routes are depicting showing events being forwarded to functions, event hubs, and the event grid.">
            <a:extLst>
              <a:ext uri="{FF2B5EF4-FFF2-40B4-BE49-F238E27FC236}">
                <a16:creationId xmlns:a16="http://schemas.microsoft.com/office/drawing/2014/main" id="{14E42F98-3557-474C-8F9C-D79614F1C199}"/>
              </a:ext>
            </a:extLst>
          </p:cNvPr>
          <p:cNvPicPr>
            <a:picLocks noChangeAspect="1"/>
          </p:cNvPicPr>
          <p:nvPr/>
        </p:nvPicPr>
        <p:blipFill>
          <a:blip r:embed="rId3"/>
          <a:stretch>
            <a:fillRect/>
          </a:stretch>
        </p:blipFill>
        <p:spPr>
          <a:xfrm>
            <a:off x="4296626" y="2985025"/>
            <a:ext cx="7597266" cy="3583463"/>
          </a:xfrm>
          <a:prstGeom prst="rect">
            <a:avLst/>
          </a:prstGeom>
        </p:spPr>
      </p:pic>
    </p:spTree>
    <p:extLst>
      <p:ext uri="{BB962C8B-B14F-4D97-AF65-F5344CB8AC3E}">
        <p14:creationId xmlns:p14="http://schemas.microsoft.com/office/powerpoint/2010/main" val="342425107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A594C-0E47-430C-843D-437478DD6B9F}"/>
              </a:ext>
            </a:extLst>
          </p:cNvPr>
          <p:cNvSpPr>
            <a:spLocks noGrp="1"/>
          </p:cNvSpPr>
          <p:nvPr>
            <p:ph type="title"/>
          </p:nvPr>
        </p:nvSpPr>
        <p:spPr/>
        <p:txBody>
          <a:bodyPr/>
          <a:lstStyle/>
          <a:p>
            <a:r>
              <a:rPr lang="en-US" sz="4000" dirty="0"/>
              <a:t>Preferred solution – Data ingestion and modeling (4)</a:t>
            </a:r>
          </a:p>
        </p:txBody>
      </p:sp>
      <p:sp>
        <p:nvSpPr>
          <p:cNvPr id="2" name="Text Placeholder 1">
            <a:extLst>
              <a:ext uri="{FF2B5EF4-FFF2-40B4-BE49-F238E27FC236}">
                <a16:creationId xmlns:a16="http://schemas.microsoft.com/office/drawing/2014/main" id="{4C9EA431-8BFE-45B4-82E8-82C8980F5723}"/>
              </a:ext>
            </a:extLst>
          </p:cNvPr>
          <p:cNvSpPr>
            <a:spLocks noGrp="1"/>
          </p:cNvSpPr>
          <p:nvPr>
            <p:ph type="body" sz="quarter" idx="10"/>
          </p:nvPr>
        </p:nvSpPr>
        <p:spPr>
          <a:xfrm>
            <a:off x="269239" y="1189177"/>
            <a:ext cx="11624653" cy="3149517"/>
          </a:xfrm>
        </p:spPr>
        <p:txBody>
          <a:bodyPr/>
          <a:lstStyle/>
          <a:p>
            <a:pPr marL="0" indent="0">
              <a:buNone/>
            </a:pPr>
            <a:r>
              <a:rPr lang="en-US" dirty="0"/>
              <a:t>4) Which Azure service(s) would you recommend so that Contoso Apparel can receive the humidity anomaly notification?</a:t>
            </a:r>
            <a:endParaRPr lang="en-US" sz="2800" dirty="0"/>
          </a:p>
          <a:p>
            <a:pPr marL="0" indent="0">
              <a:buNone/>
            </a:pPr>
            <a:endParaRPr lang="en-US" sz="2800" dirty="0"/>
          </a:p>
          <a:p>
            <a:pPr marL="0" indent="0">
              <a:buNone/>
            </a:pPr>
            <a:r>
              <a:rPr lang="en-US" sz="2800" dirty="0"/>
              <a:t>A Logic Application could be used to provide a number of notification types, including email and text message notifications.</a:t>
            </a:r>
          </a:p>
        </p:txBody>
      </p:sp>
    </p:spTree>
    <p:extLst>
      <p:ext uri="{BB962C8B-B14F-4D97-AF65-F5344CB8AC3E}">
        <p14:creationId xmlns:p14="http://schemas.microsoft.com/office/powerpoint/2010/main" val="125250476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A594C-0E47-430C-843D-437478DD6B9F}"/>
              </a:ext>
            </a:extLst>
          </p:cNvPr>
          <p:cNvSpPr>
            <a:spLocks noGrp="1"/>
          </p:cNvSpPr>
          <p:nvPr>
            <p:ph type="title"/>
          </p:nvPr>
        </p:nvSpPr>
        <p:spPr/>
        <p:txBody>
          <a:bodyPr/>
          <a:lstStyle/>
          <a:p>
            <a:r>
              <a:rPr lang="en-US" dirty="0"/>
              <a:t>Preferred solution – Model updates (1)</a:t>
            </a:r>
          </a:p>
        </p:txBody>
      </p:sp>
      <p:sp>
        <p:nvSpPr>
          <p:cNvPr id="2" name="Text Placeholder 1">
            <a:extLst>
              <a:ext uri="{FF2B5EF4-FFF2-40B4-BE49-F238E27FC236}">
                <a16:creationId xmlns:a16="http://schemas.microsoft.com/office/drawing/2014/main" id="{4C9EA431-8BFE-45B4-82E8-82C8980F5723}"/>
              </a:ext>
            </a:extLst>
          </p:cNvPr>
          <p:cNvSpPr>
            <a:spLocks noGrp="1"/>
          </p:cNvSpPr>
          <p:nvPr>
            <p:ph type="body" sz="quarter" idx="10"/>
          </p:nvPr>
        </p:nvSpPr>
        <p:spPr>
          <a:xfrm>
            <a:off x="269239" y="1189177"/>
            <a:ext cx="11653523" cy="2606483"/>
          </a:xfrm>
        </p:spPr>
        <p:txBody>
          <a:bodyPr/>
          <a:lstStyle/>
          <a:p>
            <a:pPr marL="0" indent="0">
              <a:buNone/>
            </a:pPr>
            <a:r>
              <a:rPr lang="en-US" dirty="0"/>
              <a:t>1) How do you suggest keeping the environment model up-to-date with the real world state?</a:t>
            </a:r>
          </a:p>
          <a:p>
            <a:pPr marL="0" indent="0">
              <a:buNone/>
            </a:pPr>
            <a:endParaRPr lang="en-US" sz="2800" dirty="0"/>
          </a:p>
          <a:p>
            <a:pPr marL="0" indent="0">
              <a:buNone/>
            </a:pPr>
            <a:r>
              <a:rPr lang="en-US" sz="2800" dirty="0"/>
              <a:t>An Azure Function can process incoming telemetry and forward this information to Azure Digital Twins</a:t>
            </a:r>
          </a:p>
        </p:txBody>
      </p:sp>
    </p:spTree>
    <p:extLst>
      <p:ext uri="{BB962C8B-B14F-4D97-AF65-F5344CB8AC3E}">
        <p14:creationId xmlns:p14="http://schemas.microsoft.com/office/powerpoint/2010/main" val="99851477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A594C-0E47-430C-843D-437478DD6B9F}"/>
              </a:ext>
            </a:extLst>
          </p:cNvPr>
          <p:cNvSpPr>
            <a:spLocks noGrp="1"/>
          </p:cNvSpPr>
          <p:nvPr>
            <p:ph type="title"/>
          </p:nvPr>
        </p:nvSpPr>
        <p:spPr/>
        <p:txBody>
          <a:bodyPr/>
          <a:lstStyle/>
          <a:p>
            <a:r>
              <a:rPr lang="en-US" sz="4000" dirty="0"/>
              <a:t>Preferred solution – Business logic implementation(1)</a:t>
            </a:r>
          </a:p>
        </p:txBody>
      </p:sp>
      <p:sp>
        <p:nvSpPr>
          <p:cNvPr id="2" name="Text Placeholder 1">
            <a:extLst>
              <a:ext uri="{FF2B5EF4-FFF2-40B4-BE49-F238E27FC236}">
                <a16:creationId xmlns:a16="http://schemas.microsoft.com/office/drawing/2014/main" id="{4C9EA431-8BFE-45B4-82E8-82C8980F5723}"/>
              </a:ext>
            </a:extLst>
          </p:cNvPr>
          <p:cNvSpPr>
            <a:spLocks noGrp="1"/>
          </p:cNvSpPr>
          <p:nvPr>
            <p:ph type="body" sz="quarter" idx="10"/>
          </p:nvPr>
        </p:nvSpPr>
        <p:spPr>
          <a:xfrm>
            <a:off x="269239" y="1189177"/>
            <a:ext cx="11653523" cy="3149517"/>
          </a:xfrm>
        </p:spPr>
        <p:txBody>
          <a:bodyPr/>
          <a:lstStyle/>
          <a:p>
            <a:pPr marL="0" indent="0">
              <a:buNone/>
            </a:pPr>
            <a:r>
              <a:rPr lang="en-US" dirty="0"/>
              <a:t>1) How do you suggest implementing failover in the event that a factory needs to be taken offline for maintenance?</a:t>
            </a:r>
            <a:endParaRPr lang="en-US" sz="2800" dirty="0"/>
          </a:p>
          <a:p>
            <a:pPr marL="0" indent="0">
              <a:buNone/>
            </a:pPr>
            <a:endParaRPr lang="en-US" sz="2800" dirty="0"/>
          </a:p>
          <a:p>
            <a:pPr marL="0" indent="0">
              <a:buNone/>
            </a:pPr>
            <a:r>
              <a:rPr lang="en-US" sz="2800" dirty="0"/>
              <a:t>An Azure Function can subscribe to Azure Digital Twin update events and execute custom failover logic when appropriate.</a:t>
            </a:r>
          </a:p>
        </p:txBody>
      </p:sp>
    </p:spTree>
    <p:extLst>
      <p:ext uri="{BB962C8B-B14F-4D97-AF65-F5344CB8AC3E}">
        <p14:creationId xmlns:p14="http://schemas.microsoft.com/office/powerpoint/2010/main" val="274130261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A594C-0E47-430C-843D-437478DD6B9F}"/>
              </a:ext>
            </a:extLst>
          </p:cNvPr>
          <p:cNvSpPr>
            <a:spLocks noGrp="1"/>
          </p:cNvSpPr>
          <p:nvPr>
            <p:ph type="title"/>
          </p:nvPr>
        </p:nvSpPr>
        <p:spPr/>
        <p:txBody>
          <a:bodyPr/>
          <a:lstStyle/>
          <a:p>
            <a:r>
              <a:rPr lang="en-US" sz="4000" dirty="0"/>
              <a:t>Preferred solution – Data Visualization (1)</a:t>
            </a:r>
          </a:p>
        </p:txBody>
      </p:sp>
      <p:sp>
        <p:nvSpPr>
          <p:cNvPr id="2" name="Text Placeholder 1">
            <a:extLst>
              <a:ext uri="{FF2B5EF4-FFF2-40B4-BE49-F238E27FC236}">
                <a16:creationId xmlns:a16="http://schemas.microsoft.com/office/drawing/2014/main" id="{4C9EA431-8BFE-45B4-82E8-82C8980F5723}"/>
              </a:ext>
            </a:extLst>
          </p:cNvPr>
          <p:cNvSpPr>
            <a:spLocks noGrp="1"/>
          </p:cNvSpPr>
          <p:nvPr>
            <p:ph type="body" sz="quarter" idx="10"/>
          </p:nvPr>
        </p:nvSpPr>
        <p:spPr>
          <a:xfrm>
            <a:off x="269239" y="1189177"/>
            <a:ext cx="11653523" cy="3149517"/>
          </a:xfrm>
        </p:spPr>
        <p:txBody>
          <a:bodyPr/>
          <a:lstStyle/>
          <a:p>
            <a:pPr marL="0" indent="0">
              <a:buNone/>
            </a:pPr>
            <a:r>
              <a:rPr lang="en-US" dirty="0"/>
              <a:t>1) Contoso apparel needs to be able to perform ad-hoc queries and visualize historical data. What Azure service(s) would you suggest for this?</a:t>
            </a:r>
          </a:p>
          <a:p>
            <a:pPr marL="0" indent="0">
              <a:buNone/>
            </a:pPr>
            <a:endParaRPr lang="en-US" sz="2800" dirty="0"/>
          </a:p>
          <a:p>
            <a:pPr marL="0" indent="0">
              <a:buNone/>
            </a:pPr>
            <a:r>
              <a:rPr lang="en-US" sz="2800" dirty="0"/>
              <a:t>Azure Time Series Insights allows for ad-hoc queries and visualization of historical data.</a:t>
            </a:r>
          </a:p>
        </p:txBody>
      </p:sp>
    </p:spTree>
    <p:extLst>
      <p:ext uri="{BB962C8B-B14F-4D97-AF65-F5344CB8AC3E}">
        <p14:creationId xmlns:p14="http://schemas.microsoft.com/office/powerpoint/2010/main" val="22972332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894123"/>
          </a:xfrm>
        </p:spPr>
        <p:txBody>
          <a:bodyPr>
            <a:normAutofit lnSpcReduction="10000"/>
          </a:bodyPr>
          <a:lstStyle/>
          <a:p>
            <a:pPr marL="0" indent="0">
              <a:buNone/>
            </a:pPr>
            <a:r>
              <a:rPr lang="en-US" sz="3600" dirty="0">
                <a:solidFill>
                  <a:schemeClr val="tx1"/>
                </a:solidFill>
                <a:latin typeface="+mj-lt"/>
              </a:rPr>
              <a:t>1) Authoring Digital Twin Definition Language (DTDL) documents for all of our supply chain elements sounds like an enormous and complex undertaking. We don't even know how to get started with this. What do you recommend as a starting point?</a:t>
            </a:r>
          </a:p>
          <a:p>
            <a:pPr marL="0" indent="0">
              <a:buNone/>
            </a:pPr>
            <a:endParaRPr lang="en-US" sz="3600" dirty="0">
              <a:solidFill>
                <a:schemeClr val="tx1"/>
              </a:solidFill>
              <a:latin typeface="+mj-lt"/>
            </a:endParaRPr>
          </a:p>
          <a:p>
            <a:pPr marL="0" indent="0">
              <a:buNone/>
            </a:pPr>
            <a:r>
              <a:rPr lang="en-US" sz="3000" dirty="0" err="1">
                <a:solidFill>
                  <a:schemeClr val="tx1"/>
                </a:solidFill>
                <a:latin typeface="+mj-lt"/>
              </a:rPr>
              <a:t>Constoso</a:t>
            </a:r>
            <a:r>
              <a:rPr lang="en-US" sz="3000" dirty="0">
                <a:solidFill>
                  <a:schemeClr val="tx1"/>
                </a:solidFill>
                <a:latin typeface="+mj-lt"/>
              </a:rPr>
              <a:t> Apparel could adopt existing Digital Twin ontologies as a starting point to defining the elements in their environment. These ontologies are also extensible so that they have the ability to define their own custom features in their models.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894123"/>
          </a:xfrm>
        </p:spPr>
        <p:txBody>
          <a:bodyPr>
            <a:normAutofit lnSpcReduction="10000"/>
          </a:bodyPr>
          <a:lstStyle/>
          <a:p>
            <a:pPr marL="0" indent="0">
              <a:buNone/>
            </a:pPr>
            <a:r>
              <a:rPr lang="en-US" sz="3600" dirty="0">
                <a:solidFill>
                  <a:schemeClr val="tx1"/>
                </a:solidFill>
              </a:rPr>
              <a:t>2</a:t>
            </a:r>
            <a:r>
              <a:rPr lang="en-US" sz="3600" dirty="0">
                <a:solidFill>
                  <a:schemeClr val="tx1"/>
                </a:solidFill>
                <a:latin typeface="+mj-lt"/>
              </a:rPr>
              <a:t>) Our supply chain is a continuously running system, 24 hours a day, 7 days a week. As such, the state of each of our elements is in a constant state of change. How can we ensure the accuracy of our digital models? How will these be kept up-to-date?</a:t>
            </a:r>
          </a:p>
          <a:p>
            <a:pPr marL="0" indent="0">
              <a:buNone/>
            </a:pPr>
            <a:endParaRPr lang="en-US" sz="3000" dirty="0">
              <a:solidFill>
                <a:schemeClr val="tx1"/>
              </a:solidFill>
              <a:latin typeface="+mj-lt"/>
            </a:endParaRPr>
          </a:p>
          <a:p>
            <a:pPr marL="0" indent="0">
              <a:spcAft>
                <a:spcPts val="882"/>
              </a:spcAft>
              <a:buNone/>
            </a:pPr>
            <a:r>
              <a:rPr lang="en-US" sz="2800" dirty="0">
                <a:solidFill>
                  <a:schemeClr val="tx1"/>
                </a:solidFill>
              </a:rPr>
              <a:t>Contoso should leverage an Azure Function integration between IoT Hub and Azure Digital Twins as a way to keep their digital models up to date. They can also update Azure Digital Twins from other data sources that are able to use REST APIs (and SDKs) or with connectors to other services like Logic Apps.</a:t>
            </a:r>
          </a:p>
        </p:txBody>
      </p:sp>
    </p:spTree>
    <p:extLst>
      <p:ext uri="{BB962C8B-B14F-4D97-AF65-F5344CB8AC3E}">
        <p14:creationId xmlns:p14="http://schemas.microsoft.com/office/powerpoint/2010/main" val="3774461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894123"/>
          </a:xfrm>
        </p:spPr>
        <p:txBody>
          <a:bodyPr>
            <a:normAutofit lnSpcReduction="10000"/>
          </a:bodyPr>
          <a:lstStyle/>
          <a:p>
            <a:pPr marL="0" indent="0">
              <a:buNone/>
            </a:pPr>
            <a:r>
              <a:rPr lang="en-US" sz="3600" dirty="0">
                <a:solidFill>
                  <a:schemeClr val="tx1"/>
                </a:solidFill>
              </a:rPr>
              <a:t>3</a:t>
            </a:r>
            <a:r>
              <a:rPr lang="en-US" sz="3600" dirty="0">
                <a:solidFill>
                  <a:schemeClr val="tx1"/>
                </a:solidFill>
                <a:latin typeface="+mj-lt"/>
              </a:rPr>
              <a:t>) We want to track a manufactured product such as a T-Shirt from its manufacturing on a factory floor, delivery to a warehouse, then to a store. Finally, we'd like to trace the T-Shirt through its purchase at a store by a customer. Is this level of tracing even possible?</a:t>
            </a:r>
          </a:p>
          <a:p>
            <a:pPr marL="0" indent="0">
              <a:buNone/>
            </a:pPr>
            <a:endParaRPr lang="en-US" sz="3600" dirty="0">
              <a:solidFill>
                <a:schemeClr val="tx1"/>
              </a:solidFill>
              <a:latin typeface="+mj-lt"/>
            </a:endParaRPr>
          </a:p>
          <a:p>
            <a:pPr marL="0" indent="0">
              <a:buNone/>
            </a:pPr>
            <a:r>
              <a:rPr lang="en-US" sz="3000" dirty="0">
                <a:solidFill>
                  <a:schemeClr val="tx1"/>
                </a:solidFill>
              </a:rPr>
              <a:t>A Digital Twin instance can be created for the T-Shirt, through event routing data can be sent to Azure Time Series Insights for historical analysis</a:t>
            </a:r>
            <a:r>
              <a:rPr lang="en-US" sz="3000" dirty="0">
                <a:solidFill>
                  <a:schemeClr val="tx1"/>
                </a:solidFill>
                <a:latin typeface="+mj-lt"/>
              </a:rPr>
              <a:t>. Alternatively, custom apps can also receive these updates and provide customized visualizations.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968932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741723"/>
          </a:xfrm>
        </p:spPr>
        <p:txBody>
          <a:bodyPr>
            <a:normAutofit fontScale="85000" lnSpcReduction="20000"/>
          </a:bodyPr>
          <a:lstStyle/>
          <a:p>
            <a:r>
              <a:rPr lang="en-US" sz="3600" dirty="0">
                <a:solidFill>
                  <a:schemeClr val="tx1"/>
                </a:solidFill>
                <a:latin typeface="+mj-lt"/>
              </a:rPr>
              <a:t>"When we started looking into modeling our existing IoT environment, it felt like we were to embark on an extremely complicated, proprietary, and lengthy process. We are pleasantly surprised with how we were quickly able to grasp DTDL and the many different approaches we can take to ensure our digital twins are up to date. We now have an architecture in place that allows us to not only query the current state of our environment, but we also have the ability to push updates to other visualization tools like Azure Time Series Insights, and our web applications by leveraging </a:t>
            </a:r>
            <a:r>
              <a:rPr lang="en-US" sz="3600" dirty="0" err="1">
                <a:solidFill>
                  <a:schemeClr val="tx1"/>
                </a:solidFill>
                <a:latin typeface="+mj-lt"/>
              </a:rPr>
              <a:t>SignalR</a:t>
            </a:r>
            <a:r>
              <a:rPr lang="en-US" sz="3600" dirty="0">
                <a:solidFill>
                  <a:schemeClr val="tx1"/>
                </a:solidFill>
                <a:latin typeface="+mj-lt"/>
              </a:rPr>
              <a:t>!"</a:t>
            </a:r>
          </a:p>
          <a:p>
            <a:endParaRPr lang="en-US" sz="3600" dirty="0">
              <a:solidFill>
                <a:schemeClr val="tx1"/>
              </a:solidFill>
              <a:latin typeface="+mj-lt"/>
            </a:endParaRPr>
          </a:p>
          <a:p>
            <a:r>
              <a:rPr lang="en-US" sz="3600" dirty="0">
                <a:solidFill>
                  <a:schemeClr val="tx1"/>
                </a:solidFill>
                <a:latin typeface="+mj-lt"/>
              </a:rPr>
              <a:t>Courtney Laval, Chief Technical Officer (CTO), Contoso Apparel.</a:t>
            </a: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E7E73-BF90-48CC-84BA-5940FEB72938}"/>
              </a:ext>
            </a:extLst>
          </p:cNvPr>
          <p:cNvSpPr>
            <a:spLocks noGrp="1"/>
          </p:cNvSpPr>
          <p:nvPr>
            <p:ph type="title" idx="4294967295"/>
          </p:nvPr>
        </p:nvSpPr>
        <p:spPr>
          <a:xfrm>
            <a:off x="269240" y="-899665"/>
            <a:ext cx="11655840" cy="899665"/>
          </a:xfrm>
        </p:spPr>
        <p:txBody>
          <a:bodyPr vert="horz" wrap="square" lIns="146304" tIns="91440" rIns="146304" bIns="91440" rtlCol="0" anchor="b">
            <a:noAutofit/>
          </a:bodyPr>
          <a:lstStyle/>
          <a:p>
            <a:r>
              <a:rPr lang="en-US" dirty="0"/>
              <a:t>End</a:t>
            </a:r>
          </a:p>
        </p:txBody>
      </p:sp>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fontScale="85000" lnSpcReduction="10000"/>
          </a:bodyPr>
          <a:lstStyle/>
          <a:p>
            <a:r>
              <a:rPr lang="en-US" sz="3600" dirty="0">
                <a:solidFill>
                  <a:schemeClr val="tx1"/>
                </a:solidFill>
                <a:latin typeface="+mj-lt"/>
              </a:rPr>
              <a:t>Contoso Apparel is a multinational clothing manufacturer</a:t>
            </a:r>
          </a:p>
          <a:p>
            <a:r>
              <a:rPr lang="en-US" sz="3600" dirty="0">
                <a:solidFill>
                  <a:schemeClr val="tx1"/>
                </a:solidFill>
              </a:rPr>
              <a:t>Product quality is directly correlated to humidity</a:t>
            </a:r>
          </a:p>
          <a:p>
            <a:r>
              <a:rPr lang="en-US" sz="3600" dirty="0">
                <a:solidFill>
                  <a:schemeClr val="tx1"/>
                </a:solidFill>
                <a:latin typeface="+mj-lt"/>
              </a:rPr>
              <a:t>Desire to model, visualize, and query the state of their</a:t>
            </a:r>
            <a:r>
              <a:rPr lang="en-US" sz="3600" dirty="0">
                <a:solidFill>
                  <a:schemeClr val="tx1"/>
                </a:solidFill>
              </a:rPr>
              <a:t> supply chain</a:t>
            </a:r>
          </a:p>
          <a:p>
            <a:r>
              <a:rPr lang="en-US" sz="3600" dirty="0">
                <a:solidFill>
                  <a:schemeClr val="tx1"/>
                </a:solidFill>
              </a:rPr>
              <a:t>Implement custom factory failover logic</a:t>
            </a:r>
            <a:endParaRPr lang="en-US" sz="1800" dirty="0">
              <a:solidFill>
                <a:schemeClr val="tx1"/>
              </a:solidFill>
            </a:endParaRPr>
          </a:p>
        </p:txBody>
      </p:sp>
      <p:pic>
        <p:nvPicPr>
          <p:cNvPr id="4" name="Picture 3" descr="A custom web application depicting a factory floor.">
            <a:extLst>
              <a:ext uri="{FF2B5EF4-FFF2-40B4-BE49-F238E27FC236}">
                <a16:creationId xmlns:a16="http://schemas.microsoft.com/office/drawing/2014/main" id="{F3B479B4-F722-42A8-91B3-B3C8E56C8387}"/>
              </a:ext>
            </a:extLst>
          </p:cNvPr>
          <p:cNvPicPr>
            <a:picLocks noChangeAspect="1"/>
          </p:cNvPicPr>
          <p:nvPr/>
        </p:nvPicPr>
        <p:blipFill>
          <a:blip r:embed="rId3"/>
          <a:stretch>
            <a:fillRect/>
          </a:stretch>
        </p:blipFill>
        <p:spPr>
          <a:xfrm>
            <a:off x="2488655" y="3128085"/>
            <a:ext cx="7214690" cy="3616793"/>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569842"/>
          </a:xfrm>
        </p:spPr>
        <p:txBody>
          <a:bodyPr>
            <a:normAutofit fontScale="70000" lnSpcReduction="20000"/>
          </a:bodyPr>
          <a:lstStyle/>
          <a:p>
            <a:r>
              <a:rPr lang="en-US" sz="3600" dirty="0">
                <a:solidFill>
                  <a:schemeClr val="tx1"/>
                </a:solidFill>
                <a:latin typeface="+mj-lt"/>
              </a:rPr>
              <a:t>We would like to model our supply chain environment in order to gain insight into the elements along with their properties, components and the relationships between them.</a:t>
            </a:r>
          </a:p>
          <a:p>
            <a:endParaRPr lang="en-US" sz="3600" dirty="0">
              <a:solidFill>
                <a:schemeClr val="tx1"/>
              </a:solidFill>
              <a:latin typeface="+mj-lt"/>
            </a:endParaRPr>
          </a:p>
          <a:p>
            <a:r>
              <a:rPr lang="en-US" sz="3600" dirty="0">
                <a:solidFill>
                  <a:schemeClr val="tx1"/>
                </a:solidFill>
                <a:latin typeface="+mj-lt"/>
              </a:rPr>
              <a:t>We need monitor humidity telemetry from our factories in near real-time for anomalies between the values of X and Y. What services can we put in place so that we can quickly be alerted when this happens?</a:t>
            </a:r>
          </a:p>
          <a:p>
            <a:endParaRPr lang="en-US" sz="3600" dirty="0">
              <a:solidFill>
                <a:schemeClr val="tx1"/>
              </a:solidFill>
              <a:latin typeface="+mj-lt"/>
            </a:endParaRPr>
          </a:p>
          <a:p>
            <a:r>
              <a:rPr lang="en-US" sz="3600" dirty="0">
                <a:solidFill>
                  <a:schemeClr val="tx1"/>
                </a:solidFill>
                <a:latin typeface="+mj-lt"/>
              </a:rPr>
              <a:t>We would like the ability to re-route manufacturing to a different facility should there be a moisture problem at a factory.</a:t>
            </a:r>
          </a:p>
          <a:p>
            <a:endParaRPr lang="en-US" sz="3600" dirty="0">
              <a:solidFill>
                <a:schemeClr val="tx1"/>
              </a:solidFill>
              <a:latin typeface="+mj-lt"/>
            </a:endParaRPr>
          </a:p>
          <a:p>
            <a:r>
              <a:rPr lang="en-US" sz="3600" dirty="0">
                <a:solidFill>
                  <a:schemeClr val="tx1"/>
                </a:solidFill>
                <a:latin typeface="+mj-lt"/>
              </a:rPr>
              <a:t>We need the ability to query the current state of our supply chain elements.</a:t>
            </a:r>
          </a:p>
          <a:p>
            <a:endParaRPr lang="en-US" sz="3600" dirty="0">
              <a:solidFill>
                <a:schemeClr val="tx1"/>
              </a:solidFill>
              <a:latin typeface="+mj-lt"/>
            </a:endParaRPr>
          </a:p>
          <a:p>
            <a:r>
              <a:rPr lang="en-US" sz="3600" dirty="0">
                <a:solidFill>
                  <a:schemeClr val="tx1"/>
                </a:solidFill>
                <a:latin typeface="+mj-lt"/>
              </a:rPr>
              <a:t>We need the ability to review historical trends in data to identify what is working well as well as for root cause analysis of problems. We need to be able to perform ad-hoc queries on this data and obtain customized chart visualizations.</a:t>
            </a: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513281"/>
          </a:xfrm>
        </p:spPr>
        <p:txBody>
          <a:bodyPr>
            <a:normAutofit fontScale="85000" lnSpcReduction="20000"/>
          </a:bodyPr>
          <a:lstStyle/>
          <a:p>
            <a:r>
              <a:rPr lang="en-US" sz="3600" dirty="0">
                <a:solidFill>
                  <a:schemeClr val="tx1"/>
                </a:solidFill>
                <a:latin typeface="+mj-lt"/>
              </a:rPr>
              <a:t>Authoring Digital Twin Definition Language (DTDL) documents for all of our supply chain elements sounds like an enormous and complex undertaking. We don't even know how to get started with this. What do you recommend as a starting point?</a:t>
            </a:r>
          </a:p>
          <a:p>
            <a:endParaRPr lang="en-US" sz="3600" dirty="0">
              <a:solidFill>
                <a:schemeClr val="tx1"/>
              </a:solidFill>
              <a:latin typeface="+mj-lt"/>
            </a:endParaRPr>
          </a:p>
          <a:p>
            <a:r>
              <a:rPr lang="en-US" sz="3600" dirty="0">
                <a:solidFill>
                  <a:schemeClr val="tx1"/>
                </a:solidFill>
                <a:latin typeface="+mj-lt"/>
              </a:rPr>
              <a:t>Our supply chain is a continuously running system, 24 hours a day, 7 days a week. As such, the state of each of our elements is in a constant state of change. How can we ensure the accuracy of our digital models? How will these be kept up-to-date?</a:t>
            </a:r>
          </a:p>
          <a:p>
            <a:endParaRPr lang="en-US" sz="3600" dirty="0">
              <a:solidFill>
                <a:schemeClr val="tx1"/>
              </a:solidFill>
              <a:latin typeface="+mj-lt"/>
            </a:endParaRPr>
          </a:p>
          <a:p>
            <a:r>
              <a:rPr lang="en-US" sz="3600" dirty="0">
                <a:solidFill>
                  <a:schemeClr val="tx1"/>
                </a:solidFill>
                <a:latin typeface="+mj-lt"/>
              </a:rPr>
              <a:t>We want to track a manufactured product such as a T-Shirt from its manufacturing on a factory floor, delivery to a warehouse, then to a store. Finally, we'd like to trace the T-Shirt through its purchase at a store by a customer. Is this level of tracing even possible?</a:t>
            </a:r>
            <a:endParaRPr lang="en-US" sz="18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Azure Digital Twins is central to ingestion inputs  from logic apps, IoT Hub and REST APIs. Outputs include Logic apps, Storage, Time Series Insights, and Analytics. Bi-directional input/output services include custom client apps and external compute like Azure Functions.">
            <a:extLst>
              <a:ext uri="{FF2B5EF4-FFF2-40B4-BE49-F238E27FC236}">
                <a16:creationId xmlns:a16="http://schemas.microsoft.com/office/drawing/2014/main" id="{030C9113-7542-48F7-9975-461AF1854B97}"/>
              </a:ext>
            </a:extLst>
          </p:cNvPr>
          <p:cNvPicPr>
            <a:picLocks noChangeAspect="1"/>
          </p:cNvPicPr>
          <p:nvPr/>
        </p:nvPicPr>
        <p:blipFill>
          <a:blip r:embed="rId3"/>
          <a:stretch>
            <a:fillRect/>
          </a:stretch>
        </p:blipFill>
        <p:spPr>
          <a:xfrm>
            <a:off x="1894788" y="1469298"/>
            <a:ext cx="7714776" cy="4960487"/>
          </a:xfrm>
          <a:prstGeom prst="rect">
            <a:avLst/>
          </a:prstGeom>
        </p:spPr>
      </p:pic>
      <p:sp>
        <p:nvSpPr>
          <p:cNvPr id="3" name="Content Placeholder 2">
            <a:extLst>
              <a:ext uri="{C183D7F6-B498-43B3-948B-1728B52AA6E4}">
                <adec:decorative xmlns:adec="http://schemas.microsoft.com/office/drawing/2017/decorative" val="1"/>
              </a:ext>
            </a:extLst>
          </p:cNvPr>
          <p:cNvSpPr>
            <a:spLocks noGrp="1"/>
          </p:cNvSpPr>
          <p:nvPr>
            <p:ph type="body" sz="quarter" idx="10"/>
          </p:nvPr>
        </p:nvSpPr>
        <p:spPr/>
        <p:txBody>
          <a:bodyPr>
            <a:normAutofit/>
          </a:bodyPr>
          <a:lstStyle/>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CD8C52-81D2-4167-82A3-C199A9A21B12}"/>
              </a:ext>
            </a:extLst>
          </p:cNvPr>
          <p:cNvSpPr>
            <a:spLocks noGrp="1"/>
          </p:cNvSpPr>
          <p:nvPr>
            <p:ph type="title"/>
          </p:nvPr>
        </p:nvSpPr>
        <p:spPr/>
        <p:txBody>
          <a:bodyPr/>
          <a:lstStyle/>
          <a:p>
            <a:r>
              <a:rPr lang="en-US" dirty="0"/>
              <a:t>High-level architecture</a:t>
            </a:r>
          </a:p>
        </p:txBody>
      </p:sp>
      <p:sp>
        <p:nvSpPr>
          <p:cNvPr id="2" name="Text Placeholder 1">
            <a:extLst>
              <a:ext uri="{FF2B5EF4-FFF2-40B4-BE49-F238E27FC236}">
                <a16:creationId xmlns:a16="http://schemas.microsoft.com/office/drawing/2014/main" id="{9A6D39E8-02CC-4661-9084-DC9F85B6634F}"/>
              </a:ext>
            </a:extLst>
          </p:cNvPr>
          <p:cNvSpPr>
            <a:spLocks noGrp="1"/>
          </p:cNvSpPr>
          <p:nvPr>
            <p:ph type="body" sz="quarter" idx="10"/>
          </p:nvPr>
        </p:nvSpPr>
        <p:spPr>
          <a:xfrm>
            <a:off x="269239" y="1189177"/>
            <a:ext cx="11653523" cy="1735860"/>
          </a:xfrm>
        </p:spPr>
        <p:txBody>
          <a:bodyPr/>
          <a:lstStyle/>
          <a:p>
            <a:pPr marL="0" indent="0">
              <a:buNone/>
            </a:pPr>
            <a:r>
              <a:rPr lang="en-US" sz="2800" dirty="0"/>
              <a:t>1. Without getting into the details (the following sections will address the details), diagram your initial vision for handling the top-level requirements for environment modeling, data ingestion and monitoring, model updates, business logic implementation, and data visualization.</a:t>
            </a:r>
          </a:p>
        </p:txBody>
      </p:sp>
    </p:spTree>
    <p:extLst>
      <p:ext uri="{BB962C8B-B14F-4D97-AF65-F5344CB8AC3E}">
        <p14:creationId xmlns:p14="http://schemas.microsoft.com/office/powerpoint/2010/main" val="3778746764"/>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d9c797ad-d7c3-4982-82b7-81352a75e4a5"/>
    <ds:schemaRef ds:uri="2023ac63-7b75-4916-a9ee-591457758eee"/>
    <ds:schemaRef ds:uri="http://schemas.microsoft.com/sharepoint/v3"/>
    <ds:schemaRef ds:uri="http://www.w3.org/XML/1998/namespace"/>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4699</TotalTime>
  <Words>4638</Words>
  <Application>Microsoft Office PowerPoint</Application>
  <PresentationFormat>Widescreen</PresentationFormat>
  <Paragraphs>258</Paragraphs>
  <Slides>34</Slides>
  <Notes>28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34</vt:i4>
      </vt:variant>
    </vt:vector>
  </HeadingPairs>
  <TitlesOfParts>
    <vt:vector size="45" baseType="lpstr">
      <vt:lpstr>-apple-system</vt:lpstr>
      <vt:lpstr>Arial</vt:lpstr>
      <vt:lpstr>Calibri</vt:lpstr>
      <vt:lpstr>Calibri Light</vt:lpstr>
      <vt:lpstr>Consolas</vt:lpstr>
      <vt:lpstr>Segoe UI</vt:lpstr>
      <vt:lpstr>Segoe UI Light</vt:lpstr>
      <vt:lpstr>Segoe UI Semilight</vt:lpstr>
      <vt:lpstr>Wingdings</vt:lpstr>
      <vt:lpstr>2_Server and Cloud 2013</vt:lpstr>
      <vt:lpstr>C+E Readiness Template</vt:lpstr>
      <vt:lpstr>Leveraging Azure Digital Twins in a supply chain</vt:lpstr>
      <vt:lpstr>Abstract and learning objectives</vt:lpstr>
      <vt:lpstr>Step 1: Review the customer case study</vt:lpstr>
      <vt:lpstr>Customer situation </vt:lpstr>
      <vt:lpstr>Customer needs </vt:lpstr>
      <vt:lpstr>Customer objections </vt:lpstr>
      <vt:lpstr>Common scenarios </vt:lpstr>
      <vt:lpstr>Step 2: Design the solution</vt:lpstr>
      <vt:lpstr>High-level architecture</vt:lpstr>
      <vt:lpstr>Environment Modeling</vt:lpstr>
      <vt:lpstr>Data ingestion and monitoring</vt:lpstr>
      <vt:lpstr>Model updates</vt:lpstr>
      <vt:lpstr>Business logic implementation</vt:lpstr>
      <vt:lpstr>Data visualization</vt:lpstr>
      <vt:lpstr>Step 3: Present the solution</vt:lpstr>
      <vt:lpstr>Wrap-up</vt:lpstr>
      <vt:lpstr>Preferred target audience </vt:lpstr>
      <vt:lpstr>Preferred solution – High-level architecture</vt:lpstr>
      <vt:lpstr>Preferred solution – Environment Modeling (1)</vt:lpstr>
      <vt:lpstr>Preferred solution – Environment Modeling (2)</vt:lpstr>
      <vt:lpstr>Preferred solution – Environment Modeling (3)</vt:lpstr>
      <vt:lpstr>Preferred solution – Environment Modeling (4)</vt:lpstr>
      <vt:lpstr>Preferred solution – Data ingestion and modeling (1)</vt:lpstr>
      <vt:lpstr>Preferred solution – Data ingestion and modeling (2)</vt:lpstr>
      <vt:lpstr>Preferred solution – Data ingestion and modeling (3)</vt:lpstr>
      <vt:lpstr>Preferred solution – Data ingestion and modeling (4)</vt:lpstr>
      <vt:lpstr>Preferred solution – Model updates (1)</vt:lpstr>
      <vt:lpstr>Preferred solution – Business logic implementation(1)</vt:lpstr>
      <vt:lpstr>Preferred solution – Data Visualization (1)</vt:lpstr>
      <vt:lpstr>Preferred objections handling (1) </vt:lpstr>
      <vt:lpstr>Preferred objections handling (2) </vt:lpstr>
      <vt:lpstr>Preferred objections handling (3) </vt:lpstr>
      <vt:lpstr>Customer quote </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Carey Payette</cp:lastModifiedBy>
  <cp:revision>83</cp:revision>
  <dcterms:created xsi:type="dcterms:W3CDTF">2016-01-21T23:17:09Z</dcterms:created>
  <dcterms:modified xsi:type="dcterms:W3CDTF">2021-05-07T19:39:22Z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