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59" r:id="rId4"/>
    <p:sldId id="262" r:id="rId5"/>
    <p:sldId id="267" r:id="rId6"/>
    <p:sldId id="268" r:id="rId7"/>
    <p:sldId id="270" r:id="rId8"/>
    <p:sldId id="264" r:id="rId9"/>
    <p:sldId id="269" r:id="rId10"/>
    <p:sldId id="271"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F5B14-15C0-47DD-97A5-116905A5020C}" v="6" dt="2021-02-19T02:11:16.86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60" autoAdjust="0"/>
  </p:normalViewPr>
  <p:slideViewPr>
    <p:cSldViewPr snapToGrid="0">
      <p:cViewPr varScale="1">
        <p:scale>
          <a:sx n="75" d="100"/>
          <a:sy n="75" d="100"/>
        </p:scale>
        <p:origin x="36" y="10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Define optimization problem in mathematics</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Add constraints in quadratic problem</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err="1"/>
            <a:t>Qiskit</a:t>
          </a:r>
          <a:r>
            <a:rPr lang="en-US" dirty="0"/>
            <a:t> will change quadratic problem into </a:t>
          </a:r>
          <a:r>
            <a:rPr lang="en-US" dirty="0" err="1"/>
            <a:t>Ising</a:t>
          </a:r>
          <a:r>
            <a:rPr lang="en-US" dirty="0"/>
            <a:t> model</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Solve</a:t>
          </a:r>
          <a:r>
            <a:rPr lang="en-US" baseline="0" dirty="0"/>
            <a:t> the problem with </a:t>
          </a:r>
          <a:r>
            <a:rPr lang="en-US" baseline="0" dirty="0" err="1"/>
            <a:t>Ising</a:t>
          </a:r>
          <a:r>
            <a:rPr lang="en-US" baseline="0" dirty="0"/>
            <a:t> model</a:t>
          </a:r>
          <a:endParaRPr lang="en-US" dirty="0"/>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D998B319-C072-4BF0-B5CB-2075DB30B691}" srcId="{DC2DF88C-35A0-4E30-A3E4-E002DC34F521}" destId="{DF9FD532-8B13-446E-B6A3-59BDF574BCA8}" srcOrd="0" destOrd="0" parTransId="{3A79FA23-5F3F-4F7D-B4AC-A9C282166E18}" sibTransId="{31B32A6E-6E91-4EAA-96F6-92A0035B120A}"/>
    <dgm:cxn modelId="{F188FC37-C998-4CDB-85A2-EBB389808248}" type="presOf" srcId="{981C2CD8-7E8A-4682-8B5A-A510268B34AC}" destId="{B29D4F23-83F6-4C7C-9B29-72BF90EFE2CC}"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A63044C-EE1D-4724-9059-4496B4425527}" type="presOf" srcId="{F5961DD5-682B-4D21-A827-30C64679BB5F}" destId="{4858D85A-2D02-42C7-A50A-A4E78D4F073F}" srcOrd="0"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654B2758-BB63-4A67-9FA8-BFB78F357825}" type="presOf" srcId="{DC2DF88C-35A0-4E30-A3E4-E002DC34F521}" destId="{D297B747-A2CF-41E4-A59D-391BC474F135}" srcOrd="0"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47BAA679-3D6E-4A1A-91AA-9E404EE6A4CB}" type="presOf" srcId="{F5961DD5-682B-4D21-A827-30C64679BB5F}" destId="{D685B160-AC57-41A0-95FE-636A4391B913}" srcOrd="1"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37CFE086-8264-4424-B1D0-18A97A56AF66}" type="presOf" srcId="{4DFC88DE-E0F0-4976-9B83-58EADA7CE300}" destId="{14AD0DAF-92D3-400A-A4E0-170D0AF84100}" srcOrd="0"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61E3B8D-CDD4-4E38-A9CC-325E95F35F5C}" type="presOf" srcId="{72DB7378-4256-4528-8672-DEEF82828E57}" destId="{893E387F-15C0-4F86-BCD4-13F52E420B46}" srcOrd="0"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5BBBD0A9-97DA-480E-AD44-1947C76CE5E6}" srcId="{CADE50C9-6A62-45AC-AF42-A90DC46A3209}" destId="{5F712884-449D-4DB5-9953-28B7C76B95EA}" srcOrd="0" destOrd="0" parTransId="{959B81DB-0329-4043-A334-D05EB5160B66}" sibTransId="{EB5FE175-6B6D-4195-A86F-6DFA96778160}"/>
    <dgm:cxn modelId="{BB6865B8-A688-4FC4-AFAA-E66324174F02}" type="presOf" srcId="{5F712884-449D-4DB5-9953-28B7C76B95EA}" destId="{E252839F-D941-4E3B-BA68-AC653DAEAE4C}" srcOrd="1"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A5C9FCE5-8766-426B-B5BE-B83931DD52CA}" type="presOf" srcId="{D7467A3A-2B78-4CDD-91C9-D96452997227}" destId="{E38B4FCE-9678-4085-AB99-40595BD6EB1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14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Step 1</a:t>
          </a:r>
        </a:p>
      </dsp:txBody>
      <dsp:txXfrm>
        <a:off x="1328" y="1314449"/>
        <a:ext cx="1669286" cy="460800"/>
      </dsp:txXfrm>
    </dsp:sp>
    <dsp:sp modelId="{9AFA4903-C1AC-4872-B8FC-33B461DA35FC}">
      <dsp:nvSpPr>
        <dsp:cNvPr id="0" name=""/>
        <dsp:cNvSpPr/>
      </dsp:nvSpPr>
      <dsp:spPr>
        <a:xfrm>
          <a:off x="343230" y="1775249"/>
          <a:ext cx="1669286" cy="1368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Define optimization problem in mathematics</a:t>
          </a:r>
        </a:p>
      </dsp:txBody>
      <dsp:txXfrm>
        <a:off x="383297" y="1815316"/>
        <a:ext cx="1589152" cy="1287866"/>
      </dsp:txXfrm>
    </dsp:sp>
    <dsp:sp modelId="{B4B2D37A-6F50-4E0F-B305-9EB4D512D773}">
      <dsp:nvSpPr>
        <dsp:cNvPr id="0" name=""/>
        <dsp:cNvSpPr/>
      </dsp:nvSpPr>
      <dsp:spPr>
        <a:xfrm>
          <a:off x="1923672" y="1337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923672" y="1420168"/>
        <a:ext cx="411801" cy="249362"/>
      </dsp:txXfrm>
    </dsp:sp>
    <dsp:sp modelId="{B29D4F23-83F6-4C7C-9B29-72BF90EFE2CC}">
      <dsp:nvSpPr>
        <dsp:cNvPr id="0" name=""/>
        <dsp:cNvSpPr/>
      </dsp:nvSpPr>
      <dsp:spPr>
        <a:xfrm>
          <a:off x="2682846" y="1314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Step 2</a:t>
          </a:r>
        </a:p>
      </dsp:txBody>
      <dsp:txXfrm>
        <a:off x="2682846" y="1314449"/>
        <a:ext cx="1669286" cy="460800"/>
      </dsp:txXfrm>
    </dsp:sp>
    <dsp:sp modelId="{032BAEB6-0FB1-4780-AF60-2EFB8C965C77}">
      <dsp:nvSpPr>
        <dsp:cNvPr id="0" name=""/>
        <dsp:cNvSpPr/>
      </dsp:nvSpPr>
      <dsp:spPr>
        <a:xfrm>
          <a:off x="3024748" y="1775249"/>
          <a:ext cx="1669286" cy="1368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Add constraints in quadratic problem</a:t>
          </a:r>
        </a:p>
      </dsp:txBody>
      <dsp:txXfrm>
        <a:off x="3064815" y="1815316"/>
        <a:ext cx="1589152" cy="1287866"/>
      </dsp:txXfrm>
    </dsp:sp>
    <dsp:sp modelId="{84DC82A2-8D59-472B-BE22-46F053C16CD5}">
      <dsp:nvSpPr>
        <dsp:cNvPr id="0" name=""/>
        <dsp:cNvSpPr/>
      </dsp:nvSpPr>
      <dsp:spPr>
        <a:xfrm>
          <a:off x="4605191" y="1337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605191" y="1420168"/>
        <a:ext cx="411801" cy="249362"/>
      </dsp:txXfrm>
    </dsp:sp>
    <dsp:sp modelId="{ABF185BD-956E-4777-8763-980278E426BB}">
      <dsp:nvSpPr>
        <dsp:cNvPr id="0" name=""/>
        <dsp:cNvSpPr/>
      </dsp:nvSpPr>
      <dsp:spPr>
        <a:xfrm>
          <a:off x="5364364" y="1314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Step 3</a:t>
          </a:r>
        </a:p>
      </dsp:txBody>
      <dsp:txXfrm>
        <a:off x="5364364" y="1314449"/>
        <a:ext cx="1669286" cy="460800"/>
      </dsp:txXfrm>
    </dsp:sp>
    <dsp:sp modelId="{1526152F-906E-4121-A143-DD130A011105}">
      <dsp:nvSpPr>
        <dsp:cNvPr id="0" name=""/>
        <dsp:cNvSpPr/>
      </dsp:nvSpPr>
      <dsp:spPr>
        <a:xfrm>
          <a:off x="5706266" y="1775249"/>
          <a:ext cx="1669286" cy="1368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a:t>Qiskit</a:t>
          </a:r>
          <a:r>
            <a:rPr lang="en-US" sz="1600" kern="1200" dirty="0"/>
            <a:t> will change quadratic problem into </a:t>
          </a:r>
          <a:r>
            <a:rPr lang="en-US" sz="1600" kern="1200" dirty="0" err="1"/>
            <a:t>Ising</a:t>
          </a:r>
          <a:r>
            <a:rPr lang="en-US" sz="1600" kern="1200" dirty="0"/>
            <a:t> model</a:t>
          </a:r>
        </a:p>
      </dsp:txBody>
      <dsp:txXfrm>
        <a:off x="5746333" y="1815316"/>
        <a:ext cx="1589152" cy="1287866"/>
      </dsp:txXfrm>
    </dsp:sp>
    <dsp:sp modelId="{14AD0DAF-92D3-400A-A4E0-170D0AF84100}">
      <dsp:nvSpPr>
        <dsp:cNvPr id="0" name=""/>
        <dsp:cNvSpPr/>
      </dsp:nvSpPr>
      <dsp:spPr>
        <a:xfrm>
          <a:off x="7286709" y="1337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286709" y="1420168"/>
        <a:ext cx="411801" cy="249362"/>
      </dsp:txXfrm>
    </dsp:sp>
    <dsp:sp modelId="{D685B160-AC57-41A0-95FE-636A4391B913}">
      <dsp:nvSpPr>
        <dsp:cNvPr id="0" name=""/>
        <dsp:cNvSpPr/>
      </dsp:nvSpPr>
      <dsp:spPr>
        <a:xfrm>
          <a:off x="8045882" y="1314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Step 4</a:t>
          </a:r>
        </a:p>
      </dsp:txBody>
      <dsp:txXfrm>
        <a:off x="8045882" y="1314449"/>
        <a:ext cx="1669286" cy="460800"/>
      </dsp:txXfrm>
    </dsp:sp>
    <dsp:sp modelId="{893E387F-15C0-4F86-BCD4-13F52E420B46}">
      <dsp:nvSpPr>
        <dsp:cNvPr id="0" name=""/>
        <dsp:cNvSpPr/>
      </dsp:nvSpPr>
      <dsp:spPr>
        <a:xfrm>
          <a:off x="8387784" y="1775249"/>
          <a:ext cx="1669286" cy="1368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Solve</a:t>
          </a:r>
          <a:r>
            <a:rPr lang="en-US" sz="1600" kern="1200" baseline="0" dirty="0"/>
            <a:t> the problem with </a:t>
          </a:r>
          <a:r>
            <a:rPr lang="en-US" sz="1600" kern="1200" baseline="0" dirty="0" err="1"/>
            <a:t>Ising</a:t>
          </a:r>
          <a:r>
            <a:rPr lang="en-US" sz="1600" kern="1200" baseline="0" dirty="0"/>
            <a:t> model</a:t>
          </a:r>
          <a:endParaRPr lang="en-US" sz="1600" kern="1200" dirty="0"/>
        </a:p>
      </dsp:txBody>
      <dsp:txXfrm>
        <a:off x="8427851" y="1815316"/>
        <a:ext cx="1589152" cy="12878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2/19/2021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2/19/2021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1796563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39768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80043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2/19/2021</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2/19/2021</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2/19/2021</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Delivery Route Optimization</a:t>
            </a:r>
          </a:p>
        </p:txBody>
      </p:sp>
      <p:sp>
        <p:nvSpPr>
          <p:cNvPr id="3" name="Subtitle 2"/>
          <p:cNvSpPr>
            <a:spLocks noGrp="1"/>
          </p:cNvSpPr>
          <p:nvPr>
            <p:ph type="subTitle" idx="1"/>
          </p:nvPr>
        </p:nvSpPr>
        <p:spPr/>
        <p:txBody>
          <a:bodyPr/>
          <a:lstStyle/>
          <a:p>
            <a:r>
              <a:rPr lang="en-US" dirty="0">
                <a:solidFill>
                  <a:schemeClr val="tx1">
                    <a:lumMod val="95000"/>
                  </a:schemeClr>
                </a:solidFill>
              </a:rPr>
              <a:t>SO group</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 in optimization</a:t>
            </a:r>
          </a:p>
        </p:txBody>
      </p:sp>
      <p:sp>
        <p:nvSpPr>
          <p:cNvPr id="3" name="Content Placeholder 2"/>
          <p:cNvSpPr>
            <a:spLocks noGrp="1"/>
          </p:cNvSpPr>
          <p:nvPr>
            <p:ph idx="1"/>
          </p:nvPr>
        </p:nvSpPr>
        <p:spPr/>
        <p:txBody>
          <a:bodyPr/>
          <a:lstStyle/>
          <a:p>
            <a:r>
              <a:rPr lang="en-US" dirty="0"/>
              <a:t>Optimization solution is not exact solution. Since QAOA is also an approximation if you want better solution, you may run program several times or set a parameter p.</a:t>
            </a:r>
          </a:p>
          <a:p>
            <a:r>
              <a:rPr lang="en-US" dirty="0"/>
              <a:t>As p goes large, the dimension goes large, then you will be likely to have better solution. But algorithm goes slower.</a:t>
            </a:r>
          </a:p>
          <a:p>
            <a:r>
              <a:rPr lang="en-US" dirty="0"/>
              <a:t>In VQE algorithm, intermediate data can be accessed by callback procedure. Alpha is a parameter of callback procedure that controls confidence level. Tuning alpha will give you better solution.</a:t>
            </a:r>
          </a:p>
        </p:txBody>
      </p:sp>
    </p:spTree>
    <p:extLst>
      <p:ext uri="{BB962C8B-B14F-4D97-AF65-F5344CB8AC3E}">
        <p14:creationId xmlns:p14="http://schemas.microsoft.com/office/powerpoint/2010/main" val="72284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With </a:t>
            </a:r>
            <a:r>
              <a:rPr lang="en-US" dirty="0" err="1"/>
              <a:t>Qiskit</a:t>
            </a:r>
            <a:r>
              <a:rPr lang="en-US" dirty="0"/>
              <a:t>, optimization problems can be solved in reasonable time.</a:t>
            </a:r>
          </a:p>
          <a:p>
            <a:r>
              <a:rPr lang="en-US" dirty="0"/>
              <a:t>The solution may not be the best solution. There is trade-off for performance and solving time.</a:t>
            </a:r>
          </a:p>
          <a:p>
            <a:r>
              <a:rPr lang="en-US" dirty="0"/>
              <a:t>Optimization is sensitive to parameters. Parameters should be considered.</a:t>
            </a:r>
          </a:p>
          <a:p>
            <a:r>
              <a:rPr lang="en-US" dirty="0"/>
              <a:t>We tried for four nodes, but it requires 20 qubits. Though there is quantum computer which has more than 20 qubits, but it becomes difficult to run on quantum simulator. To optimize our algorithm, we may modify our equation more simply later.</a:t>
            </a:r>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lstStyle/>
          <a:p>
            <a:r>
              <a:rPr lang="en-US" dirty="0"/>
              <a:t>[1] </a:t>
            </a:r>
            <a:r>
              <a:rPr lang="en-US" dirty="0" err="1"/>
              <a:t>Chuanwen</a:t>
            </a:r>
            <a:r>
              <a:rPr lang="en-US" dirty="0"/>
              <a:t> Luo, </a:t>
            </a:r>
            <a:r>
              <a:rPr lang="en-US" dirty="0" err="1"/>
              <a:t>Deying</a:t>
            </a:r>
            <a:r>
              <a:rPr lang="en-US" dirty="0"/>
              <a:t> Li, Xingjian Ding, </a:t>
            </a:r>
            <a:r>
              <a:rPr lang="en-US" dirty="0" err="1"/>
              <a:t>Weili</a:t>
            </a:r>
            <a:r>
              <a:rPr lang="en-US" dirty="0"/>
              <a:t> Wu, </a:t>
            </a:r>
            <a:r>
              <a:rPr lang="en-US" b="1" i="1" dirty="0"/>
              <a:t>Delivery Route Optimization with automated vehicle in smart urban environment</a:t>
            </a:r>
            <a:r>
              <a:rPr lang="en-US" dirty="0"/>
              <a:t>, Theoretical Computer Science 836(2020), 42-52</a:t>
            </a:r>
          </a:p>
          <a:p>
            <a:r>
              <a:rPr lang="en-US" dirty="0"/>
              <a:t>[2] Edward Farhi, Jeffrey Goldstone, Sam Gutmann,  </a:t>
            </a:r>
            <a:r>
              <a:rPr lang="en-US" b="1" i="1" dirty="0"/>
              <a:t>A Quantum Approximate Optimization Algorithm</a:t>
            </a:r>
            <a:r>
              <a:rPr lang="en-US" dirty="0"/>
              <a:t>, arXiv:1411.4028</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Group : Special Optimizer Group</a:t>
            </a:r>
          </a:p>
        </p:txBody>
      </p:sp>
      <p:sp>
        <p:nvSpPr>
          <p:cNvPr id="3" name="Content Placeholder 2"/>
          <p:cNvSpPr>
            <a:spLocks noGrp="1"/>
          </p:cNvSpPr>
          <p:nvPr>
            <p:ph idx="1"/>
          </p:nvPr>
        </p:nvSpPr>
        <p:spPr/>
        <p:txBody>
          <a:bodyPr/>
          <a:lstStyle/>
          <a:p>
            <a:r>
              <a:rPr lang="en-US" dirty="0"/>
              <a:t>We named our team as Special Optimizer Group, in hope to build nice optimizer.</a:t>
            </a:r>
          </a:p>
          <a:p>
            <a:r>
              <a:rPr lang="en-US" dirty="0"/>
              <a:t>Shortly we call ourselves SO group, because it looks like rotation group in physics.</a:t>
            </a:r>
          </a:p>
          <a:p>
            <a:r>
              <a:rPr lang="en-US" dirty="0"/>
              <a:t>Our members are </a:t>
            </a:r>
            <a:r>
              <a:rPr lang="en-US" dirty="0" err="1"/>
              <a:t>KwangJun</a:t>
            </a:r>
            <a:r>
              <a:rPr lang="en-US" dirty="0"/>
              <a:t> Choi, </a:t>
            </a:r>
            <a:r>
              <a:rPr lang="en-US" dirty="0" err="1"/>
              <a:t>BoSeong</a:t>
            </a:r>
            <a:r>
              <a:rPr lang="en-US" dirty="0"/>
              <a:t> Kim, </a:t>
            </a:r>
            <a:r>
              <a:rPr lang="en-US" dirty="0" err="1"/>
              <a:t>HeeKang</a:t>
            </a:r>
            <a:r>
              <a:rPr lang="en-US" dirty="0"/>
              <a:t> Kim, </a:t>
            </a:r>
            <a:r>
              <a:rPr lang="en-US" dirty="0" err="1"/>
              <a:t>JaeWon</a:t>
            </a:r>
            <a:r>
              <a:rPr lang="en-US" dirty="0"/>
              <a:t> Choi. Our mentor is Takashi </a:t>
            </a:r>
            <a:r>
              <a:rPr lang="en-US" dirty="0" err="1"/>
              <a:t>Imamichi</a:t>
            </a:r>
            <a:r>
              <a:rPr lang="en-US" dirty="0"/>
              <a:t>. He helped us a lot. Thank you!</a:t>
            </a:r>
          </a:p>
          <a:p>
            <a:r>
              <a:rPr lang="en-US" dirty="0"/>
              <a:t>We solved Delivery Route Maximization(DRM) problem with </a:t>
            </a:r>
            <a:r>
              <a:rPr lang="en-US" dirty="0" err="1"/>
              <a:t>Qiskit</a:t>
            </a:r>
            <a:r>
              <a:rPr lang="en-US" dirty="0"/>
              <a:t>.</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Delivery Route Optimization?</a:t>
            </a:r>
          </a:p>
        </p:txBody>
      </p:sp>
      <p:sp>
        <p:nvSpPr>
          <p:cNvPr id="3" name="Content Placeholder 2"/>
          <p:cNvSpPr>
            <a:spLocks noGrp="1"/>
          </p:cNvSpPr>
          <p:nvPr>
            <p:ph idx="1"/>
          </p:nvPr>
        </p:nvSpPr>
        <p:spPr/>
        <p:txBody>
          <a:bodyPr/>
          <a:lstStyle/>
          <a:p>
            <a:r>
              <a:rPr lang="en-US" dirty="0"/>
              <a:t>Suppose you want to sell your goods.</a:t>
            </a:r>
          </a:p>
          <a:p>
            <a:r>
              <a:rPr lang="en-US" dirty="0"/>
              <a:t>There are many customers, but you have only one vehicle.</a:t>
            </a:r>
          </a:p>
          <a:p>
            <a:r>
              <a:rPr lang="en-US" dirty="0"/>
              <a:t>Each customer has their own deadline. </a:t>
            </a:r>
          </a:p>
          <a:p>
            <a:r>
              <a:rPr lang="en-US" dirty="0"/>
              <a:t>You must sell your product before deadline.</a:t>
            </a:r>
          </a:p>
          <a:p>
            <a:endParaRPr lang="en-US" dirty="0"/>
          </a:p>
          <a:p>
            <a:r>
              <a:rPr lang="en-US" dirty="0"/>
              <a:t>You will want to maximize your profit.</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detail</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542028371"/>
              </p:ext>
            </p:extLst>
          </p:nvPr>
        </p:nvGraphicFramePr>
        <p:xfrm>
          <a:off x="1066800" y="1714500"/>
          <a:ext cx="10058400" cy="3923745"/>
        </p:xfrm>
        <a:graphic>
          <a:graphicData uri="http://schemas.openxmlformats.org/drawingml/2006/table">
            <a:tbl>
              <a:tblPr firstRow="1" bandRow="1">
                <a:tableStyleId>{69012ECD-51FC-41F1-AA8D-1B2483CD663E}</a:tableStyleId>
              </a:tblPr>
              <a:tblGrid>
                <a:gridCol w="3014133">
                  <a:extLst>
                    <a:ext uri="{9D8B030D-6E8A-4147-A177-3AD203B41FA5}">
                      <a16:colId xmlns:a16="http://schemas.microsoft.com/office/drawing/2014/main" val="20000"/>
                    </a:ext>
                  </a:extLst>
                </a:gridCol>
                <a:gridCol w="7044267">
                  <a:extLst>
                    <a:ext uri="{9D8B030D-6E8A-4147-A177-3AD203B41FA5}">
                      <a16:colId xmlns:a16="http://schemas.microsoft.com/office/drawing/2014/main" val="20001"/>
                    </a:ext>
                  </a:extLst>
                </a:gridCol>
              </a:tblGrid>
              <a:tr h="560535">
                <a:tc>
                  <a:txBody>
                    <a:bodyPr/>
                    <a:lstStyle/>
                    <a:p>
                      <a:pPr algn="ctr"/>
                      <a:r>
                        <a:rPr lang="en-US" dirty="0"/>
                        <a:t>Variables</a:t>
                      </a:r>
                    </a:p>
                  </a:txBody>
                  <a:tcPr anchor="ctr"/>
                </a:tc>
                <a:tc>
                  <a:txBody>
                    <a:bodyPr/>
                    <a:lstStyle/>
                    <a:p>
                      <a:pPr algn="ctr"/>
                      <a:r>
                        <a:rPr lang="en-US" dirty="0"/>
                        <a:t>Detail</a:t>
                      </a:r>
                    </a:p>
                  </a:txBody>
                  <a:tcPr anchor="ctr"/>
                </a:tc>
                <a:extLst>
                  <a:ext uri="{0D108BD9-81ED-4DB2-BD59-A6C34878D82A}">
                    <a16:rowId xmlns:a16="http://schemas.microsoft.com/office/drawing/2014/main" val="10000"/>
                  </a:ext>
                </a:extLst>
              </a:tr>
              <a:tr h="560535">
                <a:tc>
                  <a:txBody>
                    <a:bodyPr/>
                    <a:lstStyle/>
                    <a:p>
                      <a:pPr algn="ctr"/>
                      <a:r>
                        <a:rPr lang="en-US" dirty="0"/>
                        <a:t>V</a:t>
                      </a:r>
                      <a:r>
                        <a:rPr lang="en-US" baseline="-25000" dirty="0"/>
                        <a:t>i</a:t>
                      </a:r>
                      <a:endParaRPr lang="en-US" dirty="0"/>
                    </a:p>
                  </a:txBody>
                  <a:tcPr anchor="ctr"/>
                </a:tc>
                <a:tc>
                  <a:txBody>
                    <a:bodyPr/>
                    <a:lstStyle/>
                    <a:p>
                      <a:pPr algn="ctr"/>
                      <a:r>
                        <a:rPr lang="en-US" dirty="0"/>
                        <a:t>Node, representing customers and depot(V</a:t>
                      </a:r>
                      <a:r>
                        <a:rPr lang="en-US" baseline="-25000" dirty="0"/>
                        <a:t>0</a:t>
                      </a:r>
                      <a:r>
                        <a:rPr lang="en-US" dirty="0"/>
                        <a:t>)</a:t>
                      </a:r>
                    </a:p>
                  </a:txBody>
                  <a:tcPr anchor="ctr"/>
                </a:tc>
                <a:extLst>
                  <a:ext uri="{0D108BD9-81ED-4DB2-BD59-A6C34878D82A}">
                    <a16:rowId xmlns:a16="http://schemas.microsoft.com/office/drawing/2014/main" val="10001"/>
                  </a:ext>
                </a:extLst>
              </a:tr>
              <a:tr h="560535">
                <a:tc>
                  <a:txBody>
                    <a:bodyPr/>
                    <a:lstStyle/>
                    <a:p>
                      <a:pPr algn="ctr"/>
                      <a:r>
                        <a:rPr lang="en-US" dirty="0" err="1"/>
                        <a:t>W</a:t>
                      </a:r>
                      <a:r>
                        <a:rPr lang="en-US" baseline="-25000" dirty="0" err="1"/>
                        <a:t>ik</a:t>
                      </a:r>
                      <a:endParaRPr lang="en-US" dirty="0"/>
                    </a:p>
                  </a:txBody>
                  <a:tcPr anchor="ctr"/>
                </a:tc>
                <a:tc>
                  <a:txBody>
                    <a:bodyPr/>
                    <a:lstStyle/>
                    <a:p>
                      <a:pPr algn="ctr"/>
                      <a:r>
                        <a:rPr lang="en-US" dirty="0"/>
                        <a:t>Distance between V</a:t>
                      </a:r>
                      <a:r>
                        <a:rPr lang="en-US" baseline="-25000" dirty="0"/>
                        <a:t>i</a:t>
                      </a:r>
                      <a:r>
                        <a:rPr lang="en-US" dirty="0"/>
                        <a:t> and </a:t>
                      </a:r>
                      <a:r>
                        <a:rPr lang="en-US" dirty="0" err="1"/>
                        <a:t>V</a:t>
                      </a:r>
                      <a:r>
                        <a:rPr lang="en-US" baseline="-25000" dirty="0" err="1"/>
                        <a:t>k</a:t>
                      </a:r>
                      <a:endParaRPr lang="en-US" dirty="0"/>
                    </a:p>
                  </a:txBody>
                  <a:tcPr anchor="ctr"/>
                </a:tc>
                <a:extLst>
                  <a:ext uri="{0D108BD9-81ED-4DB2-BD59-A6C34878D82A}">
                    <a16:rowId xmlns:a16="http://schemas.microsoft.com/office/drawing/2014/main" val="10002"/>
                  </a:ext>
                </a:extLst>
              </a:tr>
              <a:tr h="560535">
                <a:tc>
                  <a:txBody>
                    <a:bodyPr/>
                    <a:lstStyle/>
                    <a:p>
                      <a:pPr algn="ctr"/>
                      <a:r>
                        <a:rPr lang="en-US" dirty="0" err="1"/>
                        <a:t>T</a:t>
                      </a:r>
                      <a:r>
                        <a:rPr lang="en-US" baseline="-25000" dirty="0" err="1"/>
                        <a:t>i</a:t>
                      </a:r>
                      <a:endParaRPr lang="en-US" baseline="-25000" dirty="0"/>
                    </a:p>
                  </a:txBody>
                  <a:tcPr anchor="ctr"/>
                </a:tc>
                <a:tc>
                  <a:txBody>
                    <a:bodyPr/>
                    <a:lstStyle/>
                    <a:p>
                      <a:pPr algn="ctr"/>
                      <a:r>
                        <a:rPr lang="en-US" dirty="0"/>
                        <a:t>Service time for V</a:t>
                      </a:r>
                      <a:r>
                        <a:rPr lang="en-US" baseline="-25000" dirty="0"/>
                        <a:t>i</a:t>
                      </a:r>
                    </a:p>
                  </a:txBody>
                  <a:tcPr anchor="ctr"/>
                </a:tc>
                <a:extLst>
                  <a:ext uri="{0D108BD9-81ED-4DB2-BD59-A6C34878D82A}">
                    <a16:rowId xmlns:a16="http://schemas.microsoft.com/office/drawing/2014/main" val="10003"/>
                  </a:ext>
                </a:extLst>
              </a:tr>
              <a:tr h="560535">
                <a:tc>
                  <a:txBody>
                    <a:bodyPr/>
                    <a:lstStyle/>
                    <a:p>
                      <a:pPr algn="ctr"/>
                      <a:r>
                        <a:rPr lang="en-US" dirty="0"/>
                        <a:t>s</a:t>
                      </a:r>
                    </a:p>
                  </a:txBody>
                  <a:tcPr anchor="ctr"/>
                </a:tc>
                <a:tc>
                  <a:txBody>
                    <a:bodyPr/>
                    <a:lstStyle/>
                    <a:p>
                      <a:pPr algn="ctr"/>
                      <a:r>
                        <a:rPr lang="en-US" dirty="0"/>
                        <a:t>Speed of the vehicle</a:t>
                      </a:r>
                    </a:p>
                  </a:txBody>
                  <a:tcPr anchor="ctr"/>
                </a:tc>
                <a:extLst>
                  <a:ext uri="{0D108BD9-81ED-4DB2-BD59-A6C34878D82A}">
                    <a16:rowId xmlns:a16="http://schemas.microsoft.com/office/drawing/2014/main" val="10004"/>
                  </a:ext>
                </a:extLst>
              </a:tr>
              <a:tr h="560535">
                <a:tc>
                  <a:txBody>
                    <a:bodyPr/>
                    <a:lstStyle/>
                    <a:p>
                      <a:pPr algn="ctr"/>
                      <a:r>
                        <a:rPr lang="en-US" dirty="0"/>
                        <a:t>C</a:t>
                      </a:r>
                      <a:r>
                        <a:rPr lang="en-US" baseline="-25000" dirty="0"/>
                        <a:t>i</a:t>
                      </a:r>
                    </a:p>
                  </a:txBody>
                  <a:tcPr anchor="ctr"/>
                </a:tc>
                <a:tc>
                  <a:txBody>
                    <a:bodyPr/>
                    <a:lstStyle/>
                    <a:p>
                      <a:pPr algn="ctr"/>
                      <a:r>
                        <a:rPr lang="en-US" dirty="0"/>
                        <a:t>Profit for V</a:t>
                      </a:r>
                      <a:r>
                        <a:rPr lang="en-US" baseline="-25000" dirty="0"/>
                        <a:t>i</a:t>
                      </a:r>
                    </a:p>
                  </a:txBody>
                  <a:tcPr anchor="ctr"/>
                </a:tc>
                <a:extLst>
                  <a:ext uri="{0D108BD9-81ED-4DB2-BD59-A6C34878D82A}">
                    <a16:rowId xmlns:a16="http://schemas.microsoft.com/office/drawing/2014/main" val="10005"/>
                  </a:ext>
                </a:extLst>
              </a:tr>
              <a:tr h="560535">
                <a:tc>
                  <a:txBody>
                    <a:bodyPr/>
                    <a:lstStyle/>
                    <a:p>
                      <a:pPr algn="ctr"/>
                      <a:r>
                        <a:rPr lang="en-US" dirty="0"/>
                        <a:t>D</a:t>
                      </a:r>
                      <a:r>
                        <a:rPr lang="en-US" baseline="-25000" dirty="0"/>
                        <a:t>i</a:t>
                      </a:r>
                    </a:p>
                  </a:txBody>
                  <a:tcPr anchor="ctr"/>
                </a:tc>
                <a:tc>
                  <a:txBody>
                    <a:bodyPr/>
                    <a:lstStyle/>
                    <a:p>
                      <a:pPr algn="ctr"/>
                      <a:r>
                        <a:rPr lang="en-US" dirty="0"/>
                        <a:t>Deadline for V</a:t>
                      </a:r>
                      <a:r>
                        <a:rPr lang="en-US" baseline="-25000" dirty="0"/>
                        <a:t>i</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is NP-Hard</a:t>
            </a:r>
          </a:p>
        </p:txBody>
      </p:sp>
      <p:sp>
        <p:nvSpPr>
          <p:cNvPr id="3" name="Content Placeholder 2"/>
          <p:cNvSpPr>
            <a:spLocks noGrp="1"/>
          </p:cNvSpPr>
          <p:nvPr>
            <p:ph idx="1"/>
          </p:nvPr>
        </p:nvSpPr>
        <p:spPr/>
        <p:txBody>
          <a:bodyPr/>
          <a:lstStyle/>
          <a:p>
            <a:r>
              <a:rPr lang="en-US" dirty="0"/>
              <a:t>DRM is proved to be NP-Hard problem.[1]</a:t>
            </a:r>
          </a:p>
          <a:p>
            <a:r>
              <a:rPr lang="en-US" dirty="0"/>
              <a:t>It is hard to get exact solution for large data.</a:t>
            </a:r>
          </a:p>
          <a:p>
            <a:r>
              <a:rPr lang="en-US" dirty="0"/>
              <a:t>But if we can be satisfied with good enough solution, we can have the optimized solution in reasonable time.</a:t>
            </a:r>
          </a:p>
          <a:p>
            <a:r>
              <a:rPr lang="en-US" dirty="0"/>
              <a:t>In this project, we will find an optimized solution for LDRM(Line DRM), which is DRM for 1 dimension.</a:t>
            </a:r>
          </a:p>
          <a:p>
            <a:r>
              <a:rPr lang="en-US" dirty="0"/>
              <a:t>To deal with LDRM, we should modify variables little bit.</a:t>
            </a:r>
          </a:p>
          <a:p>
            <a:pPr marL="0" indent="0">
              <a:buNone/>
            </a:pPr>
            <a:endParaRPr lang="en-US" dirty="0"/>
          </a:p>
        </p:txBody>
      </p:sp>
    </p:spTree>
    <p:extLst>
      <p:ext uri="{BB962C8B-B14F-4D97-AF65-F5344CB8AC3E}">
        <p14:creationId xmlns:p14="http://schemas.microsoft.com/office/powerpoint/2010/main" val="428742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detail</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946599451"/>
              </p:ext>
            </p:extLst>
          </p:nvPr>
        </p:nvGraphicFramePr>
        <p:xfrm>
          <a:off x="1066800" y="1714500"/>
          <a:ext cx="10058400" cy="3923745"/>
        </p:xfrm>
        <a:graphic>
          <a:graphicData uri="http://schemas.openxmlformats.org/drawingml/2006/table">
            <a:tbl>
              <a:tblPr firstRow="1" bandRow="1">
                <a:tableStyleId>{69012ECD-51FC-41F1-AA8D-1B2483CD663E}</a:tableStyleId>
              </a:tblPr>
              <a:tblGrid>
                <a:gridCol w="3014133">
                  <a:extLst>
                    <a:ext uri="{9D8B030D-6E8A-4147-A177-3AD203B41FA5}">
                      <a16:colId xmlns:a16="http://schemas.microsoft.com/office/drawing/2014/main" val="20000"/>
                    </a:ext>
                  </a:extLst>
                </a:gridCol>
                <a:gridCol w="7044267">
                  <a:extLst>
                    <a:ext uri="{9D8B030D-6E8A-4147-A177-3AD203B41FA5}">
                      <a16:colId xmlns:a16="http://schemas.microsoft.com/office/drawing/2014/main" val="20001"/>
                    </a:ext>
                  </a:extLst>
                </a:gridCol>
              </a:tblGrid>
              <a:tr h="560535">
                <a:tc>
                  <a:txBody>
                    <a:bodyPr/>
                    <a:lstStyle/>
                    <a:p>
                      <a:pPr algn="ctr"/>
                      <a:r>
                        <a:rPr lang="en-US" dirty="0"/>
                        <a:t>Variables</a:t>
                      </a:r>
                    </a:p>
                  </a:txBody>
                  <a:tcPr anchor="ctr"/>
                </a:tc>
                <a:tc>
                  <a:txBody>
                    <a:bodyPr/>
                    <a:lstStyle/>
                    <a:p>
                      <a:pPr algn="ctr"/>
                      <a:r>
                        <a:rPr lang="en-US" dirty="0"/>
                        <a:t>Detail</a:t>
                      </a:r>
                    </a:p>
                  </a:txBody>
                  <a:tcPr anchor="ctr"/>
                </a:tc>
                <a:extLst>
                  <a:ext uri="{0D108BD9-81ED-4DB2-BD59-A6C34878D82A}">
                    <a16:rowId xmlns:a16="http://schemas.microsoft.com/office/drawing/2014/main" val="10000"/>
                  </a:ext>
                </a:extLst>
              </a:tr>
              <a:tr h="560535">
                <a:tc>
                  <a:txBody>
                    <a:bodyPr/>
                    <a:lstStyle/>
                    <a:p>
                      <a:pPr algn="ctr"/>
                      <a:r>
                        <a:rPr lang="en-US" dirty="0"/>
                        <a:t>x</a:t>
                      </a:r>
                      <a:r>
                        <a:rPr lang="en-US" baseline="-25000" dirty="0"/>
                        <a:t>ii</a:t>
                      </a:r>
                    </a:p>
                  </a:txBody>
                  <a:tcPr anchor="ctr"/>
                </a:tc>
                <a:tc>
                  <a:txBody>
                    <a:bodyPr/>
                    <a:lstStyle/>
                    <a:p>
                      <a:pPr algn="ctr"/>
                      <a:r>
                        <a:rPr lang="en-US" dirty="0"/>
                        <a:t>Last destination is </a:t>
                      </a:r>
                      <a:r>
                        <a:rPr lang="en-US" dirty="0" err="1"/>
                        <a:t>i-th</a:t>
                      </a:r>
                      <a:r>
                        <a:rPr lang="en-US" dirty="0"/>
                        <a:t> customer</a:t>
                      </a:r>
                    </a:p>
                  </a:txBody>
                  <a:tcPr anchor="ctr"/>
                </a:tc>
                <a:extLst>
                  <a:ext uri="{0D108BD9-81ED-4DB2-BD59-A6C34878D82A}">
                    <a16:rowId xmlns:a16="http://schemas.microsoft.com/office/drawing/2014/main" val="10001"/>
                  </a:ext>
                </a:extLst>
              </a:tr>
              <a:tr h="560535">
                <a:tc>
                  <a:txBody>
                    <a:bodyPr/>
                    <a:lstStyle/>
                    <a:p>
                      <a:pPr algn="ctr"/>
                      <a:r>
                        <a:rPr lang="en-US" dirty="0" err="1"/>
                        <a:t>x</a:t>
                      </a:r>
                      <a:r>
                        <a:rPr lang="en-US" baseline="-25000" dirty="0" err="1"/>
                        <a:t>ik</a:t>
                      </a:r>
                      <a:endParaRPr lang="en-US" baseline="-25000" dirty="0"/>
                    </a:p>
                  </a:txBody>
                  <a:tcPr anchor="ctr"/>
                </a:tc>
                <a:tc>
                  <a:txBody>
                    <a:bodyPr/>
                    <a:lstStyle/>
                    <a:p>
                      <a:pPr algn="ctr"/>
                      <a:r>
                        <a:rPr lang="en-US" dirty="0"/>
                        <a:t>Visited j-</a:t>
                      </a:r>
                      <a:r>
                        <a:rPr lang="en-US" dirty="0" err="1"/>
                        <a:t>th</a:t>
                      </a:r>
                      <a:r>
                        <a:rPr lang="en-US" dirty="0"/>
                        <a:t> customer when the last destination is </a:t>
                      </a:r>
                      <a:r>
                        <a:rPr lang="en-US" dirty="0" err="1"/>
                        <a:t>i-th</a:t>
                      </a:r>
                      <a:r>
                        <a:rPr lang="en-US" dirty="0"/>
                        <a:t> customer.</a:t>
                      </a:r>
                    </a:p>
                  </a:txBody>
                  <a:tcPr anchor="ctr"/>
                </a:tc>
                <a:extLst>
                  <a:ext uri="{0D108BD9-81ED-4DB2-BD59-A6C34878D82A}">
                    <a16:rowId xmlns:a16="http://schemas.microsoft.com/office/drawing/2014/main" val="10002"/>
                  </a:ext>
                </a:extLst>
              </a:tr>
              <a:tr h="560535">
                <a:tc>
                  <a:txBody>
                    <a:bodyPr/>
                    <a:lstStyle/>
                    <a:p>
                      <a:pPr algn="ctr"/>
                      <a:r>
                        <a:rPr lang="en-US" dirty="0" err="1"/>
                        <a:t>T</a:t>
                      </a:r>
                      <a:r>
                        <a:rPr lang="en-US" baseline="-25000" dirty="0" err="1"/>
                        <a:t>i</a:t>
                      </a:r>
                      <a:endParaRPr lang="en-US" baseline="-25000" dirty="0"/>
                    </a:p>
                  </a:txBody>
                  <a:tcPr anchor="ctr"/>
                </a:tc>
                <a:tc>
                  <a:txBody>
                    <a:bodyPr/>
                    <a:lstStyle/>
                    <a:p>
                      <a:pPr algn="ctr"/>
                      <a:r>
                        <a:rPr lang="en-US" dirty="0"/>
                        <a:t>Service time for </a:t>
                      </a:r>
                      <a:r>
                        <a:rPr lang="en-US" dirty="0" err="1"/>
                        <a:t>i-th</a:t>
                      </a:r>
                      <a:r>
                        <a:rPr lang="en-US" dirty="0"/>
                        <a:t> customer</a:t>
                      </a:r>
                    </a:p>
                  </a:txBody>
                  <a:tcPr anchor="ctr"/>
                </a:tc>
                <a:extLst>
                  <a:ext uri="{0D108BD9-81ED-4DB2-BD59-A6C34878D82A}">
                    <a16:rowId xmlns:a16="http://schemas.microsoft.com/office/drawing/2014/main" val="10003"/>
                  </a:ext>
                </a:extLst>
              </a:tr>
              <a:tr h="560535">
                <a:tc>
                  <a:txBody>
                    <a:bodyPr/>
                    <a:lstStyle/>
                    <a:p>
                      <a:pPr algn="ctr"/>
                      <a:r>
                        <a:rPr lang="en-US" dirty="0" err="1"/>
                        <a:t>Dtemp</a:t>
                      </a:r>
                      <a:r>
                        <a:rPr lang="en-US" baseline="-25000" dirty="0" err="1"/>
                        <a:t>i</a:t>
                      </a:r>
                      <a:endParaRPr lang="en-US" baseline="-25000" dirty="0"/>
                    </a:p>
                  </a:txBody>
                  <a:tcPr anchor="ctr"/>
                </a:tc>
                <a:tc>
                  <a:txBody>
                    <a:bodyPr/>
                    <a:lstStyle/>
                    <a:p>
                      <a:pPr algn="ctr"/>
                      <a:r>
                        <a:rPr lang="en-US" dirty="0"/>
                        <a:t>Time left when visit </a:t>
                      </a:r>
                      <a:r>
                        <a:rPr lang="en-US" dirty="0" err="1"/>
                        <a:t>i-th</a:t>
                      </a:r>
                      <a:r>
                        <a:rPr lang="en-US" dirty="0"/>
                        <a:t> customer</a:t>
                      </a:r>
                    </a:p>
                  </a:txBody>
                  <a:tcPr anchor="ctr"/>
                </a:tc>
                <a:extLst>
                  <a:ext uri="{0D108BD9-81ED-4DB2-BD59-A6C34878D82A}">
                    <a16:rowId xmlns:a16="http://schemas.microsoft.com/office/drawing/2014/main" val="10004"/>
                  </a:ext>
                </a:extLst>
              </a:tr>
              <a:tr h="560535">
                <a:tc>
                  <a:txBody>
                    <a:bodyPr/>
                    <a:lstStyle/>
                    <a:p>
                      <a:pPr algn="ctr"/>
                      <a:r>
                        <a:rPr lang="en-US" dirty="0"/>
                        <a:t>C</a:t>
                      </a:r>
                      <a:r>
                        <a:rPr lang="en-US" baseline="-25000" dirty="0"/>
                        <a:t>i</a:t>
                      </a:r>
                    </a:p>
                  </a:txBody>
                  <a:tcPr anchor="ctr"/>
                </a:tc>
                <a:tc>
                  <a:txBody>
                    <a:bodyPr/>
                    <a:lstStyle/>
                    <a:p>
                      <a:pPr algn="ctr"/>
                      <a:r>
                        <a:rPr lang="en-US" dirty="0"/>
                        <a:t>Profit for </a:t>
                      </a:r>
                      <a:r>
                        <a:rPr lang="en-US" dirty="0" err="1"/>
                        <a:t>i-th</a:t>
                      </a:r>
                      <a:r>
                        <a:rPr lang="en-US" dirty="0"/>
                        <a:t> </a:t>
                      </a:r>
                      <a:r>
                        <a:rPr lang="en-US" dirty="0" err="1"/>
                        <a:t>custormer</a:t>
                      </a:r>
                      <a:endParaRPr lang="en-US" dirty="0"/>
                    </a:p>
                  </a:txBody>
                  <a:tcPr anchor="ctr"/>
                </a:tc>
                <a:extLst>
                  <a:ext uri="{0D108BD9-81ED-4DB2-BD59-A6C34878D82A}">
                    <a16:rowId xmlns:a16="http://schemas.microsoft.com/office/drawing/2014/main" val="10005"/>
                  </a:ext>
                </a:extLst>
              </a:tr>
              <a:tr h="560535">
                <a:tc>
                  <a:txBody>
                    <a:bodyPr/>
                    <a:lstStyle/>
                    <a:p>
                      <a:pPr algn="ctr"/>
                      <a:r>
                        <a:rPr lang="en-US" dirty="0"/>
                        <a:t>D</a:t>
                      </a:r>
                    </a:p>
                  </a:txBody>
                  <a:tcPr anchor="ctr"/>
                </a:tc>
                <a:tc>
                  <a:txBody>
                    <a:bodyPr/>
                    <a:lstStyle/>
                    <a:p>
                      <a:pPr algn="ctr"/>
                      <a:r>
                        <a:rPr lang="en-US" dirty="0"/>
                        <a:t>Global deadline</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8239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summary</a:t>
            </a:r>
          </a:p>
        </p:txBody>
      </p:sp>
      <p:sp>
        <p:nvSpPr>
          <p:cNvPr id="3" name="Content Placeholder 2"/>
          <p:cNvSpPr>
            <a:spLocks noGrp="1"/>
          </p:cNvSpPr>
          <p:nvPr>
            <p:ph idx="1"/>
          </p:nvPr>
        </p:nvSpPr>
        <p:spPr/>
        <p:txBody>
          <a:bodyPr/>
          <a:lstStyle/>
          <a:p>
            <a:r>
              <a:rPr lang="en-US" dirty="0"/>
              <a:t>Sum of x</a:t>
            </a:r>
            <a:r>
              <a:rPr lang="en-US" baseline="-25000" dirty="0"/>
              <a:t>ii</a:t>
            </a:r>
            <a:r>
              <a:rPr lang="en-US" dirty="0"/>
              <a:t> should be 1. – Last destination is unique.</a:t>
            </a:r>
          </a:p>
          <a:p>
            <a:r>
              <a:rPr lang="en-US" dirty="0"/>
              <a:t>Only if x</a:t>
            </a:r>
            <a:r>
              <a:rPr lang="en-US" baseline="-25000" dirty="0"/>
              <a:t>ii</a:t>
            </a:r>
            <a:r>
              <a:rPr lang="en-US" dirty="0"/>
              <a:t> is the last destination, vehicle can stop by airports before </a:t>
            </a:r>
            <a:r>
              <a:rPr lang="en-US" dirty="0" err="1"/>
              <a:t>i-th</a:t>
            </a:r>
            <a:r>
              <a:rPr lang="en-US" dirty="0"/>
              <a:t> airport.</a:t>
            </a:r>
          </a:p>
          <a:p>
            <a:r>
              <a:rPr lang="en-US" dirty="0"/>
              <a:t>Must meet deadline.</a:t>
            </a:r>
          </a:p>
          <a:p>
            <a:endParaRPr lang="en-US" dirty="0"/>
          </a:p>
          <a:p>
            <a:r>
              <a:rPr lang="en-US" dirty="0"/>
              <a:t>In these constraints, maximize profit.</a:t>
            </a:r>
          </a:p>
          <a:p>
            <a:endParaRPr lang="en-US" dirty="0"/>
          </a:p>
        </p:txBody>
      </p:sp>
    </p:spTree>
    <p:extLst>
      <p:ext uri="{BB962C8B-B14F-4D97-AF65-F5344CB8AC3E}">
        <p14:creationId xmlns:p14="http://schemas.microsoft.com/office/powerpoint/2010/main" val="237733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problem</a:t>
            </a:r>
          </a:p>
        </p:txBody>
      </p:sp>
      <p:sp>
        <p:nvSpPr>
          <p:cNvPr id="3" name="Text Placeholder 2"/>
          <p:cNvSpPr>
            <a:spLocks noGrp="1"/>
          </p:cNvSpPr>
          <p:nvPr>
            <p:ph type="body" sz="half" idx="2"/>
          </p:nvPr>
        </p:nvSpPr>
        <p:spPr>
          <a:xfrm>
            <a:off x="5412076" y="5698066"/>
            <a:ext cx="5622348" cy="381001"/>
          </a:xfrm>
        </p:spPr>
        <p:txBody>
          <a:bodyPr>
            <a:normAutofit/>
          </a:bodyPr>
          <a:lstStyle/>
          <a:p>
            <a:pPr algn="ctr"/>
            <a:r>
              <a:rPr lang="en-US" dirty="0"/>
              <a:t>Airport for Incheon, Shanghai , Hanoi and </a:t>
            </a:r>
            <a:r>
              <a:rPr lang="en-US" dirty="0" err="1"/>
              <a:t>Suvarnabhmi</a:t>
            </a:r>
            <a:r>
              <a:rPr lang="en-US" dirty="0"/>
              <a:t>.</a:t>
            </a:r>
          </a:p>
        </p:txBody>
      </p:sp>
      <p:pic>
        <p:nvPicPr>
          <p:cNvPr id="8" name="Content Placeholder 7" descr="Map&#10;&#10;Description automatically generated">
            <a:extLst>
              <a:ext uri="{FF2B5EF4-FFF2-40B4-BE49-F238E27FC236}">
                <a16:creationId xmlns:a16="http://schemas.microsoft.com/office/drawing/2014/main" id="{50705D6E-3D65-4A58-AB5E-961963B56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9773" y="1432440"/>
            <a:ext cx="4686954" cy="4001058"/>
          </a:xfrm>
        </p:spPr>
      </p:pic>
      <p:sp>
        <p:nvSpPr>
          <p:cNvPr id="9" name="Content Placeholder 2">
            <a:extLst>
              <a:ext uri="{FF2B5EF4-FFF2-40B4-BE49-F238E27FC236}">
                <a16:creationId xmlns:a16="http://schemas.microsoft.com/office/drawing/2014/main" id="{A7631442-8C7F-4FAF-81CA-6DBA2FBDCF90}"/>
              </a:ext>
            </a:extLst>
          </p:cNvPr>
          <p:cNvSpPr txBox="1">
            <a:spLocks/>
          </p:cNvSpPr>
          <p:nvPr/>
        </p:nvSpPr>
        <p:spPr>
          <a:xfrm>
            <a:off x="380519" y="1265611"/>
            <a:ext cx="3759681" cy="5279121"/>
          </a:xfrm>
          <a:prstGeom prst="rect">
            <a:avLst/>
          </a:prstGeom>
        </p:spPr>
        <p:txBody>
          <a:bodyPr vert="horz" lIns="91440" tIns="45720" rIns="91440" bIns="45720" rtlCol="0">
            <a:normAutofit/>
          </a:bodyPr>
          <a:lst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a:lstStyle>
          <a:p>
            <a:r>
              <a:rPr lang="en-US" dirty="0"/>
              <a:t>As you can see, airports are on a line roughly.</a:t>
            </a:r>
          </a:p>
          <a:p>
            <a:r>
              <a:rPr lang="en-US" dirty="0"/>
              <a:t>You want to deliver your goods from airplane.</a:t>
            </a:r>
          </a:p>
          <a:p>
            <a:r>
              <a:rPr lang="en-US" dirty="0"/>
              <a:t>Your goods requires extremely cold environment and there is only one airplane available.</a:t>
            </a:r>
          </a:p>
        </p:txBody>
      </p:sp>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673591619"/>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702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199</TotalTime>
  <Words>703</Words>
  <Application>Microsoft Office PowerPoint</Application>
  <PresentationFormat>Widescreen</PresentationFormat>
  <Paragraphs>91</Paragraphs>
  <Slides>12</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Science Project 16x9</vt:lpstr>
      <vt:lpstr>Delivery Route Optimization</vt:lpstr>
      <vt:lpstr>SO Group : Special Optimizer Group</vt:lpstr>
      <vt:lpstr>What is Delivery Route Optimization?</vt:lpstr>
      <vt:lpstr>Variable's detail</vt:lpstr>
      <vt:lpstr>DRM is NP-Hard</vt:lpstr>
      <vt:lpstr>Variable's detail</vt:lpstr>
      <vt:lpstr>Problem summary</vt:lpstr>
      <vt:lpstr>Real problem</vt:lpstr>
      <vt:lpstr>Procedure</vt:lpstr>
      <vt:lpstr>Consideration in optimization</vt:lpstr>
      <vt:lpstr>Conclusion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Route Optimization</dc:title>
  <dc:creator>CHOI JAEWON</dc:creator>
  <cp:lastModifiedBy>CHOI JAEWON</cp:lastModifiedBy>
  <cp:revision>12</cp:revision>
  <dcterms:created xsi:type="dcterms:W3CDTF">2021-02-18T23:45:37Z</dcterms:created>
  <dcterms:modified xsi:type="dcterms:W3CDTF">2021-02-19T04:14:13Z</dcterms:modified>
</cp:coreProperties>
</file>