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0" autoAdjust="0"/>
    <p:restoredTop sz="78659" autoAdjust="0"/>
  </p:normalViewPr>
  <p:slideViewPr>
    <p:cSldViewPr snapToGrid="0">
      <p:cViewPr>
        <p:scale>
          <a:sx n="63" d="100"/>
          <a:sy n="63" d="100"/>
        </p:scale>
        <p:origin x="-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1AACA-A3D5-46E4-9750-40C5718E6000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D309-C37C-43E0-82B3-7F70B3FFC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8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207" y="6244424"/>
            <a:ext cx="9142795" cy="526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000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410" y="823893"/>
            <a:ext cx="8229600" cy="803756"/>
          </a:xfrm>
        </p:spPr>
        <p:txBody>
          <a:bodyPr>
            <a:normAutofit/>
          </a:bodyPr>
          <a:lstStyle>
            <a:lvl1pPr algn="r">
              <a:defRPr sz="3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2" y="1653090"/>
            <a:ext cx="8231258" cy="447307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-13252" y="1474311"/>
            <a:ext cx="9144000" cy="18288"/>
          </a:xfrm>
          <a:prstGeom prst="rect">
            <a:avLst/>
          </a:prstGeom>
          <a:gradFill>
            <a:gsLst>
              <a:gs pos="19970">
                <a:srgbClr val="3F0017"/>
              </a:gs>
              <a:gs pos="0">
                <a:srgbClr val="3F0017"/>
              </a:gs>
              <a:gs pos="45000">
                <a:srgbClr val="3F0017"/>
              </a:gs>
              <a:gs pos="91000">
                <a:schemeClr val="bg1"/>
              </a:gs>
            </a:gsLst>
            <a:lin ang="0" scaled="1"/>
          </a:gradFill>
          <a:ln w="0" cmpd="sng">
            <a:noFill/>
          </a:ln>
          <a:effectLst/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12647" t="99" r="51114" b="87354"/>
          <a:stretch/>
        </p:blipFill>
        <p:spPr>
          <a:xfrm flipV="1">
            <a:off x="1207" y="6269864"/>
            <a:ext cx="3184161" cy="594360"/>
          </a:xfrm>
          <a:prstGeom prst="rect">
            <a:avLst/>
          </a:prstGeom>
        </p:spPr>
      </p:pic>
      <p:sp>
        <p:nvSpPr>
          <p:cNvPr id="26" name="Right Triangle 25"/>
          <p:cNvSpPr/>
          <p:nvPr userDrawn="1"/>
        </p:nvSpPr>
        <p:spPr>
          <a:xfrm flipH="1" flipV="1">
            <a:off x="2289436" y="6270086"/>
            <a:ext cx="833105" cy="587913"/>
          </a:xfrm>
          <a:prstGeom prst="rtTriangle">
            <a:avLst/>
          </a:prstGeom>
          <a:solidFill>
            <a:srgbClr val="BABA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 userDrawn="1"/>
        </p:nvSpPr>
        <p:spPr>
          <a:xfrm>
            <a:off x="3021498" y="6269864"/>
            <a:ext cx="6122504" cy="594998"/>
          </a:xfrm>
          <a:prstGeom prst="rect">
            <a:avLst/>
          </a:prstGeom>
          <a:solidFill>
            <a:srgbClr val="B8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29" name="Picture 4" descr="C:\Users\Chi Mai\Desktop\aero-logos\Aerospace Engineering Logos\PNG\AERO-logo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2" y="246617"/>
            <a:ext cx="2667000" cy="3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8030815" y="6362738"/>
            <a:ext cx="662610" cy="40860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720E05-3280-4ED0-8149-0CEC26EF5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091097" y="638448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Sounding Rocketry Team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>
          <a:xfrm>
            <a:off x="105742" y="6384926"/>
            <a:ext cx="2067615" cy="38642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arallelogram 3"/>
          <p:cNvSpPr/>
          <p:nvPr userDrawn="1"/>
        </p:nvSpPr>
        <p:spPr>
          <a:xfrm flipV="1">
            <a:off x="2512219" y="6453183"/>
            <a:ext cx="2740819" cy="411993"/>
          </a:xfrm>
          <a:prstGeom prst="parallelogram">
            <a:avLst>
              <a:gd name="adj" fmla="val 105092"/>
            </a:avLst>
          </a:prstGeom>
          <a:solidFill>
            <a:srgbClr val="350216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2"/>
          <p:cNvSpPr>
            <a:spLocks noGrp="1"/>
          </p:cNvSpPr>
          <p:nvPr>
            <p:ph type="body" sz="quarter" idx="14"/>
          </p:nvPr>
        </p:nvSpPr>
        <p:spPr>
          <a:xfrm>
            <a:off x="2806709" y="6465970"/>
            <a:ext cx="2230965" cy="3864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324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460D-70F1-4C05-9121-AFC142496E3B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1" y="1653090"/>
            <a:ext cx="6709185" cy="4473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Electronics will consist of two similar and connected, but functionally separate bays.</a:t>
            </a:r>
          </a:p>
          <a:p>
            <a:r>
              <a:rPr lang="en-US" dirty="0"/>
              <a:t>The avionics bay, housing mission critical electronics</a:t>
            </a:r>
          </a:p>
          <a:p>
            <a:r>
              <a:rPr lang="en-US" dirty="0"/>
              <a:t>The payload bay which doubles as support for the satellites as well as providing extra weight</a:t>
            </a:r>
          </a:p>
          <a:p>
            <a:r>
              <a:rPr lang="en-US" dirty="0"/>
              <a:t>Payload bay connected to avionics bay below using bolts</a:t>
            </a:r>
          </a:p>
          <a:p>
            <a:r>
              <a:rPr lang="en-US" dirty="0"/>
              <a:t>Entire system integrated with rockets using U bolts below nose cone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Sounding Rocketry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78667" y="6471578"/>
            <a:ext cx="2230965" cy="386422"/>
          </a:xfrm>
        </p:spPr>
        <p:txBody>
          <a:bodyPr/>
          <a:lstStyle/>
          <a:p>
            <a:pPr algn="ctr"/>
            <a:r>
              <a:rPr lang="en-US" dirty="0" smtClean="0"/>
              <a:t>Electronics and  Payload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3" t="4322" r="37334" b="4998"/>
          <a:stretch/>
        </p:blipFill>
        <p:spPr>
          <a:xfrm>
            <a:off x="7117080" y="1645919"/>
            <a:ext cx="1584960" cy="40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9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- Travis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2" y="1653090"/>
            <a:ext cx="5975738" cy="4473076"/>
          </a:xfrm>
        </p:spPr>
        <p:txBody>
          <a:bodyPr/>
          <a:lstStyle/>
          <a:p>
            <a:r>
              <a:rPr lang="en-US" sz="1800" dirty="0"/>
              <a:t>Rules:</a:t>
            </a:r>
          </a:p>
          <a:p>
            <a:pPr lvl="1"/>
            <a:r>
              <a:rPr lang="en-US" sz="1600" dirty="0"/>
              <a:t>Must be a minimum of ten </a:t>
            </a:r>
            <a:r>
              <a:rPr lang="en-US" sz="1600" dirty="0" err="1"/>
              <a:t>lbs</a:t>
            </a:r>
            <a:endParaRPr lang="en-US" sz="1600" dirty="0"/>
          </a:p>
          <a:p>
            <a:pPr lvl="1"/>
            <a:r>
              <a:rPr lang="en-US" sz="1600" dirty="0"/>
              <a:t>Must be of scientific/engineering merit</a:t>
            </a:r>
          </a:p>
          <a:p>
            <a:pPr lvl="1"/>
            <a:r>
              <a:rPr lang="en-US" sz="1600" dirty="0"/>
              <a:t>Cannot interfere with rocket stabilization</a:t>
            </a:r>
            <a:endParaRPr lang="en-US" sz="1800" dirty="0"/>
          </a:p>
          <a:p>
            <a:r>
              <a:rPr lang="en-US" sz="1800" dirty="0" err="1"/>
              <a:t>CubeSat</a:t>
            </a:r>
            <a:r>
              <a:rPr lang="en-US" sz="1800" dirty="0"/>
              <a:t> Payload:</a:t>
            </a:r>
          </a:p>
          <a:p>
            <a:pPr lvl="1"/>
            <a:r>
              <a:rPr lang="en-US" sz="1400" dirty="0"/>
              <a:t>Two teams each developed a 1U cube satellite, based at University of Sydney led by Dr. </a:t>
            </a:r>
            <a:r>
              <a:rPr lang="en-US" sz="1400" dirty="0" err="1"/>
              <a:t>Xiaofeng</a:t>
            </a:r>
            <a:r>
              <a:rPr lang="en-US" sz="1400" dirty="0"/>
              <a:t> Wu</a:t>
            </a:r>
          </a:p>
          <a:p>
            <a:pPr lvl="1"/>
            <a:r>
              <a:rPr lang="en-US" sz="1400" dirty="0"/>
              <a:t>We will be collaborating with winning teams to  “field test” their design, see how it preforms under launch conditions, visiting in the coming months</a:t>
            </a:r>
          </a:p>
          <a:p>
            <a:pPr lvl="1"/>
            <a:r>
              <a:rPr lang="en-US" sz="1400" dirty="0"/>
              <a:t>Bonus creativity and points for international effort on extremely valid engineering payload</a:t>
            </a:r>
          </a:p>
          <a:p>
            <a:pPr lvl="1"/>
            <a:r>
              <a:rPr lang="en-US" sz="1400" dirty="0"/>
              <a:t>Both satellites expected to be around 2.2 lbs. a piece, coming to around 4.5 </a:t>
            </a:r>
            <a:r>
              <a:rPr lang="en-US" sz="1400" dirty="0" err="1"/>
              <a:t>lbs</a:t>
            </a:r>
            <a:r>
              <a:rPr lang="en-US" sz="1400" dirty="0"/>
              <a:t> total</a:t>
            </a:r>
            <a:endParaRPr lang="en-US" dirty="0"/>
          </a:p>
          <a:p>
            <a:pPr lvl="1"/>
            <a:r>
              <a:rPr lang="en-US" sz="1400" dirty="0"/>
              <a:t>To make up for this weight deficiency, we are creating a payload bay which will house the two satellites as well as provide additional weight.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Sounding Rocketry Team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Electronics and  Payload</a:t>
            </a:r>
          </a:p>
          <a:p>
            <a:endParaRPr lang="en-US" dirty="0"/>
          </a:p>
        </p:txBody>
      </p:sp>
      <p:pic>
        <p:nvPicPr>
          <p:cNvPr id="2050" name="Picture 2" descr="http://www.psatellite.com/CubeSatProducts/images/CubeSa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21634" r="4503" b="25131"/>
          <a:stretch/>
        </p:blipFill>
        <p:spPr bwMode="auto">
          <a:xfrm rot="16200000">
            <a:off x="5674056" y="2685083"/>
            <a:ext cx="4168141" cy="208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9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Bay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2" y="1653090"/>
            <a:ext cx="6265298" cy="4473076"/>
          </a:xfrm>
        </p:spPr>
        <p:txBody>
          <a:bodyPr>
            <a:normAutofit fontScale="92500"/>
          </a:bodyPr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Connected to avionics bay at the bottom, creating a full tower</a:t>
            </a:r>
          </a:p>
          <a:p>
            <a:pPr lvl="1"/>
            <a:r>
              <a:rPr lang="en-US" dirty="0"/>
              <a:t>The satellite bay will be two milled pieces of aluminum in place of wood slats to increase weight</a:t>
            </a:r>
          </a:p>
          <a:p>
            <a:pPr lvl="1"/>
            <a:r>
              <a:rPr lang="en-US" dirty="0"/>
              <a:t>Placed horizontally and connected by three all through bolts and lock nuts like avionics bay</a:t>
            </a:r>
          </a:p>
          <a:p>
            <a:pPr lvl="1"/>
            <a:r>
              <a:rPr lang="en-US" dirty="0"/>
              <a:t>Each satellite placed on a aluminum slat in separate “story”</a:t>
            </a:r>
          </a:p>
          <a:p>
            <a:pPr lvl="1"/>
            <a:r>
              <a:rPr lang="en-US" dirty="0"/>
              <a:t>At free hanging end, we will have padding to lend directional support during launch jostling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Sounding Rocketry Team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Electronics and  Payload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7" t="3646" r="30833" b="3984"/>
          <a:stretch/>
        </p:blipFill>
        <p:spPr>
          <a:xfrm>
            <a:off x="6499860" y="1767839"/>
            <a:ext cx="2636520" cy="41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7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Avionics Mounting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2" y="1653090"/>
            <a:ext cx="6143378" cy="447307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Requirements/Rules</a:t>
            </a:r>
          </a:p>
          <a:p>
            <a:pPr lvl="1"/>
            <a:r>
              <a:rPr lang="en-US" sz="1600" dirty="0"/>
              <a:t>Our goal is to provide an entirely separate from the rocket and detachable tower that is able to accept a multitude of different sensors in different locations, while adhering to competition rules</a:t>
            </a:r>
          </a:p>
          <a:p>
            <a:r>
              <a:rPr lang="en-US" sz="1800" dirty="0"/>
              <a:t>Design</a:t>
            </a:r>
          </a:p>
          <a:p>
            <a:pPr lvl="1"/>
            <a:r>
              <a:rPr lang="en-US" sz="1600" dirty="0"/>
              <a:t>Avionics tower will be machined out of hard plywood</a:t>
            </a:r>
          </a:p>
          <a:p>
            <a:pPr lvl="1"/>
            <a:r>
              <a:rPr lang="en-US" sz="1600" dirty="0"/>
              <a:t>Three horizontal platforms, creating two sections, bottom for battery, top for primary electronics, holes drilled through platforms for wires</a:t>
            </a:r>
          </a:p>
          <a:p>
            <a:pPr lvl="1"/>
            <a:r>
              <a:rPr lang="en-US" sz="1600" dirty="0"/>
              <a:t>Top section has vertical board for all electronics to be mounted on for single</a:t>
            </a:r>
          </a:p>
          <a:p>
            <a:pPr marL="457200" lvl="1" indent="0">
              <a:buNone/>
            </a:pPr>
            <a:r>
              <a:rPr lang="en-US" sz="1600" dirty="0"/>
              <a:t>     axis mindfulness</a:t>
            </a:r>
          </a:p>
          <a:p>
            <a:pPr lvl="1"/>
            <a:r>
              <a:rPr lang="en-US" sz="1600" dirty="0"/>
              <a:t>Two additional bottom section mounts for additional surface</a:t>
            </a:r>
          </a:p>
          <a:p>
            <a:pPr lvl="1"/>
            <a:r>
              <a:rPr lang="en-US" sz="1600" dirty="0"/>
              <a:t>Three all through threaded rods, secured with lock nuts at each platform</a:t>
            </a:r>
          </a:p>
          <a:p>
            <a:pPr lvl="1"/>
            <a:r>
              <a:rPr lang="en-US" sz="1600" dirty="0"/>
              <a:t>Connected to rocket body using U bolts at top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Sounding Rocketry Team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Electronics and  Payload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4" t="11089" r="38833" b="3984"/>
          <a:stretch/>
        </p:blipFill>
        <p:spPr>
          <a:xfrm>
            <a:off x="6598920" y="1950719"/>
            <a:ext cx="2545080" cy="38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412</Words>
  <Application>Microsoft Office PowerPoint</Application>
  <PresentationFormat>On-screen Show (4:3)</PresentationFormat>
  <Paragraphs>49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Electronics Overview</vt:lpstr>
      <vt:lpstr>Payload - Travis</vt:lpstr>
      <vt:lpstr>Satellite Bay</vt:lpstr>
      <vt:lpstr>Avionics Mounting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Materials &amp; Structures</dc:title>
  <dc:creator>Evan Marcotte</dc:creator>
  <cp:lastModifiedBy>Travis Bates</cp:lastModifiedBy>
  <cp:revision>29</cp:revision>
  <dcterms:created xsi:type="dcterms:W3CDTF">2013-10-29T04:48:05Z</dcterms:created>
  <dcterms:modified xsi:type="dcterms:W3CDTF">2016-01-17T01:49:31Z</dcterms:modified>
</cp:coreProperties>
</file>