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659" autoAdjust="0"/>
  </p:normalViewPr>
  <p:slideViewPr>
    <p:cSldViewPr snapToGrid="0">
      <p:cViewPr varScale="1">
        <p:scale>
          <a:sx n="91" d="100"/>
          <a:sy n="91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AACA-A3D5-46E4-9750-40C5718E6000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D309-C37C-43E0-82B3-7F70B3FFC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2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60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60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60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60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0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1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7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207" y="6244424"/>
            <a:ext cx="9142795" cy="526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000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410" y="823893"/>
            <a:ext cx="8229600" cy="803756"/>
          </a:xfrm>
        </p:spPr>
        <p:txBody>
          <a:bodyPr>
            <a:normAutofit/>
          </a:bodyPr>
          <a:lstStyle>
            <a:lvl1pPr algn="r">
              <a:defRPr sz="3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8231258" cy="447307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-13252" y="1474311"/>
            <a:ext cx="9144000" cy="18288"/>
          </a:xfrm>
          <a:prstGeom prst="rect">
            <a:avLst/>
          </a:prstGeom>
          <a:gradFill>
            <a:gsLst>
              <a:gs pos="19970">
                <a:srgbClr val="3F0017"/>
              </a:gs>
              <a:gs pos="0">
                <a:srgbClr val="3F0017"/>
              </a:gs>
              <a:gs pos="45000">
                <a:srgbClr val="3F0017"/>
              </a:gs>
              <a:gs pos="91000">
                <a:schemeClr val="bg1"/>
              </a:gs>
            </a:gsLst>
            <a:lin ang="0" scaled="1"/>
          </a:gradFill>
          <a:ln w="0" cmpd="sng">
            <a:noFill/>
          </a:ln>
          <a:effectLst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12647" t="99" r="51114" b="87354"/>
          <a:stretch/>
        </p:blipFill>
        <p:spPr>
          <a:xfrm flipV="1">
            <a:off x="1207" y="6269864"/>
            <a:ext cx="3184161" cy="594360"/>
          </a:xfrm>
          <a:prstGeom prst="rect">
            <a:avLst/>
          </a:prstGeom>
        </p:spPr>
      </p:pic>
      <p:sp>
        <p:nvSpPr>
          <p:cNvPr id="26" name="Right Triangle 25"/>
          <p:cNvSpPr/>
          <p:nvPr userDrawn="1"/>
        </p:nvSpPr>
        <p:spPr>
          <a:xfrm flipH="1" flipV="1">
            <a:off x="2289436" y="6270086"/>
            <a:ext cx="833105" cy="587913"/>
          </a:xfrm>
          <a:prstGeom prst="rtTriangle">
            <a:avLst/>
          </a:prstGeom>
          <a:solidFill>
            <a:srgbClr val="BAB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 userDrawn="1"/>
        </p:nvSpPr>
        <p:spPr>
          <a:xfrm>
            <a:off x="3021498" y="6269864"/>
            <a:ext cx="6122504" cy="594998"/>
          </a:xfrm>
          <a:prstGeom prst="rect">
            <a:avLst/>
          </a:prstGeom>
          <a:solidFill>
            <a:srgbClr val="B8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29" name="Picture 4" descr="C:\Users\Chi Mai\Desktop\aero-logos\Aerospace Engineering Logos\PNG\AERO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542" y="246617"/>
            <a:ext cx="2667000" cy="3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030815" y="6362738"/>
            <a:ext cx="662610" cy="40860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20E05-3280-4ED0-8149-0CEC26EF5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091097" y="638448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Sounding Rocketry Team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105742" y="6384926"/>
            <a:ext cx="2067615" cy="38642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arallelogram 3"/>
          <p:cNvSpPr/>
          <p:nvPr userDrawn="1"/>
        </p:nvSpPr>
        <p:spPr>
          <a:xfrm flipV="1">
            <a:off x="2512219" y="6453183"/>
            <a:ext cx="2740819" cy="411993"/>
          </a:xfrm>
          <a:prstGeom prst="parallelogram">
            <a:avLst>
              <a:gd name="adj" fmla="val 105092"/>
            </a:avLst>
          </a:prstGeom>
          <a:solidFill>
            <a:srgbClr val="350216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2"/>
          <p:cNvSpPr>
            <a:spLocks noGrp="1"/>
          </p:cNvSpPr>
          <p:nvPr>
            <p:ph type="body" sz="quarter" idx="14"/>
          </p:nvPr>
        </p:nvSpPr>
        <p:spPr>
          <a:xfrm>
            <a:off x="2806709" y="6465970"/>
            <a:ext cx="2230965" cy="3864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57324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8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8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8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4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6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1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60D-70F1-4C05-9121-AFC142496E3B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3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Relay System -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7416706" cy="44730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Wireless fill and launch control</a:t>
            </a:r>
          </a:p>
          <a:p>
            <a:pPr lvl="1"/>
            <a:r>
              <a:rPr lang="en-US" sz="2000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fill/vent, 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fill, quick disconnect, igniter</a:t>
            </a:r>
          </a:p>
          <a:p>
            <a:pPr lvl="1"/>
            <a:r>
              <a:rPr lang="en-US" sz="2000" dirty="0" smtClean="0"/>
              <a:t>Wired data connection to rocket</a:t>
            </a:r>
          </a:p>
          <a:p>
            <a:r>
              <a:rPr lang="en-US" sz="2400" dirty="0" smtClean="0"/>
              <a:t>Modularity and future SRT use</a:t>
            </a:r>
          </a:p>
          <a:p>
            <a:pPr lvl="1"/>
            <a:r>
              <a:rPr lang="en-US" sz="2000" dirty="0" smtClean="0"/>
              <a:t>Solenoid compatibility</a:t>
            </a:r>
          </a:p>
          <a:p>
            <a:pPr lvl="2"/>
            <a:r>
              <a:rPr lang="en-US" sz="1600" dirty="0" smtClean="0"/>
              <a:t> </a:t>
            </a:r>
            <a:r>
              <a:rPr lang="en-US" sz="1800" dirty="0" smtClean="0"/>
              <a:t>H</a:t>
            </a:r>
            <a:r>
              <a:rPr lang="en-US" sz="1800" dirty="0" smtClean="0"/>
              <a:t>old o/c, pulse o/c, 12 VDC, 24 VDC</a:t>
            </a:r>
            <a:endParaRPr lang="en-US" sz="1600" dirty="0" smtClean="0"/>
          </a:p>
          <a:p>
            <a:pPr lvl="1"/>
            <a:r>
              <a:rPr lang="en-US" sz="2000" dirty="0" smtClean="0"/>
              <a:t>1 or 2 car battery operation</a:t>
            </a:r>
          </a:p>
          <a:p>
            <a:pPr lvl="1"/>
            <a:r>
              <a:rPr lang="en-US" sz="2000" dirty="0" smtClean="0"/>
              <a:t>3 extra channels (easily expandable)</a:t>
            </a:r>
          </a:p>
          <a:p>
            <a:r>
              <a:rPr lang="en-US" sz="2400" dirty="0" smtClean="0"/>
              <a:t>Safety</a:t>
            </a:r>
          </a:p>
          <a:p>
            <a:pPr lvl="1"/>
            <a:r>
              <a:rPr lang="en-US" sz="2000" dirty="0" smtClean="0"/>
              <a:t>Separate computer power source</a:t>
            </a:r>
          </a:p>
          <a:p>
            <a:pPr lvl="1"/>
            <a:r>
              <a:rPr lang="en-US" sz="2000" dirty="0" smtClean="0"/>
              <a:t>Pushbutton 20 </a:t>
            </a:r>
            <a:r>
              <a:rPr lang="en-US" sz="2000" dirty="0" err="1" smtClean="0"/>
              <a:t>mA</a:t>
            </a:r>
            <a:r>
              <a:rPr lang="en-US" sz="2000" dirty="0" smtClean="0"/>
              <a:t> igniter continuity test</a:t>
            </a:r>
          </a:p>
          <a:p>
            <a:pPr lvl="1"/>
            <a:r>
              <a:rPr lang="en-US" sz="2000" dirty="0" smtClean="0"/>
              <a:t>Primary a</a:t>
            </a:r>
            <a:r>
              <a:rPr lang="en-US" sz="2000" dirty="0" smtClean="0"/>
              <a:t>rming key switch and igniter disable switch</a:t>
            </a:r>
          </a:p>
          <a:p>
            <a:pPr lvl="1"/>
            <a:r>
              <a:rPr lang="en-US" sz="2000" dirty="0" smtClean="0"/>
              <a:t>Remote control solenoid and igniter arming (with buzzer)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5742" y="6384926"/>
            <a:ext cx="2143472" cy="386422"/>
          </a:xfrm>
        </p:spPr>
        <p:txBody>
          <a:bodyPr/>
          <a:lstStyle/>
          <a:p>
            <a:r>
              <a:rPr lang="en-US" dirty="0" smtClean="0"/>
              <a:t>Launch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93907" y="6505473"/>
            <a:ext cx="2230965" cy="386422"/>
          </a:xfrm>
        </p:spPr>
        <p:txBody>
          <a:bodyPr/>
          <a:lstStyle/>
          <a:p>
            <a:pPr algn="ctr"/>
            <a:r>
              <a:rPr lang="en-US" dirty="0" smtClean="0"/>
              <a:t>Electronics and Payload</a:t>
            </a:r>
            <a:endParaRPr lang="en-US" dirty="0"/>
          </a:p>
        </p:txBody>
      </p:sp>
      <p:pic>
        <p:nvPicPr>
          <p:cNvPr id="8" name="Picture 7" descr="LRS Options pi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1806" y="2616809"/>
            <a:ext cx="3752194" cy="1753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9015" y="4424856"/>
            <a:ext cx="217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Types of Solenoids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Relay System – 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4053396" cy="44730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Container and interface</a:t>
            </a:r>
          </a:p>
          <a:p>
            <a:pPr lvl="1"/>
            <a:r>
              <a:rPr lang="en-US" sz="2000" dirty="0" smtClean="0"/>
              <a:t>ABS hinged box</a:t>
            </a:r>
          </a:p>
          <a:p>
            <a:pPr lvl="1"/>
            <a:r>
              <a:rPr lang="en-US" sz="2000" dirty="0" smtClean="0"/>
              <a:t> </a:t>
            </a:r>
            <a:r>
              <a:rPr lang="pl-PL" sz="2000" dirty="0" smtClean="0"/>
              <a:t>15" </a:t>
            </a:r>
            <a:r>
              <a:rPr lang="pl-PL" sz="2000" dirty="0" smtClean="0"/>
              <a:t>L x </a:t>
            </a:r>
            <a:r>
              <a:rPr lang="pl-PL" sz="2000" dirty="0" smtClean="0"/>
              <a:t>11" W</a:t>
            </a:r>
            <a:r>
              <a:rPr lang="en-US" sz="2000" dirty="0" smtClean="0"/>
              <a:t> </a:t>
            </a:r>
            <a:r>
              <a:rPr lang="en-US" sz="2000" dirty="0" smtClean="0"/>
              <a:t>x 6” H</a:t>
            </a:r>
          </a:p>
          <a:p>
            <a:pPr lvl="1"/>
            <a:r>
              <a:rPr lang="en-US" sz="2000" dirty="0" smtClean="0"/>
              <a:t>Steel mounting plate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/>
              <a:t>S</a:t>
            </a:r>
            <a:r>
              <a:rPr lang="en-US" sz="2000" dirty="0" smtClean="0"/>
              <a:t>tainless DIN 3 rail</a:t>
            </a:r>
          </a:p>
          <a:p>
            <a:pPr lvl="1"/>
            <a:r>
              <a:rPr lang="en-US" sz="2000" dirty="0" smtClean="0"/>
              <a:t>12x 20 A receptacles for solenoids</a:t>
            </a:r>
          </a:p>
          <a:p>
            <a:pPr lvl="1"/>
            <a:r>
              <a:rPr lang="en-US" sz="2000" dirty="0" smtClean="0"/>
              <a:t>4x car battery clamps </a:t>
            </a:r>
          </a:p>
          <a:p>
            <a:r>
              <a:rPr lang="en-US" sz="2400" dirty="0" smtClean="0"/>
              <a:t>Switching and control</a:t>
            </a:r>
          </a:p>
          <a:p>
            <a:pPr lvl="1"/>
            <a:r>
              <a:rPr lang="en-US" sz="2000" dirty="0" err="1" smtClean="0"/>
              <a:t>Arduino</a:t>
            </a:r>
            <a:r>
              <a:rPr lang="en-US" sz="2000" dirty="0" smtClean="0"/>
              <a:t> Mega 2560 R3</a:t>
            </a:r>
            <a:endParaRPr lang="en-US" sz="1600" dirty="0" smtClean="0"/>
          </a:p>
          <a:p>
            <a:pPr lvl="1"/>
            <a:r>
              <a:rPr lang="en-US" sz="2000" dirty="0" smtClean="0"/>
              <a:t>16x N-channel MOSFETs</a:t>
            </a:r>
          </a:p>
          <a:p>
            <a:pPr lvl="1"/>
            <a:r>
              <a:rPr lang="en-US" sz="2000" dirty="0" smtClean="0"/>
              <a:t>11x SPDT 16 A relays</a:t>
            </a:r>
          </a:p>
          <a:p>
            <a:pPr lvl="1"/>
            <a:r>
              <a:rPr lang="en-US" sz="2000" dirty="0" smtClean="0"/>
              <a:t>2x arming relays</a:t>
            </a:r>
          </a:p>
          <a:p>
            <a:pPr lvl="1"/>
            <a:r>
              <a:rPr lang="en-US" sz="2000" dirty="0" smtClean="0"/>
              <a:t>100 A igniter relay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Launch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Electronics and Payload</a:t>
            </a:r>
            <a:endParaRPr lang="en-US" dirty="0"/>
          </a:p>
        </p:txBody>
      </p:sp>
      <p:pic>
        <p:nvPicPr>
          <p:cNvPr id="15" name="Picture 14" descr="LRS Panel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5880" y="1633203"/>
            <a:ext cx="4459444" cy="33814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51249" y="511853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Launch Box Interface Panel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Relay System -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Launch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Electronics and Payload</a:t>
            </a:r>
            <a:endParaRPr lang="en-US" dirty="0"/>
          </a:p>
        </p:txBody>
      </p:sp>
      <p:pic>
        <p:nvPicPr>
          <p:cNvPr id="8" name="Picture 7" descr="Relay-Control-CDR Pi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037" y="1502979"/>
            <a:ext cx="6591927" cy="4782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597572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Mega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64979"/>
            <a:ext cx="1268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9V Battery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~5 hr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upply)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23193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 pack N-Ch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MOSFETs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177861"/>
            <a:ext cx="83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 V Car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Battery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892565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Arming Key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Switch and Relay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533696"/>
            <a:ext cx="1784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16 A Solenoid Relays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(built 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flyback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diode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nd test LED)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739" y="5544206"/>
            <a:ext cx="997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24 V Relay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6369" y="4829502"/>
            <a:ext cx="79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Warning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Buzzer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8806" y="4156841"/>
            <a:ext cx="117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24 V Step-Up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(Car Battery)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3069" y="3673364"/>
            <a:ext cx="129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Continuity Test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0463" y="2338550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Igniter Relay and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Lockout Switch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6579" y="1655377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Igniter Arming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MOSFET (-)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89622" y="1742217"/>
            <a:ext cx="1175889" cy="441988"/>
          </a:xfrm>
          <a:prstGeom prst="line">
            <a:avLst/>
          </a:prstGeom>
          <a:ln w="285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0435" y="2372838"/>
            <a:ext cx="407951" cy="107603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63733" y="3823013"/>
            <a:ext cx="3564708" cy="822559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64037" y="4603530"/>
            <a:ext cx="800487" cy="651641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52616" y="5181598"/>
            <a:ext cx="4973094" cy="62011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85187" y="5276192"/>
            <a:ext cx="1040524" cy="367863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59973" y="3350047"/>
            <a:ext cx="851337" cy="107480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33240" y="2659118"/>
            <a:ext cx="1240221" cy="728948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4" idx="1"/>
          </p:cNvCxnSpPr>
          <p:nvPr/>
        </p:nvCxnSpPr>
        <p:spPr>
          <a:xfrm>
            <a:off x="942629" y="3513211"/>
            <a:ext cx="1543144" cy="430263"/>
          </a:xfrm>
          <a:prstGeom prst="line">
            <a:avLst/>
          </a:prstGeom>
          <a:ln w="285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2422" y="4448631"/>
            <a:ext cx="581371" cy="12336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5" idx="2"/>
          </p:cNvCxnSpPr>
          <p:nvPr/>
        </p:nvCxnSpPr>
        <p:spPr>
          <a:xfrm flipV="1">
            <a:off x="1047732" y="4929351"/>
            <a:ext cx="716305" cy="65818"/>
          </a:xfrm>
          <a:prstGeom prst="line">
            <a:avLst/>
          </a:prstGeom>
          <a:ln w="285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6" idx="2"/>
          </p:cNvCxnSpPr>
          <p:nvPr/>
        </p:nvCxnSpPr>
        <p:spPr>
          <a:xfrm flipV="1">
            <a:off x="1678353" y="5491654"/>
            <a:ext cx="674263" cy="239238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</p:cNvCxnSpPr>
          <p:nvPr/>
        </p:nvCxnSpPr>
        <p:spPr>
          <a:xfrm>
            <a:off x="7325711" y="5460124"/>
            <a:ext cx="867787" cy="344895"/>
          </a:xfrm>
          <a:prstGeom prst="line">
            <a:avLst/>
          </a:prstGeom>
          <a:ln w="285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746124" y="5090316"/>
            <a:ext cx="436863" cy="80774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79476" y="4309241"/>
            <a:ext cx="1435346" cy="108412"/>
          </a:xfrm>
          <a:prstGeom prst="line">
            <a:avLst/>
          </a:prstGeom>
          <a:ln w="285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6"/>
          </p:cNvCxnSpPr>
          <p:nvPr/>
        </p:nvCxnSpPr>
        <p:spPr>
          <a:xfrm flipV="1">
            <a:off x="6411310" y="3850095"/>
            <a:ext cx="1466876" cy="37356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7"/>
          </p:cNvCxnSpPr>
          <p:nvPr/>
        </p:nvCxnSpPr>
        <p:spPr>
          <a:xfrm flipV="1">
            <a:off x="6891835" y="2641405"/>
            <a:ext cx="607980" cy="124465"/>
          </a:xfrm>
          <a:prstGeom prst="line">
            <a:avLst/>
          </a:prstGeom>
          <a:ln w="285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358759" y="1916191"/>
            <a:ext cx="1120035" cy="227919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41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Relay System –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4095437" cy="44730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Connect batteries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Power on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Power on solenoids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 igniter continuity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Enable igniter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Arm with the key switch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Move personnel to safe distance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Wirelessly activate arming relay (buzzer sounds)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Oxidizer fill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Wirelessly arm igniter relay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Disarm in reverse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Launch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Electronics and Payload</a:t>
            </a:r>
            <a:endParaRPr lang="en-US" dirty="0"/>
          </a:p>
        </p:txBody>
      </p:sp>
      <p:pic>
        <p:nvPicPr>
          <p:cNvPr id="15" name="Picture 14" descr="LRS Panel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5880" y="1633203"/>
            <a:ext cx="4459444" cy="33814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51249" y="511853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Launch Box Interface Panel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1392" y="288246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0633" y="288246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2550" y="2963919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399" y="45720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1392" y="4214649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9088" y="4424855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329</Words>
  <Application>Microsoft Office PowerPoint</Application>
  <PresentationFormat>On-screen Show (4:3)</PresentationFormat>
  <Paragraphs>95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Launch Relay System - Design</vt:lpstr>
      <vt:lpstr>Launch Relay System – Key Components</vt:lpstr>
      <vt:lpstr>Launch Relay System - Diagram</vt:lpstr>
      <vt:lpstr>Launch Relay System –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&amp; Structures</dc:title>
  <dc:creator>Evan Marcotte</dc:creator>
  <cp:lastModifiedBy>Tommy</cp:lastModifiedBy>
  <cp:revision>75</cp:revision>
  <dcterms:created xsi:type="dcterms:W3CDTF">2013-10-29T04:48:05Z</dcterms:created>
  <dcterms:modified xsi:type="dcterms:W3CDTF">2016-01-18T07:33:35Z</dcterms:modified>
</cp:coreProperties>
</file>