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6ED0-F60B-4BF0-8EC5-1A20083390C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6B584-97FC-45B3-BA47-4D0D1596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1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B889-74AB-4069-85A9-814D03CE4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610" y="6244424"/>
            <a:ext cx="12190393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3880" y="823893"/>
            <a:ext cx="109728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89" y="1653090"/>
            <a:ext cx="10975011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7669" y="1474311"/>
            <a:ext cx="12192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610" y="6269864"/>
            <a:ext cx="4245548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3052582" y="6270087"/>
            <a:ext cx="1110807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028664" y="6269864"/>
            <a:ext cx="8163339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89" y="246617"/>
            <a:ext cx="3556000" cy="3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10707753" y="6362739"/>
            <a:ext cx="88348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788129" y="6384482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40990" y="6384926"/>
            <a:ext cx="2756820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3349626" y="6453184"/>
            <a:ext cx="3654425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3742279" y="6465970"/>
            <a:ext cx="2974620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83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F2ED-7F9D-446E-ACF8-6823CBE43A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343E-AB90-445B-84DA-E3BC1358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590" y="847643"/>
            <a:ext cx="8229600" cy="8037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89" y="1653090"/>
            <a:ext cx="10975011" cy="3388810"/>
          </a:xfrm>
        </p:spPr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Electronics Bay </a:t>
            </a:r>
          </a:p>
          <a:p>
            <a:pPr marL="0" indent="0" algn="ctr">
              <a:buNone/>
            </a:pPr>
            <a:r>
              <a:rPr lang="en-US" sz="5400" dirty="0"/>
              <a:t>and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ysClr val="windowText" lastClr="000000"/>
                </a:solidFill>
              </a:rPr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34" y="3979385"/>
            <a:ext cx="1912986" cy="1972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cs typeface="Times New Roman" charset="0"/>
              </a:rPr>
              <a:t>Final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39856" y="1763626"/>
            <a:ext cx="79462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Lithium-iron phosphate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hours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5.94” (151mm) x 2.6” (65mm) x 4.65” (118mm 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$140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12.8 V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Amperage: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Ah (40 A peak)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Capacity: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8" y="3616856"/>
            <a:ext cx="4142643" cy="1357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64" y="1795762"/>
            <a:ext cx="3269186" cy="1035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12" y="823914"/>
            <a:ext cx="9260174" cy="803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cs typeface="Times New Roman" charset="0"/>
              </a:rPr>
              <a:t>Critical Flight </a:t>
            </a:r>
            <a:r>
              <a:rPr lang="en-US">
                <a:latin typeface="Times New Roman" charset="0"/>
                <a:cs typeface="Times New Roman" charset="0"/>
              </a:rPr>
              <a:t>Operations -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>
                <a:latin typeface="Times New Roman" charset="0"/>
                <a:cs typeface="Times New Roman" charset="0"/>
              </a:rPr>
              <a:t>Parachute </a:t>
            </a:r>
            <a:r>
              <a:rPr lang="en-US" dirty="0">
                <a:latin typeface="Times New Roman" charset="0"/>
                <a:cs typeface="Times New Roman" charset="0"/>
              </a:rPr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independent power supplies</a:t>
            </a:r>
          </a:p>
          <a:p>
            <a:pPr lvl="2"/>
            <a:r>
              <a:rPr lang="en-US" dirty="0" smtClean="0"/>
              <a:t>If one fails, system is not compromised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Independent charge activation</a:t>
            </a:r>
          </a:p>
          <a:p>
            <a:pPr lvl="2"/>
            <a:r>
              <a:rPr lang="en-US" dirty="0" smtClean="0"/>
              <a:t>Each flight computer is independently attached to the charges</a:t>
            </a:r>
          </a:p>
          <a:p>
            <a:pPr lvl="2"/>
            <a:r>
              <a:rPr lang="en-US" dirty="0" smtClean="0"/>
              <a:t>Charges are to be black powder canisters with e-match detonation</a:t>
            </a:r>
          </a:p>
          <a:p>
            <a:pPr lvl="2"/>
            <a:r>
              <a:rPr lang="en-US" dirty="0" smtClean="0"/>
              <a:t>Two charges will be used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in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Pressure Equalization</a:t>
            </a:r>
          </a:p>
          <a:p>
            <a:pPr lvl="1"/>
            <a:r>
              <a:rPr lang="en-US" dirty="0" smtClean="0"/>
              <a:t>General rule: One ¼ in hole per 100 in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Our calculations:</a:t>
            </a:r>
            <a:r>
              <a:rPr lang="en-US" b="1" dirty="0" smtClean="0"/>
              <a:t> </a:t>
            </a:r>
            <a:r>
              <a:rPr lang="en-US" dirty="0" smtClean="0"/>
              <a:t>6.5 in diameter, 24 in long, 368 in</a:t>
            </a:r>
            <a:r>
              <a:rPr lang="en-US" baseline="30000" dirty="0" smtClean="0"/>
              <a:t>3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2" y="5082532"/>
            <a:ext cx="7138978" cy="1148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Critical</a:t>
            </a:r>
            <a:r>
              <a:rPr lang="en-US">
                <a:latin typeface="Times New Roman" charset="0"/>
                <a:cs typeface="Times New Roman" charset="0"/>
              </a:rPr>
              <a:t> Flight Operations - </a:t>
            </a:r>
            <a:r>
              <a:rPr lang="en-US" smtClean="0">
                <a:latin typeface="Times New Roman" charset="0"/>
                <a:cs typeface="Times New Roman" charset="0"/>
              </a:rPr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532587"/>
            <a:ext cx="4606385" cy="32723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/>
              <a:t>How it will work: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GPS module transmits signal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Signal received with handheld VHF radio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Radio receiver is connected to a laptop via 3.5 mm audio jack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Laptop with free packet decoding software is used to </a:t>
            </a:r>
            <a:r>
              <a:rPr lang="en-US" sz="1800" dirty="0"/>
              <a:t>process the </a:t>
            </a:r>
            <a:r>
              <a:rPr lang="en-US" sz="1800" dirty="0"/>
              <a:t>signal </a:t>
            </a:r>
            <a:r>
              <a:rPr lang="en-US" sz="1800" dirty="0"/>
              <a:t>and </a:t>
            </a:r>
            <a:r>
              <a:rPr lang="en-US" sz="1800" dirty="0"/>
              <a:t>translate the information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9751" y="1519707"/>
            <a:ext cx="4176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 from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 line-of-sight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sampling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Transmits/stores 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 speed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751" y="3752418"/>
            <a:ext cx="43634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Lithium-polymer battery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replaced with Nickel-Cadmium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64" y="4771146"/>
            <a:ext cx="1043537" cy="14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Design of Sensor Package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042151" y="1652589"/>
            <a:ext cx="3595687" cy="44735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Independent of critical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microcontrollers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2 Data processing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1 Communication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Several intermediate circuits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Abiding by competition rules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2" y="6384926"/>
            <a:ext cx="2340896" cy="386422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492250"/>
            <a:ext cx="5571628" cy="4750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92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Electronics Bay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37664" y="1563848"/>
            <a:ext cx="4545089" cy="32723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/>
              <a:t>Conceptual Design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Hard plywood machined to create mounting surfaces, section cutouts for wiring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3 threaded rods along perimeter of platforms, locknuts secure each platform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Main battery secured to lower level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Other components secured to upper level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66338" y="1563848"/>
            <a:ext cx="4509136" cy="327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/>
              <a:t>Details being analyzed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Best configuration of upper mounting surface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Securing assembly to rocket body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Spring-pin system, rod hangers, clamps/brackets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Detailed analysis of load limit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10" y="3545242"/>
            <a:ext cx="4897429" cy="2698397"/>
          </a:xfrm>
          <a:prstGeom prst="rect">
            <a:avLst/>
          </a:prstGeom>
        </p:spPr>
      </p:pic>
      <p:pic>
        <p:nvPicPr>
          <p:cNvPr id="3" name="Picture 2" descr="spring loaded syst.png"/>
          <p:cNvPicPr>
            <a:picLocks noChangeAspect="1"/>
          </p:cNvPicPr>
          <p:nvPr/>
        </p:nvPicPr>
        <p:blipFill rotWithShape="1">
          <a:blip r:embed="rId4"/>
          <a:srcRect l="15279" r="21222"/>
          <a:stretch/>
        </p:blipFill>
        <p:spPr>
          <a:xfrm>
            <a:off x="2789129" y="4244931"/>
            <a:ext cx="2242158" cy="18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0" y="1595438"/>
            <a:ext cx="8726380" cy="4530154"/>
          </a:xfrm>
        </p:spPr>
        <p:txBody>
          <a:bodyPr>
            <a:normAutofit/>
          </a:bodyPr>
          <a:lstStyle/>
          <a:p>
            <a:r>
              <a:rPr lang="en-US" sz="2200" dirty="0"/>
              <a:t>Requirements:</a:t>
            </a:r>
          </a:p>
          <a:p>
            <a:pPr lvl="1"/>
            <a:r>
              <a:rPr lang="en-US" sz="1800" dirty="0"/>
              <a:t>10 lbs., removable, scientific value</a:t>
            </a:r>
          </a:p>
          <a:p>
            <a:pPr lvl="1"/>
            <a:r>
              <a:rPr lang="en-US" sz="1800" dirty="0"/>
              <a:t>Quality design, technical relevance, external sponsor (optional)</a:t>
            </a:r>
          </a:p>
          <a:p>
            <a:r>
              <a:rPr lang="en-US" sz="2200" dirty="0"/>
              <a:t>Dr. Xiaofeng Wu from University of Sydney</a:t>
            </a:r>
            <a:endParaRPr lang="en-US" sz="2200" dirty="0"/>
          </a:p>
          <a:p>
            <a:pPr lvl="1"/>
            <a:r>
              <a:rPr lang="en-US" sz="1800" dirty="0"/>
              <a:t>Student team designing/building custom made 2U CubeSat and P-POD</a:t>
            </a:r>
          </a:p>
          <a:p>
            <a:pPr lvl="1"/>
            <a:r>
              <a:rPr lang="en-US" sz="1800" dirty="0"/>
              <a:t>CubeSat is 3D printed ~2.43 lbs., contained in P-POD ~3.97 lbs. </a:t>
            </a:r>
          </a:p>
          <a:p>
            <a:pPr lvl="1"/>
            <a:r>
              <a:rPr lang="en-US" sz="1800" dirty="0"/>
              <a:t>Collaborate with Dr. Wu’s team to field test CubeSat design</a:t>
            </a:r>
          </a:p>
          <a:p>
            <a:pPr lvl="1"/>
            <a:r>
              <a:rPr lang="en-US" sz="1800" dirty="0"/>
              <a:t>Assess structural integrity to withstand vibration, temperature, etc.</a:t>
            </a:r>
          </a:p>
          <a:p>
            <a:pPr lvl="1"/>
            <a:r>
              <a:rPr lang="en-US" sz="1800" dirty="0"/>
              <a:t>Possible communication system testing</a:t>
            </a:r>
          </a:p>
          <a:p>
            <a:pPr lvl="1"/>
            <a:r>
              <a:rPr lang="en-US" sz="1800" dirty="0"/>
              <a:t>An array of sensors will be used to characterize the flight environment</a:t>
            </a:r>
          </a:p>
          <a:p>
            <a:r>
              <a:rPr lang="en-US" sz="2200" dirty="0"/>
              <a:t>Entire payload is considered the CubeSat, P-POD and all electronic support (sensors, batteries, etc.)</a:t>
            </a:r>
            <a:endParaRPr lang="en-US" sz="2200" dirty="0"/>
          </a:p>
          <a:p>
            <a:pPr lvl="1"/>
            <a:r>
              <a:rPr lang="en-US" sz="1800" dirty="0"/>
              <a:t>Total weight expected to be 12.88 lbs.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0543" y="6394008"/>
            <a:ext cx="2237745" cy="386422"/>
          </a:xfrm>
        </p:spPr>
        <p:txBody>
          <a:bodyPr/>
          <a:lstStyle/>
          <a:p>
            <a:r>
              <a:rPr lang="en-US" dirty="0"/>
              <a:t>Payload Selection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82756" y="6484051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Overview and </a:t>
            </a:r>
            <a:r>
              <a:rPr lang="en-US" dirty="0" smtClean="0">
                <a:latin typeface="Times New Roman" charset="0"/>
                <a:cs typeface="Times New Roman" charset="0"/>
              </a:rPr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dirty="0"/>
              <a:t>: To select and configure all electrical components to be used during launch and engine testing as well as to develop the payload.</a:t>
            </a:r>
          </a:p>
          <a:p>
            <a:pPr marL="0" indent="0">
              <a:buNone/>
            </a:pPr>
            <a:r>
              <a:rPr lang="en-US" b="1" u="sng" dirty="0"/>
              <a:t>Accomplishments</a:t>
            </a:r>
            <a:r>
              <a:rPr lang="en-US" dirty="0"/>
              <a:t>: Picked out sensors to be used in engine testing and launch, constructed circuit diagram for launch electronics, and secured payload idea.</a:t>
            </a:r>
          </a:p>
          <a:p>
            <a:pPr marL="0" indent="0">
              <a:buNone/>
            </a:pPr>
            <a:r>
              <a:rPr lang="en-US" b="1" u="sng" dirty="0"/>
              <a:t>Work to be done</a:t>
            </a:r>
            <a:r>
              <a:rPr lang="en-US" dirty="0"/>
              <a:t>:  Order components, begin developing electronics for engine testing, write BBB code, prototype and build launch circuitry, finish detailed Solidworks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charset="0"/>
                <a:cs typeface="Times New Roman" charset="0"/>
              </a:rPr>
              <a:t>Blackbox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95" y="1802109"/>
            <a:ext cx="4817519" cy="33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flight comp 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88" y="2470834"/>
            <a:ext cx="3985600" cy="20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590" y="823893"/>
            <a:ext cx="8490428" cy="803756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cs typeface="Times New Roman" charset="0"/>
              </a:rPr>
              <a:t>Total Weight of Electronics and Payload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858862" y="1836408"/>
            <a:ext cx="4118919" cy="2927148"/>
          </a:xfrm>
        </p:spPr>
        <p:txBody>
          <a:bodyPr/>
          <a:lstStyle/>
          <a:p>
            <a:r>
              <a:rPr lang="en-US" dirty="0"/>
              <a:t>Projected weight of electronics: </a:t>
            </a:r>
            <a:r>
              <a:rPr lang="en-US" dirty="0" smtClean="0"/>
              <a:t>6.36 </a:t>
            </a:r>
            <a:r>
              <a:rPr lang="en-US" dirty="0" err="1" smtClean="0"/>
              <a:t>lbs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CubeSat &amp; P-POD:      6.4 </a:t>
            </a:r>
            <a:r>
              <a:rPr lang="en-US" dirty="0" err="1" smtClean="0"/>
              <a:t>lbs</a:t>
            </a:r>
            <a:endParaRPr lang="en-US" dirty="0"/>
          </a:p>
          <a:p>
            <a:endParaRPr lang="en-US" sz="500" dirty="0"/>
          </a:p>
          <a:p>
            <a:r>
              <a:rPr lang="en-US" dirty="0"/>
              <a:t>Combined: </a:t>
            </a:r>
            <a:r>
              <a:rPr lang="en-US" dirty="0" smtClean="0"/>
              <a:t>12.76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006698" y="1723953"/>
          <a:ext cx="4112398" cy="4251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2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35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 (lb)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BeagleBone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 Regulator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IMU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Xbee radio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Xbee Explorer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 antenna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Thermocouple K-type (low)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Thermocouple K-type (med)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Thermocouple K-type (high)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Thermocouple amplifier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piezo-vibration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strain gauge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 camera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Breakout Box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hardware/shelves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Strattologger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G-WIZ HCX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Beeline GPS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 (w/ battery?)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9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2U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CubeSat and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P-pod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79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Flight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9743" y="1627649"/>
            <a:ext cx="65711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G-Wiz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accelerometer and barometric altitude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flight data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apogee or specified altitude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Stratologger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programmable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Altitude adjustable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altitude, temperature,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data at 20 samples 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$79.95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1544" y="3361396"/>
            <a:ext cx="4583163" cy="1068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9218" y="3264805"/>
            <a:ext cx="4215664" cy="13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Sensor </a:t>
            </a:r>
            <a:r>
              <a:rPr lang="en-US" dirty="0" smtClean="0">
                <a:latin typeface="Times New Roman" charset="0"/>
                <a:cs typeface="Times New Roman" charset="0"/>
              </a:rPr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542" y="1653091"/>
            <a:ext cx="8231258" cy="3290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Glass </a:t>
            </a:r>
            <a:r>
              <a:rPr lang="en-US"/>
              <a:t>braid insulated </a:t>
            </a:r>
            <a:r>
              <a:rPr lang="en-US" smtClean="0"/>
              <a:t>Thermocouples </a:t>
            </a:r>
            <a:r>
              <a:rPr lang="en-US" dirty="0"/>
              <a:t>and MAX31855 Amplifiers	</a:t>
            </a:r>
          </a:p>
          <a:p>
            <a:r>
              <a:rPr lang="en-US" dirty="0" err="1"/>
              <a:t>Minisense</a:t>
            </a:r>
            <a:r>
              <a:rPr lang="en-US" dirty="0"/>
              <a:t> 100 </a:t>
            </a:r>
            <a:r>
              <a:rPr lang="en-US" dirty="0" err="1"/>
              <a:t>piezo</a:t>
            </a:r>
            <a:r>
              <a:rPr lang="en-US" dirty="0"/>
              <a:t>-vibration sensor</a:t>
            </a:r>
          </a:p>
          <a:p>
            <a:r>
              <a:rPr lang="en-US" dirty="0"/>
              <a:t>Short Flex/Bend Sensor</a:t>
            </a:r>
          </a:p>
          <a:p>
            <a:r>
              <a:rPr lang="en-US" dirty="0" err="1"/>
              <a:t>XBee</a:t>
            </a:r>
            <a:r>
              <a:rPr lang="en-US" dirty="0"/>
              <a:t> Pro 900 RPSMA Radio + Antenna System</a:t>
            </a:r>
          </a:p>
          <a:p>
            <a:r>
              <a:rPr lang="en-US" dirty="0"/>
              <a:t>Tamarisk 320 Infrared Camera</a:t>
            </a:r>
          </a:p>
          <a:p>
            <a:r>
              <a:rPr lang="en-US" dirty="0"/>
              <a:t>PX171-2.0KSG Pressure Transducer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13" y="4917066"/>
            <a:ext cx="1371600" cy="1024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96" y="5037220"/>
            <a:ext cx="1367153" cy="1025365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81" y="4972521"/>
            <a:ext cx="1371600" cy="1024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9" y="5009492"/>
            <a:ext cx="1365504" cy="1024128"/>
          </a:xfrm>
          <a:prstGeom prst="rect">
            <a:avLst/>
          </a:prstGeom>
        </p:spPr>
      </p:pic>
      <p:pic>
        <p:nvPicPr>
          <p:cNvPr id="9" name="Picture 8" descr="strain gaug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897" y="5037220"/>
            <a:ext cx="1254642" cy="936331"/>
          </a:xfrm>
          <a:prstGeom prst="rect">
            <a:avLst/>
          </a:prstGeom>
        </p:spPr>
      </p:pic>
      <p:pic>
        <p:nvPicPr>
          <p:cNvPr id="10" name="Picture 9" descr="pressure transduc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0960" y="4029777"/>
            <a:ext cx="1130226" cy="2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Microcontroller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Microcontroller</a:t>
            </a:r>
          </a:p>
          <a:p>
            <a:pPr lvl="1"/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r>
              <a:rPr lang="en-US" dirty="0"/>
              <a:t>Language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  <a:endParaRPr lang="en-US" dirty="0"/>
          </a:p>
          <a:p>
            <a:r>
              <a:rPr lang="en-US" dirty="0"/>
              <a:t>Integrated Development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/>
              <a:t>Notepad ++</a:t>
            </a:r>
          </a:p>
          <a:p>
            <a:r>
              <a:rPr lang="en-US" dirty="0"/>
              <a:t>Coding Goals</a:t>
            </a:r>
          </a:p>
          <a:p>
            <a:pPr lvl="1"/>
            <a:r>
              <a:rPr lang="en-US" dirty="0"/>
              <a:t>Sending </a:t>
            </a:r>
            <a:r>
              <a:rPr lang="en-US" dirty="0" smtClean="0"/>
              <a:t>sensor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to ground</a:t>
            </a:r>
          </a:p>
          <a:p>
            <a:pPr lvl="1"/>
            <a:r>
              <a:rPr lang="en-US" dirty="0"/>
              <a:t>Collecting and storing payload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cs typeface="Times New Roman" charset="0"/>
              </a:rPr>
              <a:t>Power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16044" y="1505424"/>
          <a:ext cx="9143999" cy="47265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2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04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7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45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147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615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Sensor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 draw (each)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Amp draw (each)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Power</a:t>
                      </a:r>
                      <a:r>
                        <a:rPr lang="en-US" sz="1600" baseline="0" dirty="0" smtClean="0"/>
                        <a:t> (max)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 Flight or Test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>
                    <a:solidFill>
                      <a:srgbClr val="6C0B2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5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Thermocouple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Negligible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IMU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3.6-6.5 mA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21.5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mW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Strain Gauge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 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W (0.5</a:t>
                      </a:r>
                      <a:r>
                        <a:rPr lang="en-US" sz="1600" baseline="0" dirty="0" smtClean="0"/>
                        <a:t> W ea.) 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Piezovibration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Negligible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Radio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 mA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693 </a:t>
                      </a:r>
                      <a:r>
                        <a:rPr lang="en-US" sz="1600" dirty="0" err="1" smtClean="0"/>
                        <a:t>mW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2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Pressure Transducer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 </a:t>
                      </a:r>
                      <a:r>
                        <a:rPr lang="en-US" sz="1600" dirty="0" err="1" smtClean="0"/>
                        <a:t>mW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5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IR</a:t>
                      </a:r>
                      <a:r>
                        <a:rPr lang="en-US" sz="1600" baseline="0" dirty="0" smtClean="0"/>
                        <a:t> Module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5-5.5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1-1.2 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5-6.6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BeagleBone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V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 W (5 W ea.)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Flight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4028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Total (in-flight):</a:t>
                      </a:r>
                      <a:endParaRPr lang="en-US" sz="1600" b="1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4.73 A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23.43 W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cs typeface="Times New Roman" charset="0"/>
              </a:rPr>
              <a:t>Battery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9743" y="6384926"/>
            <a:ext cx="2237745" cy="386422"/>
          </a:xfrm>
        </p:spPr>
        <p:txBody>
          <a:bodyPr/>
          <a:lstStyle/>
          <a:p>
            <a:r>
              <a:rPr lang="en-US" dirty="0"/>
              <a:t>Electronics Bay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8245" y="6479598"/>
            <a:ext cx="2171134" cy="386422"/>
          </a:xfrm>
        </p:spPr>
        <p:txBody>
          <a:bodyPr/>
          <a:lstStyle/>
          <a:p>
            <a:pPr algn="ctr"/>
            <a:r>
              <a:rPr lang="en-US" dirty="0" smtClean="0"/>
              <a:t>Electronics &amp;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35" y="1552224"/>
            <a:ext cx="8231258" cy="4752185"/>
          </a:xfrm>
        </p:spPr>
        <p:txBody>
          <a:bodyPr>
            <a:normAutofit/>
          </a:bodyPr>
          <a:lstStyle/>
          <a:p>
            <a:r>
              <a:rPr lang="en-US" dirty="0">
                <a:sym typeface="Symbol" charset="0"/>
              </a:rPr>
              <a:t>Considerations</a:t>
            </a:r>
          </a:p>
          <a:p>
            <a:pPr lvl="1"/>
            <a:r>
              <a:rPr lang="en-US" dirty="0" smtClean="0">
                <a:sym typeface="Symbol" charset="0"/>
              </a:rPr>
              <a:t>High </a:t>
            </a:r>
            <a:r>
              <a:rPr lang="en-US" dirty="0">
                <a:sym typeface="Symbol" charset="0"/>
              </a:rPr>
              <a:t>heat: </a:t>
            </a:r>
            <a:endParaRPr lang="en-US" dirty="0" smtClean="0">
              <a:sym typeface="Symbol" charset="0"/>
            </a:endParaRPr>
          </a:p>
          <a:p>
            <a:pPr lvl="2"/>
            <a:r>
              <a:rPr lang="en-US" dirty="0" smtClean="0">
                <a:sym typeface="Symbol" charset="0"/>
              </a:rPr>
              <a:t>Batteries </a:t>
            </a:r>
            <a:r>
              <a:rPr lang="en-US" dirty="0">
                <a:sym typeface="Symbol" charset="0"/>
              </a:rPr>
              <a:t>store energy in chemical </a:t>
            </a:r>
            <a:r>
              <a:rPr lang="en-US" dirty="0" smtClean="0">
                <a:sym typeface="Symbol" charset="0"/>
              </a:rPr>
              <a:t>solutions, which </a:t>
            </a:r>
            <a:r>
              <a:rPr lang="en-US" dirty="0">
                <a:sym typeface="Symbol" charset="0"/>
              </a:rPr>
              <a:t>are susceptible to breaking down in </a:t>
            </a:r>
            <a:r>
              <a:rPr lang="en-US" dirty="0" smtClean="0">
                <a:sym typeface="Symbol" charset="0"/>
              </a:rPr>
              <a:t>heat</a:t>
            </a:r>
            <a:endParaRPr lang="en-US" b="1" dirty="0">
              <a:sym typeface="Symbol" charset="0"/>
            </a:endParaRPr>
          </a:p>
          <a:p>
            <a:pPr lvl="1"/>
            <a:r>
              <a:rPr lang="en-US" dirty="0">
                <a:sym typeface="Symbol" charset="0"/>
              </a:rPr>
              <a:t>Confined Space: </a:t>
            </a:r>
            <a:endParaRPr lang="en-US" dirty="0" smtClean="0">
              <a:sym typeface="Symbol" charset="0"/>
            </a:endParaRPr>
          </a:p>
          <a:p>
            <a:pPr lvl="2"/>
            <a:r>
              <a:rPr lang="en-US" dirty="0" smtClean="0">
                <a:sym typeface="Symbol" charset="0"/>
              </a:rPr>
              <a:t>Rocket </a:t>
            </a:r>
            <a:r>
              <a:rPr lang="en-US" dirty="0">
                <a:sym typeface="Symbol" charset="0"/>
              </a:rPr>
              <a:t>diameter: 6.5 </a:t>
            </a:r>
            <a:r>
              <a:rPr lang="en-US" dirty="0" smtClean="0">
                <a:sym typeface="Symbol" charset="0"/>
              </a:rPr>
              <a:t>in</a:t>
            </a:r>
          </a:p>
          <a:p>
            <a:pPr lvl="2"/>
            <a:r>
              <a:rPr lang="en-US" dirty="0" smtClean="0">
                <a:sym typeface="Symbol" charset="0"/>
              </a:rPr>
              <a:t>Vertical </a:t>
            </a:r>
            <a:r>
              <a:rPr lang="en-US" dirty="0">
                <a:sym typeface="Symbol" charset="0"/>
              </a:rPr>
              <a:t>space</a:t>
            </a:r>
            <a:r>
              <a:rPr lang="en-US" dirty="0"/>
              <a:t> allocation for electronics: 18 </a:t>
            </a:r>
            <a:r>
              <a:rPr lang="en-US" dirty="0" smtClean="0"/>
              <a:t>in</a:t>
            </a:r>
            <a:endParaRPr lang="en-US" dirty="0"/>
          </a:p>
          <a:p>
            <a:r>
              <a:rPr lang="en-US" dirty="0" smtClean="0"/>
              <a:t>Candidates: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33106" y="4571383"/>
            <a:ext cx="2902351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Acid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cheap ($0.34/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heavy/large (15.4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heat tolerance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0557" y="4571384"/>
            <a:ext cx="3047035" cy="166199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Lithium-Iron Phosphate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high energy density (50.8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expensive ($1.40/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heat tolerance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7537" y="4571384"/>
            <a:ext cx="2887883" cy="190821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Nickel Cadmium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good energy density (21.3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very expensive ($1.76/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heat tolerance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334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Overview and Goals</vt:lpstr>
      <vt:lpstr>Blackbox Diagram </vt:lpstr>
      <vt:lpstr>Total Weight of Electronics and Payload</vt:lpstr>
      <vt:lpstr>Flight Computers</vt:lpstr>
      <vt:lpstr>Sensor Selection</vt:lpstr>
      <vt:lpstr>Microcontroller Selection</vt:lpstr>
      <vt:lpstr>Power Needs</vt:lpstr>
      <vt:lpstr>Battery Selection</vt:lpstr>
      <vt:lpstr>Final Decision</vt:lpstr>
      <vt:lpstr>Critical Flight Operations - Parachute Deployment</vt:lpstr>
      <vt:lpstr>Critical Flight Operations - Tracking</vt:lpstr>
      <vt:lpstr>Circuit Design of Sensor Package</vt:lpstr>
      <vt:lpstr>Electronics Bay Assembly</vt:lpstr>
      <vt:lpstr>Payload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Pettit, James William</dc:creator>
  <cp:lastModifiedBy>Pettit, James William</cp:lastModifiedBy>
  <cp:revision>1</cp:revision>
  <dcterms:created xsi:type="dcterms:W3CDTF">2015-10-06T19:05:35Z</dcterms:created>
  <dcterms:modified xsi:type="dcterms:W3CDTF">2015-10-06T19:05:53Z</dcterms:modified>
</cp:coreProperties>
</file>