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328" r:id="rId5"/>
    <p:sldId id="268" r:id="rId6"/>
    <p:sldId id="323" r:id="rId7"/>
    <p:sldId id="303" r:id="rId8"/>
    <p:sldId id="300" r:id="rId9"/>
    <p:sldId id="306" r:id="rId10"/>
    <p:sldId id="305" r:id="rId11"/>
    <p:sldId id="290" r:id="rId12"/>
    <p:sldId id="289" r:id="rId13"/>
    <p:sldId id="293" r:id="rId14"/>
    <p:sldId id="292" r:id="rId15"/>
    <p:sldId id="291" r:id="rId16"/>
    <p:sldId id="296" r:id="rId17"/>
    <p:sldId id="310" r:id="rId18"/>
    <p:sldId id="309" r:id="rId19"/>
    <p:sldId id="308" r:id="rId20"/>
    <p:sldId id="299" r:id="rId21"/>
    <p:sldId id="314" r:id="rId22"/>
    <p:sldId id="315" r:id="rId23"/>
    <p:sldId id="295" r:id="rId24"/>
    <p:sldId id="325" r:id="rId25"/>
    <p:sldId id="294" r:id="rId26"/>
    <p:sldId id="311" r:id="rId27"/>
    <p:sldId id="317" r:id="rId28"/>
    <p:sldId id="320" r:id="rId29"/>
    <p:sldId id="297" r:id="rId30"/>
    <p:sldId id="321" r:id="rId31"/>
    <p:sldId id="326" r:id="rId32"/>
    <p:sldId id="327" r:id="rId33"/>
    <p:sldId id="322" r:id="rId34"/>
    <p:sldId id="324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1A9BF-8A8D-FC28-62E8-1A9834F3D50A}" v="2392" dt="2022-06-15T06:18:51.330"/>
    <p1510:client id="{08770E9E-D5BA-E7FF-AD0B-7A8029040D13}" v="4" dt="2022-06-25T22:49:17.331"/>
    <p1510:client id="{47DA318B-F3A6-325D-3DF6-17700C72A210}" v="1241" dt="2022-06-25T23:22:53.341"/>
    <p1510:client id="{4C49A3BB-F9F8-347E-9204-33E6DD053A84}" v="13" dt="2022-06-26T00:50:03.168"/>
    <p1510:client id="{60B467F1-89A8-C75F-3967-BD6FA653D7F0}" v="1678" dt="2022-06-22T00:33:04.767"/>
    <p1510:client id="{61C1CCBB-E820-2F12-A015-396987782497}" v="1" dt="2022-06-15T22:19:13.955"/>
    <p1510:client id="{7E05D401-0972-BDDF-D7D0-B326F4BE1CC4}" v="397" dt="2022-06-22T02:05:43.657"/>
    <p1510:client id="{A2E79A3B-E369-A810-3DA2-4C621BC22BF2}" v="813" dt="2022-06-19T21:57:57.193"/>
    <p1510:client id="{B19E918A-2C27-992D-4B18-686EBD53DAEB}" v="1172" dt="2022-06-18T23:59:27.384"/>
    <p1510:client id="{B49B2272-32CC-5125-FD9D-78517B4199B2}" v="90" dt="2022-06-25T02:24:03.679"/>
    <p1510:client id="{BD99F8CB-D2D3-FAC5-56A8-E972AB806D1A}" v="160" dt="2022-06-17T01:38:29.822"/>
    <p1510:client id="{D2E7550E-92F0-4E91-AB69-CE1A9F28419F}" v="560" dt="2022-06-26T00:50:58.917"/>
    <p1510:client id="{D2FE1739-CF6B-B767-533A-69C6204A3B0B}" v="100" dt="2022-06-22T00:20:21.668"/>
    <p1510:client id="{FB42616D-42FF-DFFE-5E25-9CE2DE699CA8}" v="1655" dt="2022-06-19T21:43:56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pos="597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6/25/2022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1572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20694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6588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1781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80353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26785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65957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5428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3800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306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0963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7509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92391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9346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6588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0950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63542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11081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4545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6478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419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3123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24277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5999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0953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7722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8418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163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849951" y="2814210"/>
            <a:ext cx="2077107" cy="1149108"/>
            <a:chOff x="2849951" y="2860865"/>
            <a:chExt cx="2077107" cy="114910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2949088" y="2860865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solidFill>
                    <a:schemeClr val="bg1"/>
                  </a:solidFill>
                  <a:latin typeface="Arial Black"/>
                </a:rPr>
                <a:t>EDA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849951" y="3732974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solidFill>
                  <a:schemeClr val="bg1"/>
                </a:solidFill>
                <a:cs typeface="Calibri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5054" y="2006084"/>
            <a:ext cx="6847840" cy="1616252"/>
          </a:xfrm>
        </p:spPr>
        <p:txBody>
          <a:bodyPr>
            <a:normAutofit/>
          </a:bodyPr>
          <a:lstStyle/>
          <a:p>
            <a:r>
              <a:rPr lang="en-US" sz="3600"/>
              <a:t>Budweiser Project</a:t>
            </a:r>
            <a:br>
              <a:rPr lang="en-US" sz="3600"/>
            </a:br>
            <a:r>
              <a:rPr lang="en-US" sz="2000"/>
              <a:t>Data Science</a:t>
            </a:r>
            <a:endParaRPr lang="en-US" sz="3600" b="0"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4026931"/>
            <a:ext cx="4854339" cy="1257574"/>
          </a:xfrm>
        </p:spPr>
        <p:txBody>
          <a:bodyPr lIns="91440" tIns="45720" rIns="91440" bIns="45720" anchor="t"/>
          <a:lstStyle/>
          <a:p>
            <a:r>
              <a:rPr lang="en-US">
                <a:cs typeface="Calibri"/>
              </a:rPr>
              <a:t>By: Keith Sikes &amp;</a:t>
            </a:r>
            <a:endParaRPr lang="en-US"/>
          </a:p>
          <a:p>
            <a:r>
              <a:rPr lang="en-US">
                <a:cs typeface="Calibri"/>
              </a:rPr>
              <a:t>Bernard Strzalkowski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45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>
                <a:cs typeface="Calibri Light"/>
              </a:rPr>
              <a:t>Question 4</a:t>
            </a:r>
            <a:endParaRPr lang="en-US" b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Compute the median alcohol content and international bitterness unit for each state. Plot the bar chart to compare.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8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2" y="1472038"/>
            <a:ext cx="7342622" cy="1215566"/>
          </a:xfrm>
        </p:spPr>
        <p:txBody>
          <a:bodyPr/>
          <a:lstStyle/>
          <a:p>
            <a:r>
              <a:rPr lang="en-US">
                <a:cs typeface="Calibri"/>
              </a:rPr>
              <a:t>Median ABV 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-4046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5" name="Picture 15" descr="Chart&#10;&#10;Description automatically generated">
            <a:extLst>
              <a:ext uri="{FF2B5EF4-FFF2-40B4-BE49-F238E27FC236}">
                <a16:creationId xmlns:a16="http://schemas.microsoft.com/office/drawing/2014/main" id="{D93D0257-DCDC-0A40-BA09-329F44CEFE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87" r="999" b="971"/>
          <a:stretch/>
        </p:blipFill>
        <p:spPr>
          <a:xfrm>
            <a:off x="74386" y="2789747"/>
            <a:ext cx="6510108" cy="37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47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D7CCF1F-82CB-D044-BCB4-BC2536FB0AC2}"/>
              </a:ext>
            </a:extLst>
          </p:cNvPr>
          <p:cNvSpPr txBox="1">
            <a:spLocks/>
          </p:cNvSpPr>
          <p:nvPr/>
        </p:nvSpPr>
        <p:spPr>
          <a:xfrm>
            <a:off x="101642" y="1381984"/>
            <a:ext cx="7342622" cy="121556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"/>
              </a:rPr>
              <a:t>Median IBU </a:t>
            </a:r>
          </a:p>
        </p:txBody>
      </p:sp>
      <p:pic>
        <p:nvPicPr>
          <p:cNvPr id="17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65DF18AB-2302-079B-F52B-65F19388AC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5" t="6787" r="1491" b="1056"/>
          <a:stretch/>
        </p:blipFill>
        <p:spPr>
          <a:xfrm>
            <a:off x="0" y="2603308"/>
            <a:ext cx="6566908" cy="381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24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>
                <a:cs typeface="Calibri Light"/>
              </a:rPr>
              <a:t>Question 5</a:t>
            </a:r>
            <a:endParaRPr lang="en-US" b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fontScale="92500"/>
          </a:bodyPr>
          <a:lstStyle/>
          <a:p>
            <a:r>
              <a:rPr lang="en-US">
                <a:cs typeface="Calibri"/>
              </a:rPr>
              <a:t>Which state has the maximum alcoholic (ABV) beer? Which state has the most bitter (IBU) beer?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 ABV and IBU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56675"/>
            <a:ext cx="7342621" cy="608895"/>
          </a:xfrm>
        </p:spPr>
        <p:txBody>
          <a:bodyPr lIns="91440" tIns="45720" rIns="91440" bIns="45720" anchor="t"/>
          <a:lstStyle/>
          <a:p>
            <a:r>
              <a:rPr lang="en-US">
                <a:cs typeface="Calibri"/>
              </a:rPr>
              <a:t>Which beers are the strongest?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66720"/>
            <a:ext cx="7413742" cy="312109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Oregon has the beer with the highest IBU </a:t>
            </a:r>
            <a:endParaRPr lang="en-US"/>
          </a:p>
          <a:p>
            <a:r>
              <a:rPr lang="en-US">
                <a:cs typeface="Calibri"/>
              </a:rPr>
              <a:t>Highest IBU Beer: Bitter Bitch Imperial IPA (138)</a:t>
            </a:r>
          </a:p>
          <a:p>
            <a:r>
              <a:rPr lang="en-US">
                <a:cs typeface="Calibri"/>
              </a:rPr>
              <a:t>Colorado has the beer with the highest ABV </a:t>
            </a:r>
          </a:p>
          <a:p>
            <a:r>
              <a:rPr lang="en-US">
                <a:ea typeface="+mn-lt"/>
                <a:cs typeface="+mn-lt"/>
              </a:rPr>
              <a:t>Highest ABV Beer: Lee Hill Series Vol. 5 (12.8%) </a:t>
            </a:r>
            <a:endParaRPr lang="en-US"/>
          </a:p>
          <a:p>
            <a:r>
              <a:rPr lang="en-US">
                <a:cs typeface="Calibri"/>
              </a:rPr>
              <a:t>Sorted the data from high to low </a:t>
            </a:r>
          </a:p>
          <a:p>
            <a:endParaRPr lang="en-US"/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 sz="1800">
              <a:cs typeface="Calibri" panose="020F0502020204030204"/>
            </a:endParaRPr>
          </a:p>
        </p:txBody>
      </p:sp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2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48" y="1538120"/>
            <a:ext cx="7342622" cy="1215566"/>
          </a:xfrm>
        </p:spPr>
        <p:txBody>
          <a:bodyPr/>
          <a:lstStyle/>
          <a:p>
            <a:r>
              <a:rPr lang="en-US">
                <a:cs typeface="Calibri"/>
              </a:rPr>
              <a:t>Max ABV By State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-4046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40F0A028-9633-2C03-E51E-9EFC45DAD7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2" t="6775" r="1427" b="1355"/>
          <a:stretch/>
        </p:blipFill>
        <p:spPr>
          <a:xfrm>
            <a:off x="59394" y="2717697"/>
            <a:ext cx="6454431" cy="37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17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D7CCF1F-82CB-D044-BCB4-BC2536FB0AC2}"/>
              </a:ext>
            </a:extLst>
          </p:cNvPr>
          <p:cNvSpPr txBox="1">
            <a:spLocks/>
          </p:cNvSpPr>
          <p:nvPr/>
        </p:nvSpPr>
        <p:spPr>
          <a:xfrm>
            <a:off x="143672" y="1426817"/>
            <a:ext cx="7342622" cy="121556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"/>
              </a:rPr>
              <a:t>Max IBU By State</a:t>
            </a:r>
          </a:p>
        </p:txBody>
      </p:sp>
      <p:pic>
        <p:nvPicPr>
          <p:cNvPr id="13" name="Picture 13" descr="Chart&#10;&#10;Description automatically generated">
            <a:extLst>
              <a:ext uri="{FF2B5EF4-FFF2-40B4-BE49-F238E27FC236}">
                <a16:creationId xmlns:a16="http://schemas.microsoft.com/office/drawing/2014/main" id="{5D582CE7-521B-4737-A0CC-73F7A0F5EA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2" t="6298" r="1433" b="969"/>
          <a:stretch/>
        </p:blipFill>
        <p:spPr>
          <a:xfrm>
            <a:off x="93728" y="2642458"/>
            <a:ext cx="6504597" cy="382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59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>
                <a:cs typeface="Calibri Light"/>
              </a:rPr>
              <a:t>Question 6</a:t>
            </a:r>
            <a:endParaRPr lang="en-US" b="0"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en-US">
                <a:cs typeface="Calibri"/>
              </a:rPr>
              <a:t>Comment on the summary statistics and distribution of the ABV variable.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41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060C2DCF-1909-9E7D-5F4B-FC80C231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2104888"/>
            <a:ext cx="5475290" cy="781188"/>
          </a:xfrm>
        </p:spPr>
        <p:txBody>
          <a:bodyPr lIns="91440" tIns="45720" rIns="91440" bIns="45720" anchor="b">
            <a:normAutofit/>
          </a:bodyPr>
          <a:lstStyle/>
          <a:p>
            <a:r>
              <a:rPr lang="en-US">
                <a:cs typeface="Calibri"/>
              </a:rPr>
              <a:t>Median ABV by State</a:t>
            </a:r>
            <a:endParaRPr lang="en-US"/>
          </a:p>
        </p:txBody>
      </p:sp>
      <p:pic>
        <p:nvPicPr>
          <p:cNvPr id="15" name="Picture 16" descr="Chart&#10;&#10;Description automatically generated">
            <a:extLst>
              <a:ext uri="{FF2B5EF4-FFF2-40B4-BE49-F238E27FC236}">
                <a16:creationId xmlns:a16="http://schemas.microsoft.com/office/drawing/2014/main" id="{BB88C45C-5A51-121A-07EA-01082B281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9" r="2" b="2620"/>
          <a:stretch/>
        </p:blipFill>
        <p:spPr>
          <a:xfrm>
            <a:off x="520698" y="2886076"/>
            <a:ext cx="5475290" cy="3232149"/>
          </a:xfrm>
          <a:prstGeom prst="rect">
            <a:avLst/>
          </a:prstGeom>
          <a:noFill/>
        </p:spPr>
      </p:pic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D02C6376-06A8-40AE-9C54-352A46087B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6713" y="2104888"/>
            <a:ext cx="5475600" cy="781188"/>
          </a:xfrm>
        </p:spPr>
        <p:txBody>
          <a:bodyPr lIns="91440" tIns="45720" rIns="91440" bIns="45720" anchor="b">
            <a:normAutofit/>
          </a:bodyPr>
          <a:lstStyle/>
          <a:p>
            <a:r>
              <a:rPr lang="en-US">
                <a:cs typeface="Calibri"/>
              </a:rPr>
              <a:t>Max ABV by State</a:t>
            </a:r>
            <a:endParaRPr lang="en-US"/>
          </a:p>
        </p:txBody>
      </p:sp>
      <p:pic>
        <p:nvPicPr>
          <p:cNvPr id="13" name="Picture 14" descr="Chart&#10;&#10;Description automatically generated">
            <a:extLst>
              <a:ext uri="{FF2B5EF4-FFF2-40B4-BE49-F238E27FC236}">
                <a16:creationId xmlns:a16="http://schemas.microsoft.com/office/drawing/2014/main" id="{3BFF5C64-8943-1EC0-8F13-8CE6893C5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7" r="-4" b="3061"/>
          <a:stretch/>
        </p:blipFill>
        <p:spPr>
          <a:xfrm>
            <a:off x="6186713" y="2886076"/>
            <a:ext cx="5475600" cy="3232149"/>
          </a:xfrm>
          <a:prstGeom prst="rect">
            <a:avLst/>
          </a:prstGeom>
          <a:noFill/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522793A-EAC8-FD87-AC9E-92AA71B7A3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7368596" cy="608895"/>
          </a:xfrm>
        </p:spPr>
        <p:txBody>
          <a:bodyPr lIns="91440" tIns="45720" rIns="91440" bIns="45720">
            <a:normAutofit/>
          </a:bodyPr>
          <a:lstStyle/>
          <a:p>
            <a:r>
              <a:rPr lang="en-US"/>
              <a:t>Highest ABV vs. Median ABV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8D2ED-AA42-D85C-0188-FA6E18ED9E8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3E24-466E-51E1-F62B-CC3F1E4301F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noProof="0" smtClean="0"/>
              <a:pPr>
                <a:spcAft>
                  <a:spcPts val="600"/>
                </a:spcAft>
              </a:pPr>
              <a:t>18</a:t>
            </a:fld>
            <a:endParaRPr lang="en-US" noProof="0"/>
          </a:p>
        </p:txBody>
      </p:sp>
      <p:sp>
        <p:nvSpPr>
          <p:cNvPr id="22" name="Title 8">
            <a:extLst>
              <a:ext uri="{FF2B5EF4-FFF2-40B4-BE49-F238E27FC236}">
                <a16:creationId xmlns:a16="http://schemas.microsoft.com/office/drawing/2014/main" id="{D53DF175-A0A1-FBB5-FB76-FE880717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/>
              <a:t>Comparing ABV Statistics</a:t>
            </a:r>
          </a:p>
        </p:txBody>
      </p:sp>
    </p:spTree>
    <p:extLst>
      <p:ext uri="{BB962C8B-B14F-4D97-AF65-F5344CB8AC3E}">
        <p14:creationId xmlns:p14="http://schemas.microsoft.com/office/powerpoint/2010/main" val="3122875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D7CCF1F-82CB-D044-BCB4-BC2536FB0AC2}"/>
              </a:ext>
            </a:extLst>
          </p:cNvPr>
          <p:cNvSpPr txBox="1">
            <a:spLocks/>
          </p:cNvSpPr>
          <p:nvPr/>
        </p:nvSpPr>
        <p:spPr>
          <a:xfrm>
            <a:off x="454333" y="2079624"/>
            <a:ext cx="3897878" cy="63619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"/>
              </a:rPr>
              <a:t>ABV Comparison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8E35754-70BF-A2DB-4622-EF84066A3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" y="3054736"/>
            <a:ext cx="6161817" cy="380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/>
              <a:t>Question 1</a:t>
            </a:r>
            <a:endParaRPr lang="en-US" b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How many breweries are present in each state?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8FFD8421-59E8-E7C4-0A04-7A66EA83B195}"/>
              </a:ext>
            </a:extLst>
          </p:cNvPr>
          <p:cNvSpPr txBox="1">
            <a:spLocks/>
          </p:cNvSpPr>
          <p:nvPr/>
        </p:nvSpPr>
        <p:spPr>
          <a:xfrm>
            <a:off x="428502" y="1789030"/>
            <a:ext cx="3897878" cy="63619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"/>
              </a:rPr>
              <a:t>ABV Comparison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7C64045F-5242-B016-EC1A-54DA4D5EC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" y="2789972"/>
            <a:ext cx="6590831" cy="40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92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D7CCF1F-82CB-D044-BCB4-BC2536FB0AC2}"/>
              </a:ext>
            </a:extLst>
          </p:cNvPr>
          <p:cNvSpPr txBox="1">
            <a:spLocks/>
          </p:cNvSpPr>
          <p:nvPr/>
        </p:nvSpPr>
        <p:spPr>
          <a:xfrm>
            <a:off x="454333" y="2079624"/>
            <a:ext cx="3897878" cy="63619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"/>
              </a:rPr>
              <a:t>ABV Comparison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8E35754-70BF-A2DB-4622-EF84066A3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" y="3054736"/>
            <a:ext cx="6161817" cy="38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3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Relationships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56675"/>
            <a:ext cx="7342621" cy="608895"/>
          </a:xfrm>
        </p:spPr>
        <p:txBody>
          <a:bodyPr lIns="91440" tIns="45720" rIns="91440" bIns="45720" anchor="t"/>
          <a:lstStyle/>
          <a:p>
            <a:r>
              <a:rPr lang="en-US"/>
              <a:t>ABV Comparison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66720"/>
            <a:ext cx="7413742" cy="3121095"/>
          </a:xfrm>
        </p:spPr>
        <p:txBody>
          <a:bodyPr lIns="91440" tIns="45720" rIns="91440" bIns="45720" anchor="t">
            <a:normAutofit/>
          </a:bodyPr>
          <a:lstStyle/>
          <a:p>
            <a:pPr marL="342900" indent="-342900"/>
            <a:r>
              <a:rPr lang="en-US" sz="2000">
                <a:cs typeface="Calibri"/>
              </a:rPr>
              <a:t>ABV content seems to be skewed to the right</a:t>
            </a:r>
          </a:p>
          <a:p>
            <a:pPr marL="342900" indent="-342900"/>
            <a:r>
              <a:rPr lang="en-US" sz="2000">
                <a:cs typeface="Calibri"/>
              </a:rPr>
              <a:t>Used a simple linear regression model to identify the trend</a:t>
            </a:r>
          </a:p>
          <a:p>
            <a:pPr marL="342900" indent="-342900"/>
            <a:r>
              <a:rPr lang="en-US" sz="2000">
                <a:cs typeface="Calibri"/>
              </a:rPr>
              <a:t>Max and median state ABV seem to have a direct relationship</a:t>
            </a:r>
            <a:endParaRPr lang="en-US"/>
          </a:p>
          <a:p>
            <a:pPr marL="342900" indent="-342900"/>
            <a:r>
              <a:rPr lang="en-US" sz="2000">
                <a:cs typeface="Calibri"/>
              </a:rPr>
              <a:t>Utah is below average on both max and median ABV</a:t>
            </a:r>
          </a:p>
          <a:p>
            <a:pPr marL="342900" indent="-342900"/>
            <a:r>
              <a:rPr lang="en-US" sz="2000">
                <a:cs typeface="Calibri"/>
              </a:rPr>
              <a:t>Utah also has more strict laws when it comes to alcohol</a:t>
            </a:r>
          </a:p>
          <a:p>
            <a:pPr marL="342900" indent="-342900"/>
            <a:r>
              <a:rPr lang="en-US" sz="2000">
                <a:cs typeface="Calibri"/>
              </a:rPr>
              <a:t>State</a:t>
            </a:r>
            <a:r>
              <a:rPr lang="en-US" sz="2000">
                <a:ea typeface="+mn-lt"/>
                <a:cs typeface="+mn-lt"/>
              </a:rPr>
              <a:t> regulations are impacting the median and max ABV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1600">
              <a:cs typeface="Calibri" panose="020F0502020204030204"/>
            </a:endParaRPr>
          </a:p>
        </p:txBody>
      </p:sp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>
                <a:cs typeface="Calibri Light"/>
              </a:rPr>
              <a:t>Question 7</a:t>
            </a:r>
            <a:endParaRPr lang="en-US" b="0"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fontScale="70000" lnSpcReduction="20000"/>
          </a:bodyPr>
          <a:lstStyle/>
          <a:p>
            <a:r>
              <a:rPr lang="en-US">
                <a:ea typeface="+mn-lt"/>
                <a:cs typeface="+mn-lt"/>
              </a:rPr>
              <a:t>Is there an apparent relationship between the bitterness of the beer and its alcoholic content? Draw a scatter plot.  Make your best judgment of a relationship and EXPLAIN your answer.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52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Beer IBU/ABV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33572"/>
            <a:ext cx="7545822" cy="3422778"/>
          </a:xfr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80000"/>
              </a:lnSpc>
            </a:pPr>
            <a:endParaRPr lang="en-US" sz="2100"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/>
          </a:p>
          <a:p>
            <a:pPr>
              <a:lnSpc>
                <a:spcPct val="80000"/>
              </a:lnSpc>
            </a:pPr>
            <a:endParaRPr lang="en-US" sz="2100"/>
          </a:p>
          <a:p>
            <a:pPr lvl="0"/>
            <a:endParaRPr lang="en-US" sz="200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50640A6-20FE-5913-D68E-9B14B655A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" y="2705069"/>
            <a:ext cx="6483250" cy="40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50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66720"/>
            <a:ext cx="7413742" cy="3121095"/>
          </a:xfrm>
        </p:spPr>
        <p:txBody>
          <a:bodyPr lIns="91440" tIns="45720" rIns="91440" bIns="4572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1800"/>
          </a:p>
        </p:txBody>
      </p:sp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484334" y="1715836"/>
            <a:ext cx="5707664" cy="5142164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38C36E2-BBD3-C97E-56A0-9CA5D5D4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241109"/>
            <a:ext cx="7342622" cy="1215566"/>
          </a:xfrm>
        </p:spPr>
        <p:txBody>
          <a:bodyPr/>
          <a:lstStyle/>
          <a:p>
            <a:r>
              <a:rPr lang="en-US">
                <a:cs typeface="Calibri"/>
              </a:rPr>
              <a:t>Beer ABV/IBU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7B51175-81DA-35B7-812E-2B2DAF616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" y="2705069"/>
            <a:ext cx="6483248" cy="400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07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66720"/>
            <a:ext cx="7413742" cy="3121095"/>
          </a:xfrm>
        </p:spPr>
        <p:txBody>
          <a:bodyPr lIns="91440" tIns="45720" rIns="91440" bIns="4572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1800"/>
          </a:p>
        </p:txBody>
      </p:sp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74ABA5-7B4C-1923-B9E5-39A01A9FAFDE}"/>
              </a:ext>
            </a:extLst>
          </p:cNvPr>
          <p:cNvSpPr txBox="1">
            <a:spLocks/>
          </p:cNvSpPr>
          <p:nvPr/>
        </p:nvSpPr>
        <p:spPr>
          <a:xfrm>
            <a:off x="683778" y="3119120"/>
            <a:ext cx="7413742" cy="312109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cs typeface="Calibri"/>
              </a:rPr>
              <a:t>ABV and IBU seem to have a direct relationship</a:t>
            </a:r>
          </a:p>
          <a:p>
            <a:r>
              <a:rPr lang="en-US" sz="2000">
                <a:cs typeface="Calibri"/>
              </a:rPr>
              <a:t>Plotted all beers in the provided data set</a:t>
            </a:r>
          </a:p>
          <a:p>
            <a:r>
              <a:rPr lang="en-US" sz="2000">
                <a:cs typeface="Calibri"/>
              </a:rPr>
              <a:t>Used a simple linear regression model to identify the trend</a:t>
            </a:r>
          </a:p>
          <a:p>
            <a:r>
              <a:rPr lang="en-US" sz="2000">
                <a:cs typeface="Calibri"/>
              </a:rPr>
              <a:t>Outliers were observed at extremes at both ends: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1600">
                <a:cs typeface="Calibri"/>
              </a:rPr>
              <a:t>Some beers may be flavored to be sweeter (Soda Flavorings)</a:t>
            </a:r>
            <a:endParaRPr lang="en-US" sz="1600">
              <a:ea typeface="Calibri"/>
              <a:cs typeface="Calibri"/>
            </a:endParaRPr>
          </a:p>
          <a:p>
            <a:pPr lvl="1"/>
            <a:r>
              <a:rPr lang="en-US" sz="1600">
                <a:cs typeface="Calibri"/>
              </a:rPr>
              <a:t>Some beers may be flavored to be more bitter (Hoppy)</a:t>
            </a:r>
            <a:endParaRPr lang="en-US" sz="1600">
              <a:ea typeface="Calibri"/>
              <a:cs typeface="Calibri"/>
            </a:endParaRPr>
          </a:p>
          <a:p>
            <a:pPr lvl="1"/>
            <a:endParaRPr lang="en-US" sz="16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1600">
              <a:cs typeface="Calibri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AC73B6A-6EDD-B863-64DB-DA5D8FC6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241109"/>
            <a:ext cx="7342622" cy="1215566"/>
          </a:xfrm>
        </p:spPr>
        <p:txBody>
          <a:bodyPr/>
          <a:lstStyle/>
          <a:p>
            <a:r>
              <a:rPr lang="en-US">
                <a:cs typeface="Calibri"/>
              </a:rPr>
              <a:t>The Relationships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FA0B50C-8558-92CE-3D31-EFCBA22CB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56675"/>
            <a:ext cx="7342621" cy="608895"/>
          </a:xfrm>
        </p:spPr>
        <p:txBody>
          <a:bodyPr lIns="91440" tIns="45720" rIns="91440" bIns="45720" anchor="t"/>
          <a:lstStyle/>
          <a:p>
            <a:r>
              <a:rPr lang="en-US"/>
              <a:t>IBU and ABV Comparison</a:t>
            </a:r>
          </a:p>
        </p:txBody>
      </p:sp>
    </p:spTree>
    <p:extLst>
      <p:ext uri="{BB962C8B-B14F-4D97-AF65-F5344CB8AC3E}">
        <p14:creationId xmlns:p14="http://schemas.microsoft.com/office/powerpoint/2010/main" val="36199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>
                <a:cs typeface="Calibri Light"/>
              </a:rPr>
              <a:t>Question 8</a:t>
            </a:r>
            <a:endParaRPr lang="en-US" b="0"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Investigate the difference with respect to IBU and ABV between IPAs and other types of Ales.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14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66720"/>
            <a:ext cx="7413742" cy="3121095"/>
          </a:xfrm>
        </p:spPr>
        <p:txBody>
          <a:bodyPr lIns="91440" tIns="45720" rIns="91440" bIns="4572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1800"/>
          </a:p>
        </p:txBody>
      </p:sp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484334" y="1715836"/>
            <a:ext cx="5707664" cy="5142164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38C36E2-BBD3-C97E-56A0-9CA5D5D4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241109"/>
            <a:ext cx="7342622" cy="1215566"/>
          </a:xfrm>
        </p:spPr>
        <p:txBody>
          <a:bodyPr/>
          <a:lstStyle/>
          <a:p>
            <a:r>
              <a:rPr lang="en-US">
                <a:cs typeface="Calibri"/>
              </a:rPr>
              <a:t>Beer ABV/IBU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7B51175-81DA-35B7-812E-2B2DAF616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" y="2705069"/>
            <a:ext cx="6483250" cy="400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34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66720"/>
            <a:ext cx="7413742" cy="3121095"/>
          </a:xfrm>
        </p:spPr>
        <p:txBody>
          <a:bodyPr lIns="91440" tIns="45720" rIns="91440" bIns="4572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1800"/>
          </a:p>
        </p:txBody>
      </p:sp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74ABA5-7B4C-1923-B9E5-39A01A9FAFDE}"/>
              </a:ext>
            </a:extLst>
          </p:cNvPr>
          <p:cNvSpPr txBox="1">
            <a:spLocks/>
          </p:cNvSpPr>
          <p:nvPr/>
        </p:nvSpPr>
        <p:spPr>
          <a:xfrm>
            <a:off x="683778" y="3119120"/>
            <a:ext cx="7413742" cy="312109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000">
                <a:cs typeface="Calibri"/>
              </a:rPr>
              <a:t>Using a KNN analysis, we achieved a:</a:t>
            </a:r>
            <a:endParaRPr lang="en-US">
              <a:cs typeface="Calibri"/>
            </a:endParaRPr>
          </a:p>
          <a:p>
            <a:pPr lvl="1"/>
            <a:r>
              <a:rPr lang="en-US" sz="1600">
                <a:cs typeface="Calibri"/>
              </a:rPr>
              <a:t>Accuracy: 86.92%</a:t>
            </a:r>
          </a:p>
          <a:p>
            <a:pPr lvl="1"/>
            <a:r>
              <a:rPr lang="en-US" sz="1600">
                <a:cs typeface="Calibri"/>
              </a:rPr>
              <a:t>Sensitivity: 89.25%</a:t>
            </a:r>
          </a:p>
          <a:p>
            <a:pPr lvl="1"/>
            <a:r>
              <a:rPr lang="en-US" sz="1600">
                <a:cs typeface="Calibri"/>
              </a:rPr>
              <a:t>Specificity: 83.70%</a:t>
            </a:r>
            <a:endParaRPr lang="en-US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The model predicted correctly between 80%-90%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There seems to be a difference between IPA's and Ale's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The  difference seems to be quantifiable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It seems that an IPA and Ale can be identified by ABV and IBU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1600">
              <a:cs typeface="Calibri" panose="020F0502020204030204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AC73B6A-6EDD-B863-64DB-DA5D8FC6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241109"/>
            <a:ext cx="7342622" cy="1215566"/>
          </a:xfrm>
        </p:spPr>
        <p:txBody>
          <a:bodyPr/>
          <a:lstStyle/>
          <a:p>
            <a:r>
              <a:rPr lang="en-US">
                <a:cs typeface="Calibri"/>
              </a:rPr>
              <a:t>Analysis and Results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FA0B50C-8558-92CE-3D31-EFCBA22CB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56675"/>
            <a:ext cx="7342621" cy="608895"/>
          </a:xfrm>
        </p:spPr>
        <p:txBody>
          <a:bodyPr lIns="91440" tIns="45720" rIns="91440" bIns="45720" anchor="t"/>
          <a:lstStyle/>
          <a:p>
            <a:r>
              <a:rPr lang="en-US"/>
              <a:t>IBU and ABV Comparison</a:t>
            </a:r>
          </a:p>
        </p:txBody>
      </p:sp>
    </p:spTree>
    <p:extLst>
      <p:ext uri="{BB962C8B-B14F-4D97-AF65-F5344CB8AC3E}">
        <p14:creationId xmlns:p14="http://schemas.microsoft.com/office/powerpoint/2010/main" val="61373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33572"/>
            <a:ext cx="7545822" cy="3422778"/>
          </a:xfr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80000"/>
              </a:lnSpc>
            </a:pPr>
            <a:endParaRPr lang="en-US" sz="2100"/>
          </a:p>
          <a:p>
            <a:pPr>
              <a:lnSpc>
                <a:spcPct val="80000"/>
              </a:lnSpc>
            </a:pPr>
            <a:endParaRPr lang="en-US" sz="2100"/>
          </a:p>
          <a:p>
            <a:pPr lvl="0"/>
            <a:endParaRPr lang="en-US" sz="200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" name="Picture 2" descr="Map&#10;&#10;Description automatically generated">
            <a:extLst>
              <a:ext uri="{FF2B5EF4-FFF2-40B4-BE49-F238E27FC236}">
                <a16:creationId xmlns:a16="http://schemas.microsoft.com/office/drawing/2014/main" id="{9359E373-05E2-E7B2-90D1-D4874A62F8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2" t="15807" r="-384" b="11306"/>
          <a:stretch/>
        </p:blipFill>
        <p:spPr>
          <a:xfrm>
            <a:off x="1373" y="2666858"/>
            <a:ext cx="6746396" cy="4188807"/>
          </a:xfrm>
          <a:prstGeom prst="rect">
            <a:avLst/>
          </a:prstGeom>
        </p:spPr>
      </p:pic>
      <p:pic>
        <p:nvPicPr>
          <p:cNvPr id="6" name="Picture Placeholder 12" descr="A picture containing outdoor&#10;&#10;Description automatically generated" title="Skyline">
            <a:extLst>
              <a:ext uri="{FF2B5EF4-FFF2-40B4-BE49-F238E27FC236}">
                <a16:creationId xmlns:a16="http://schemas.microsoft.com/office/drawing/2014/main" id="{1C1F0477-961C-0C24-D599-2176D5A9DC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/>
          <a:srcRect l="23313" r="23313"/>
          <a:stretch/>
        </p:blipFill>
        <p:spPr>
          <a:xfrm>
            <a:off x="8281736" y="0"/>
            <a:ext cx="3910264" cy="6858881"/>
          </a:xfr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3087C9CA-E437-6875-A652-99A61ADEDB92}"/>
              </a:ext>
            </a:extLst>
          </p:cNvPr>
          <p:cNvSpPr txBox="1">
            <a:spLocks/>
          </p:cNvSpPr>
          <p:nvPr/>
        </p:nvSpPr>
        <p:spPr>
          <a:xfrm>
            <a:off x="632606" y="1452989"/>
            <a:ext cx="7342622" cy="121556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Brewery Density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5678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>
                <a:cs typeface="Calibri Light"/>
              </a:rPr>
              <a:t>Bonus Marketing Question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What is the most popular beer style in each state?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8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33572"/>
            <a:ext cx="7545822" cy="3422778"/>
          </a:xfr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80000"/>
              </a:lnSpc>
            </a:pPr>
            <a:endParaRPr lang="en-US" sz="2100"/>
          </a:p>
          <a:p>
            <a:pPr>
              <a:lnSpc>
                <a:spcPct val="80000"/>
              </a:lnSpc>
            </a:pPr>
            <a:endParaRPr lang="en-US" sz="2100"/>
          </a:p>
          <a:p>
            <a:pPr lvl="0"/>
            <a:endParaRPr lang="en-US" sz="200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" name="Picture 2" descr="Map&#10;&#10;Description automatically generated">
            <a:extLst>
              <a:ext uri="{FF2B5EF4-FFF2-40B4-BE49-F238E27FC236}">
                <a16:creationId xmlns:a16="http://schemas.microsoft.com/office/drawing/2014/main" id="{9359E373-05E2-E7B2-90D1-D4874A62F8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2" t="18857" r="395" b="14686"/>
          <a:stretch/>
        </p:blipFill>
        <p:spPr>
          <a:xfrm>
            <a:off x="1373" y="2855702"/>
            <a:ext cx="7050112" cy="4000547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A495510A-82F0-ADF9-4CEB-250990D0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7" y="1639014"/>
            <a:ext cx="7342622" cy="1215566"/>
          </a:xfrm>
        </p:spPr>
        <p:txBody>
          <a:bodyPr/>
          <a:lstStyle/>
          <a:p>
            <a:r>
              <a:rPr lang="en-US"/>
              <a:t>Brewery Density</a:t>
            </a:r>
            <a:endParaRPr lang="en-US">
              <a:cs typeface="Calibri"/>
            </a:endParaRPr>
          </a:p>
        </p:txBody>
      </p:sp>
      <p:pic>
        <p:nvPicPr>
          <p:cNvPr id="6" name="Picture Placeholder 12" descr="A picture containing outdoor&#10;&#10;Description automatically generated" title="Skyline">
            <a:extLst>
              <a:ext uri="{FF2B5EF4-FFF2-40B4-BE49-F238E27FC236}">
                <a16:creationId xmlns:a16="http://schemas.microsoft.com/office/drawing/2014/main" id="{1C1F0477-961C-0C24-D599-2176D5A9DC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/>
          <a:srcRect l="23313" r="23313"/>
          <a:stretch/>
        </p:blipFill>
        <p:spPr>
          <a:xfrm>
            <a:off x="8281736" y="0"/>
            <a:ext cx="3910264" cy="6858881"/>
          </a:xfrm>
        </p:spPr>
      </p:pic>
    </p:spTree>
    <p:extLst>
      <p:ext uri="{BB962C8B-B14F-4D97-AF65-F5344CB8AC3E}">
        <p14:creationId xmlns:p14="http://schemas.microsoft.com/office/powerpoint/2010/main" val="896873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9601" y="2226216"/>
            <a:ext cx="2086915" cy="482699"/>
          </a:xfrm>
        </p:spPr>
        <p:txBody>
          <a:bodyPr>
            <a:normAutofit fontScale="90000"/>
          </a:bodyPr>
          <a:lstStyle/>
          <a:p>
            <a:r>
              <a:rPr lang="en-US" sz="3600"/>
              <a:t>Contact Us</a:t>
            </a:r>
            <a:endParaRPr lang="en-US" sz="36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6FBB2-4DC0-D538-2BC3-0173F9B35380}"/>
              </a:ext>
            </a:extLst>
          </p:cNvPr>
          <p:cNvSpPr txBox="1"/>
          <p:nvPr/>
        </p:nvSpPr>
        <p:spPr>
          <a:xfrm>
            <a:off x="2949088" y="2814210"/>
            <a:ext cx="1903663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Arial Black"/>
              </a:rPr>
              <a:t>EDA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D6A31-68CC-3032-6065-E5D337D79C52}"/>
              </a:ext>
            </a:extLst>
          </p:cNvPr>
          <p:cNvSpPr txBox="1"/>
          <p:nvPr/>
        </p:nvSpPr>
        <p:spPr>
          <a:xfrm>
            <a:off x="2849951" y="3686319"/>
            <a:ext cx="2077107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 Light"/>
                <a:cs typeface="Calibri Light"/>
              </a:rPr>
              <a:t>Southern Methodist University</a:t>
            </a:r>
            <a:endParaRPr lang="en-US" sz="120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B56A2-9348-4D2E-46E9-BA52074699DC}"/>
              </a:ext>
            </a:extLst>
          </p:cNvPr>
          <p:cNvSpPr txBox="1"/>
          <p:nvPr/>
        </p:nvSpPr>
        <p:spPr>
          <a:xfrm>
            <a:off x="6368053" y="2816251"/>
            <a:ext cx="576600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Name: Bernard Strzalkowski</a:t>
            </a:r>
          </a:p>
          <a:p>
            <a:r>
              <a:rPr lang="en-US">
                <a:cs typeface="Calibri"/>
              </a:rPr>
              <a:t>Email: bstrzalkowski@smu.edu</a:t>
            </a:r>
          </a:p>
          <a:p>
            <a:r>
              <a:rPr lang="en-US">
                <a:cs typeface="Calibri"/>
              </a:rPr>
              <a:t>Phone: (630) 561-5494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Name: Keith Sikes</a:t>
            </a:r>
          </a:p>
          <a:p>
            <a:r>
              <a:rPr lang="en-US">
                <a:cs typeface="Calibri"/>
              </a:rPr>
              <a:t>Email: msikes@smu.edu </a:t>
            </a:r>
          </a:p>
          <a:p>
            <a:r>
              <a:rPr lang="en-US">
                <a:cs typeface="Calibri"/>
              </a:rPr>
              <a:t>Phone: (407) 280-6061</a:t>
            </a:r>
          </a:p>
        </p:txBody>
      </p:sp>
    </p:spTree>
    <p:extLst>
      <p:ext uri="{BB962C8B-B14F-4D97-AF65-F5344CB8AC3E}">
        <p14:creationId xmlns:p14="http://schemas.microsoft.com/office/powerpoint/2010/main" val="3012778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FC1CF-AF77-FA80-29FC-623EF6190D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DB6FD26D-263F-5B8C-2EC4-C11F6D34BC4F}"/>
              </a:ext>
            </a:extLst>
          </p:cNvPr>
          <p:cNvSpPr txBox="1">
            <a:spLocks/>
          </p:cNvSpPr>
          <p:nvPr/>
        </p:nvSpPr>
        <p:spPr>
          <a:xfrm>
            <a:off x="11299371" y="6508750"/>
            <a:ext cx="74022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28AA8-B131-016E-CCD8-74E495FB093D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2">
            <a:extLst>
              <a:ext uri="{FF2B5EF4-FFF2-40B4-BE49-F238E27FC236}">
                <a16:creationId xmlns:a16="http://schemas.microsoft.com/office/drawing/2014/main" id="{4D4F7740-7233-DC14-CD4A-B11CDF3C60AC}"/>
              </a:ext>
            </a:extLst>
          </p:cNvPr>
          <p:cNvSpPr txBox="1">
            <a:spLocks/>
          </p:cNvSpPr>
          <p:nvPr/>
        </p:nvSpPr>
        <p:spPr>
          <a:xfrm>
            <a:off x="3457494" y="251660"/>
            <a:ext cx="5132135" cy="693837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Calibri"/>
                <a:cs typeface="Calibri"/>
              </a:rPr>
              <a:t>Brewery Density</a:t>
            </a:r>
          </a:p>
        </p:txBody>
      </p:sp>
      <p:graphicFrame>
        <p:nvGraphicFramePr>
          <p:cNvPr id="19" name="Table 14">
            <a:extLst>
              <a:ext uri="{FF2B5EF4-FFF2-40B4-BE49-F238E27FC236}">
                <a16:creationId xmlns:a16="http://schemas.microsoft.com/office/drawing/2014/main" id="{09160059-6A60-6422-06BD-BCF9B8E0A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40667"/>
              </p:ext>
            </p:extLst>
          </p:nvPr>
        </p:nvGraphicFramePr>
        <p:xfrm>
          <a:off x="1914779" y="1163270"/>
          <a:ext cx="180782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910">
                  <a:extLst>
                    <a:ext uri="{9D8B030D-6E8A-4147-A177-3AD203B41FA5}">
                      <a16:colId xmlns:a16="http://schemas.microsoft.com/office/drawing/2014/main" val="4207705112"/>
                    </a:ext>
                  </a:extLst>
                </a:gridCol>
                <a:gridCol w="903910">
                  <a:extLst>
                    <a:ext uri="{9D8B030D-6E8A-4147-A177-3AD203B41FA5}">
                      <a16:colId xmlns:a16="http://schemas.microsoft.com/office/drawing/2014/main" val="850622466"/>
                    </a:ext>
                  </a:extLst>
                </a:gridCol>
              </a:tblGrid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97931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5754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922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99020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9637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64722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1789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4920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3463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16108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3864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313136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27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897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71010"/>
                  </a:ext>
                </a:extLst>
              </a:tr>
            </a:tbl>
          </a:graphicData>
        </a:graphic>
      </p:graphicFrame>
      <p:graphicFrame>
        <p:nvGraphicFramePr>
          <p:cNvPr id="21" name="Table 14">
            <a:extLst>
              <a:ext uri="{FF2B5EF4-FFF2-40B4-BE49-F238E27FC236}">
                <a16:creationId xmlns:a16="http://schemas.microsoft.com/office/drawing/2014/main" id="{C2F3CD63-0ECF-C350-F322-BCFF28BED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830232"/>
              </p:ext>
            </p:extLst>
          </p:nvPr>
        </p:nvGraphicFramePr>
        <p:xfrm>
          <a:off x="3997293" y="1162622"/>
          <a:ext cx="180782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910">
                  <a:extLst>
                    <a:ext uri="{9D8B030D-6E8A-4147-A177-3AD203B41FA5}">
                      <a16:colId xmlns:a16="http://schemas.microsoft.com/office/drawing/2014/main" val="4207705112"/>
                    </a:ext>
                  </a:extLst>
                </a:gridCol>
                <a:gridCol w="903910">
                  <a:extLst>
                    <a:ext uri="{9D8B030D-6E8A-4147-A177-3AD203B41FA5}">
                      <a16:colId xmlns:a16="http://schemas.microsoft.com/office/drawing/2014/main" val="850622466"/>
                    </a:ext>
                  </a:extLst>
                </a:gridCol>
              </a:tblGrid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97931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5754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922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99020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9637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64722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1789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4920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3463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16108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3864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313136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27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897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71010"/>
                  </a:ext>
                </a:extLst>
              </a:tr>
            </a:tbl>
          </a:graphicData>
        </a:graphic>
      </p:graphicFrame>
      <p:graphicFrame>
        <p:nvGraphicFramePr>
          <p:cNvPr id="23" name="Table 14">
            <a:extLst>
              <a:ext uri="{FF2B5EF4-FFF2-40B4-BE49-F238E27FC236}">
                <a16:creationId xmlns:a16="http://schemas.microsoft.com/office/drawing/2014/main" id="{3B454974-5CB7-5249-CA64-082155512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84068"/>
              </p:ext>
            </p:extLst>
          </p:nvPr>
        </p:nvGraphicFramePr>
        <p:xfrm>
          <a:off x="6033696" y="1176999"/>
          <a:ext cx="180782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910">
                  <a:extLst>
                    <a:ext uri="{9D8B030D-6E8A-4147-A177-3AD203B41FA5}">
                      <a16:colId xmlns:a16="http://schemas.microsoft.com/office/drawing/2014/main" val="4207705112"/>
                    </a:ext>
                  </a:extLst>
                </a:gridCol>
                <a:gridCol w="903910">
                  <a:extLst>
                    <a:ext uri="{9D8B030D-6E8A-4147-A177-3AD203B41FA5}">
                      <a16:colId xmlns:a16="http://schemas.microsoft.com/office/drawing/2014/main" val="850622466"/>
                    </a:ext>
                  </a:extLst>
                </a:gridCol>
              </a:tblGrid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97931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5754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922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99020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9637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64722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1789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4920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3463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16108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3864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313136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27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897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71010"/>
                  </a:ext>
                </a:extLst>
              </a:tr>
            </a:tbl>
          </a:graphicData>
        </a:graphic>
      </p:graphicFrame>
      <p:graphicFrame>
        <p:nvGraphicFramePr>
          <p:cNvPr id="25" name="Table 14">
            <a:extLst>
              <a:ext uri="{FF2B5EF4-FFF2-40B4-BE49-F238E27FC236}">
                <a16:creationId xmlns:a16="http://schemas.microsoft.com/office/drawing/2014/main" id="{6AA84F08-6362-795D-FEA7-F0BD06838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370596"/>
              </p:ext>
            </p:extLst>
          </p:nvPr>
        </p:nvGraphicFramePr>
        <p:xfrm>
          <a:off x="8085126" y="1135810"/>
          <a:ext cx="180782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910">
                  <a:extLst>
                    <a:ext uri="{9D8B030D-6E8A-4147-A177-3AD203B41FA5}">
                      <a16:colId xmlns:a16="http://schemas.microsoft.com/office/drawing/2014/main" val="4207705112"/>
                    </a:ext>
                  </a:extLst>
                </a:gridCol>
                <a:gridCol w="903910">
                  <a:extLst>
                    <a:ext uri="{9D8B030D-6E8A-4147-A177-3AD203B41FA5}">
                      <a16:colId xmlns:a16="http://schemas.microsoft.com/office/drawing/2014/main" val="850622466"/>
                    </a:ext>
                  </a:extLst>
                </a:gridCol>
              </a:tblGrid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97931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5754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922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99020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9637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64722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1789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4920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3463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16108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3864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313136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27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897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71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69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>
                <a:cs typeface="Calibri Light"/>
              </a:rPr>
              <a:t>Question 2</a:t>
            </a:r>
            <a:endParaRPr lang="en-US" b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Merge beer data with the breweries data. Print the first 6 observations and the last six observations.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96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FC1CF-AF77-FA80-29FC-623EF6190D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DB6FD26D-263F-5B8C-2EC4-C11F6D34BC4F}"/>
              </a:ext>
            </a:extLst>
          </p:cNvPr>
          <p:cNvSpPr txBox="1">
            <a:spLocks/>
          </p:cNvSpPr>
          <p:nvPr/>
        </p:nvSpPr>
        <p:spPr>
          <a:xfrm>
            <a:off x="11299371" y="6508750"/>
            <a:ext cx="74022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28AA8-B131-016E-CCD8-74E495FB093D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2">
            <a:extLst>
              <a:ext uri="{FF2B5EF4-FFF2-40B4-BE49-F238E27FC236}">
                <a16:creationId xmlns:a16="http://schemas.microsoft.com/office/drawing/2014/main" id="{4D4F7740-7233-DC14-CD4A-B11CDF3C60AC}"/>
              </a:ext>
            </a:extLst>
          </p:cNvPr>
          <p:cNvSpPr txBox="1">
            <a:spLocks/>
          </p:cNvSpPr>
          <p:nvPr/>
        </p:nvSpPr>
        <p:spPr>
          <a:xfrm>
            <a:off x="3457494" y="251660"/>
            <a:ext cx="5132135" cy="693837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Calibri"/>
                <a:cs typeface="Calibri"/>
              </a:rPr>
              <a:t>First Six Observations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704340FC-708E-B119-BD81-0871A9D8D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60768"/>
              </p:ext>
            </p:extLst>
          </p:nvPr>
        </p:nvGraphicFramePr>
        <p:xfrm>
          <a:off x="661736" y="1350210"/>
          <a:ext cx="10991914" cy="42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473">
                  <a:extLst>
                    <a:ext uri="{9D8B030D-6E8A-4147-A177-3AD203B41FA5}">
                      <a16:colId xmlns:a16="http://schemas.microsoft.com/office/drawing/2014/main" val="4077548804"/>
                    </a:ext>
                  </a:extLst>
                </a:gridCol>
                <a:gridCol w="897018">
                  <a:extLst>
                    <a:ext uri="{9D8B030D-6E8A-4147-A177-3AD203B41FA5}">
                      <a16:colId xmlns:a16="http://schemas.microsoft.com/office/drawing/2014/main" val="3014458278"/>
                    </a:ext>
                  </a:extLst>
                </a:gridCol>
                <a:gridCol w="735261">
                  <a:extLst>
                    <a:ext uri="{9D8B030D-6E8A-4147-A177-3AD203B41FA5}">
                      <a16:colId xmlns:a16="http://schemas.microsoft.com/office/drawing/2014/main" val="3108872136"/>
                    </a:ext>
                  </a:extLst>
                </a:gridCol>
                <a:gridCol w="639676">
                  <a:extLst>
                    <a:ext uri="{9D8B030D-6E8A-4147-A177-3AD203B41FA5}">
                      <a16:colId xmlns:a16="http://schemas.microsoft.com/office/drawing/2014/main" val="251707356"/>
                    </a:ext>
                  </a:extLst>
                </a:gridCol>
                <a:gridCol w="992603">
                  <a:extLst>
                    <a:ext uri="{9D8B030D-6E8A-4147-A177-3AD203B41FA5}">
                      <a16:colId xmlns:a16="http://schemas.microsoft.com/office/drawing/2014/main" val="248311762"/>
                    </a:ext>
                  </a:extLst>
                </a:gridCol>
                <a:gridCol w="2103111">
                  <a:extLst>
                    <a:ext uri="{9D8B030D-6E8A-4147-A177-3AD203B41FA5}">
                      <a16:colId xmlns:a16="http://schemas.microsoft.com/office/drawing/2014/main" val="2912286802"/>
                    </a:ext>
                  </a:extLst>
                </a:gridCol>
                <a:gridCol w="816874">
                  <a:extLst>
                    <a:ext uri="{9D8B030D-6E8A-4147-A177-3AD203B41FA5}">
                      <a16:colId xmlns:a16="http://schemas.microsoft.com/office/drawing/2014/main" val="266034562"/>
                    </a:ext>
                  </a:extLst>
                </a:gridCol>
                <a:gridCol w="2088145">
                  <a:extLst>
                    <a:ext uri="{9D8B030D-6E8A-4147-A177-3AD203B41FA5}">
                      <a16:colId xmlns:a16="http://schemas.microsoft.com/office/drawing/2014/main" val="2574995485"/>
                    </a:ext>
                  </a:extLst>
                </a:gridCol>
                <a:gridCol w="698499">
                  <a:extLst>
                    <a:ext uri="{9D8B030D-6E8A-4147-A177-3AD203B41FA5}">
                      <a16:colId xmlns:a16="http://schemas.microsoft.com/office/drawing/2014/main" val="3989531285"/>
                    </a:ext>
                  </a:extLst>
                </a:gridCol>
                <a:gridCol w="697254">
                  <a:extLst>
                    <a:ext uri="{9D8B030D-6E8A-4147-A177-3AD203B41FA5}">
                      <a16:colId xmlns:a16="http://schemas.microsoft.com/office/drawing/2014/main" val="3265009810"/>
                    </a:ext>
                  </a:extLst>
                </a:gridCol>
              </a:tblGrid>
              <a:tr h="530800">
                <a:tc>
                  <a:txBody>
                    <a:bodyPr/>
                    <a:lstStyle/>
                    <a:p>
                      <a:r>
                        <a:rPr lang="en-US"/>
                        <a:t>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Beer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Brew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44095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Pub Beer</a:t>
                      </a:r>
                      <a:endParaRPr lang="en-US" sz="18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American Pale Lager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Barrel Brewing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17589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/>
                        <a:t>Devil's Cup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American Pale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73097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/>
                        <a:t>Rise of the Pheonix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American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050765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/>
                        <a:t>Sinister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American Double / Imperial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1435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Sex and Candy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American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87841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/>
                        <a:t>Black Exodus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Oatmeal Stout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666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90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FC1CF-AF77-FA80-29FC-623EF6190D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DB6FD26D-263F-5B8C-2EC4-C11F6D34BC4F}"/>
              </a:ext>
            </a:extLst>
          </p:cNvPr>
          <p:cNvSpPr txBox="1">
            <a:spLocks/>
          </p:cNvSpPr>
          <p:nvPr/>
        </p:nvSpPr>
        <p:spPr>
          <a:xfrm>
            <a:off x="11299371" y="6508750"/>
            <a:ext cx="74022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28AA8-B131-016E-CCD8-74E495FB093D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2">
            <a:extLst>
              <a:ext uri="{FF2B5EF4-FFF2-40B4-BE49-F238E27FC236}">
                <a16:creationId xmlns:a16="http://schemas.microsoft.com/office/drawing/2014/main" id="{4D4F7740-7233-DC14-CD4A-B11CDF3C60AC}"/>
              </a:ext>
            </a:extLst>
          </p:cNvPr>
          <p:cNvSpPr txBox="1">
            <a:spLocks/>
          </p:cNvSpPr>
          <p:nvPr/>
        </p:nvSpPr>
        <p:spPr>
          <a:xfrm>
            <a:off x="3531020" y="478923"/>
            <a:ext cx="5132135" cy="693837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Calibri"/>
                <a:cs typeface="Calibri"/>
              </a:rPr>
              <a:t>Last Six Observations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A643E-275E-EB0B-6C84-07370824BC0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244EBB4-6C4C-18AB-57D3-2EB92ADBE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40183"/>
              </p:ext>
            </p:extLst>
          </p:nvPr>
        </p:nvGraphicFramePr>
        <p:xfrm>
          <a:off x="530553" y="1260686"/>
          <a:ext cx="10991917" cy="464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052">
                  <a:extLst>
                    <a:ext uri="{9D8B030D-6E8A-4147-A177-3AD203B41FA5}">
                      <a16:colId xmlns:a16="http://schemas.microsoft.com/office/drawing/2014/main" val="4077548804"/>
                    </a:ext>
                  </a:extLst>
                </a:gridCol>
                <a:gridCol w="878748">
                  <a:extLst>
                    <a:ext uri="{9D8B030D-6E8A-4147-A177-3AD203B41FA5}">
                      <a16:colId xmlns:a16="http://schemas.microsoft.com/office/drawing/2014/main" val="3014458278"/>
                    </a:ext>
                  </a:extLst>
                </a:gridCol>
                <a:gridCol w="820391">
                  <a:extLst>
                    <a:ext uri="{9D8B030D-6E8A-4147-A177-3AD203B41FA5}">
                      <a16:colId xmlns:a16="http://schemas.microsoft.com/office/drawing/2014/main" val="3108872136"/>
                    </a:ext>
                  </a:extLst>
                </a:gridCol>
                <a:gridCol w="669088">
                  <a:extLst>
                    <a:ext uri="{9D8B030D-6E8A-4147-A177-3AD203B41FA5}">
                      <a16:colId xmlns:a16="http://schemas.microsoft.com/office/drawing/2014/main" val="251707356"/>
                    </a:ext>
                  </a:extLst>
                </a:gridCol>
                <a:gridCol w="986921">
                  <a:extLst>
                    <a:ext uri="{9D8B030D-6E8A-4147-A177-3AD203B41FA5}">
                      <a16:colId xmlns:a16="http://schemas.microsoft.com/office/drawing/2014/main" val="248311762"/>
                    </a:ext>
                  </a:extLst>
                </a:gridCol>
                <a:gridCol w="1828702">
                  <a:extLst>
                    <a:ext uri="{9D8B030D-6E8A-4147-A177-3AD203B41FA5}">
                      <a16:colId xmlns:a16="http://schemas.microsoft.com/office/drawing/2014/main" val="2912286802"/>
                    </a:ext>
                  </a:extLst>
                </a:gridCol>
                <a:gridCol w="801433">
                  <a:extLst>
                    <a:ext uri="{9D8B030D-6E8A-4147-A177-3AD203B41FA5}">
                      <a16:colId xmlns:a16="http://schemas.microsoft.com/office/drawing/2014/main" val="266034562"/>
                    </a:ext>
                  </a:extLst>
                </a:gridCol>
                <a:gridCol w="1883007">
                  <a:extLst>
                    <a:ext uri="{9D8B030D-6E8A-4147-A177-3AD203B41FA5}">
                      <a16:colId xmlns:a16="http://schemas.microsoft.com/office/drawing/2014/main" val="2574995485"/>
                    </a:ext>
                  </a:extLst>
                </a:gridCol>
                <a:gridCol w="874726">
                  <a:extLst>
                    <a:ext uri="{9D8B030D-6E8A-4147-A177-3AD203B41FA5}">
                      <a16:colId xmlns:a16="http://schemas.microsoft.com/office/drawing/2014/main" val="3989531285"/>
                    </a:ext>
                  </a:extLst>
                </a:gridCol>
                <a:gridCol w="704849">
                  <a:extLst>
                    <a:ext uri="{9D8B030D-6E8A-4147-A177-3AD203B41FA5}">
                      <a16:colId xmlns:a16="http://schemas.microsoft.com/office/drawing/2014/main" val="3265009810"/>
                    </a:ext>
                  </a:extLst>
                </a:gridCol>
              </a:tblGrid>
              <a:tr h="530800">
                <a:tc>
                  <a:txBody>
                    <a:bodyPr/>
                    <a:lstStyle/>
                    <a:p>
                      <a:r>
                        <a:rPr lang="en-US"/>
                        <a:t>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Beer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Brew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44095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Rocky Mountain Oyster Stout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American Stout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Wynkoop Brewing 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17589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 err="1"/>
                        <a:t>Belgarado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Belgian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Wynkoop Brewing Company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73097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/>
                        <a:t>Rail Yard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American Amber/ Red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Wynkoop Brewing Company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050765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/>
                        <a:t>B3K Black Lager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Schwarzbier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Wynkoop Brewing Company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1435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Silverback Pale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American Pale Ale (APA)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Wynkoop Brewing Company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87841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/>
                        <a:t>Rail Yard Ale (2009)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American Amber/ Red Ale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Wynkoop Brewing Company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666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86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>
                <a:cs typeface="Calibri Light"/>
              </a:rPr>
              <a:t>Question 3</a:t>
            </a:r>
            <a:endParaRPr lang="en-US" b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Address the missing values in each column.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5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Missing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33572"/>
            <a:ext cx="7545822" cy="3422778"/>
          </a:xfr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cs typeface="Calibri"/>
              </a:rPr>
              <a:t>Missing values are almost exclusively in IBU</a:t>
            </a:r>
          </a:p>
          <a:p>
            <a:pPr>
              <a:lnSpc>
                <a:spcPct val="80000"/>
              </a:lnSpc>
            </a:pPr>
            <a:r>
              <a:rPr lang="en-US" sz="2100">
                <a:cs typeface="Calibri"/>
              </a:rPr>
              <a:t>Missing values make the mean functions produce NA result</a:t>
            </a:r>
          </a:p>
          <a:p>
            <a:pPr>
              <a:lnSpc>
                <a:spcPct val="80000"/>
              </a:lnSpc>
            </a:pPr>
            <a:r>
              <a:rPr lang="en-US" sz="2100">
                <a:cs typeface="Calibri"/>
              </a:rPr>
              <a:t>Group together the states with N/A Values</a:t>
            </a:r>
          </a:p>
          <a:p>
            <a:pPr>
              <a:lnSpc>
                <a:spcPct val="80000"/>
              </a:lnSpc>
            </a:pPr>
            <a:r>
              <a:rPr lang="en-US" sz="2100">
                <a:cs typeface="Calibri"/>
              </a:rPr>
              <a:t>Obtain the median of the ABV by State</a:t>
            </a:r>
          </a:p>
          <a:p>
            <a:pPr>
              <a:lnSpc>
                <a:spcPct val="80000"/>
              </a:lnSpc>
            </a:pPr>
            <a:r>
              <a:rPr lang="en-US" sz="2100"/>
              <a:t>Create a data frame with median IBU and ABV</a:t>
            </a:r>
            <a:endParaRPr lang="en-US" sz="21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100"/>
              <a:t>Replace NA values with median ABV and IBU for the state</a:t>
            </a:r>
            <a:endParaRPr lang="en-US" sz="21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100">
                <a:cs typeface="Calibri"/>
              </a:rPr>
              <a:t>Add a column with mean and max values by state</a:t>
            </a:r>
          </a:p>
          <a:p>
            <a:pPr lvl="0">
              <a:lnSpc>
                <a:spcPct val="80000"/>
              </a:lnSpc>
            </a:pPr>
            <a:endParaRPr lang="en-US" sz="2100"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>
              <a:cs typeface="Calibri"/>
            </a:endParaRPr>
          </a:p>
          <a:p>
            <a:endParaRPr lang="en-US" sz="2000">
              <a:cs typeface="Calibri" panose="020F0502020204030204"/>
            </a:endParaRP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62A89-38A9-CDB0-6FA3-50CBFA925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r>
              <a:rPr lang="en-US">
                <a:cs typeface="Calibri"/>
              </a:rPr>
              <a:t>Addressing 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5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40343A-75DB-4E03-95EA-4A75BA0D7FF2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Application>Microsoft Office PowerPoint</Application>
  <PresentationFormat>Widescreen</PresentationFormat>
  <Slides>32</Slides>
  <Notes>28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Budweiser Project Data Science</vt:lpstr>
      <vt:lpstr>Question 1</vt:lpstr>
      <vt:lpstr>PowerPoint Presentation</vt:lpstr>
      <vt:lpstr>PowerPoint Presentation</vt:lpstr>
      <vt:lpstr>Question 2</vt:lpstr>
      <vt:lpstr>PowerPoint Presentation</vt:lpstr>
      <vt:lpstr>PowerPoint Presentation</vt:lpstr>
      <vt:lpstr>Question 3</vt:lpstr>
      <vt:lpstr>Missing Values</vt:lpstr>
      <vt:lpstr>Question 4</vt:lpstr>
      <vt:lpstr>Median ABV </vt:lpstr>
      <vt:lpstr>PowerPoint Presentation</vt:lpstr>
      <vt:lpstr>Question 5</vt:lpstr>
      <vt:lpstr>Max ABV and IBU</vt:lpstr>
      <vt:lpstr>Max ABV By State</vt:lpstr>
      <vt:lpstr>PowerPoint Presentation</vt:lpstr>
      <vt:lpstr>Question 6</vt:lpstr>
      <vt:lpstr>Comparing ABV Statistics</vt:lpstr>
      <vt:lpstr>PowerPoint Presentation</vt:lpstr>
      <vt:lpstr>PowerPoint Presentation</vt:lpstr>
      <vt:lpstr>PowerPoint Presentation</vt:lpstr>
      <vt:lpstr>The Relationships</vt:lpstr>
      <vt:lpstr>Question 7</vt:lpstr>
      <vt:lpstr>Beer IBU/ABV</vt:lpstr>
      <vt:lpstr>Beer ABV/IBU</vt:lpstr>
      <vt:lpstr>The Relationships</vt:lpstr>
      <vt:lpstr>Question 8</vt:lpstr>
      <vt:lpstr>Beer ABV/IBU</vt:lpstr>
      <vt:lpstr>Analysis and Results</vt:lpstr>
      <vt:lpstr>Bonus Marketing Question</vt:lpstr>
      <vt:lpstr>Brewery Density</vt:lpstr>
      <vt:lpstr>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Business Development Department Launch Proposal</dc:title>
  <dc:creator>Strzalkowski, Bernard</dc:creator>
  <cp:revision>1</cp:revision>
  <dcterms:created xsi:type="dcterms:W3CDTF">2022-06-07T07:13:04Z</dcterms:created>
  <dcterms:modified xsi:type="dcterms:W3CDTF">2022-06-26T01:28:35Z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