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8" r:id="rId6"/>
    <p:sldId id="279" r:id="rId7"/>
    <p:sldId id="303" r:id="rId8"/>
    <p:sldId id="300" r:id="rId9"/>
    <p:sldId id="306" r:id="rId10"/>
    <p:sldId id="305" r:id="rId11"/>
    <p:sldId id="290" r:id="rId12"/>
    <p:sldId id="289" r:id="rId13"/>
    <p:sldId id="293" r:id="rId14"/>
    <p:sldId id="292" r:id="rId15"/>
    <p:sldId id="291" r:id="rId16"/>
    <p:sldId id="296" r:id="rId17"/>
    <p:sldId id="310" r:id="rId18"/>
    <p:sldId id="309" r:id="rId19"/>
    <p:sldId id="308" r:id="rId20"/>
    <p:sldId id="299" r:id="rId21"/>
    <p:sldId id="314" r:id="rId22"/>
    <p:sldId id="315" r:id="rId23"/>
    <p:sldId id="295" r:id="rId24"/>
    <p:sldId id="294" r:id="rId25"/>
    <p:sldId id="311" r:id="rId26"/>
    <p:sldId id="298" r:id="rId27"/>
    <p:sldId id="316" r:id="rId28"/>
    <p:sldId id="317" r:id="rId29"/>
    <p:sldId id="318" r:id="rId30"/>
    <p:sldId id="297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1A9BF-8A8D-FC28-62E8-1A9834F3D50A}" v="2392" dt="2022-06-15T06:18:51.330"/>
    <p1510:client id="{60B467F1-89A8-C75F-3967-BD6FA653D7F0}" v="1678" dt="2022-06-22T00:33:04.767"/>
    <p1510:client id="{61C1CCBB-E820-2F12-A015-396987782497}" v="1" dt="2022-06-15T22:19:13.955"/>
    <p1510:client id="{A2E79A3B-E369-A810-3DA2-4C621BC22BF2}" v="813" dt="2022-06-19T21:57:57.193"/>
    <p1510:client id="{B19E918A-2C27-992D-4B18-686EBD53DAEB}" v="1172" dt="2022-06-18T23:59:27.384"/>
    <p1510:client id="{BD99F8CB-D2D3-FAC5-56A8-E972AB806D1A}" v="160" dt="2022-06-17T01:38:29.822"/>
    <p1510:client id="{D2FE1739-CF6B-B767-533A-69C6204A3B0B}" v="100" dt="2022-06-22T00:20:21.668"/>
    <p1510:client id="{FB42616D-42FF-DFFE-5E25-9CE2DE699CA8}" v="1655" dt="2022-06-19T21:43:56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pos="597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6/21/2022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7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069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6588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1781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0353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678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5957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542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306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09631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75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750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1587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92391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307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6588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419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654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2427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5999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095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72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841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163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49951" y="2814210"/>
            <a:ext cx="2077107" cy="1149108"/>
            <a:chOff x="2849951" y="2860865"/>
            <a:chExt cx="2077107" cy="114910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949088" y="2860865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solidFill>
                    <a:schemeClr val="bg1"/>
                  </a:solidFill>
                  <a:latin typeface="Arial Black"/>
                </a:rPr>
                <a:t>EDA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849951" y="3732974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5054" y="2006084"/>
            <a:ext cx="6847840" cy="1616252"/>
          </a:xfrm>
        </p:spPr>
        <p:txBody>
          <a:bodyPr>
            <a:normAutofit/>
          </a:bodyPr>
          <a:lstStyle/>
          <a:p>
            <a:r>
              <a:rPr lang="en-US" sz="3600"/>
              <a:t>Project 1</a:t>
            </a:r>
            <a:br>
              <a:rPr lang="en-US" sz="3600"/>
            </a:br>
            <a:r>
              <a:rPr lang="en-US" sz="2000"/>
              <a:t>Data Science</a:t>
            </a:r>
            <a:endParaRPr lang="en-US" sz="3600" b="0"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4026931"/>
            <a:ext cx="4854339" cy="1257574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By: Keith Sikes &amp;</a:t>
            </a:r>
            <a:endParaRPr lang="en-US"/>
          </a:p>
          <a:p>
            <a:r>
              <a:rPr lang="en-US">
                <a:cs typeface="Calibri"/>
              </a:rPr>
              <a:t>Bernard Strzalkowski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4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Compute the median alcohol content and international bitterness unit for each state. Plot the bar chart to compare.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2" y="1472038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Median ABV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-4046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Picture 15" descr="Chart&#10;&#10;Description automatically generated">
            <a:extLst>
              <a:ext uri="{FF2B5EF4-FFF2-40B4-BE49-F238E27FC236}">
                <a16:creationId xmlns:a16="http://schemas.microsoft.com/office/drawing/2014/main" id="{D93D0257-DCDC-0A40-BA09-329F44CEF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" t="6338" r="1522" b="880"/>
          <a:stretch/>
        </p:blipFill>
        <p:spPr>
          <a:xfrm>
            <a:off x="74386" y="2651799"/>
            <a:ext cx="6575800" cy="38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7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D7CCF1F-82CB-D044-BCB4-BC2536FB0AC2}"/>
              </a:ext>
            </a:extLst>
          </p:cNvPr>
          <p:cNvSpPr txBox="1">
            <a:spLocks/>
          </p:cNvSpPr>
          <p:nvPr/>
        </p:nvSpPr>
        <p:spPr>
          <a:xfrm>
            <a:off x="101642" y="1381984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Median IBU </a:t>
            </a:r>
          </a:p>
        </p:txBody>
      </p:sp>
      <p:pic>
        <p:nvPicPr>
          <p:cNvPr id="17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65DF18AB-2302-079B-F52B-65F19388AC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" t="6787" r="1491" b="1056"/>
          <a:stretch/>
        </p:blipFill>
        <p:spPr>
          <a:xfrm>
            <a:off x="0" y="2603308"/>
            <a:ext cx="6566908" cy="38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5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/>
          </a:bodyPr>
          <a:lstStyle/>
          <a:p>
            <a:r>
              <a:rPr lang="en-US">
                <a:cs typeface="Calibri"/>
              </a:rPr>
              <a:t>Which state has the maximum alcoholic (ABV) beer? Which state has the most bitter (IBU) beer?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ABV and IBU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56675"/>
            <a:ext cx="7342621" cy="608895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Which beers are the strongest?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Oregan has the beer with the highest IBU </a:t>
            </a:r>
            <a:endParaRPr lang="en-US"/>
          </a:p>
          <a:p>
            <a:r>
              <a:rPr lang="en-US">
                <a:cs typeface="Calibri"/>
              </a:rPr>
              <a:t>Highest IBU Beer: Bitter Bitch Imperial IPA (138)</a:t>
            </a:r>
          </a:p>
          <a:p>
            <a:r>
              <a:rPr lang="en-US">
                <a:cs typeface="Calibri"/>
              </a:rPr>
              <a:t>Colorado has the beer with the highest ABV </a:t>
            </a:r>
          </a:p>
          <a:p>
            <a:r>
              <a:rPr lang="en-US">
                <a:ea typeface="+mn-lt"/>
                <a:cs typeface="+mn-lt"/>
              </a:rPr>
              <a:t>Highest ABV Beer: Lee Hill Series Vol. 5 (12.8%) 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D2517DE-E81A-4722-BF4A-E1012D90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244" y="-24763"/>
            <a:ext cx="1607158" cy="11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2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48" y="1538120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Max ABV By State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-4046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40F0A028-9633-2C03-E51E-9EFC45DAD7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" t="6775" r="1427" b="1355"/>
          <a:stretch/>
        </p:blipFill>
        <p:spPr>
          <a:xfrm>
            <a:off x="59394" y="2717697"/>
            <a:ext cx="6454431" cy="37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1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D2517DE-E81A-4722-BF4A-E1012D90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244" y="-24763"/>
            <a:ext cx="1607158" cy="114797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D7CCF1F-82CB-D044-BCB4-BC2536FB0AC2}"/>
              </a:ext>
            </a:extLst>
          </p:cNvPr>
          <p:cNvSpPr txBox="1">
            <a:spLocks/>
          </p:cNvSpPr>
          <p:nvPr/>
        </p:nvSpPr>
        <p:spPr>
          <a:xfrm>
            <a:off x="143672" y="1426817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Max IBU By State</a:t>
            </a:r>
          </a:p>
        </p:txBody>
      </p:sp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5D582CE7-521B-4737-A0CC-73F7A0F5EA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2" t="6298" r="1433" b="969"/>
          <a:stretch/>
        </p:blipFill>
        <p:spPr>
          <a:xfrm>
            <a:off x="93728" y="2642458"/>
            <a:ext cx="6504597" cy="38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5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6</a:t>
            </a:r>
            <a:endParaRPr lang="en-US" b="0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en-US">
                <a:cs typeface="Calibri"/>
              </a:rPr>
              <a:t>Comment on the summary statistics and distribution of the ABV variable.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060C2DCF-1909-9E7D-5F4B-FC80C231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</p:spPr>
        <p:txBody>
          <a:bodyPr lIns="91440" tIns="45720" rIns="91440" bIns="45720" anchor="b">
            <a:normAutofit/>
          </a:bodyPr>
          <a:lstStyle/>
          <a:p>
            <a:r>
              <a:rPr lang="en-US">
                <a:cs typeface="Calibri"/>
              </a:rPr>
              <a:t>Median ABV by State</a:t>
            </a:r>
            <a:endParaRPr lang="en-US"/>
          </a:p>
        </p:txBody>
      </p:sp>
      <p:pic>
        <p:nvPicPr>
          <p:cNvPr id="15" name="Picture 16" descr="Chart&#10;&#10;Description automatically generated">
            <a:extLst>
              <a:ext uri="{FF2B5EF4-FFF2-40B4-BE49-F238E27FC236}">
                <a16:creationId xmlns:a16="http://schemas.microsoft.com/office/drawing/2014/main" id="{BB88C45C-5A51-121A-07EA-01082B281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9" r="2" b="2620"/>
          <a:stretch/>
        </p:blipFill>
        <p:spPr>
          <a:xfrm>
            <a:off x="520698" y="2886076"/>
            <a:ext cx="5475290" cy="3232149"/>
          </a:xfrm>
          <a:prstGeom prst="rect">
            <a:avLst/>
          </a:prstGeo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D02C6376-06A8-40AE-9C54-352A46087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</p:spPr>
        <p:txBody>
          <a:bodyPr lIns="91440" tIns="45720" rIns="91440" bIns="45720" anchor="b">
            <a:normAutofit/>
          </a:bodyPr>
          <a:lstStyle/>
          <a:p>
            <a:r>
              <a:rPr lang="en-US">
                <a:cs typeface="Calibri"/>
              </a:rPr>
              <a:t>Max ABV by State</a:t>
            </a:r>
            <a:endParaRPr lang="en-US"/>
          </a:p>
        </p:txBody>
      </p:sp>
      <p:pic>
        <p:nvPicPr>
          <p:cNvPr id="13" name="Picture 14" descr="Chart&#10;&#10;Description automatically generated">
            <a:extLst>
              <a:ext uri="{FF2B5EF4-FFF2-40B4-BE49-F238E27FC236}">
                <a16:creationId xmlns:a16="http://schemas.microsoft.com/office/drawing/2014/main" id="{3BFF5C64-8943-1EC0-8F13-8CE6893C5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7" r="-4" b="3061"/>
          <a:stretch/>
        </p:blipFill>
        <p:spPr>
          <a:xfrm>
            <a:off x="6186713" y="2886076"/>
            <a:ext cx="5475600" cy="3232149"/>
          </a:xfrm>
          <a:prstGeom prst="rect">
            <a:avLst/>
          </a:prstGeom>
          <a:noFill/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522793A-EAC8-FD87-AC9E-92AA71B7A3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 lIns="91440" tIns="45720" rIns="91440" bIns="45720">
            <a:normAutofit/>
          </a:bodyPr>
          <a:lstStyle/>
          <a:p>
            <a:r>
              <a:rPr lang="en-US"/>
              <a:t>Highest ABV vs. Median ABV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D2ED-AA42-D85C-0188-FA6E18ED9E8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3E24-466E-51E1-F62B-CC3F1E4301F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  <p:sp>
        <p:nvSpPr>
          <p:cNvPr id="22" name="Title 8">
            <a:extLst>
              <a:ext uri="{FF2B5EF4-FFF2-40B4-BE49-F238E27FC236}">
                <a16:creationId xmlns:a16="http://schemas.microsoft.com/office/drawing/2014/main" id="{D53DF175-A0A1-FBB5-FB76-FE880717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/>
              <a:t>Comparing ABV Statistics</a:t>
            </a:r>
          </a:p>
        </p:txBody>
      </p:sp>
    </p:spTree>
    <p:extLst>
      <p:ext uri="{BB962C8B-B14F-4D97-AF65-F5344CB8AC3E}">
        <p14:creationId xmlns:p14="http://schemas.microsoft.com/office/powerpoint/2010/main" val="31228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D2517DE-E81A-4722-BF4A-E1012D90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244" y="-24763"/>
            <a:ext cx="1607158" cy="114797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D7CCF1F-82CB-D044-BCB4-BC2536FB0AC2}"/>
              </a:ext>
            </a:extLst>
          </p:cNvPr>
          <p:cNvSpPr txBox="1">
            <a:spLocks/>
          </p:cNvSpPr>
          <p:nvPr/>
        </p:nvSpPr>
        <p:spPr>
          <a:xfrm>
            <a:off x="454333" y="2079624"/>
            <a:ext cx="3897878" cy="63619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ABV Comparison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B8E35754-70BF-A2DB-4622-EF84066A3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" y="3054736"/>
            <a:ext cx="6168356" cy="380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5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/>
              <a:t>Question 1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How many breweries are present in each state?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FFD8421-59E8-E7C4-0A04-7A66EA83B195}"/>
              </a:ext>
            </a:extLst>
          </p:cNvPr>
          <p:cNvSpPr txBox="1">
            <a:spLocks/>
          </p:cNvSpPr>
          <p:nvPr/>
        </p:nvSpPr>
        <p:spPr>
          <a:xfrm>
            <a:off x="428502" y="1789030"/>
            <a:ext cx="3897878" cy="63619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ABV Comparison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C64045F-5242-B016-EC1A-54DA4D5EC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" y="2789972"/>
            <a:ext cx="6598305" cy="40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92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Relationships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56675"/>
            <a:ext cx="7342621" cy="608895"/>
          </a:xfrm>
        </p:spPr>
        <p:txBody>
          <a:bodyPr lIns="91440" tIns="45720" rIns="91440" bIns="45720" anchor="t"/>
          <a:lstStyle/>
          <a:p>
            <a:r>
              <a:rPr lang="en-US"/>
              <a:t>ABV Comparison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000">
                <a:cs typeface="Calibri"/>
              </a:rPr>
              <a:t>States tend to distribute evenly on both max and median ABV</a:t>
            </a:r>
          </a:p>
          <a:p>
            <a:r>
              <a:rPr lang="en-US" sz="2000">
                <a:cs typeface="Calibri"/>
              </a:rPr>
              <a:t>As median ABV increases, max ABV tends to increase</a:t>
            </a:r>
          </a:p>
          <a:p>
            <a:r>
              <a:rPr lang="en-US" sz="2000">
                <a:cs typeface="Calibri"/>
              </a:rPr>
              <a:t>As max ABV increases, median ABV tends to increase</a:t>
            </a:r>
          </a:p>
          <a:p>
            <a:r>
              <a:rPr lang="en-US" sz="2000">
                <a:cs typeface="Calibri"/>
              </a:rPr>
              <a:t>Max and median ABV seem to have a direct relationship</a:t>
            </a:r>
          </a:p>
          <a:p>
            <a:r>
              <a:rPr lang="en-US" sz="2000">
                <a:cs typeface="Calibri"/>
              </a:rPr>
              <a:t>Utah is below average on both max and median ABV</a:t>
            </a:r>
          </a:p>
          <a:p>
            <a:r>
              <a:rPr lang="en-US" sz="2000">
                <a:cs typeface="Calibri"/>
              </a:rPr>
              <a:t>Utah also has more strict laws when it comes to alcohol</a:t>
            </a:r>
          </a:p>
          <a:p>
            <a:r>
              <a:rPr lang="en-US" sz="2000">
                <a:ea typeface="+mn-lt"/>
                <a:cs typeface="+mn-lt"/>
              </a:rPr>
              <a:t>State regulations are impacting the median and max ABV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1600">
              <a:cs typeface="Calibri" panose="020F0502020204030204"/>
            </a:endParaRPr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D2517DE-E81A-4722-BF4A-E1012D90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244" y="-24763"/>
            <a:ext cx="1607158" cy="11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7</a:t>
            </a:r>
            <a:endParaRPr lang="en-US" b="0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Is there an apparent relationship between the bitterness of the beer and its alcoholic content? Draw a scatter plot.  Make your best judgment of a relationship and EXPLAIN your answer.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08" y="1241109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State IBU/ABV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50640A6-20FE-5913-D68E-9B14B655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13" y="2705069"/>
            <a:ext cx="6498055" cy="40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State ABV/IBU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84D2232-20FC-C68E-28C5-196DAFDCB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8" y="2631705"/>
            <a:ext cx="6330174" cy="39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6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Beer IBU/ABV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50640A6-20FE-5913-D68E-9B14B655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" y="2705069"/>
            <a:ext cx="6485940" cy="40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5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Beer ABV/IBU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50640A6-20FE-5913-D68E-9B14B655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" y="2705069"/>
            <a:ext cx="6483250" cy="40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08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800"/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74ABA5-7B4C-1923-B9E5-39A01A9FAFDE}"/>
              </a:ext>
            </a:extLst>
          </p:cNvPr>
          <p:cNvSpPr txBox="1">
            <a:spLocks/>
          </p:cNvSpPr>
          <p:nvPr/>
        </p:nvSpPr>
        <p:spPr>
          <a:xfrm>
            <a:off x="683778" y="3119120"/>
            <a:ext cx="7413742" cy="312109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As max IBU increases, max ABV tends to increase</a:t>
            </a:r>
          </a:p>
          <a:p>
            <a:r>
              <a:rPr lang="en-US" sz="2000">
                <a:cs typeface="Calibri"/>
              </a:rPr>
              <a:t>As max ABV increases, max IBU tends to increase</a:t>
            </a:r>
          </a:p>
          <a:p>
            <a:r>
              <a:rPr lang="en-US" sz="2000">
                <a:cs typeface="Calibri"/>
              </a:rPr>
              <a:t>As actual IBU increases, actual ABV tends to increase</a:t>
            </a:r>
          </a:p>
          <a:p>
            <a:r>
              <a:rPr lang="en-US" sz="2000">
                <a:cs typeface="Calibri"/>
              </a:rPr>
              <a:t>As actual ABV increases, actual IBU tends to increase</a:t>
            </a:r>
          </a:p>
          <a:p>
            <a:r>
              <a:rPr lang="en-US" sz="2000">
                <a:cs typeface="Calibri"/>
              </a:rPr>
              <a:t>There seems to be a direct relationship in all scenario</a:t>
            </a:r>
          </a:p>
          <a:p>
            <a:r>
              <a:rPr lang="en-US" sz="2000">
                <a:cs typeface="Calibri"/>
              </a:rPr>
              <a:t>Outliers were observed at extremes at both ends:</a:t>
            </a:r>
          </a:p>
          <a:p>
            <a:pPr lvl="1"/>
            <a:r>
              <a:rPr lang="en-US" sz="1600">
                <a:cs typeface="Calibri"/>
              </a:rPr>
              <a:t>Some beers may be flavored to be sweeter (Soda Flavorings)</a:t>
            </a:r>
          </a:p>
          <a:p>
            <a:pPr lvl="1"/>
            <a:r>
              <a:rPr lang="en-US" sz="1600">
                <a:cs typeface="Calibri"/>
              </a:rPr>
              <a:t>Some beers may be flavored to be more bitter (Hoppy)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1600">
              <a:cs typeface="Calibri" panose="020F0502020204030204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AC73B6A-6EDD-B863-64DB-DA5D8FC6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The Relationships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FA0B50C-8558-92CE-3D31-EFCBA22CB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56675"/>
            <a:ext cx="7342621" cy="608895"/>
          </a:xfrm>
        </p:spPr>
        <p:txBody>
          <a:bodyPr lIns="91440" tIns="45720" rIns="91440" bIns="45720" anchor="t"/>
          <a:lstStyle/>
          <a:p>
            <a:r>
              <a:rPr lang="en-US"/>
              <a:t>IBU and ABV Comparison</a:t>
            </a:r>
          </a:p>
        </p:txBody>
      </p:sp>
    </p:spTree>
    <p:extLst>
      <p:ext uri="{BB962C8B-B14F-4D97-AF65-F5344CB8AC3E}">
        <p14:creationId xmlns:p14="http://schemas.microsoft.com/office/powerpoint/2010/main" val="36199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006" y="2213621"/>
            <a:ext cx="6847840" cy="1616252"/>
          </a:xfrm>
        </p:spPr>
        <p:txBody>
          <a:bodyPr>
            <a:normAutofit/>
          </a:bodyPr>
          <a:lstStyle/>
          <a:p>
            <a:r>
              <a:rPr lang="en-US" sz="3600"/>
              <a:t>Questions?</a:t>
            </a:r>
            <a:endParaRPr lang="en-US" sz="3600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6FBB2-4DC0-D538-2BC3-0173F9B35380}"/>
              </a:ext>
            </a:extLst>
          </p:cNvPr>
          <p:cNvSpPr txBox="1"/>
          <p:nvPr/>
        </p:nvSpPr>
        <p:spPr>
          <a:xfrm>
            <a:off x="2949088" y="2814210"/>
            <a:ext cx="1903663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 Black"/>
              </a:rPr>
              <a:t>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D6A31-68CC-3032-6065-E5D337D79C52}"/>
              </a:ext>
            </a:extLst>
          </p:cNvPr>
          <p:cNvSpPr txBox="1"/>
          <p:nvPr/>
        </p:nvSpPr>
        <p:spPr>
          <a:xfrm>
            <a:off x="2849951" y="3686319"/>
            <a:ext cx="2077107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 Light"/>
                <a:cs typeface="Calibri Light"/>
              </a:rPr>
              <a:t>Southern Methodist University</a:t>
            </a:r>
            <a:endParaRPr lang="en-US" sz="1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77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9359E373-05E2-E7B2-90D1-D4874A62F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75" t="9187" r="3636" b="-173"/>
          <a:stretch/>
        </p:blipFill>
        <p:spPr>
          <a:xfrm>
            <a:off x="1373" y="2748756"/>
            <a:ext cx="6599475" cy="4107938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95510A-82F0-ADF9-4CEB-250990D0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06" y="1452989"/>
            <a:ext cx="7342622" cy="1215566"/>
          </a:xfrm>
        </p:spPr>
        <p:txBody>
          <a:bodyPr/>
          <a:lstStyle/>
          <a:p>
            <a:r>
              <a:rPr lang="en-US"/>
              <a:t>Brewery Density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094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76D23-6A1E-CF59-7DB3-8440BA9F9F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C1CF-AF77-FA80-29FC-623EF6190D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B6FD26D-263F-5B8C-2EC4-C11F6D34BC4F}"/>
              </a:ext>
            </a:extLst>
          </p:cNvPr>
          <p:cNvSpPr txBox="1">
            <a:spLocks/>
          </p:cNvSpPr>
          <p:nvPr/>
        </p:nvSpPr>
        <p:spPr>
          <a:xfrm>
            <a:off x="11299371" y="65087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28AA8-B131-016E-CCD8-74E495FB093D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4D4F7740-7233-DC14-CD4A-B11CDF3C60AC}"/>
              </a:ext>
            </a:extLst>
          </p:cNvPr>
          <p:cNvSpPr txBox="1">
            <a:spLocks/>
          </p:cNvSpPr>
          <p:nvPr/>
        </p:nvSpPr>
        <p:spPr>
          <a:xfrm>
            <a:off x="3457494" y="251660"/>
            <a:ext cx="5132135" cy="6938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Calibri"/>
                <a:cs typeface="Calibri"/>
              </a:rPr>
              <a:t>Brewery Density</a:t>
            </a:r>
          </a:p>
        </p:txBody>
      </p:sp>
      <p:graphicFrame>
        <p:nvGraphicFramePr>
          <p:cNvPr id="19" name="Table 14">
            <a:extLst>
              <a:ext uri="{FF2B5EF4-FFF2-40B4-BE49-F238E27FC236}">
                <a16:creationId xmlns:a16="http://schemas.microsoft.com/office/drawing/2014/main" id="{09160059-6A60-6422-06BD-BCF9B8E0A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40667"/>
              </p:ext>
            </p:extLst>
          </p:nvPr>
        </p:nvGraphicFramePr>
        <p:xfrm>
          <a:off x="1914779" y="1163270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C2F3CD63-0ECF-C350-F322-BCFF28BE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30232"/>
              </p:ext>
            </p:extLst>
          </p:nvPr>
        </p:nvGraphicFramePr>
        <p:xfrm>
          <a:off x="3997293" y="1162622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3B454974-5CB7-5249-CA64-082155512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84068"/>
              </p:ext>
            </p:extLst>
          </p:nvPr>
        </p:nvGraphicFramePr>
        <p:xfrm>
          <a:off x="6033696" y="1176999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  <p:graphicFrame>
        <p:nvGraphicFramePr>
          <p:cNvPr id="25" name="Table 14">
            <a:extLst>
              <a:ext uri="{FF2B5EF4-FFF2-40B4-BE49-F238E27FC236}">
                <a16:creationId xmlns:a16="http://schemas.microsoft.com/office/drawing/2014/main" id="{6AA84F08-6362-795D-FEA7-F0BD0683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70596"/>
              </p:ext>
            </p:extLst>
          </p:nvPr>
        </p:nvGraphicFramePr>
        <p:xfrm>
          <a:off x="8085126" y="1135810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69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2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Merge beer data with the breweries data. Print the first 6 observations and the last six observations to check the merged file.  (RMD only, this does not need to be included in the presentation or the deck.)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76D23-6A1E-CF59-7DB3-8440BA9F9F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C1CF-AF77-FA80-29FC-623EF6190D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B6FD26D-263F-5B8C-2EC4-C11F6D34BC4F}"/>
              </a:ext>
            </a:extLst>
          </p:cNvPr>
          <p:cNvSpPr txBox="1">
            <a:spLocks/>
          </p:cNvSpPr>
          <p:nvPr/>
        </p:nvSpPr>
        <p:spPr>
          <a:xfrm>
            <a:off x="11299371" y="65087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28AA8-B131-016E-CCD8-74E495FB093D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4D4F7740-7233-DC14-CD4A-B11CDF3C60AC}"/>
              </a:ext>
            </a:extLst>
          </p:cNvPr>
          <p:cNvSpPr txBox="1">
            <a:spLocks/>
          </p:cNvSpPr>
          <p:nvPr/>
        </p:nvSpPr>
        <p:spPr>
          <a:xfrm>
            <a:off x="3457494" y="251660"/>
            <a:ext cx="5132135" cy="6938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Calibri"/>
                <a:cs typeface="Calibri"/>
              </a:rPr>
              <a:t>First Six Observations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704340FC-708E-B119-BD81-0871A9D8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60768"/>
              </p:ext>
            </p:extLst>
          </p:nvPr>
        </p:nvGraphicFramePr>
        <p:xfrm>
          <a:off x="659949" y="1346949"/>
          <a:ext cx="10991950" cy="464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054">
                  <a:extLst>
                    <a:ext uri="{9D8B030D-6E8A-4147-A177-3AD203B41FA5}">
                      <a16:colId xmlns:a16="http://schemas.microsoft.com/office/drawing/2014/main" val="4077548804"/>
                    </a:ext>
                  </a:extLst>
                </a:gridCol>
                <a:gridCol w="892432">
                  <a:extLst>
                    <a:ext uri="{9D8B030D-6E8A-4147-A177-3AD203B41FA5}">
                      <a16:colId xmlns:a16="http://schemas.microsoft.com/office/drawing/2014/main" val="3014458278"/>
                    </a:ext>
                  </a:extLst>
                </a:gridCol>
                <a:gridCol w="729389">
                  <a:extLst>
                    <a:ext uri="{9D8B030D-6E8A-4147-A177-3AD203B41FA5}">
                      <a16:colId xmlns:a16="http://schemas.microsoft.com/office/drawing/2014/main" val="3108872136"/>
                    </a:ext>
                  </a:extLst>
                </a:gridCol>
                <a:gridCol w="566350">
                  <a:extLst>
                    <a:ext uri="{9D8B030D-6E8A-4147-A177-3AD203B41FA5}">
                      <a16:colId xmlns:a16="http://schemas.microsoft.com/office/drawing/2014/main" val="251707356"/>
                    </a:ext>
                  </a:extLst>
                </a:gridCol>
                <a:gridCol w="1012567">
                  <a:extLst>
                    <a:ext uri="{9D8B030D-6E8A-4147-A177-3AD203B41FA5}">
                      <a16:colId xmlns:a16="http://schemas.microsoft.com/office/drawing/2014/main" val="248311762"/>
                    </a:ext>
                  </a:extLst>
                </a:gridCol>
                <a:gridCol w="2110943">
                  <a:extLst>
                    <a:ext uri="{9D8B030D-6E8A-4147-A177-3AD203B41FA5}">
                      <a16:colId xmlns:a16="http://schemas.microsoft.com/office/drawing/2014/main" val="2912286802"/>
                    </a:ext>
                  </a:extLst>
                </a:gridCol>
                <a:gridCol w="866689">
                  <a:extLst>
                    <a:ext uri="{9D8B030D-6E8A-4147-A177-3AD203B41FA5}">
                      <a16:colId xmlns:a16="http://schemas.microsoft.com/office/drawing/2014/main" val="266034562"/>
                    </a:ext>
                  </a:extLst>
                </a:gridCol>
                <a:gridCol w="1956486">
                  <a:extLst>
                    <a:ext uri="{9D8B030D-6E8A-4147-A177-3AD203B41FA5}">
                      <a16:colId xmlns:a16="http://schemas.microsoft.com/office/drawing/2014/main" val="2574995485"/>
                    </a:ext>
                  </a:extLst>
                </a:gridCol>
                <a:gridCol w="1003982">
                  <a:extLst>
                    <a:ext uri="{9D8B030D-6E8A-4147-A177-3AD203B41FA5}">
                      <a16:colId xmlns:a16="http://schemas.microsoft.com/office/drawing/2014/main" val="3989531285"/>
                    </a:ext>
                  </a:extLst>
                </a:gridCol>
                <a:gridCol w="789058">
                  <a:extLst>
                    <a:ext uri="{9D8B030D-6E8A-4147-A177-3AD203B41FA5}">
                      <a16:colId xmlns:a16="http://schemas.microsoft.com/office/drawing/2014/main" val="3265009810"/>
                    </a:ext>
                  </a:extLst>
                </a:gridCol>
              </a:tblGrid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4409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Pub Beer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American Pale 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Barrel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17589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Devil's Cup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American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3097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Rise of the Pheonix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5076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Sinister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American Double / Imperial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143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Sex and Candy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7841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Black 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Oatmeal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6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9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76D23-6A1E-CF59-7DB3-8440BA9F9F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C1CF-AF77-FA80-29FC-623EF6190D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B6FD26D-263F-5B8C-2EC4-C11F6D34BC4F}"/>
              </a:ext>
            </a:extLst>
          </p:cNvPr>
          <p:cNvSpPr txBox="1">
            <a:spLocks/>
          </p:cNvSpPr>
          <p:nvPr/>
        </p:nvSpPr>
        <p:spPr>
          <a:xfrm>
            <a:off x="11299371" y="65087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28AA8-B131-016E-CCD8-74E495FB093D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4D4F7740-7233-DC14-CD4A-B11CDF3C60AC}"/>
              </a:ext>
            </a:extLst>
          </p:cNvPr>
          <p:cNvSpPr txBox="1">
            <a:spLocks/>
          </p:cNvSpPr>
          <p:nvPr/>
        </p:nvSpPr>
        <p:spPr>
          <a:xfrm>
            <a:off x="3457494" y="251660"/>
            <a:ext cx="5132135" cy="6938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Calibri"/>
                <a:cs typeface="Calibri"/>
              </a:rPr>
              <a:t>Last Six Observations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A643E-275E-EB0B-6C84-07370824BC0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244EBB4-6C4C-18AB-57D3-2EB92ADBE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07568"/>
              </p:ext>
            </p:extLst>
          </p:nvPr>
        </p:nvGraphicFramePr>
        <p:xfrm>
          <a:off x="530553" y="1260686"/>
          <a:ext cx="1099194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266">
                  <a:extLst>
                    <a:ext uri="{9D8B030D-6E8A-4147-A177-3AD203B41FA5}">
                      <a16:colId xmlns:a16="http://schemas.microsoft.com/office/drawing/2014/main" val="4077548804"/>
                    </a:ext>
                  </a:extLst>
                </a:gridCol>
                <a:gridCol w="754219">
                  <a:extLst>
                    <a:ext uri="{9D8B030D-6E8A-4147-A177-3AD203B41FA5}">
                      <a16:colId xmlns:a16="http://schemas.microsoft.com/office/drawing/2014/main" val="3014458278"/>
                    </a:ext>
                  </a:extLst>
                </a:gridCol>
                <a:gridCol w="729389">
                  <a:extLst>
                    <a:ext uri="{9D8B030D-6E8A-4147-A177-3AD203B41FA5}">
                      <a16:colId xmlns:a16="http://schemas.microsoft.com/office/drawing/2014/main" val="3108872136"/>
                    </a:ext>
                  </a:extLst>
                </a:gridCol>
                <a:gridCol w="566350">
                  <a:extLst>
                    <a:ext uri="{9D8B030D-6E8A-4147-A177-3AD203B41FA5}">
                      <a16:colId xmlns:a16="http://schemas.microsoft.com/office/drawing/2014/main" val="251707356"/>
                    </a:ext>
                  </a:extLst>
                </a:gridCol>
                <a:gridCol w="1012567">
                  <a:extLst>
                    <a:ext uri="{9D8B030D-6E8A-4147-A177-3AD203B41FA5}">
                      <a16:colId xmlns:a16="http://schemas.microsoft.com/office/drawing/2014/main" val="248311762"/>
                    </a:ext>
                  </a:extLst>
                </a:gridCol>
                <a:gridCol w="2110943">
                  <a:extLst>
                    <a:ext uri="{9D8B030D-6E8A-4147-A177-3AD203B41FA5}">
                      <a16:colId xmlns:a16="http://schemas.microsoft.com/office/drawing/2014/main" val="2912286802"/>
                    </a:ext>
                  </a:extLst>
                </a:gridCol>
                <a:gridCol w="866689">
                  <a:extLst>
                    <a:ext uri="{9D8B030D-6E8A-4147-A177-3AD203B41FA5}">
                      <a16:colId xmlns:a16="http://schemas.microsoft.com/office/drawing/2014/main" val="266034562"/>
                    </a:ext>
                  </a:extLst>
                </a:gridCol>
                <a:gridCol w="1956486">
                  <a:extLst>
                    <a:ext uri="{9D8B030D-6E8A-4147-A177-3AD203B41FA5}">
                      <a16:colId xmlns:a16="http://schemas.microsoft.com/office/drawing/2014/main" val="2574995485"/>
                    </a:ext>
                  </a:extLst>
                </a:gridCol>
                <a:gridCol w="1003982">
                  <a:extLst>
                    <a:ext uri="{9D8B030D-6E8A-4147-A177-3AD203B41FA5}">
                      <a16:colId xmlns:a16="http://schemas.microsoft.com/office/drawing/2014/main" val="3989531285"/>
                    </a:ext>
                  </a:extLst>
                </a:gridCol>
                <a:gridCol w="789058">
                  <a:extLst>
                    <a:ext uri="{9D8B030D-6E8A-4147-A177-3AD203B41FA5}">
                      <a16:colId xmlns:a16="http://schemas.microsoft.com/office/drawing/2014/main" val="3265009810"/>
                    </a:ext>
                  </a:extLst>
                </a:gridCol>
              </a:tblGrid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4409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Rocky Mountain Oyster Stout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American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17589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 err="1"/>
                        <a:t>Belgarado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Belgian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3097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Rail Yard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American Amber/ Red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5076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B3K Black 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Schwarzbier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1435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Silverback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American Pale Ale (APA)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7841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Rail Yard Ale (2009)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American Amber/ Red Ale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6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3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Address the missing values in each column.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Missing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Missing values make finding median result in NA Value</a:t>
            </a:r>
          </a:p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Group together the states with N/A Values</a:t>
            </a:r>
          </a:p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Obtain the median of the ABV by State</a:t>
            </a:r>
          </a:p>
          <a:p>
            <a:pPr>
              <a:lnSpc>
                <a:spcPct val="80000"/>
              </a:lnSpc>
            </a:pPr>
            <a:r>
              <a:rPr lang="en-US" sz="2100"/>
              <a:t>Create a data frame with median IBU and ABV</a:t>
            </a: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100"/>
              <a:t>Replace NA values with median ABV and IBU for the state</a:t>
            </a: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Add a column with mean and max values by state</a:t>
            </a:r>
          </a:p>
          <a:p>
            <a:pPr lvl="0"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endParaRPr lang="en-US" sz="2000">
              <a:cs typeface="Calibri" panose="020F0502020204030204"/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62A89-38A9-CDB0-6FA3-50CBFA925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Addressing 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5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Application>Microsoft Office PowerPoint</Application>
  <PresentationFormat>Widescreen</PresentationFormat>
  <Slides>28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Project 1 Data Science</vt:lpstr>
      <vt:lpstr>Question 1</vt:lpstr>
      <vt:lpstr>Brewery Density</vt:lpstr>
      <vt:lpstr>PowerPoint Presentation</vt:lpstr>
      <vt:lpstr>Question 2</vt:lpstr>
      <vt:lpstr>PowerPoint Presentation</vt:lpstr>
      <vt:lpstr>PowerPoint Presentation</vt:lpstr>
      <vt:lpstr>Question 3</vt:lpstr>
      <vt:lpstr>Missing Values</vt:lpstr>
      <vt:lpstr>Question 4</vt:lpstr>
      <vt:lpstr>Median ABV </vt:lpstr>
      <vt:lpstr>PowerPoint Presentation</vt:lpstr>
      <vt:lpstr>Question 5</vt:lpstr>
      <vt:lpstr>Max ABV and IBU</vt:lpstr>
      <vt:lpstr>Max ABV By State</vt:lpstr>
      <vt:lpstr>PowerPoint Presentation</vt:lpstr>
      <vt:lpstr>Question 6</vt:lpstr>
      <vt:lpstr>Comparing ABV Statistics</vt:lpstr>
      <vt:lpstr>PowerPoint Presentation</vt:lpstr>
      <vt:lpstr>PowerPoint Presentation</vt:lpstr>
      <vt:lpstr>The Relationships</vt:lpstr>
      <vt:lpstr>Question 7</vt:lpstr>
      <vt:lpstr>State IBU/ABV </vt:lpstr>
      <vt:lpstr>State ABV/IBU</vt:lpstr>
      <vt:lpstr>Beer IBU/ABV</vt:lpstr>
      <vt:lpstr>Beer ABV/IBU</vt:lpstr>
      <vt:lpstr>The Relationships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Business Development Department Launch Proposal</dc:title>
  <dc:creator>Strzalkowski, Bernard</dc:creator>
  <cp:revision>2</cp:revision>
  <dcterms:created xsi:type="dcterms:W3CDTF">2022-06-07T07:13:04Z</dcterms:created>
  <dcterms:modified xsi:type="dcterms:W3CDTF">2022-06-22T00:34:06Z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