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48181D-30E7-7ABC-3910-056748558C2F}" v="604" dt="2025-02-26T16:01:14.6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422"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BSundeep-Yadav1/AICTE_STEGNOGRAPHY_PROJECT.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err="1">
                <a:solidFill>
                  <a:schemeClr val="accent1"/>
                </a:solidFill>
                <a:latin typeface="Arial"/>
                <a:cs typeface="Arial"/>
              </a:rPr>
              <a:t>SeCURE</a:t>
            </a:r>
            <a:r>
              <a:rPr lang="en-US" b="1" dirty="0">
                <a:solidFill>
                  <a:schemeClr val="accent1"/>
                </a:solidFill>
                <a:latin typeface="Arial"/>
                <a:cs typeface="Arial"/>
              </a:rPr>
              <a:t> THE DATA in A IMAGE USING STEGNOGRAPHY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a:cs typeface="Arial"/>
              </a:rPr>
              <a:t>Presented By: </a:t>
            </a:r>
            <a:r>
              <a:rPr lang="en-US" sz="2000" b="1" dirty="0" err="1">
                <a:solidFill>
                  <a:schemeClr val="accent1">
                    <a:lumMod val="75000"/>
                  </a:schemeClr>
                </a:solidFill>
                <a:latin typeface="Arial"/>
                <a:cs typeface="Arial"/>
              </a:rPr>
              <a:t>Beesupally</a:t>
            </a:r>
            <a:r>
              <a:rPr lang="en-US" sz="2000" b="1" dirty="0">
                <a:solidFill>
                  <a:schemeClr val="accent1">
                    <a:lumMod val="75000"/>
                  </a:schemeClr>
                </a:solidFill>
                <a:latin typeface="Arial"/>
                <a:cs typeface="Arial"/>
              </a:rPr>
              <a:t> Sundeep Yadav</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a:t>
            </a:r>
            <a:r>
              <a:rPr lang="en-US" sz="2000" b="1" dirty="0" err="1">
                <a:solidFill>
                  <a:schemeClr val="accent1">
                    <a:lumMod val="75000"/>
                  </a:schemeClr>
                </a:solidFill>
                <a:latin typeface="Arial"/>
                <a:cs typeface="Arial"/>
              </a:rPr>
              <a:t>Beesupally</a:t>
            </a:r>
            <a:r>
              <a:rPr lang="en-US" sz="2000" b="1" dirty="0">
                <a:solidFill>
                  <a:schemeClr val="accent1">
                    <a:lumMod val="75000"/>
                  </a:schemeClr>
                </a:solidFill>
                <a:latin typeface="Arial"/>
                <a:cs typeface="Arial"/>
              </a:rPr>
              <a:t> Sundeep Yadav</a:t>
            </a:r>
          </a:p>
          <a:p>
            <a:r>
              <a:rPr lang="en-US" sz="2000" b="1" dirty="0">
                <a:solidFill>
                  <a:schemeClr val="accent1">
                    <a:lumMod val="75000"/>
                  </a:schemeClr>
                </a:solidFill>
                <a:latin typeface="Arial"/>
                <a:cs typeface="Arial"/>
              </a:rPr>
              <a:t>College Name &amp; Department : Malla Reddy College Of </a:t>
            </a:r>
            <a:r>
              <a:rPr lang="en-US" sz="2000" b="1" dirty="0" err="1">
                <a:solidFill>
                  <a:schemeClr val="accent1">
                    <a:lumMod val="75000"/>
                  </a:schemeClr>
                </a:solidFill>
                <a:latin typeface="Arial"/>
                <a:cs typeface="Arial"/>
              </a:rPr>
              <a:t>Engieering</a:t>
            </a:r>
            <a:r>
              <a:rPr lang="en-US" sz="2000" b="1" dirty="0">
                <a:solidFill>
                  <a:schemeClr val="accent1">
                    <a:lumMod val="75000"/>
                  </a:schemeClr>
                </a:solidFill>
                <a:latin typeface="Arial"/>
                <a:cs typeface="Arial"/>
              </a:rPr>
              <a:t> &amp; Mechanical </a:t>
            </a:r>
            <a:r>
              <a:rPr lang="en-US" sz="2000" b="1" dirty="0" err="1">
                <a:solidFill>
                  <a:schemeClr val="accent1">
                    <a:lumMod val="75000"/>
                  </a:schemeClr>
                </a:solidFill>
                <a:latin typeface="Arial"/>
                <a:cs typeface="Arial"/>
              </a:rPr>
              <a:t>Engieering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b="1">
                <a:ea typeface="+mn-lt"/>
                <a:cs typeface="+mn-lt"/>
              </a:rPr>
              <a:t>Integration with Advanced Encryption Techniques:</a:t>
            </a:r>
            <a:endParaRPr lang="en-US" dirty="0"/>
          </a:p>
          <a:p>
            <a:pPr marL="305435" indent="-305435"/>
            <a:r>
              <a:rPr lang="en-US" b="1" dirty="0">
                <a:ea typeface="+mn-lt"/>
                <a:cs typeface="+mn-lt"/>
              </a:rPr>
              <a:t>Adding Layered Security:</a:t>
            </a:r>
            <a:r>
              <a:rPr lang="en-US" dirty="0">
                <a:ea typeface="+mn-lt"/>
                <a:cs typeface="+mn-lt"/>
              </a:rPr>
              <a:t> Combining steganography with encryption algorithms (e.g., AES, RSA) to further enhance the security of the embedded data. This would provide both covert data hiding and strong encryption, ensuring data protection even if the image is discovered.</a:t>
            </a:r>
            <a:endParaRPr lang="en-US" dirty="0"/>
          </a:p>
          <a:p>
            <a:pPr marL="0" indent="0">
              <a:buNone/>
            </a:pPr>
            <a:r>
              <a:rPr lang="en-US" b="1">
                <a:ea typeface="+mn-lt"/>
                <a:cs typeface="+mn-lt"/>
              </a:rPr>
              <a:t>Multi-format Support and Cloud Integration:</a:t>
            </a:r>
            <a:endParaRPr lang="en-US"/>
          </a:p>
          <a:p>
            <a:pPr marL="305435" indent="-305435"/>
            <a:r>
              <a:rPr lang="en-US" b="1" dirty="0">
                <a:ea typeface="+mn-lt"/>
                <a:cs typeface="+mn-lt"/>
              </a:rPr>
              <a:t>Support for Other File Formats:</a:t>
            </a:r>
            <a:r>
              <a:rPr lang="en-US" dirty="0">
                <a:ea typeface="+mn-lt"/>
                <a:cs typeface="+mn-lt"/>
              </a:rPr>
              <a:t> Expanding beyond images to support hiding data in other media formats, such as audio, video, and PDF files, offering broader usability for different types of sensitive data.</a:t>
            </a:r>
            <a:endParaRPr lang="en-US" dirty="0"/>
          </a:p>
          <a:p>
            <a:pPr marL="305435" indent="-305435"/>
            <a:r>
              <a:rPr lang="en-US" b="1" dirty="0">
                <a:ea typeface="+mn-lt"/>
                <a:cs typeface="+mn-lt"/>
              </a:rPr>
              <a:t>Cloud-based Storage and Sharing:</a:t>
            </a:r>
            <a:r>
              <a:rPr lang="en-US" dirty="0">
                <a:ea typeface="+mn-lt"/>
                <a:cs typeface="+mn-lt"/>
              </a:rPr>
              <a:t> Implementing cloud storage options for securely sharing </a:t>
            </a:r>
            <a:r>
              <a:rPr lang="en-US" dirty="0" err="1">
                <a:ea typeface="+mn-lt"/>
                <a:cs typeface="+mn-lt"/>
              </a:rPr>
              <a:t>steganographically</a:t>
            </a:r>
            <a:r>
              <a:rPr lang="en-US" dirty="0">
                <a:ea typeface="+mn-lt"/>
                <a:cs typeface="+mn-lt"/>
              </a:rPr>
              <a:t> concealed files, allowing for easier access and retrieval across platforms while maintaining encryption and data integrity.</a:t>
            </a:r>
            <a:endParaRPr lang="en-US"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2000" dirty="0">
                <a:solidFill>
                  <a:srgbClr val="0F0F0F"/>
                </a:solidFill>
              </a:rPr>
              <a:t>1. </a:t>
            </a:r>
            <a:r>
              <a:rPr lang="en-IN" sz="2000" b="1" dirty="0">
                <a:solidFill>
                  <a:srgbClr val="0F0F0F"/>
                </a:solidFill>
                <a:ea typeface="+mn-lt"/>
                <a:cs typeface="+mn-lt"/>
              </a:rPr>
              <a:t>Data Security and Confidentiality</a:t>
            </a:r>
            <a:r>
              <a:rPr lang="en-IN" sz="2000" dirty="0">
                <a:solidFill>
                  <a:srgbClr val="0F0F0F"/>
                </a:solidFill>
                <a:ea typeface="+mn-lt"/>
                <a:cs typeface="+mn-lt"/>
              </a:rPr>
              <a:t>: There is a growing need to protect sensitive information from unauthorized access and cyber threats.</a:t>
            </a:r>
          </a:p>
          <a:p>
            <a:pPr marL="0" indent="0">
              <a:buNone/>
            </a:pPr>
            <a:r>
              <a:rPr lang="en-IN" sz="2000" dirty="0">
                <a:solidFill>
                  <a:srgbClr val="0F0F0F"/>
                </a:solidFill>
              </a:rPr>
              <a:t>2.</a:t>
            </a:r>
            <a:r>
              <a:rPr lang="en-IN" sz="2000" b="1" dirty="0">
                <a:solidFill>
                  <a:srgbClr val="0F0F0F"/>
                </a:solidFill>
                <a:ea typeface="+mn-lt"/>
                <a:cs typeface="+mn-lt"/>
              </a:rPr>
              <a:t>Preventing Data Tampering and Unauthorized Access</a:t>
            </a:r>
            <a:r>
              <a:rPr lang="en-IN" sz="2000" dirty="0">
                <a:solidFill>
                  <a:srgbClr val="0F0F0F"/>
                </a:solidFill>
                <a:ea typeface="+mn-lt"/>
                <a:cs typeface="+mn-lt"/>
              </a:rPr>
              <a:t>: Sensitive data shared over public or insecure networks is vulnerable to interception and manipulation.</a:t>
            </a:r>
          </a:p>
          <a:p>
            <a:pPr marL="0" indent="0">
              <a:buNone/>
            </a:pPr>
            <a:r>
              <a:rPr lang="en-IN" sz="2000" dirty="0">
                <a:solidFill>
                  <a:srgbClr val="0F0F0F"/>
                </a:solidFill>
                <a:ea typeface="+mn-lt"/>
                <a:cs typeface="+mn-lt"/>
              </a:rPr>
              <a:t>3.</a:t>
            </a:r>
            <a:r>
              <a:rPr lang="en-IN" sz="2000" b="1" dirty="0">
                <a:solidFill>
                  <a:srgbClr val="0F0F0F"/>
                </a:solidFill>
                <a:ea typeface="+mn-lt"/>
                <a:cs typeface="+mn-lt"/>
              </a:rPr>
              <a:t>Ensuring Data Integrity and Image Quality</a:t>
            </a:r>
            <a:r>
              <a:rPr lang="en-IN" sz="2000" dirty="0">
                <a:solidFill>
                  <a:srgbClr val="0F0F0F"/>
                </a:solidFill>
                <a:ea typeface="+mn-lt"/>
                <a:cs typeface="+mn-lt"/>
              </a:rPr>
              <a:t>: A key challenge is to conceal data without significantly degrading the image quality or raising suspicion.</a:t>
            </a:r>
          </a:p>
          <a:p>
            <a:pPr marL="0" indent="0">
              <a:buNone/>
            </a:pPr>
            <a:r>
              <a:rPr lang="en-IN" sz="2000" dirty="0">
                <a:solidFill>
                  <a:srgbClr val="0F0F0F"/>
                </a:solidFill>
                <a:ea typeface="+mn-lt"/>
                <a:cs typeface="+mn-lt"/>
              </a:rPr>
              <a:t>4.</a:t>
            </a:r>
            <a:r>
              <a:rPr lang="en-IN" sz="2000" b="1" dirty="0">
                <a:solidFill>
                  <a:srgbClr val="0F0F0F"/>
                </a:solidFill>
                <a:ea typeface="+mn-lt"/>
                <a:cs typeface="+mn-lt"/>
              </a:rPr>
              <a:t>Real-World Applications in Secure Communication: </a:t>
            </a:r>
            <a:r>
              <a:rPr lang="en-IN" sz="2000" dirty="0">
                <a:solidFill>
                  <a:srgbClr val="0F0F0F"/>
                </a:solidFill>
                <a:ea typeface="+mn-lt"/>
                <a:cs typeface="+mn-lt"/>
              </a:rPr>
              <a:t>In scenarios like secure messaging, watermarking, and confidential document sharing, traditional methods can be easily detected or blocked.</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dirty="0"/>
              <a:t>1.Code is written in python,</a:t>
            </a:r>
          </a:p>
          <a:p>
            <a:pPr marL="0" indent="0">
              <a:buNone/>
            </a:pPr>
            <a:r>
              <a:rPr lang="en-IN" dirty="0"/>
              <a:t>2. Libraries used are </a:t>
            </a:r>
            <a:r>
              <a:rPr lang="en-IN" b="1" dirty="0">
                <a:ea typeface="+mn-lt"/>
                <a:cs typeface="+mn-lt"/>
              </a:rPr>
              <a:t>cv2</a:t>
            </a:r>
            <a:r>
              <a:rPr lang="en-IN" dirty="0">
                <a:ea typeface="+mn-lt"/>
                <a:cs typeface="+mn-lt"/>
              </a:rPr>
              <a:t> – </a:t>
            </a:r>
            <a:r>
              <a:rPr lang="en-IN" b="1" dirty="0">
                <a:ea typeface="+mn-lt"/>
                <a:cs typeface="+mn-lt"/>
              </a:rPr>
              <a:t>OpenCV (Open Source Computer Vision Library), </a:t>
            </a:r>
            <a:r>
              <a:rPr lang="en-IN" b="1" err="1">
                <a:ea typeface="+mn-lt"/>
                <a:cs typeface="+mn-lt"/>
              </a:rPr>
              <a:t>os</a:t>
            </a:r>
            <a:r>
              <a:rPr lang="en-IN" dirty="0">
                <a:ea typeface="+mn-lt"/>
                <a:cs typeface="+mn-lt"/>
              </a:rPr>
              <a:t> – </a:t>
            </a:r>
            <a:r>
              <a:rPr lang="en-IN" b="1" dirty="0">
                <a:ea typeface="+mn-lt"/>
                <a:cs typeface="+mn-lt"/>
              </a:rPr>
              <a:t>OS (Operating System) Module, </a:t>
            </a:r>
            <a:r>
              <a:rPr lang="en-IN" dirty="0">
                <a:ea typeface="+mn-lt"/>
                <a:cs typeface="+mn-lt"/>
              </a:rPr>
              <a:t>String Module. To </a:t>
            </a:r>
            <a:r>
              <a:rPr lang="en-IN" err="1">
                <a:ea typeface="+mn-lt"/>
                <a:cs typeface="+mn-lt"/>
              </a:rPr>
              <a:t>intall</a:t>
            </a:r>
            <a:r>
              <a:rPr lang="en-IN" dirty="0">
                <a:ea typeface="+mn-lt"/>
                <a:cs typeface="+mn-lt"/>
              </a:rPr>
              <a:t> CV2 this is command </a:t>
            </a:r>
            <a:r>
              <a:rPr lang="en-IN">
                <a:ea typeface="+mn-lt"/>
                <a:cs typeface="+mn-lt"/>
              </a:rPr>
              <a:t>pip install </a:t>
            </a:r>
            <a:r>
              <a:rPr lang="en-IN" err="1">
                <a:ea typeface="+mn-lt"/>
                <a:cs typeface="+mn-lt"/>
              </a:rPr>
              <a:t>opencv</a:t>
            </a:r>
            <a:r>
              <a:rPr lang="en-IN">
                <a:ea typeface="+mn-lt"/>
                <a:cs typeface="+mn-lt"/>
              </a:rPr>
              <a:t>-python.</a:t>
            </a:r>
            <a:endParaRPr lang="en-IN" dirty="0">
              <a:ea typeface="+mn-lt"/>
              <a:cs typeface="+mn-lt"/>
            </a:endParaRPr>
          </a:p>
          <a:p>
            <a:pPr marL="0" indent="0">
              <a:buNone/>
            </a:pPr>
            <a:r>
              <a:rPr lang="en-IN" dirty="0"/>
              <a:t>3. Platform used to develop is python IDLE which is used in Windows 10 machine.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Seamless Integration of Steganography with a Modern Web Interface:</a:t>
            </a:r>
            <a:endParaRPr lang="en-US"/>
          </a:p>
          <a:p>
            <a:pPr marL="305435" indent="-305435">
              <a:buFont typeface="Wingdings 2"/>
              <a:buChar char=""/>
            </a:pPr>
            <a:r>
              <a:rPr lang="en-IN" sz="1800" dirty="0">
                <a:solidFill>
                  <a:srgbClr val="0F0F0F"/>
                </a:solidFill>
                <a:ea typeface="+mn-lt"/>
                <a:cs typeface="+mn-lt"/>
              </a:rPr>
              <a:t>Combines powerful image steganography techniques with a </a:t>
            </a:r>
            <a:r>
              <a:rPr lang="en-IN" sz="1800" b="1" dirty="0">
                <a:solidFill>
                  <a:srgbClr val="0F0F0F"/>
                </a:solidFill>
                <a:ea typeface="+mn-lt"/>
                <a:cs typeface="+mn-lt"/>
              </a:rPr>
              <a:t>user-friendly React frontend</a:t>
            </a:r>
            <a:r>
              <a:rPr lang="en-IN" sz="1800" dirty="0">
                <a:solidFill>
                  <a:srgbClr val="0F0F0F"/>
                </a:solidFill>
                <a:ea typeface="+mn-lt"/>
                <a:cs typeface="+mn-lt"/>
              </a:rPr>
              <a:t> and a </a:t>
            </a:r>
            <a:r>
              <a:rPr lang="en-IN" sz="1800" b="1" dirty="0">
                <a:solidFill>
                  <a:srgbClr val="0F0F0F"/>
                </a:solidFill>
                <a:ea typeface="+mn-lt"/>
                <a:cs typeface="+mn-lt"/>
              </a:rPr>
              <a:t>Flask backend</a:t>
            </a:r>
            <a:r>
              <a:rPr lang="en-IN" sz="1800" dirty="0">
                <a:solidFill>
                  <a:srgbClr val="0F0F0F"/>
                </a:solidFill>
                <a:ea typeface="+mn-lt"/>
                <a:cs typeface="+mn-lt"/>
              </a:rPr>
              <a:t>, enabling secure data embedding and extraction directly from a browser without requiring technical expertise.</a:t>
            </a:r>
            <a:endParaRPr lang="en-IN" dirty="0"/>
          </a:p>
          <a:p>
            <a:pPr marL="0" indent="0">
              <a:buNone/>
            </a:pPr>
            <a:r>
              <a:rPr lang="en-IN" sz="1800" b="1">
                <a:solidFill>
                  <a:srgbClr val="0F0F0F"/>
                </a:solidFill>
                <a:ea typeface="+mn-lt"/>
                <a:cs typeface="+mn-lt"/>
              </a:rPr>
              <a:t>High Security with Minimal Visual Distortion:</a:t>
            </a:r>
            <a:endParaRPr lang="en-IN"/>
          </a:p>
          <a:p>
            <a:pPr marL="305435" indent="-305435">
              <a:buFont typeface="Wingdings 2"/>
              <a:buChar char=""/>
            </a:pPr>
            <a:r>
              <a:rPr lang="en-IN" sz="1800" dirty="0">
                <a:solidFill>
                  <a:srgbClr val="0F0F0F"/>
                </a:solidFill>
                <a:ea typeface="+mn-lt"/>
                <a:cs typeface="+mn-lt"/>
              </a:rPr>
              <a:t>Ensures </a:t>
            </a:r>
            <a:r>
              <a:rPr lang="en-IN" sz="1800" b="1" dirty="0">
                <a:solidFill>
                  <a:srgbClr val="0F0F0F"/>
                </a:solidFill>
                <a:ea typeface="+mn-lt"/>
                <a:cs typeface="+mn-lt"/>
              </a:rPr>
              <a:t>strong data concealment</a:t>
            </a:r>
            <a:r>
              <a:rPr lang="en-IN" sz="1800" dirty="0">
                <a:solidFill>
                  <a:srgbClr val="0F0F0F"/>
                </a:solidFill>
                <a:ea typeface="+mn-lt"/>
                <a:cs typeface="+mn-lt"/>
              </a:rPr>
              <a:t> while maintaining the </a:t>
            </a:r>
            <a:r>
              <a:rPr lang="en-IN" sz="1800" b="1" dirty="0">
                <a:solidFill>
                  <a:srgbClr val="0F0F0F"/>
                </a:solidFill>
                <a:ea typeface="+mn-lt"/>
                <a:cs typeface="+mn-lt"/>
              </a:rPr>
              <a:t>original image quality</a:t>
            </a:r>
            <a:r>
              <a:rPr lang="en-IN" sz="1800" dirty="0">
                <a:solidFill>
                  <a:srgbClr val="0F0F0F"/>
                </a:solidFill>
                <a:ea typeface="+mn-lt"/>
                <a:cs typeface="+mn-lt"/>
              </a:rPr>
              <a:t>, making it virtually impossible for unauthorized users to detect the hidden information through visual inspection or basic analysis.</a:t>
            </a:r>
            <a:endParaRPr lang="en-IN" dirty="0"/>
          </a:p>
          <a:p>
            <a:pPr marL="0" indent="0">
              <a:buNone/>
            </a:pPr>
            <a:r>
              <a:rPr lang="en-IN" sz="1800" b="1">
                <a:solidFill>
                  <a:srgbClr val="0F0F0F"/>
                </a:solidFill>
                <a:ea typeface="+mn-lt"/>
                <a:cs typeface="+mn-lt"/>
              </a:rPr>
              <a:t>Real-Time, Cross-Platform Access and Data Privacy:</a:t>
            </a:r>
            <a:endParaRPr lang="en-IN"/>
          </a:p>
          <a:p>
            <a:pPr marL="305435" indent="-305435">
              <a:buFont typeface="Wingdings 2"/>
              <a:buChar char=""/>
            </a:pPr>
            <a:r>
              <a:rPr lang="en-IN" sz="1800" dirty="0">
                <a:solidFill>
                  <a:srgbClr val="0F0F0F"/>
                </a:solidFill>
                <a:ea typeface="+mn-lt"/>
                <a:cs typeface="+mn-lt"/>
              </a:rPr>
              <a:t>Provides </a:t>
            </a:r>
            <a:r>
              <a:rPr lang="en-IN" sz="1800" b="1" dirty="0">
                <a:solidFill>
                  <a:srgbClr val="0F0F0F"/>
                </a:solidFill>
                <a:ea typeface="+mn-lt"/>
                <a:cs typeface="+mn-lt"/>
              </a:rPr>
              <a:t>instant data embedding and extraction</a:t>
            </a:r>
            <a:r>
              <a:rPr lang="en-IN" sz="1800" dirty="0">
                <a:solidFill>
                  <a:srgbClr val="0F0F0F"/>
                </a:solidFill>
                <a:ea typeface="+mn-lt"/>
                <a:cs typeface="+mn-lt"/>
              </a:rPr>
              <a:t> with </a:t>
            </a:r>
            <a:r>
              <a:rPr lang="en-IN" sz="1800" b="1" dirty="0">
                <a:solidFill>
                  <a:srgbClr val="0F0F0F"/>
                </a:solidFill>
                <a:ea typeface="+mn-lt"/>
                <a:cs typeface="+mn-lt"/>
              </a:rPr>
              <a:t>platform-independent access</a:t>
            </a:r>
            <a:r>
              <a:rPr lang="en-IN" sz="1800" dirty="0">
                <a:solidFill>
                  <a:srgbClr val="0F0F0F"/>
                </a:solidFill>
                <a:ea typeface="+mn-lt"/>
                <a:cs typeface="+mn-lt"/>
              </a:rPr>
              <a:t>, allowing users to securely share sensitive information over public channels without raising suspicion or compromising privacy.</a:t>
            </a:r>
            <a:endParaRPr lang="en-IN" dirty="0"/>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marL="0" indent="0">
              <a:buNone/>
            </a:pPr>
            <a:r>
              <a:rPr lang="en-IN" b="1">
                <a:ea typeface="+mn-lt"/>
                <a:cs typeface="+mn-lt"/>
              </a:rPr>
              <a:t>Businesses and Corporations:</a:t>
            </a:r>
            <a:endParaRPr lang="en-IN" dirty="0"/>
          </a:p>
          <a:p>
            <a:pPr marL="305435" indent="-305435"/>
            <a:r>
              <a:rPr lang="en-IN" b="1">
                <a:ea typeface="+mn-lt"/>
                <a:cs typeface="+mn-lt"/>
              </a:rPr>
              <a:t>Data Security Teams</a:t>
            </a:r>
            <a:r>
              <a:rPr lang="en-IN">
                <a:ea typeface="+mn-lt"/>
                <a:cs typeface="+mn-lt"/>
              </a:rPr>
              <a:t>: For securely transmitting confidential information (e.g., financial data, business strategies, and intellectual property) without detection.</a:t>
            </a:r>
            <a:endParaRPr lang="en-IN"/>
          </a:p>
          <a:p>
            <a:pPr marL="305435" indent="-305435"/>
            <a:r>
              <a:rPr lang="en-IN" b="1">
                <a:ea typeface="+mn-lt"/>
                <a:cs typeface="+mn-lt"/>
              </a:rPr>
              <a:t>Legal and Compliance Teams</a:t>
            </a:r>
            <a:r>
              <a:rPr lang="en-IN">
                <a:ea typeface="+mn-lt"/>
                <a:cs typeface="+mn-lt"/>
              </a:rPr>
              <a:t>: To protect sensitive legal documents or compliance-related data from unauthorized access during transmission.</a:t>
            </a:r>
            <a:endParaRPr lang="en-IN"/>
          </a:p>
          <a:p>
            <a:pPr marL="0" indent="0">
              <a:buNone/>
            </a:pPr>
            <a:r>
              <a:rPr lang="en-IN" b="1">
                <a:ea typeface="+mn-lt"/>
                <a:cs typeface="+mn-lt"/>
              </a:rPr>
              <a:t>Government and </a:t>
            </a:r>
            <a:r>
              <a:rPr lang="en-IN" b="1" err="1">
                <a:ea typeface="+mn-lt"/>
                <a:cs typeface="+mn-lt"/>
              </a:rPr>
              <a:t>Defense</a:t>
            </a:r>
            <a:r>
              <a:rPr lang="en-IN" b="1">
                <a:ea typeface="+mn-lt"/>
                <a:cs typeface="+mn-lt"/>
              </a:rPr>
              <a:t> Agencies:</a:t>
            </a:r>
            <a:endParaRPr lang="en-IN"/>
          </a:p>
          <a:p>
            <a:pPr marL="305435" indent="-305435"/>
            <a:r>
              <a:rPr lang="en-IN" b="1">
                <a:ea typeface="+mn-lt"/>
                <a:cs typeface="+mn-lt"/>
              </a:rPr>
              <a:t>Intelligence and Security Agencies</a:t>
            </a:r>
            <a:r>
              <a:rPr lang="en-IN">
                <a:ea typeface="+mn-lt"/>
                <a:cs typeface="+mn-lt"/>
              </a:rPr>
              <a:t>: For covertly transmitting secret or classified data, ensuring that sensitive information remains concealed from potential threats.</a:t>
            </a:r>
            <a:endParaRPr lang="en-IN"/>
          </a:p>
          <a:p>
            <a:pPr marL="305435" indent="-305435"/>
            <a:r>
              <a:rPr lang="en-IN" b="1" dirty="0">
                <a:ea typeface="+mn-lt"/>
                <a:cs typeface="+mn-lt"/>
              </a:rPr>
              <a:t>Military Personnel</a:t>
            </a:r>
            <a:r>
              <a:rPr lang="en-IN" dirty="0">
                <a:ea typeface="+mn-lt"/>
                <a:cs typeface="+mn-lt"/>
              </a:rPr>
              <a:t>: To exchange encrypted and hidden data in a way that avoids detection by adversaries.</a:t>
            </a:r>
            <a:endParaRPr lang="en-IN" dirty="0"/>
          </a:p>
          <a:p>
            <a:pPr marL="0" indent="0">
              <a:buNone/>
            </a:pPr>
            <a:r>
              <a:rPr lang="en-IN" b="1" dirty="0">
                <a:ea typeface="+mn-lt"/>
                <a:cs typeface="+mn-lt"/>
              </a:rPr>
              <a:t>Journalists:</a:t>
            </a:r>
            <a:endParaRPr lang="en-IN" dirty="0"/>
          </a:p>
          <a:p>
            <a:pPr marL="305435" indent="-305435"/>
            <a:r>
              <a:rPr lang="en-IN" b="1" dirty="0">
                <a:ea typeface="+mn-lt"/>
                <a:cs typeface="+mn-lt"/>
              </a:rPr>
              <a:t>Journalists</a:t>
            </a:r>
            <a:r>
              <a:rPr lang="en-IN" dirty="0">
                <a:ea typeface="+mn-lt"/>
                <a:cs typeface="+mn-lt"/>
              </a:rPr>
              <a:t>: For securely transmitting sensitive information or documents, especially in high-risk environments where confidentiality is crucial.</a:t>
            </a:r>
            <a:endParaRPr lang="en-IN" dirty="0"/>
          </a:p>
          <a:p>
            <a:pPr marL="305435" indent="-305435"/>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descr="A screenshot of a computer&#10;&#10;AI-generated content may be incorrect.">
            <a:extLst>
              <a:ext uri="{FF2B5EF4-FFF2-40B4-BE49-F238E27FC236}">
                <a16:creationId xmlns:a16="http://schemas.microsoft.com/office/drawing/2014/main" id="{F35B48D1-9925-57EB-5D0E-0CD45B3F22DC}"/>
              </a:ext>
            </a:extLst>
          </p:cNvPr>
          <p:cNvPicPr>
            <a:picLocks noGrp="1" noChangeAspect="1"/>
          </p:cNvPicPr>
          <p:nvPr>
            <p:ph idx="1"/>
          </p:nvPr>
        </p:nvPicPr>
        <p:blipFill>
          <a:blip r:embed="rId2"/>
          <a:stretch>
            <a:fillRect/>
          </a:stretch>
        </p:blipFill>
        <p:spPr>
          <a:xfrm>
            <a:off x="1236453" y="2775211"/>
            <a:ext cx="7907547" cy="3380350"/>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IN" dirty="0"/>
              <a:t>My Problem statement was if </a:t>
            </a:r>
            <a:r>
              <a:rPr lang="en-IN" dirty="0" err="1"/>
              <a:t>i</a:t>
            </a:r>
            <a:r>
              <a:rPr lang="en-IN" dirty="0"/>
              <a:t> forget my bank password or PIN code now </a:t>
            </a:r>
            <a:r>
              <a:rPr lang="en-IN" dirty="0" err="1"/>
              <a:t>i</a:t>
            </a:r>
            <a:r>
              <a:rPr lang="en-IN" dirty="0"/>
              <a:t> can hide those details in an image and </a:t>
            </a:r>
            <a:r>
              <a:rPr lang="en-IN" dirty="0" err="1"/>
              <a:t>i</a:t>
            </a:r>
            <a:r>
              <a:rPr lang="en-IN" dirty="0"/>
              <a:t> will refer when it required which comes under </a:t>
            </a:r>
            <a:r>
              <a:rPr lang="en-IN" dirty="0">
                <a:ea typeface="+mn-lt"/>
                <a:cs typeface="+mn-lt"/>
              </a:rPr>
              <a:t>Data Security and Confidentiality.</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305435" indent="-305435"/>
            <a:r>
              <a:rPr lang="en-IN" dirty="0">
                <a:hlinkClick r:id="rId2"/>
              </a:rPr>
              <a:t>https://github.com/BSundeep-Yadav1/AICTE_STEGNOGRAPHY_PROJECT.git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B8A0485A7115F47AF16B5FAB47D2B4D" ma:contentTypeVersion="17" ma:contentTypeDescription="Create a new document." ma:contentTypeScope="" ma:versionID="071f43f765793fb70d3c13a1df60b775">
  <xsd:schema xmlns:xsd="http://www.w3.org/2001/XMLSchema" xmlns:xs="http://www.w3.org/2001/XMLSchema" xmlns:p="http://schemas.microsoft.com/office/2006/metadata/properties" xmlns:ns2="bb9d7c88-8a12-44dd-8bcf-f0fa7dcf842f" xmlns:ns3="a36e812e-4fd2-480f-91c0-d234bd3efc57" targetNamespace="http://schemas.microsoft.com/office/2006/metadata/properties" ma:root="true" ma:fieldsID="b7035cadd02140e2fec734d1e302e596" ns2:_="" ns3:_="">
    <xsd:import namespace="bb9d7c88-8a12-44dd-8bcf-f0fa7dcf842f"/>
    <xsd:import namespace="a36e812e-4fd2-480f-91c0-d234bd3efc5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b9d7c88-8a12-44dd-8bcf-f0fa7dcf84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94814d35-aaa7-47d0-9649-5ca476445c99"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36e812e-4fd2-480f-91c0-d234bd3efc57"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a6bf3d90-8ed6-49ba-8320-f8643b100825}" ma:internalName="TaxCatchAll" ma:showField="CatchAllData" ma:web="a36e812e-4fd2-480f-91c0-d234bd3efc57">
      <xsd:complexType>
        <xsd:complexContent>
          <xsd:extension base="dms:MultiChoiceLookup">
            <xsd:sequence>
              <xsd:element name="Value" type="dms:Lookup" maxOccurs="unbounded" minOccurs="0" nillable="true"/>
            </xsd:sequence>
          </xsd:extension>
        </xsd:complexContent>
      </xsd:complexType>
    </xsd:element>
    <xsd:element name="SharedWithUsers" ma:index="2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bb9d7c88-8a12-44dd-8bcf-f0fa7dcf842f">
      <Terms xmlns="http://schemas.microsoft.com/office/infopath/2007/PartnerControls"/>
    </lcf76f155ced4ddcb4097134ff3c332f>
    <TaxCatchAll xmlns="a36e812e-4fd2-480f-91c0-d234bd3efc57"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DE3B6007-2F01-441D-B521-9D70B1868D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b9d7c88-8a12-44dd-8bcf-f0fa7dcf842f"/>
    <ds:schemaRef ds:uri="a36e812e-4fd2-480f-91c0-d234bd3efc5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 ds:uri="bb9d7c88-8a12-44dd-8bcf-f0fa7dcf842f"/>
    <ds:schemaRef ds:uri="a36e812e-4fd2-480f-91c0-d234bd3efc57"/>
  </ds:schemaRefs>
</ds:datastoreItem>
</file>

<file path=docProps/app.xml><?xml version="1.0" encoding="utf-8"?>
<Properties xmlns="http://schemas.openxmlformats.org/officeDocument/2006/extended-properties" xmlns:vt="http://schemas.openxmlformats.org/officeDocument/2006/docPropsVTypes">
  <Template>Future forward</Template>
  <TotalTime>26</TotalTime>
  <Words>88</Words>
  <Application>Microsoft Office PowerPoint</Application>
  <PresentationFormat>Widescreen</PresentationFormat>
  <Paragraphs>32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SeCURE THE DATA in A IMAGE USING STEGNOGRAPHY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159</cp:revision>
  <dcterms:created xsi:type="dcterms:W3CDTF">2021-05-26T16:50:10Z</dcterms:created>
  <dcterms:modified xsi:type="dcterms:W3CDTF">2025-02-26T16:01:33Z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0x0101003B8A0485A7115F47AF16B5FAB47D2B4D</vt:lpwstr>
  </property>
  <property fmtid="{D5CDD505-2E9C-101B-9397-08002B2CF9AE}" pid="3" name="MediaServiceImageTags">
    <vt:lpwstr/>
  </property>
</Properties>
</file>