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9" r:id="rId1"/>
  </p:sldMasterIdLst>
  <p:notesMasterIdLst>
    <p:notesMasterId r:id="rId17"/>
  </p:notesMasterIdLst>
  <p:sldIdLst>
    <p:sldId id="270" r:id="rId2"/>
    <p:sldId id="256" r:id="rId3"/>
    <p:sldId id="257" r:id="rId4"/>
    <p:sldId id="268" r:id="rId5"/>
    <p:sldId id="258" r:id="rId6"/>
    <p:sldId id="259" r:id="rId7"/>
    <p:sldId id="260" r:id="rId8"/>
    <p:sldId id="261" r:id="rId9"/>
    <p:sldId id="269" r:id="rId10"/>
    <p:sldId id="262" r:id="rId11"/>
    <p:sldId id="263" r:id="rId12"/>
    <p:sldId id="264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15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C41963-C2EE-4CE2-9C8A-ECB3F65D9235}" type="datetimeFigureOut">
              <a:rPr lang="en-IN" smtClean="0"/>
              <a:t>24-01-2025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03155A-05DF-4D41-8383-17824AA069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8662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03155A-05DF-4D41-8383-17824AA06950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3389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753E3-135E-4611-8721-3010C0A032EF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ECB19-04C1-49D8-B164-B24E11ABC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359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753E3-135E-4611-8721-3010C0A032EF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ECB19-04C1-49D8-B164-B24E11ABC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145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753E3-135E-4611-8721-3010C0A032EF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ECB19-04C1-49D8-B164-B24E11ABCD1C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894204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753E3-135E-4611-8721-3010C0A032EF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ECB19-04C1-49D8-B164-B24E11ABC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7336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753E3-135E-4611-8721-3010C0A032EF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ECB19-04C1-49D8-B164-B24E11ABCD1C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9218825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753E3-135E-4611-8721-3010C0A032EF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ECB19-04C1-49D8-B164-B24E11ABC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572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753E3-135E-4611-8721-3010C0A032EF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ECB19-04C1-49D8-B164-B24E11ABC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065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753E3-135E-4611-8721-3010C0A032EF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ECB19-04C1-49D8-B164-B24E11ABC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28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753E3-135E-4611-8721-3010C0A032EF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ECB19-04C1-49D8-B164-B24E11ABC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2879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753E3-135E-4611-8721-3010C0A032EF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ECB19-04C1-49D8-B164-B24E11ABC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1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753E3-135E-4611-8721-3010C0A032EF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ECB19-04C1-49D8-B164-B24E11ABC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67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753E3-135E-4611-8721-3010C0A032EF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ECB19-04C1-49D8-B164-B24E11ABC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9192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753E3-135E-4611-8721-3010C0A032EF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ECB19-04C1-49D8-B164-B24E11ABC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627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753E3-135E-4611-8721-3010C0A032EF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ECB19-04C1-49D8-B164-B24E11ABC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28767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753E3-135E-4611-8721-3010C0A032EF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ECB19-04C1-49D8-B164-B24E11ABC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214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753E3-135E-4611-8721-3010C0A032EF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ECB19-04C1-49D8-B164-B24E11ABC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536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753E3-135E-4611-8721-3010C0A032EF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DAECB19-04C1-49D8-B164-B24E11ABCD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503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0" r:id="rId1"/>
    <p:sldLayoutId id="2147483781" r:id="rId2"/>
    <p:sldLayoutId id="2147483782" r:id="rId3"/>
    <p:sldLayoutId id="2147483783" r:id="rId4"/>
    <p:sldLayoutId id="2147483784" r:id="rId5"/>
    <p:sldLayoutId id="2147483785" r:id="rId6"/>
    <p:sldLayoutId id="2147483786" r:id="rId7"/>
    <p:sldLayoutId id="2147483787" r:id="rId8"/>
    <p:sldLayoutId id="2147483788" r:id="rId9"/>
    <p:sldLayoutId id="2147483789" r:id="rId10"/>
    <p:sldLayoutId id="2147483790" r:id="rId11"/>
    <p:sldLayoutId id="2147483791" r:id="rId12"/>
    <p:sldLayoutId id="2147483792" r:id="rId13"/>
    <p:sldLayoutId id="2147483793" r:id="rId14"/>
    <p:sldLayoutId id="2147483794" r:id="rId15"/>
    <p:sldLayoutId id="214748379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B191AE7-25DE-1E36-627B-9D1146F6F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71484"/>
            <a:ext cx="8596668" cy="436987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dirty="0"/>
              <a:t>  Batch - 03 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accent4"/>
                </a:solidFill>
              </a:rPr>
              <a:t>  </a:t>
            </a:r>
            <a:r>
              <a:rPr lang="en-US" sz="2000" b="1" dirty="0">
                <a:solidFill>
                  <a:schemeClr val="accent4"/>
                </a:solidFill>
              </a:rPr>
              <a:t>A Minor Project on Predicting Loan Defaulters with Machine Learning Models for Credit Card Management </a:t>
            </a:r>
          </a:p>
          <a:p>
            <a:pPr marL="0" indent="0" algn="ctr">
              <a:spcBef>
                <a:spcPts val="200"/>
              </a:spcBef>
              <a:buNone/>
            </a:pPr>
            <a:r>
              <a:rPr lang="en-US" dirty="0"/>
              <a:t>Rathod Karthik                   22RA5A0515</a:t>
            </a:r>
          </a:p>
          <a:p>
            <a:pPr marL="0" indent="0" algn="ctr">
              <a:spcBef>
                <a:spcPts val="200"/>
              </a:spcBef>
              <a:buNone/>
            </a:pPr>
            <a:r>
              <a:rPr lang="en-US" dirty="0"/>
              <a:t> </a:t>
            </a:r>
            <a:r>
              <a:rPr lang="en-US" dirty="0" err="1"/>
              <a:t>Banothu</a:t>
            </a:r>
            <a:r>
              <a:rPr lang="en-US" dirty="0"/>
              <a:t> Mani                      22RA5A0521</a:t>
            </a:r>
          </a:p>
          <a:p>
            <a:pPr marL="0" indent="0" algn="ctr">
              <a:spcBef>
                <a:spcPts val="200"/>
              </a:spcBef>
              <a:buNone/>
            </a:pPr>
            <a:r>
              <a:rPr lang="en-US" dirty="0"/>
              <a:t> </a:t>
            </a:r>
            <a:r>
              <a:rPr lang="en-US" dirty="0" err="1"/>
              <a:t>Baiska</a:t>
            </a:r>
            <a:r>
              <a:rPr lang="en-US" dirty="0"/>
              <a:t> Naveen Kumar           22RA5A0523</a:t>
            </a:r>
          </a:p>
          <a:p>
            <a:pPr marL="0" indent="0" algn="ctr">
              <a:spcBef>
                <a:spcPts val="200"/>
              </a:spcBef>
              <a:buNone/>
            </a:pPr>
            <a:r>
              <a:rPr lang="en-US" dirty="0"/>
              <a:t> </a:t>
            </a:r>
            <a:r>
              <a:rPr lang="en-US" dirty="0" err="1"/>
              <a:t>Bhurugupally</a:t>
            </a:r>
            <a:r>
              <a:rPr lang="en-US" dirty="0"/>
              <a:t> Surya Prakash  22RA5A0538</a:t>
            </a:r>
          </a:p>
          <a:p>
            <a:pPr marL="0" indent="0" algn="ctr">
              <a:spcBef>
                <a:spcPts val="200"/>
              </a:spcBef>
              <a:buNone/>
            </a:pPr>
            <a:r>
              <a:rPr lang="en-US" dirty="0"/>
              <a:t> </a:t>
            </a:r>
          </a:p>
          <a:p>
            <a:pPr marL="0" indent="0" algn="ctr">
              <a:spcBef>
                <a:spcPts val="200"/>
              </a:spcBef>
              <a:buNone/>
            </a:pPr>
            <a:r>
              <a:rPr lang="en-US" sz="2400" dirty="0">
                <a:solidFill>
                  <a:schemeClr val="accent3">
                    <a:lumMod val="75000"/>
                  </a:schemeClr>
                </a:solidFill>
              </a:rPr>
              <a:t>Under the guidance</a:t>
            </a:r>
          </a:p>
          <a:p>
            <a:pPr marL="0" indent="0" algn="ctr">
              <a:buNone/>
            </a:pPr>
            <a:r>
              <a:rPr lang="en-US" b="1" dirty="0"/>
              <a:t> P. Vijay Asst Professor </a:t>
            </a:r>
          </a:p>
          <a:p>
            <a:pPr marL="0" indent="0" algn="ctr">
              <a:buNone/>
            </a:pPr>
            <a:r>
              <a:rPr lang="en-US" dirty="0"/>
              <a:t> Department of Computer Science and Engineering DEPARTMENT </a:t>
            </a:r>
          </a:p>
          <a:p>
            <a:pPr marL="0" indent="0" algn="ctr">
              <a:buNone/>
            </a:pPr>
            <a:r>
              <a:rPr lang="en-US" sz="2000" b="1" dirty="0"/>
              <a:t>KOMMURI PRATAP REDDY INSTITUTE OF TECHNOLOGY (Affiliated to JNTUH, </a:t>
            </a:r>
            <a:r>
              <a:rPr lang="en-US" sz="2000" b="1" dirty="0" err="1"/>
              <a:t>Ghanpur</a:t>
            </a:r>
            <a:r>
              <a:rPr lang="en-US" sz="2000" b="1" dirty="0"/>
              <a:t>(V), </a:t>
            </a:r>
            <a:r>
              <a:rPr lang="en-US" sz="2000" b="1" dirty="0" err="1"/>
              <a:t>Ghatkesar</a:t>
            </a:r>
            <a:r>
              <a:rPr lang="en-US" sz="2000" b="1" dirty="0"/>
              <a:t>(M), </a:t>
            </a:r>
            <a:r>
              <a:rPr lang="en-US" sz="2000" b="1" dirty="0" err="1"/>
              <a:t>Medchal</a:t>
            </a:r>
            <a:r>
              <a:rPr lang="en-US" sz="2000" b="1" dirty="0"/>
              <a:t>(D)-500088) 2021 -2025</a:t>
            </a:r>
            <a:endParaRPr lang="en-IN" sz="2000" b="1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7DAF492B-B103-021C-D7BF-FDA6B9739FF3}"/>
              </a:ext>
            </a:extLst>
          </p:cNvPr>
          <p:cNvPicPr>
            <a:picLocks noGrp="1"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039" y="145025"/>
            <a:ext cx="8155858" cy="143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318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4AC22-38A0-D54C-B437-1B7BCFA00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/>
              <a:t>Model Training and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ABD5BA-5871-8E7D-30AB-36FD086D5C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Title: Model Training and Evaluation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Text: The Random Forest model is trained and evaluated using the preprocessed dataset.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Bullet points: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- Model training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- Model evaluation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- Hyperparameter tuning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Image: A relevant image, such as a graph showing the model's performance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776865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F3DC6-1A27-E0DF-6BC9-9252D5E5C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/>
              <a:t>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1A569-B9BB-6287-926A-4A25B83ED6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Title: Results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Text: The Random Forest model achieves high accuracy in predicting loan defaulters.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Bullet points: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- Accuracy: 92%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- Precision: 90%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- Recall: 95%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Image: A relevant image, such as a graph showing the model's performance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00611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4B28F-7AE8-02CE-D977-96D204DEE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/>
              <a:t>Comparison with Other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010BE-02C8-DFE8-2265-DDE5DBA25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Title: Comparison with Other Models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Text: The Random Forest model outperforms other machine learning models in predicting loan defaulters.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Bullet points: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- Logistic Regression: 80% accuracy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- Decision Trees: 85% accuracy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- Random Forest: 92% accuracy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Image: A relevant image, such as a graph showing the comparison between models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133666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DA103-FBB7-D6CE-92D6-0BF57CD41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/>
              <a:t>Comparison with KNN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A8ED8-72B9-0241-3811-D8B0E7A8D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Title: Comparison with KNN</a:t>
            </a:r>
          </a:p>
          <a:p>
            <a:pPr marL="0" indent="0">
              <a:buNone/>
            </a:pPr>
            <a:r>
              <a:rPr lang="en-US" dirty="0"/>
              <a:t>Text: Random Forest outperforms KNN in terms of accuracy and robustness.</a:t>
            </a:r>
          </a:p>
          <a:p>
            <a:pPr marL="0" indent="0">
              <a:buNone/>
            </a:pPr>
            <a:r>
              <a:rPr lang="en-US" dirty="0"/>
              <a:t>Bullet points:    </a:t>
            </a:r>
          </a:p>
          <a:p>
            <a:pPr marL="0" indent="0">
              <a:buNone/>
            </a:pPr>
            <a:r>
              <a:rPr lang="en-US" dirty="0"/>
              <a:t>  -KNN: 80% accuracy    </a:t>
            </a:r>
          </a:p>
          <a:p>
            <a:pPr marL="0" indent="0">
              <a:buNone/>
            </a:pPr>
            <a:r>
              <a:rPr lang="en-US" dirty="0"/>
              <a:t>  -Random Forest: 90% accuracy   </a:t>
            </a:r>
          </a:p>
          <a:p>
            <a:pPr marL="0" indent="0">
              <a:buNone/>
            </a:pPr>
            <a:r>
              <a:rPr lang="en-US" dirty="0"/>
              <a:t>  -Robustness to outliers</a:t>
            </a:r>
          </a:p>
          <a:p>
            <a:pPr marL="0" indent="0">
              <a:buNone/>
            </a:pPr>
            <a:r>
              <a:rPr lang="en-US" dirty="0"/>
              <a:t>Image: A relevant image, such as a graph showing the comparison between KNN and Random Forest</a:t>
            </a:r>
          </a:p>
        </p:txBody>
      </p:sp>
    </p:spTree>
    <p:extLst>
      <p:ext uri="{BB962C8B-B14F-4D97-AF65-F5344CB8AC3E}">
        <p14:creationId xmlns:p14="http://schemas.microsoft.com/office/powerpoint/2010/main" val="2843586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32FEC-C4FD-DF1B-D696-27805D35B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C9D018-7D5A-B52A-E25F-D8D63A209F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Title: Conclusion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Text: The Random Forest model is an effective solution for predicting loan defaulters.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Bullet points: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- High accuracy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- Robust to outliers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- Interpretable results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Image: A relevant image, such as a picture of a person using a laptop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3747775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BC077-8A75-21EF-8AD8-C17FBB1DE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AE4C5-6043-BA1E-2D6E-EC58447F0E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Title: Future Work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Text: Future work includes exploring other machine learning algorithms and incorporating additional features.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Bullet points: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- Exploring other algorithms (e.g., neural networks, gradient boosting)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- Incorporating additional features (e.g., social media data, credit bureau data)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Image: A relevant image, such as a picture of a person working on a laptop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3124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7FF3F-1F49-58AC-5E9E-3032C27565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5003" y="2029630"/>
            <a:ext cx="7766936" cy="164630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6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Predicting Loan Defaulters with Machine Learning Models for Credit Card Management using Random Forest Classifiers</a:t>
            </a:r>
            <a:br>
              <a:rPr lang="en-US" sz="3600" b="1" u="sng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600" b="1" u="sn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DEA360-B4B0-1251-4C4B-D6B85855D2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8744" y="3501454"/>
            <a:ext cx="9144000" cy="2460434"/>
          </a:xfrm>
        </p:spPr>
        <p:txBody>
          <a:bodyPr>
            <a:noAutofit/>
          </a:bodyPr>
          <a:lstStyle/>
          <a:p>
            <a:pPr marL="457200" indent="-457200" algn="ctr">
              <a:lnSpc>
                <a:spcPct val="107000"/>
              </a:lnSpc>
              <a:spcAft>
                <a:spcPts val="800"/>
              </a:spcAft>
              <a:buFontTx/>
              <a:buChar char="-"/>
            </a:pP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Subtitle: Improving Credit Risk Assessment with Machine Learning</a:t>
            </a: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- Image: A relevant image, such as a graph showing loan default rates</a:t>
            </a:r>
          </a:p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05008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A2958-1409-EAEE-E28F-FA3B656F4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8FF6A-728E-C29B-CCF8-3FF63DAED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Title: Problem Statement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Text: Credit card companies face significant losses due to loan defaults.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Bullet points: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- High default rates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- Inaccurate credit scoring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- Insufficient risk assessment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Image: A relevant image, such as a picture of a person struggling to pay bills.</a:t>
            </a:r>
          </a:p>
        </p:txBody>
      </p:sp>
    </p:spTree>
    <p:extLst>
      <p:ext uri="{BB962C8B-B14F-4D97-AF65-F5344CB8AC3E}">
        <p14:creationId xmlns:p14="http://schemas.microsoft.com/office/powerpoint/2010/main" val="492181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BE1BE-4FD1-CC72-8DE4-E65807B2A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598" y="554736"/>
            <a:ext cx="8596668" cy="1320800"/>
          </a:xfrm>
        </p:spPr>
        <p:txBody>
          <a:bodyPr/>
          <a:lstStyle/>
          <a:p>
            <a:r>
              <a:rPr lang="en-US" b="1" u="sng" dirty="0"/>
              <a:t>Flow Chart</a:t>
            </a:r>
          </a:p>
        </p:txBody>
      </p:sp>
      <p:pic>
        <p:nvPicPr>
          <p:cNvPr id="1028" name="Picture 4" descr="PDF] Loan Prediction System Using Decision Tree and Random Forest Algorithms  | Semantic Scholar">
            <a:extLst>
              <a:ext uri="{FF2B5EF4-FFF2-40B4-BE49-F238E27FC236}">
                <a16:creationId xmlns:a16="http://schemas.microsoft.com/office/drawing/2014/main" id="{D54D4096-3B96-BA1F-50F3-2C276C6DF04F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03105" y="2160588"/>
            <a:ext cx="4545827" cy="3881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1083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95B2C-8888-DBD6-6979-FC62C2D65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/>
              <a:t>Machine Learning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9BDBE9-3C2E-4ED2-F481-264E3820B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Title: Machine Learning Solution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Text: Machine learning can help predict loan defaulters with high accuracy.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Bullet points: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- Predictive modeling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- Risk assessment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- Credit scoring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Image: A relevant image, such as a graph showing the accuracy of machine learning models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916124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F9597-BA5F-EB30-7E15-E15B01F70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/>
              <a:t>Random Forest Classifiers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5056E-FAC2-1ABE-973E-41C0AAA8CC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Title: Random Forest Classifiers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Text: Random Forest Classifiers are a suitable algorithm for predicting loan defaulters.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Bullet points: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- Handling high-dimensional data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- Robust to outliers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- Interpretable results</a:t>
            </a:r>
          </a:p>
          <a:p>
            <a:pPr marL="0" indent="0">
              <a:buNone/>
            </a:pPr>
            <a:r>
              <a:rPr lang="en-US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Image: A relevant image, such as a diagram showing the Random Forest algorithm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85216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8428D-E431-DFFA-8DE1-8D1E428CF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0B476-5DC2-6D6C-1920-26FFAC9C0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Title: Dataset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Text: The dataset used for this project consists of credit card data from a financial institution.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Bullet points: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- Credit limit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- Balance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- Payment history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- Credit score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Image: A relevant image, such as a table showing the dataset features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6401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3771D-44FC-1EE2-A4A3-A7F643508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u="sng" dirty="0"/>
              <a:t>Data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C37D1E-74EA-E113-A2AE-D46005B577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Title: Data Preprocessing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Text: Data preprocessing is essential for improving model accuracy.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Bullet points: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- Handling missing values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- Data normalization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- Feature scaling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US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Image: A relevant image, such as a diagram showing the data preprocessing steps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269042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1109B-467F-D1CE-F9C4-6BE845253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Flow Chart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E72AA5C-13BE-61DA-088E-A9A202E37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040" y="1465006"/>
            <a:ext cx="8277256" cy="50651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5313079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50</TotalTime>
  <Words>792</Words>
  <Application>Microsoft Office PowerPoint</Application>
  <PresentationFormat>Widescreen</PresentationFormat>
  <Paragraphs>105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Trebuchet MS</vt:lpstr>
      <vt:lpstr>Wingdings 3</vt:lpstr>
      <vt:lpstr>Facet</vt:lpstr>
      <vt:lpstr>PowerPoint Presentation</vt:lpstr>
      <vt:lpstr> Predicting Loan Defaulters with Machine Learning Models for Credit Card Management using Random Forest Classifiers </vt:lpstr>
      <vt:lpstr>Problem Statement</vt:lpstr>
      <vt:lpstr>Flow Chart</vt:lpstr>
      <vt:lpstr>Machine Learning Solution</vt:lpstr>
      <vt:lpstr>Random Forest Classifiers</vt:lpstr>
      <vt:lpstr>Dataset</vt:lpstr>
      <vt:lpstr>Data Preprocessing</vt:lpstr>
      <vt:lpstr>Flow Chart</vt:lpstr>
      <vt:lpstr>Model Training and Evaluation</vt:lpstr>
      <vt:lpstr>Results</vt:lpstr>
      <vt:lpstr>Comparison with Other Models</vt:lpstr>
      <vt:lpstr>Comparison with KNN</vt:lpstr>
      <vt:lpstr>Conclusion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Bhurugupally Surya Prakash</dc:creator>
  <cp:lastModifiedBy>ADEPU GANESH</cp:lastModifiedBy>
  <cp:revision>3</cp:revision>
  <dcterms:created xsi:type="dcterms:W3CDTF">2024-11-27T12:28:24Z</dcterms:created>
  <dcterms:modified xsi:type="dcterms:W3CDTF">2025-01-24T06:03:00Z</dcterms:modified>
</cp:coreProperties>
</file>