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5"/>
  </p:notesMasterIdLst>
  <p:sldIdLst>
    <p:sldId id="264" r:id="rId5"/>
    <p:sldId id="257" r:id="rId6"/>
    <p:sldId id="258" r:id="rId7"/>
    <p:sldId id="259" r:id="rId8"/>
    <p:sldId id="260" r:id="rId9"/>
    <p:sldId id="265" r:id="rId10"/>
    <p:sldId id="267" r:id="rId11"/>
    <p:sldId id="268" r:id="rId12"/>
    <p:sldId id="269" r:id="rId13"/>
    <p:sldId id="26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4"/>
    <a:srgbClr val="9966FF"/>
    <a:srgbClr val="BFBF95"/>
    <a:srgbClr val="569CD6"/>
    <a:srgbClr val="ADADAD"/>
    <a:srgbClr val="FFD700"/>
    <a:srgbClr val="DA70D6"/>
    <a:srgbClr val="9CDCFE"/>
    <a:srgbClr val="C58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74" autoAdjust="0"/>
  </p:normalViewPr>
  <p:slideViewPr>
    <p:cSldViewPr snapToGrid="0">
      <p:cViewPr varScale="1">
        <p:scale>
          <a:sx n="193" d="100"/>
          <a:sy n="193" d="100"/>
        </p:scale>
        <p:origin x="864"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DA4A049-485D-ED62-6C78-840C5D776EAD}"/>
            </a:ext>
          </a:extLst>
        </p:cNvPr>
        <p:cNvGrpSpPr/>
        <p:nvPr/>
      </p:nvGrpSpPr>
      <p:grpSpPr>
        <a:xfrm>
          <a:off x="0" y="0"/>
          <a:ext cx="0" cy="0"/>
          <a:chOff x="0" y="0"/>
          <a:chExt cx="0" cy="0"/>
        </a:xfrm>
      </p:grpSpPr>
      <p:sp>
        <p:nvSpPr>
          <p:cNvPr id="51" name="Google Shape;51;g365f91481c4_0_45:notes">
            <a:extLst>
              <a:ext uri="{FF2B5EF4-FFF2-40B4-BE49-F238E27FC236}">
                <a16:creationId xmlns:a16="http://schemas.microsoft.com/office/drawing/2014/main" id="{3132ED21-971B-4D66-5DF1-FD4747FABC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5f91481c4_0_45:notes">
            <a:extLst>
              <a:ext uri="{FF2B5EF4-FFF2-40B4-BE49-F238E27FC236}">
                <a16:creationId xmlns:a16="http://schemas.microsoft.com/office/drawing/2014/main" id="{D80F3CCA-42C1-ED98-AFE3-8983C7BB8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216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c214570c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c214570c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d0300e8c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d0300e8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c214570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c214570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a72cacc1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a72cacc1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6c214570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6c214570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6c214570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6c214570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83D15CE3-207E-E37D-D9A8-17A89F65316B}"/>
            </a:ext>
          </a:extLst>
        </p:cNvPr>
        <p:cNvGrpSpPr/>
        <p:nvPr/>
      </p:nvGrpSpPr>
      <p:grpSpPr>
        <a:xfrm>
          <a:off x="0" y="0"/>
          <a:ext cx="0" cy="0"/>
          <a:chOff x="0" y="0"/>
          <a:chExt cx="0" cy="0"/>
        </a:xfrm>
      </p:grpSpPr>
      <p:sp>
        <p:nvSpPr>
          <p:cNvPr id="77" name="Google Shape;77;g36c214570c1_0_0:notes">
            <a:extLst>
              <a:ext uri="{FF2B5EF4-FFF2-40B4-BE49-F238E27FC236}">
                <a16:creationId xmlns:a16="http://schemas.microsoft.com/office/drawing/2014/main" id="{68BEF3AA-FEA1-CF7D-CE42-1CAA53729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6c214570c1_0_0:notes">
            <a:extLst>
              <a:ext uri="{FF2B5EF4-FFF2-40B4-BE49-F238E27FC236}">
                <a16:creationId xmlns:a16="http://schemas.microsoft.com/office/drawing/2014/main" id="{CCD2D483-B5FA-BFF9-01BC-807797F108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15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4D23672B-9FEE-8A21-EF80-61DFCFB3CF5B}"/>
            </a:ext>
          </a:extLst>
        </p:cNvPr>
        <p:cNvGrpSpPr/>
        <p:nvPr/>
      </p:nvGrpSpPr>
      <p:grpSpPr>
        <a:xfrm>
          <a:off x="0" y="0"/>
          <a:ext cx="0" cy="0"/>
          <a:chOff x="0" y="0"/>
          <a:chExt cx="0" cy="0"/>
        </a:xfrm>
      </p:grpSpPr>
      <p:sp>
        <p:nvSpPr>
          <p:cNvPr id="77" name="Google Shape;77;g36c214570c1_0_0:notes">
            <a:extLst>
              <a:ext uri="{FF2B5EF4-FFF2-40B4-BE49-F238E27FC236}">
                <a16:creationId xmlns:a16="http://schemas.microsoft.com/office/drawing/2014/main" id="{3B5BC588-A209-66D8-F0C0-81CF9BA45C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6c214570c1_0_0:notes">
            <a:extLst>
              <a:ext uri="{FF2B5EF4-FFF2-40B4-BE49-F238E27FC236}">
                <a16:creationId xmlns:a16="http://schemas.microsoft.com/office/drawing/2014/main" id="{6FF665D5-FCC5-B6D7-0C18-035E6DFE6F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39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565FEBBD-52F8-2CE6-8093-D54D511118FD}"/>
            </a:ext>
          </a:extLst>
        </p:cNvPr>
        <p:cNvGrpSpPr/>
        <p:nvPr/>
      </p:nvGrpSpPr>
      <p:grpSpPr>
        <a:xfrm>
          <a:off x="0" y="0"/>
          <a:ext cx="0" cy="0"/>
          <a:chOff x="0" y="0"/>
          <a:chExt cx="0" cy="0"/>
        </a:xfrm>
      </p:grpSpPr>
      <p:sp>
        <p:nvSpPr>
          <p:cNvPr id="77" name="Google Shape;77;g36c214570c1_0_0:notes">
            <a:extLst>
              <a:ext uri="{FF2B5EF4-FFF2-40B4-BE49-F238E27FC236}">
                <a16:creationId xmlns:a16="http://schemas.microsoft.com/office/drawing/2014/main" id="{D0737E3C-5746-7BF3-3545-737F58596E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6c214570c1_0_0:notes">
            <a:extLst>
              <a:ext uri="{FF2B5EF4-FFF2-40B4-BE49-F238E27FC236}">
                <a16:creationId xmlns:a16="http://schemas.microsoft.com/office/drawing/2014/main" id="{49957D92-2548-50B6-9D3B-5A47C771E0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23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88C3442-6BDA-CA5C-ECA4-9DCF952609DF}"/>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F99B9618-5FD4-54EF-29B4-02877E45073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Topics Covered</a:t>
            </a:r>
            <a:endParaRPr dirty="0"/>
          </a:p>
        </p:txBody>
      </p:sp>
      <p:sp>
        <p:nvSpPr>
          <p:cNvPr id="55" name="Google Shape;55;p13">
            <a:extLst>
              <a:ext uri="{FF2B5EF4-FFF2-40B4-BE49-F238E27FC236}">
                <a16:creationId xmlns:a16="http://schemas.microsoft.com/office/drawing/2014/main" id="{29371C1E-87C3-919D-AFE7-34DF86C0DE18}"/>
              </a:ext>
            </a:extLst>
          </p:cNvPr>
          <p:cNvSpPr txBox="1">
            <a:spLocks noGrp="1"/>
          </p:cNvSpPr>
          <p:nvPr>
            <p:ph type="body" idx="1"/>
          </p:nvPr>
        </p:nvSpPr>
        <p:spPr>
          <a:xfrm>
            <a:off x="311700" y="1152475"/>
            <a:ext cx="8174100" cy="3585600"/>
          </a:xfrm>
          <a:prstGeom prst="rect">
            <a:avLst/>
          </a:prstGeom>
        </p:spPr>
        <p:txBody>
          <a:bodyPr spcFirstLastPara="1" wrap="square" lIns="91425" tIns="91425" rIns="91425" bIns="91425" anchor="t" anchorCtr="0">
            <a:normAutofit/>
          </a:bodyPr>
          <a:lstStyle/>
          <a:p>
            <a:pPr fontAlgn="base"/>
            <a:r>
              <a:rPr lang="en-GB" dirty="0"/>
              <a:t>Relational Design Theory</a:t>
            </a:r>
          </a:p>
          <a:p>
            <a:pPr lvl="1" fontAlgn="base"/>
            <a:r>
              <a:rPr lang="en-GB" dirty="0"/>
              <a:t>What is it for</a:t>
            </a:r>
          </a:p>
          <a:p>
            <a:pPr marL="596900" lvl="1" indent="0" fontAlgn="base">
              <a:buNone/>
            </a:pPr>
            <a:endParaRPr lang="en-GB" dirty="0"/>
          </a:p>
          <a:p>
            <a:pPr lvl="1" fontAlgn="base"/>
            <a:r>
              <a:rPr lang="en-GB" dirty="0"/>
              <a:t>Functional Dependencies</a:t>
            </a:r>
          </a:p>
          <a:p>
            <a:pPr lvl="2" fontAlgn="base"/>
            <a:r>
              <a:rPr lang="en-GB" dirty="0"/>
              <a:t>Closures</a:t>
            </a:r>
          </a:p>
          <a:p>
            <a:pPr lvl="2" fontAlgn="base"/>
            <a:r>
              <a:rPr lang="en-GB" dirty="0"/>
              <a:t>Finding Candidate Keys</a:t>
            </a:r>
          </a:p>
          <a:p>
            <a:pPr lvl="1" fontAlgn="base"/>
            <a:r>
              <a:rPr lang="en-GB" dirty="0"/>
              <a:t>Normalisation</a:t>
            </a:r>
          </a:p>
          <a:p>
            <a:pPr lvl="2" fontAlgn="base"/>
            <a:r>
              <a:rPr lang="en-GB" dirty="0"/>
              <a:t>Third Normal Form (3NF)</a:t>
            </a:r>
          </a:p>
          <a:p>
            <a:pPr lvl="2" fontAlgn="base"/>
            <a:r>
              <a:rPr lang="en-GB" dirty="0"/>
              <a:t>Boyce-Codd Normal Form (BCNF)</a:t>
            </a:r>
          </a:p>
          <a:p>
            <a:pPr lvl="1" fontAlgn="base"/>
            <a:r>
              <a:rPr lang="en-GB" dirty="0"/>
              <a:t>Decomposition</a:t>
            </a:r>
          </a:p>
          <a:p>
            <a:pPr lvl="2" fontAlgn="base"/>
            <a:r>
              <a:rPr lang="en-GB" dirty="0"/>
              <a:t>Minimal Cover and 3NF Decomposition</a:t>
            </a:r>
          </a:p>
          <a:p>
            <a:pPr lvl="2" fontAlgn="base"/>
            <a:r>
              <a:rPr lang="en-GB" dirty="0"/>
              <a:t>BCNF Decomposition</a:t>
            </a:r>
          </a:p>
          <a:p>
            <a:pPr marL="457200" lvl="0" indent="0" algn="l" rtl="0">
              <a:spcBef>
                <a:spcPts val="1200"/>
              </a:spcBef>
              <a:spcAft>
                <a:spcPts val="0"/>
              </a:spcAft>
              <a:buNone/>
            </a:pPr>
            <a:endParaRPr sz="1600" dirty="0"/>
          </a:p>
          <a:p>
            <a:pPr marL="0" lvl="0" indent="0" algn="l" rtl="0">
              <a:spcBef>
                <a:spcPts val="1200"/>
              </a:spcBef>
              <a:spcAft>
                <a:spcPts val="0"/>
              </a:spcAft>
              <a:buNone/>
            </a:pPr>
            <a:endParaRPr sz="1600" dirty="0"/>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26889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53500" y="107850"/>
            <a:ext cx="4152300" cy="51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BCNF Decomposition</a:t>
            </a:r>
            <a:endParaRPr dirty="0"/>
          </a:p>
        </p:txBody>
      </p:sp>
      <mc:AlternateContent xmlns:mc="http://schemas.openxmlformats.org/markup-compatibility/2006">
        <mc:Choice xmlns:a14="http://schemas.microsoft.com/office/drawing/2010/main" Requires="a14">
          <p:sp>
            <p:nvSpPr>
              <p:cNvPr id="87" name="Google Shape;87;p18"/>
              <p:cNvSpPr txBox="1">
                <a:spLocks noGrp="1"/>
              </p:cNvSpPr>
              <p:nvPr>
                <p:ph type="body" idx="1"/>
              </p:nvPr>
            </p:nvSpPr>
            <p:spPr>
              <a:xfrm>
                <a:off x="154950" y="561725"/>
                <a:ext cx="8845712" cy="4364700"/>
              </a:xfrm>
              <a:prstGeom prst="rect">
                <a:avLst/>
              </a:prstGeom>
            </p:spPr>
            <p:txBody>
              <a:bodyPr spcFirstLastPara="1" wrap="square" lIns="90000" tIns="91425" rIns="91425" bIns="91425" anchor="t" anchorCtr="0">
                <a:noAutofit/>
              </a:bodyPr>
              <a:lstStyle/>
              <a:p>
                <a:pPr marL="0" lvl="0" indent="0" algn="l" rtl="0">
                  <a:spcBef>
                    <a:spcPts val="0"/>
                  </a:spcBef>
                  <a:spcAft>
                    <a:spcPts val="0"/>
                  </a:spcAft>
                  <a:buNone/>
                </a:pPr>
                <a:r>
                  <a:rPr lang="en-GB" sz="1200" dirty="0">
                    <a:latin typeface="Calibri"/>
                    <a:ea typeface="Calibri"/>
                    <a:cs typeface="Calibri"/>
                    <a:sym typeface="Calibri"/>
                  </a:rPr>
                  <a:t>If a table is not BCNF then we can decompose it into a BCNF schema by</a:t>
                </a:r>
              </a:p>
              <a:p>
                <a:pPr marL="0" lvl="0" indent="0" algn="l" rtl="0">
                  <a:spcBef>
                    <a:spcPts val="0"/>
                  </a:spcBef>
                  <a:spcAft>
                    <a:spcPts val="0"/>
                  </a:spcAft>
                  <a:buNone/>
                </a:pPr>
                <a:r>
                  <a:rPr lang="en-GB" sz="1200" dirty="0">
                    <a:latin typeface="Calibri"/>
                    <a:ea typeface="Calibri"/>
                    <a:cs typeface="Calibri"/>
                    <a:sym typeface="Calibri"/>
                  </a:rPr>
                  <a:t>1. Start with the original table</a:t>
                </a:r>
                <a14:m>
                  <m:oMath xmlns:m="http://schemas.openxmlformats.org/officeDocument/2006/math">
                    <m:r>
                      <a:rPr lang="en-AU" sz="1200" b="0" i="0" smtClean="0">
                        <a:latin typeface="Cambria Math" panose="02040503050406030204" pitchFamily="18" charset="0"/>
                        <a:ea typeface="Calibri"/>
                        <a:cs typeface="Calibri"/>
                        <a:sym typeface="Calibri"/>
                      </a:rPr>
                      <m:t>, </m:t>
                    </m:r>
                  </m:oMath>
                </a14:m>
                <a:r>
                  <a:rPr lang="en-GB" sz="1200" dirty="0">
                    <a:latin typeface="Calibri"/>
                    <a:ea typeface="Calibri"/>
                    <a:cs typeface="Calibri"/>
                    <a:sym typeface="Calibri"/>
                  </a:rPr>
                  <a:t>and set of FDs </a:t>
                </a:r>
                <a14:m>
                  <m:oMath xmlns:m="http://schemas.openxmlformats.org/officeDocument/2006/math">
                    <m:r>
                      <a:rPr lang="en-GB" sz="1200" b="0" i="1" smtClean="0">
                        <a:latin typeface="Cambria Math" panose="02040503050406030204" pitchFamily="18" charset="0"/>
                        <a:ea typeface="Calibri"/>
                        <a:cs typeface="Calibri"/>
                        <a:sym typeface="Calibri"/>
                      </a:rPr>
                      <m:t>𝐹</m:t>
                    </m:r>
                  </m:oMath>
                </a14:m>
                <a:r>
                  <a:rPr lang="en-GB" sz="1200" dirty="0">
                    <a:latin typeface="Calibri"/>
                    <a:ea typeface="Calibri"/>
                    <a:cs typeface="Calibri"/>
                    <a:sym typeface="Calibri"/>
                  </a:rPr>
                  <a:t>. (Optionally, use recombined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𝐹</m:t>
                        </m:r>
                      </m:e>
                      <m:sub>
                        <m:r>
                          <a:rPr lang="en-AU" sz="1200" b="0" i="1" smtClean="0">
                            <a:latin typeface="Cambria Math" panose="02040503050406030204" pitchFamily="18" charset="0"/>
                            <a:ea typeface="Calibri"/>
                            <a:cs typeface="Calibri"/>
                            <a:sym typeface="Calibri"/>
                          </a:rPr>
                          <m:t>𝑐</m:t>
                        </m:r>
                      </m:sub>
                    </m:sSub>
                  </m:oMath>
                </a14:m>
                <a:r>
                  <a:rPr lang="en-GB" sz="1200" dirty="0">
                    <a:latin typeface="Calibri"/>
                    <a:ea typeface="Calibri"/>
                    <a:cs typeface="Calibri"/>
                    <a:sym typeface="Calibri"/>
                  </a:rPr>
                  <a:t> instead for better results).</a:t>
                </a:r>
              </a:p>
              <a:p>
                <a:pPr marL="0" lvl="0" indent="0">
                  <a:buNone/>
                </a:pPr>
                <a:r>
                  <a:rPr lang="en-GB" sz="1200" dirty="0">
                    <a:latin typeface="Calibri"/>
                    <a:ea typeface="Calibri"/>
                    <a:cs typeface="Calibri"/>
                    <a:sym typeface="Calibri"/>
                  </a:rPr>
                  <a:t>2. Compute the candidate keys. Then check if all the FDs of a table </a:t>
                </a:r>
                <a14:m>
                  <m:oMath xmlns:m="http://schemas.openxmlformats.org/officeDocument/2006/math">
                    <m:r>
                      <a:rPr lang="en-AU" sz="1200" b="0" i="1" smtClean="0">
                        <a:latin typeface="Cambria Math" panose="02040503050406030204" pitchFamily="18" charset="0"/>
                        <a:ea typeface="Calibri"/>
                        <a:cs typeface="Calibri"/>
                        <a:sym typeface="Calibri"/>
                      </a:rPr>
                      <m:t>𝑅</m:t>
                    </m:r>
                    <m:r>
                      <a:rPr lang="en-AU" sz="1200" b="0" i="1" smtClean="0">
                        <a:latin typeface="Cambria Math" panose="02040503050406030204" pitchFamily="18" charset="0"/>
                        <a:ea typeface="Calibri"/>
                        <a:cs typeface="Calibri"/>
                        <a:sym typeface="Calibri"/>
                      </a:rPr>
                      <m:t> </m:t>
                    </m:r>
                  </m:oMath>
                </a14:m>
                <a:r>
                  <a:rPr lang="en-GB" sz="1200" dirty="0">
                    <a:latin typeface="Calibri"/>
                    <a:ea typeface="Calibri"/>
                    <a:cs typeface="Calibri"/>
                    <a:sym typeface="Calibri"/>
                  </a:rPr>
                  <a:t>pass the BCNF condition to check for BCNF. </a:t>
                </a:r>
              </a:p>
              <a:p>
                <a:pPr marL="0" lvl="0" indent="0">
                  <a:buNone/>
                </a:pPr>
                <a:r>
                  <a:rPr lang="en-GB" sz="1200" dirty="0">
                    <a:solidFill>
                      <a:srgbClr val="9966FF"/>
                    </a:solidFill>
                    <a:latin typeface="Calibri"/>
                    <a:ea typeface="Calibri"/>
                    <a:cs typeface="Calibri"/>
                    <a:sym typeface="Calibri"/>
                  </a:rPr>
                  <a:t>(check if LHS is a </a:t>
                </a:r>
                <a:r>
                  <a:rPr lang="en-GB" sz="1200" dirty="0" err="1">
                    <a:solidFill>
                      <a:srgbClr val="9966FF"/>
                    </a:solidFill>
                    <a:latin typeface="Calibri"/>
                    <a:ea typeface="Calibri"/>
                    <a:cs typeface="Calibri"/>
                    <a:sym typeface="Calibri"/>
                  </a:rPr>
                  <a:t>superkey</a:t>
                </a:r>
                <a:r>
                  <a:rPr lang="en-GB" sz="1200" dirty="0">
                    <a:solidFill>
                      <a:srgbClr val="9966FF"/>
                    </a:solidFill>
                    <a:latin typeface="Calibri"/>
                    <a:ea typeface="Calibri"/>
                    <a:cs typeface="Calibri"/>
                    <a:sym typeface="Calibri"/>
                  </a:rPr>
                  <a:t>, by checking that the </a:t>
                </a:r>
                <a14:m>
                  <m:oMath xmlns:m="http://schemas.openxmlformats.org/officeDocument/2006/math">
                    <m:r>
                      <a:rPr lang="en-AU" sz="1200" b="0" i="1" smtClean="0">
                        <a:solidFill>
                          <a:srgbClr val="9966FF"/>
                        </a:solidFill>
                        <a:latin typeface="Cambria Math" panose="02040503050406030204" pitchFamily="18" charset="0"/>
                        <a:ea typeface="Calibri"/>
                        <a:cs typeface="Calibri"/>
                        <a:sym typeface="Calibri"/>
                      </a:rPr>
                      <m:t>𝐿𝐻𝑆</m:t>
                    </m:r>
                  </m:oMath>
                </a14:m>
                <a:r>
                  <a:rPr lang="en-GB" sz="1200" dirty="0">
                    <a:solidFill>
                      <a:srgbClr val="9966FF"/>
                    </a:solidFill>
                    <a:latin typeface="Calibri"/>
                    <a:ea typeface="Calibri"/>
                    <a:cs typeface="Calibri"/>
                    <a:sym typeface="Calibri"/>
                  </a:rPr>
                  <a:t> contains a candidate key). </a:t>
                </a:r>
              </a:p>
              <a:p>
                <a:pPr marL="0" indent="0">
                  <a:buNone/>
                </a:pPr>
                <a:r>
                  <a:rPr lang="en-GB" sz="1200" dirty="0">
                    <a:latin typeface="Calibri"/>
                    <a:ea typeface="Calibri"/>
                    <a:cs typeface="Calibri"/>
                    <a:sym typeface="Calibri"/>
                  </a:rPr>
                  <a:t>If the table has all FDs pass this condition, the table is in BCNF, and you are finished with this table.</a:t>
                </a:r>
              </a:p>
              <a:p>
                <a:pPr marL="0" indent="0">
                  <a:buNone/>
                </a:pPr>
                <a:r>
                  <a:rPr lang="en-GB" sz="1200" dirty="0">
                    <a:latin typeface="Calibri"/>
                    <a:ea typeface="Calibri"/>
                    <a:cs typeface="Calibri"/>
                    <a:sym typeface="Calibri"/>
                  </a:rPr>
                  <a:t>If an FD violates this condition, </a:t>
                </a:r>
                <a:r>
                  <a:rPr lang="en-GB" sz="1200" dirty="0">
                    <a:solidFill>
                      <a:srgbClr val="9966FF"/>
                    </a:solidFill>
                    <a:latin typeface="Calibri"/>
                    <a:ea typeface="Calibri"/>
                    <a:cs typeface="Calibri"/>
                    <a:sym typeface="Calibri"/>
                  </a:rPr>
                  <a:t>split the table into two tables based on the violating FD </a:t>
                </a:r>
                <a14:m>
                  <m:oMath xmlns:m="http://schemas.openxmlformats.org/officeDocument/2006/math">
                    <m:r>
                      <a:rPr lang="en-AU" sz="1200" b="0" i="1" smtClean="0">
                        <a:latin typeface="Cambria Math" panose="02040503050406030204" pitchFamily="18" charset="0"/>
                        <a:ea typeface="Calibri"/>
                        <a:cs typeface="Calibri"/>
                        <a:sym typeface="Calibri"/>
                      </a:rPr>
                      <m:t>𝑋</m:t>
                    </m:r>
                    <m:r>
                      <a:rPr lang="en-AU" sz="1200" b="0" i="1" smtClean="0">
                        <a:latin typeface="Cambria Math" panose="02040503050406030204" pitchFamily="18" charset="0"/>
                        <a:ea typeface="Calibri"/>
                        <a:cs typeface="Calibri"/>
                        <a:sym typeface="Calibri"/>
                      </a:rPr>
                      <m:t>→</m:t>
                    </m:r>
                    <m:r>
                      <a:rPr lang="en-AU" sz="1200" b="0" i="1" smtClean="0">
                        <a:latin typeface="Cambria Math" panose="02040503050406030204" pitchFamily="18" charset="0"/>
                        <a:ea typeface="Calibri"/>
                        <a:cs typeface="Calibri"/>
                        <a:sym typeface="Calibri"/>
                      </a:rPr>
                      <m:t>𝑌</m:t>
                    </m:r>
                  </m:oMath>
                </a14:m>
                <a:endParaRPr lang="en-GB" sz="1200" dirty="0">
                  <a:latin typeface="Calibri"/>
                  <a:ea typeface="Calibri"/>
                  <a:cs typeface="Calibri"/>
                  <a:sym typeface="Calibri"/>
                </a:endParaRPr>
              </a:p>
              <a:p>
                <a:pPr marL="0" indent="0" algn="ctr">
                  <a:buNone/>
                </a:pPr>
                <a14:m>
                  <m:oMath xmlns:m="http://schemas.openxmlformats.org/officeDocument/2006/math">
                    <m:sSub>
                      <m:sSubPr>
                        <m:ctrlPr>
                          <a:rPr lang="en-AU" sz="1200" b="0" i="1" smtClean="0">
                            <a:solidFill>
                              <a:srgbClr val="569CD6"/>
                            </a:solidFill>
                            <a:latin typeface="Cambria Math" panose="02040503050406030204" pitchFamily="18" charset="0"/>
                            <a:ea typeface="Calibri"/>
                            <a:cs typeface="Calibri"/>
                            <a:sym typeface="Calibri"/>
                          </a:rPr>
                        </m:ctrlPr>
                      </m:sSubPr>
                      <m:e>
                        <m:r>
                          <a:rPr lang="en-AU" sz="1200" b="0" i="1" smtClean="0">
                            <a:solidFill>
                              <a:srgbClr val="569CD6"/>
                            </a:solidFill>
                            <a:latin typeface="Cambria Math" panose="02040503050406030204" pitchFamily="18" charset="0"/>
                            <a:ea typeface="Calibri"/>
                            <a:cs typeface="Calibri"/>
                            <a:sym typeface="Calibri"/>
                          </a:rPr>
                          <m:t>𝑅</m:t>
                        </m:r>
                      </m:e>
                      <m:sub>
                        <m:r>
                          <a:rPr lang="en-AU" sz="1200" b="0" i="1" smtClean="0">
                            <a:solidFill>
                              <a:srgbClr val="569CD6"/>
                            </a:solidFill>
                            <a:latin typeface="Cambria Math" panose="02040503050406030204" pitchFamily="18" charset="0"/>
                            <a:ea typeface="Calibri"/>
                            <a:cs typeface="Calibri"/>
                            <a:sym typeface="Calibri"/>
                          </a:rPr>
                          <m:t>1</m:t>
                        </m:r>
                      </m:sub>
                    </m:sSub>
                    <m:r>
                      <a:rPr lang="en-AU" sz="1200" b="0" i="1" smtClean="0">
                        <a:solidFill>
                          <a:srgbClr val="569CD6"/>
                        </a:solidFill>
                        <a:latin typeface="Cambria Math" panose="02040503050406030204" pitchFamily="18" charset="0"/>
                        <a:ea typeface="Calibri"/>
                        <a:cs typeface="Calibri"/>
                        <a:sym typeface="Calibri"/>
                      </a:rPr>
                      <m:t>=</m:t>
                    </m:r>
                    <m:r>
                      <a:rPr lang="en-AU" sz="1200" b="0" i="1" smtClean="0">
                        <a:solidFill>
                          <a:srgbClr val="569CD6"/>
                        </a:solidFill>
                        <a:latin typeface="Cambria Math" panose="02040503050406030204" pitchFamily="18" charset="0"/>
                        <a:ea typeface="Calibri"/>
                        <a:cs typeface="Calibri"/>
                        <a:sym typeface="Calibri"/>
                      </a:rPr>
                      <m:t>𝑋</m:t>
                    </m:r>
                    <m:r>
                      <a:rPr lang="en-AU" sz="1200" b="0" i="1" smtClean="0">
                        <a:solidFill>
                          <a:srgbClr val="569CD6"/>
                        </a:solidFill>
                        <a:latin typeface="Cambria Math" panose="02040503050406030204" pitchFamily="18" charset="0"/>
                        <a:ea typeface="Calibri"/>
                        <a:cs typeface="Calibri"/>
                        <a:sym typeface="Calibri"/>
                      </a:rPr>
                      <m:t>+</m:t>
                    </m:r>
                    <m:r>
                      <a:rPr lang="en-AU" sz="1200" b="0" i="1" smtClean="0">
                        <a:solidFill>
                          <a:srgbClr val="569CD6"/>
                        </a:solidFill>
                        <a:latin typeface="Cambria Math" panose="02040503050406030204" pitchFamily="18" charset="0"/>
                        <a:ea typeface="Calibri"/>
                        <a:cs typeface="Calibri"/>
                        <a:sym typeface="Calibri"/>
                      </a:rPr>
                      <m:t>𝑌</m:t>
                    </m:r>
                  </m:oMath>
                </a14:m>
                <a:r>
                  <a:rPr lang="en-GB" sz="1200" dirty="0">
                    <a:latin typeface="Calibri"/>
                    <a:ea typeface="Calibri"/>
                    <a:cs typeface="Calibri"/>
                    <a:sym typeface="Calibri"/>
                  </a:rPr>
                  <a:t>, with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𝐹</m:t>
                        </m:r>
                      </m:e>
                      <m:sub>
                        <m:r>
                          <a:rPr lang="en-AU" sz="1200" b="0" i="1" smtClean="0">
                            <a:latin typeface="Cambria Math" panose="02040503050406030204" pitchFamily="18" charset="0"/>
                            <a:ea typeface="Calibri"/>
                            <a:cs typeface="Calibri"/>
                            <a:sym typeface="Calibri"/>
                          </a:rPr>
                          <m:t>1</m:t>
                        </m:r>
                      </m:sub>
                    </m:sSub>
                    <m:r>
                      <a:rPr lang="en-AU" sz="1200" i="1">
                        <a:latin typeface="Cambria Math" panose="02040503050406030204" pitchFamily="18" charset="0"/>
                        <a:ea typeface="Calibri"/>
                        <a:cs typeface="Calibri"/>
                        <a:sym typeface="Calibri"/>
                      </a:rPr>
                      <m:t>={</m:t>
                    </m:r>
                    <m:r>
                      <a:rPr lang="en-AU" sz="1200" i="1">
                        <a:latin typeface="Cambria Math" panose="02040503050406030204" pitchFamily="18" charset="0"/>
                        <a:ea typeface="Calibri"/>
                        <a:cs typeface="Calibri"/>
                        <a:sym typeface="Calibri"/>
                      </a:rPr>
                      <m:t>𝑋</m:t>
                    </m:r>
                    <m:r>
                      <a:rPr lang="en-AU" sz="1200" i="1">
                        <a:latin typeface="Cambria Math" panose="02040503050406030204" pitchFamily="18" charset="0"/>
                        <a:ea typeface="Calibri"/>
                        <a:cs typeface="Calibri"/>
                        <a:sym typeface="Calibri"/>
                      </a:rPr>
                      <m:t>→</m:t>
                    </m:r>
                    <m:r>
                      <a:rPr lang="en-AU" sz="1200" i="1">
                        <a:latin typeface="Cambria Math" panose="02040503050406030204" pitchFamily="18" charset="0"/>
                        <a:ea typeface="Calibri"/>
                        <a:cs typeface="Calibri"/>
                        <a:sym typeface="Calibri"/>
                      </a:rPr>
                      <m:t>𝑌</m:t>
                    </m:r>
                    <m:r>
                      <a:rPr lang="en-AU" sz="1200" i="1">
                        <a:latin typeface="Cambria Math" panose="02040503050406030204" pitchFamily="18" charset="0"/>
                        <a:ea typeface="Calibri"/>
                        <a:cs typeface="Calibri"/>
                        <a:sym typeface="Calibri"/>
                      </a:rPr>
                      <m:t>}</m:t>
                    </m:r>
                  </m:oMath>
                </a14:m>
                <a:r>
                  <a:rPr lang="en-GB" sz="1200" dirty="0">
                    <a:latin typeface="Calibri"/>
                    <a:ea typeface="Calibri"/>
                    <a:cs typeface="Calibri"/>
                    <a:sym typeface="Calibri"/>
                  </a:rPr>
                  <a:t>, and </a:t>
                </a:r>
                <a14:m>
                  <m:oMath xmlns:m="http://schemas.openxmlformats.org/officeDocument/2006/math">
                    <m:r>
                      <a:rPr lang="en-AU" sz="1200" b="0" i="1" smtClean="0">
                        <a:latin typeface="Cambria Math" panose="02040503050406030204" pitchFamily="18" charset="0"/>
                        <a:ea typeface="Calibri"/>
                        <a:cs typeface="Calibri"/>
                        <a:sym typeface="Calibri"/>
                      </a:rPr>
                      <m:t>𝑘𝑒𝑦</m:t>
                    </m:r>
                    <m:d>
                      <m:dPr>
                        <m:ctrlPr>
                          <a:rPr lang="en-AU" sz="1200" b="0" i="1" smtClean="0">
                            <a:latin typeface="Cambria Math" panose="02040503050406030204" pitchFamily="18" charset="0"/>
                            <a:ea typeface="Calibri"/>
                            <a:cs typeface="Calibri"/>
                            <a:sym typeface="Calibri"/>
                          </a:rPr>
                        </m:ctrlPr>
                      </m:dPr>
                      <m:e>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𝑅</m:t>
                            </m:r>
                          </m:e>
                          <m:sub>
                            <m:r>
                              <a:rPr lang="en-AU" sz="1200" b="0" i="1" smtClean="0">
                                <a:latin typeface="Cambria Math" panose="02040503050406030204" pitchFamily="18" charset="0"/>
                                <a:ea typeface="Calibri"/>
                                <a:cs typeface="Calibri"/>
                                <a:sym typeface="Calibri"/>
                              </a:rPr>
                              <m:t>1</m:t>
                            </m:r>
                          </m:sub>
                        </m:sSub>
                      </m:e>
                    </m:d>
                    <m:r>
                      <a:rPr lang="en-AU" sz="1200" b="0" i="1" smtClean="0">
                        <a:latin typeface="Cambria Math" panose="02040503050406030204" pitchFamily="18" charset="0"/>
                        <a:ea typeface="Calibri"/>
                        <a:cs typeface="Calibri"/>
                        <a:sym typeface="Calibri"/>
                      </a:rPr>
                      <m:t>=</m:t>
                    </m:r>
                    <m:r>
                      <a:rPr lang="en-AU" sz="1200" b="0" i="1" smtClean="0">
                        <a:latin typeface="Cambria Math" panose="02040503050406030204" pitchFamily="18" charset="0"/>
                        <a:ea typeface="Calibri"/>
                        <a:cs typeface="Calibri"/>
                        <a:sym typeface="Calibri"/>
                      </a:rPr>
                      <m:t>𝑋</m:t>
                    </m:r>
                  </m:oMath>
                </a14:m>
                <a:endParaRPr lang="en-GB" sz="1200" dirty="0">
                  <a:latin typeface="Calibri"/>
                  <a:ea typeface="Calibri"/>
                  <a:cs typeface="Calibri"/>
                  <a:sym typeface="Calibri"/>
                </a:endParaRPr>
              </a:p>
              <a:p>
                <a:pPr marL="0" indent="0" algn="ctr">
                  <a:buNone/>
                </a:pPr>
                <a14:m>
                  <m:oMath xmlns:m="http://schemas.openxmlformats.org/officeDocument/2006/math">
                    <m:sSub>
                      <m:sSubPr>
                        <m:ctrlPr>
                          <a:rPr lang="en-AU" sz="1200" b="0" i="1" smtClean="0">
                            <a:solidFill>
                              <a:srgbClr val="569CD6"/>
                            </a:solidFill>
                            <a:latin typeface="Cambria Math" panose="02040503050406030204" pitchFamily="18" charset="0"/>
                            <a:ea typeface="Calibri"/>
                            <a:cs typeface="Calibri"/>
                            <a:sym typeface="Calibri"/>
                          </a:rPr>
                        </m:ctrlPr>
                      </m:sSubPr>
                      <m:e>
                        <m:r>
                          <a:rPr lang="en-AU" sz="1200" b="0" i="1" smtClean="0">
                            <a:solidFill>
                              <a:srgbClr val="569CD6"/>
                            </a:solidFill>
                            <a:latin typeface="Cambria Math" panose="02040503050406030204" pitchFamily="18" charset="0"/>
                            <a:ea typeface="Calibri"/>
                            <a:cs typeface="Calibri"/>
                            <a:sym typeface="Calibri"/>
                          </a:rPr>
                          <m:t>𝑅</m:t>
                        </m:r>
                      </m:e>
                      <m:sub>
                        <m:r>
                          <a:rPr lang="en-AU" sz="1200" b="0" i="1" smtClean="0">
                            <a:solidFill>
                              <a:srgbClr val="569CD6"/>
                            </a:solidFill>
                            <a:latin typeface="Cambria Math" panose="02040503050406030204" pitchFamily="18" charset="0"/>
                            <a:ea typeface="Calibri"/>
                            <a:cs typeface="Calibri"/>
                            <a:sym typeface="Calibri"/>
                          </a:rPr>
                          <m:t>2</m:t>
                        </m:r>
                      </m:sub>
                    </m:sSub>
                    <m:r>
                      <a:rPr lang="en-AU" sz="1200" b="0" i="0" smtClean="0">
                        <a:solidFill>
                          <a:srgbClr val="569CD6"/>
                        </a:solidFill>
                        <a:latin typeface="Cambria Math" panose="02040503050406030204" pitchFamily="18" charset="0"/>
                        <a:ea typeface="Calibri"/>
                        <a:cs typeface="Calibri"/>
                        <a:sym typeface="Calibri"/>
                      </a:rPr>
                      <m:t>=</m:t>
                    </m:r>
                    <m:r>
                      <m:rPr>
                        <m:sty m:val="p"/>
                      </m:rPr>
                      <a:rPr lang="en-AU" sz="1200" b="0" i="0" smtClean="0">
                        <a:solidFill>
                          <a:srgbClr val="569CD6"/>
                        </a:solidFill>
                        <a:latin typeface="Cambria Math" panose="02040503050406030204" pitchFamily="18" charset="0"/>
                        <a:ea typeface="Calibri"/>
                        <a:cs typeface="Calibri"/>
                        <a:sym typeface="Calibri"/>
                      </a:rPr>
                      <m:t>R</m:t>
                    </m:r>
                    <m:r>
                      <a:rPr lang="en-AU" sz="1200" b="0" i="0" smtClean="0">
                        <a:solidFill>
                          <a:srgbClr val="569CD6"/>
                        </a:solidFill>
                        <a:latin typeface="Cambria Math" panose="02040503050406030204" pitchFamily="18" charset="0"/>
                        <a:ea typeface="Calibri"/>
                        <a:cs typeface="Calibri"/>
                        <a:sym typeface="Calibri"/>
                      </a:rPr>
                      <m:t>−</m:t>
                    </m:r>
                    <m:r>
                      <m:rPr>
                        <m:sty m:val="p"/>
                      </m:rPr>
                      <a:rPr lang="en-AU" sz="1200" b="0" i="0" smtClean="0">
                        <a:solidFill>
                          <a:srgbClr val="569CD6"/>
                        </a:solidFill>
                        <a:latin typeface="Cambria Math" panose="02040503050406030204" pitchFamily="18" charset="0"/>
                        <a:ea typeface="Calibri"/>
                        <a:cs typeface="Calibri"/>
                        <a:sym typeface="Calibri"/>
                      </a:rPr>
                      <m:t>Y</m:t>
                    </m:r>
                    <m:r>
                      <a:rPr lang="en-AU" sz="1200" b="0" i="0" smtClean="0">
                        <a:latin typeface="Cambria Math" panose="02040503050406030204" pitchFamily="18" charset="0"/>
                        <a:ea typeface="Calibri"/>
                        <a:cs typeface="Calibri"/>
                        <a:sym typeface="Calibri"/>
                      </a:rPr>
                      <m:t>.</m:t>
                    </m:r>
                  </m:oMath>
                </a14:m>
                <a:r>
                  <a:rPr lang="en-AU" sz="1200" b="0" dirty="0">
                    <a:latin typeface="Calibri"/>
                    <a:ea typeface="Calibri"/>
                    <a:cs typeface="Calibri"/>
                    <a:sym typeface="Calibri"/>
                  </a:rPr>
                  <a:t> (</a:t>
                </a:r>
                <a14:m>
                  <m:oMath xmlns:m="http://schemas.openxmlformats.org/officeDocument/2006/math">
                    <m:r>
                      <a:rPr lang="en-AU" sz="1200" b="0" i="1" dirty="0" smtClean="0">
                        <a:latin typeface="Cambria Math" panose="02040503050406030204" pitchFamily="18" charset="0"/>
                        <a:ea typeface="Calibri"/>
                        <a:cs typeface="Calibri"/>
                        <a:sym typeface="Calibri"/>
                      </a:rPr>
                      <m:t>𝑋</m:t>
                    </m:r>
                  </m:oMath>
                </a14:m>
                <a:r>
                  <a:rPr lang="en-AU" sz="1200" b="0" dirty="0">
                    <a:latin typeface="Calibri"/>
                    <a:ea typeface="Calibri"/>
                    <a:cs typeface="Calibri"/>
                    <a:sym typeface="Calibri"/>
                  </a:rPr>
                  <a:t> attributes are kept to keep connectivity)</a:t>
                </a:r>
              </a:p>
              <a:p>
                <a:pPr marL="0" indent="0">
                  <a:buNone/>
                </a:pPr>
                <a:r>
                  <a:rPr lang="en-GB" sz="1200" dirty="0">
                    <a:latin typeface="Calibri"/>
                    <a:ea typeface="Calibri"/>
                    <a:cs typeface="Calibri"/>
                    <a:sym typeface="Calibri"/>
                  </a:rPr>
                  <a:t>The FDs of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𝑅</m:t>
                        </m:r>
                      </m:e>
                      <m:sub>
                        <m:r>
                          <a:rPr lang="en-AU" sz="1200" b="0" i="1" smtClean="0">
                            <a:latin typeface="Cambria Math" panose="02040503050406030204" pitchFamily="18" charset="0"/>
                            <a:ea typeface="Calibri"/>
                            <a:cs typeface="Calibri"/>
                            <a:sym typeface="Calibri"/>
                          </a:rPr>
                          <m:t>2</m:t>
                        </m:r>
                      </m:sub>
                    </m:sSub>
                  </m:oMath>
                </a14:m>
                <a:r>
                  <a:rPr lang="en-GB" sz="1200" dirty="0">
                    <a:latin typeface="Calibri"/>
                    <a:ea typeface="Calibri"/>
                    <a:cs typeface="Calibri"/>
                    <a:sym typeface="Calibri"/>
                  </a:rPr>
                  <a:t>,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𝐹</m:t>
                        </m:r>
                      </m:e>
                      <m:sub>
                        <m:r>
                          <a:rPr lang="en-AU" sz="1200" b="0" i="1" smtClean="0">
                            <a:latin typeface="Cambria Math" panose="02040503050406030204" pitchFamily="18" charset="0"/>
                            <a:ea typeface="Calibri"/>
                            <a:cs typeface="Calibri"/>
                            <a:sym typeface="Calibri"/>
                          </a:rPr>
                          <m:t>2</m:t>
                        </m:r>
                      </m:sub>
                    </m:sSub>
                  </m:oMath>
                </a14:m>
                <a:r>
                  <a:rPr lang="en-GB" sz="1200" dirty="0">
                    <a:latin typeface="Calibri"/>
                    <a:ea typeface="Calibri"/>
                    <a:cs typeface="Calibri"/>
                    <a:sym typeface="Calibri"/>
                  </a:rPr>
                  <a:t> will try to have all the remaining FDs of </a:t>
                </a:r>
                <a14:m>
                  <m:oMath xmlns:m="http://schemas.openxmlformats.org/officeDocument/2006/math">
                    <m:r>
                      <a:rPr lang="en-AU" sz="1200" b="0" i="1" smtClean="0">
                        <a:latin typeface="Cambria Math" panose="02040503050406030204" pitchFamily="18" charset="0"/>
                        <a:ea typeface="Calibri"/>
                        <a:cs typeface="Calibri"/>
                        <a:sym typeface="Calibri"/>
                      </a:rPr>
                      <m:t>𝑅</m:t>
                    </m:r>
                  </m:oMath>
                </a14:m>
                <a:r>
                  <a:rPr lang="en-GB" sz="1200" dirty="0">
                    <a:latin typeface="Calibri"/>
                    <a:ea typeface="Calibri"/>
                    <a:cs typeface="Calibri"/>
                    <a:sym typeface="Calibri"/>
                  </a:rPr>
                  <a:t> other than </a:t>
                </a:r>
                <a14:m>
                  <m:oMath xmlns:m="http://schemas.openxmlformats.org/officeDocument/2006/math">
                    <m:r>
                      <a:rPr lang="en-AU" sz="1200" b="0" i="1" smtClean="0">
                        <a:latin typeface="Cambria Math" panose="02040503050406030204" pitchFamily="18" charset="0"/>
                        <a:ea typeface="Calibri"/>
                        <a:cs typeface="Calibri"/>
                        <a:sym typeface="Calibri"/>
                      </a:rPr>
                      <m:t>𝑋</m:t>
                    </m:r>
                    <m:r>
                      <a:rPr lang="en-AU" sz="1200" b="0" i="1" smtClean="0">
                        <a:latin typeface="Cambria Math" panose="02040503050406030204" pitchFamily="18" charset="0"/>
                        <a:ea typeface="Calibri"/>
                        <a:cs typeface="Calibri"/>
                        <a:sym typeface="Calibri"/>
                      </a:rPr>
                      <m:t>→</m:t>
                    </m:r>
                    <m:r>
                      <a:rPr lang="en-AU" sz="1200" b="0" i="1" smtClean="0">
                        <a:latin typeface="Cambria Math" panose="02040503050406030204" pitchFamily="18" charset="0"/>
                        <a:ea typeface="Calibri"/>
                        <a:cs typeface="Calibri"/>
                        <a:sym typeface="Calibri"/>
                      </a:rPr>
                      <m:t>𝑌</m:t>
                    </m:r>
                  </m:oMath>
                </a14:m>
                <a:r>
                  <a:rPr lang="en-GB" sz="1200" dirty="0">
                    <a:latin typeface="Calibri"/>
                    <a:ea typeface="Calibri"/>
                    <a:cs typeface="Calibri"/>
                    <a:sym typeface="Calibri"/>
                  </a:rPr>
                  <a:t>, but some may be deleted due to the removal of </a:t>
                </a:r>
                <a14:m>
                  <m:oMath xmlns:m="http://schemas.openxmlformats.org/officeDocument/2006/math">
                    <m:r>
                      <a:rPr lang="en-AU" sz="1200" b="0" i="1" dirty="0" smtClean="0">
                        <a:latin typeface="Cambria Math" panose="02040503050406030204" pitchFamily="18" charset="0"/>
                        <a:ea typeface="Calibri"/>
                        <a:cs typeface="Calibri"/>
                        <a:sym typeface="Calibri"/>
                      </a:rPr>
                      <m:t>𝑌</m:t>
                    </m:r>
                  </m:oMath>
                </a14:m>
                <a:r>
                  <a:rPr lang="en-GB" sz="1200" dirty="0">
                    <a:latin typeface="Calibri"/>
                    <a:ea typeface="Calibri"/>
                    <a:cs typeface="Calibri"/>
                    <a:sym typeface="Calibri"/>
                  </a:rPr>
                  <a:t> in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𝑅</m:t>
                        </m:r>
                      </m:e>
                      <m:sub>
                        <m:r>
                          <a:rPr lang="en-AU" sz="1200" b="0" i="1" smtClean="0">
                            <a:latin typeface="Cambria Math" panose="02040503050406030204" pitchFamily="18" charset="0"/>
                            <a:ea typeface="Calibri"/>
                            <a:cs typeface="Calibri"/>
                            <a:sym typeface="Calibri"/>
                          </a:rPr>
                          <m:t>2</m:t>
                        </m:r>
                      </m:sub>
                    </m:sSub>
                  </m:oMath>
                </a14:m>
                <a:r>
                  <a:rPr lang="en-GB" sz="1200" dirty="0">
                    <a:latin typeface="Calibri"/>
                    <a:ea typeface="Calibri"/>
                    <a:cs typeface="Calibri"/>
                    <a:sym typeface="Calibri"/>
                  </a:rPr>
                  <a:t>.</a:t>
                </a:r>
              </a:p>
              <a:p>
                <a:pPr marL="285750" indent="-285750"/>
                <a:r>
                  <a:rPr lang="en-GB" sz="1200" dirty="0">
                    <a:latin typeface="Calibri"/>
                    <a:ea typeface="Calibri"/>
                    <a:cs typeface="Calibri"/>
                    <a:sym typeface="Calibri"/>
                  </a:rPr>
                  <a:t>If any of the attributes of the LHS of an FD were in </a:t>
                </a:r>
                <a14:m>
                  <m:oMath xmlns:m="http://schemas.openxmlformats.org/officeDocument/2006/math">
                    <m:r>
                      <a:rPr lang="en-AU" sz="1200" b="0" i="1" smtClean="0">
                        <a:latin typeface="Cambria Math" panose="02040503050406030204" pitchFamily="18" charset="0"/>
                        <a:ea typeface="Calibri"/>
                        <a:cs typeface="Calibri"/>
                        <a:sym typeface="Calibri"/>
                      </a:rPr>
                      <m:t>𝑌</m:t>
                    </m:r>
                  </m:oMath>
                </a14:m>
                <a:r>
                  <a:rPr lang="en-GB" sz="1200" dirty="0">
                    <a:latin typeface="Calibri"/>
                    <a:ea typeface="Calibri"/>
                    <a:cs typeface="Calibri"/>
                    <a:sym typeface="Calibri"/>
                  </a:rPr>
                  <a:t>, the entire FD is removed, as the FD can no longer be represented properly.</a:t>
                </a:r>
              </a:p>
              <a:p>
                <a:pPr marL="285750" indent="-285750"/>
                <a:r>
                  <a:rPr lang="en-GB" sz="1200" dirty="0">
                    <a:latin typeface="Calibri"/>
                    <a:ea typeface="Calibri"/>
                    <a:cs typeface="Calibri"/>
                    <a:sym typeface="Calibri"/>
                  </a:rPr>
                  <a:t>If an attribute of Y appears on the RHS of an FD, remove just that attribute due to the </a:t>
                </a:r>
                <a:r>
                  <a:rPr lang="en-AU" sz="1200" dirty="0">
                    <a:solidFill>
                      <a:srgbClr val="ADADAD"/>
                    </a:solidFill>
                    <a:latin typeface="Calibri"/>
                    <a:ea typeface="Calibri"/>
                    <a:cs typeface="Calibri"/>
                    <a:sym typeface="Calibri"/>
                  </a:rPr>
                  <a:t>projectivity/</a:t>
                </a:r>
                <a:r>
                  <a:rPr lang="en-AU" sz="1200" dirty="0">
                    <a:solidFill>
                      <a:srgbClr val="ADADAD"/>
                    </a:solidFill>
                  </a:rPr>
                  <a:t>decomposition property of FDs </a:t>
                </a:r>
                <a14:m>
                  <m:oMath xmlns:m="http://schemas.openxmlformats.org/officeDocument/2006/math">
                    <m:d>
                      <m:dPr>
                        <m:ctrlPr>
                          <a:rPr lang="en-AU" sz="1200" b="0" i="1" smtClean="0">
                            <a:solidFill>
                              <a:srgbClr val="ADADAD"/>
                            </a:solidFill>
                            <a:latin typeface="Cambria Math" panose="02040503050406030204" pitchFamily="18" charset="0"/>
                          </a:rPr>
                        </m:ctrlPr>
                      </m:dPr>
                      <m:e>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𝐵𝐶</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𝐵</m:t>
                        </m:r>
                        <m:r>
                          <a:rPr lang="en-AU" sz="1200" b="0" i="0" smtClean="0">
                            <a:solidFill>
                              <a:srgbClr val="ADADAD"/>
                            </a:solidFill>
                            <a:latin typeface="Cambria Math" panose="02040503050406030204" pitchFamily="18" charset="0"/>
                          </a:rPr>
                          <m:t> </m:t>
                        </m:r>
                        <m:r>
                          <m:rPr>
                            <m:sty m:val="p"/>
                          </m:rPr>
                          <a:rPr lang="en-AU" sz="1200" b="0" i="0" smtClean="0">
                            <a:solidFill>
                              <a:srgbClr val="ADADAD"/>
                            </a:solidFill>
                            <a:latin typeface="Cambria Math" panose="02040503050406030204" pitchFamily="18" charset="0"/>
                          </a:rPr>
                          <m:t>and</m:t>
                        </m:r>
                        <m:r>
                          <a:rPr lang="en-AU" sz="1200" b="0" i="0" smtClean="0">
                            <a:solidFill>
                              <a:srgbClr val="ADADAD"/>
                            </a:solidFill>
                            <a:latin typeface="Cambria Math" panose="02040503050406030204" pitchFamily="18" charset="0"/>
                          </a:rPr>
                          <m:t> </m:t>
                        </m:r>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e>
                    </m:d>
                  </m:oMath>
                </a14:m>
                <a:r>
                  <a:rPr lang="en-AU" sz="1200" b="0" dirty="0">
                    <a:solidFill>
                      <a:srgbClr val="ADADAD"/>
                    </a:solidFill>
                  </a:rPr>
                  <a:t>. </a:t>
                </a:r>
                <a:r>
                  <a:rPr lang="en-US" altLang="ja-JP" sz="1200" b="0" dirty="0">
                    <a:solidFill>
                      <a:srgbClr val="ADADAD"/>
                    </a:solidFill>
                  </a:rPr>
                  <a:t>So</a:t>
                </a:r>
                <a:r>
                  <a:rPr lang="en-AU" sz="1200" b="0" dirty="0">
                    <a:solidFill>
                      <a:srgbClr val="ADADAD"/>
                    </a:solidFill>
                  </a:rPr>
                  <a:t> if </a:t>
                </a:r>
                <a14:m>
                  <m:oMath xmlns:m="http://schemas.openxmlformats.org/officeDocument/2006/math">
                    <m:r>
                      <a:rPr lang="en-AU" sz="1200" b="0" i="1" smtClean="0">
                        <a:solidFill>
                          <a:srgbClr val="ADADAD"/>
                        </a:solidFill>
                        <a:latin typeface="Cambria Math" panose="02040503050406030204" pitchFamily="18" charset="0"/>
                      </a:rPr>
                      <m:t>𝑌</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oMath>
                </a14:m>
                <a:r>
                  <a:rPr lang="en-AU" sz="1200" b="0" dirty="0">
                    <a:solidFill>
                      <a:srgbClr val="ADADAD"/>
                    </a:solidFill>
                  </a:rPr>
                  <a:t>, we can keep </a:t>
                </a:r>
                <a14:m>
                  <m:oMath xmlns:m="http://schemas.openxmlformats.org/officeDocument/2006/math">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𝐵</m:t>
                    </m:r>
                  </m:oMath>
                </a14:m>
                <a:r>
                  <a:rPr lang="en-AU" sz="1200" b="0" dirty="0">
                    <a:solidFill>
                      <a:srgbClr val="ADADAD"/>
                    </a:solidFill>
                  </a:rPr>
                  <a:t> but remove </a:t>
                </a:r>
                <a14:m>
                  <m:oMath xmlns:m="http://schemas.openxmlformats.org/officeDocument/2006/math">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oMath>
                </a14:m>
                <a:r>
                  <a:rPr lang="en-AU" sz="1200" b="0" dirty="0">
                    <a:solidFill>
                      <a:srgbClr val="ADADAD"/>
                    </a:solidFill>
                  </a:rPr>
                  <a:t>.</a:t>
                </a:r>
              </a:p>
              <a:p>
                <a:pPr marL="0" indent="0">
                  <a:buNone/>
                </a:pPr>
                <a:r>
                  <a:rPr lang="en-AU" sz="1200" dirty="0">
                    <a:solidFill>
                      <a:srgbClr val="ADADAD"/>
                    </a:solidFill>
                  </a:rPr>
                  <a:t>Compute the new candidate keys of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𝑅</m:t>
                        </m:r>
                      </m:e>
                      <m:sub>
                        <m:r>
                          <a:rPr lang="en-AU" sz="1200" b="0" i="1" smtClean="0">
                            <a:solidFill>
                              <a:srgbClr val="ADADAD"/>
                            </a:solidFill>
                            <a:latin typeface="Cambria Math" panose="02040503050406030204" pitchFamily="18" charset="0"/>
                          </a:rPr>
                          <m:t>2</m:t>
                        </m:r>
                      </m:sub>
                    </m:sSub>
                  </m:oMath>
                </a14:m>
                <a:r>
                  <a:rPr lang="en-AU" sz="1200" dirty="0">
                    <a:solidFill>
                      <a:srgbClr val="ADADAD"/>
                    </a:solidFill>
                  </a:rPr>
                  <a:t> from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2</m:t>
                        </m:r>
                      </m:sub>
                    </m:sSub>
                    <m:r>
                      <a:rPr lang="en-AU" sz="1200" b="0" i="0" smtClean="0">
                        <a:solidFill>
                          <a:srgbClr val="ADADAD"/>
                        </a:solidFill>
                        <a:latin typeface="Cambria Math" panose="02040503050406030204" pitchFamily="18" charset="0"/>
                      </a:rPr>
                      <m:t>.</m:t>
                    </m:r>
                  </m:oMath>
                </a14:m>
                <a:endParaRPr lang="en-AU" sz="1200" b="0" dirty="0">
                  <a:solidFill>
                    <a:srgbClr val="ADADAD"/>
                  </a:solidFill>
                </a:endParaRPr>
              </a:p>
              <a:p>
                <a:pPr marL="0" indent="0">
                  <a:buNone/>
                </a:pPr>
                <a:r>
                  <a:rPr lang="en-GB" sz="1200" dirty="0">
                    <a:latin typeface="Calibri"/>
                    <a:ea typeface="Calibri"/>
                    <a:cs typeface="Calibri"/>
                    <a:sym typeface="Calibri"/>
                  </a:rPr>
                  <a:t>3. Repeat Step 2 for every table in the schema until every table is in BCNF.</a:t>
                </a:r>
              </a:p>
              <a:p>
                <a:pPr marL="0" indent="0">
                  <a:buNone/>
                </a:pPr>
                <a:endParaRPr lang="en-GB" sz="1200" dirty="0">
                  <a:latin typeface="Calibri"/>
                  <a:ea typeface="Calibri"/>
                  <a:cs typeface="Calibri"/>
                  <a:sym typeface="Calibri"/>
                </a:endParaRPr>
              </a:p>
              <a:p>
                <a:pPr marL="0" indent="0">
                  <a:buNone/>
                </a:pPr>
                <a:r>
                  <a:rPr lang="en-GB" sz="1200" dirty="0">
                    <a:latin typeface="Calibri"/>
                    <a:ea typeface="Calibri"/>
                    <a:cs typeface="Calibri"/>
                    <a:sym typeface="Calibri"/>
                  </a:rPr>
                  <a:t>This algorithm is non-deterministic (possibility of different results depending on which order you decided to split violating FDs on).</a:t>
                </a:r>
              </a:p>
              <a:p>
                <a:pPr marL="0" indent="0">
                  <a:buNone/>
                </a:pPr>
                <a:r>
                  <a:rPr lang="en-GB" sz="1200" dirty="0">
                    <a:latin typeface="Calibri"/>
                    <a:ea typeface="Calibri"/>
                    <a:cs typeface="Calibri"/>
                    <a:sym typeface="Calibri"/>
                  </a:rPr>
                  <a:t>For self-convenience, just work left to right.</a:t>
                </a:r>
              </a:p>
              <a:p>
                <a:pPr marL="0" indent="0">
                  <a:buNone/>
                </a:pPr>
                <a:r>
                  <a:rPr lang="en-GB" sz="1200" dirty="0">
                    <a:latin typeface="Calibri"/>
                    <a:ea typeface="Calibri"/>
                    <a:cs typeface="Calibri"/>
                    <a:sym typeface="Calibri"/>
                  </a:rPr>
                  <a:t>A slightly better alternative method exists, with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𝑅</m:t>
                        </m:r>
                      </m:e>
                      <m:sub>
                        <m:r>
                          <a:rPr lang="en-AU" sz="1200" b="0" i="1" smtClean="0">
                            <a:latin typeface="Cambria Math" panose="02040503050406030204" pitchFamily="18" charset="0"/>
                            <a:ea typeface="Calibri"/>
                            <a:cs typeface="Calibri"/>
                            <a:sym typeface="Calibri"/>
                          </a:rPr>
                          <m:t>1</m:t>
                        </m:r>
                      </m:sub>
                    </m:sSub>
                    <m:r>
                      <a:rPr lang="en-AU" sz="1200" b="0" i="0" smtClean="0">
                        <a:latin typeface="Cambria Math" panose="02040503050406030204" pitchFamily="18" charset="0"/>
                        <a:ea typeface="Calibri"/>
                        <a:cs typeface="Calibri"/>
                        <a:sym typeface="Calibri"/>
                      </a:rPr>
                      <m:t>=</m:t>
                    </m:r>
                    <m:sSup>
                      <m:sSupPr>
                        <m:ctrlPr>
                          <a:rPr lang="en-AU" sz="1200" b="0" i="0" smtClean="0">
                            <a:latin typeface="Cambria Math" panose="02040503050406030204" pitchFamily="18" charset="0"/>
                            <a:ea typeface="Calibri"/>
                            <a:cs typeface="Calibri"/>
                            <a:sym typeface="Calibri"/>
                          </a:rPr>
                        </m:ctrlPr>
                      </m:sSupPr>
                      <m:e>
                        <m:r>
                          <m:rPr>
                            <m:sty m:val="p"/>
                          </m:rPr>
                          <a:rPr lang="en-AU" sz="1200" b="0" i="0" smtClean="0">
                            <a:latin typeface="Cambria Math" panose="02040503050406030204" pitchFamily="18" charset="0"/>
                            <a:ea typeface="Calibri"/>
                            <a:cs typeface="Calibri"/>
                            <a:sym typeface="Calibri"/>
                          </a:rPr>
                          <m:t>X</m:t>
                        </m:r>
                      </m:e>
                      <m:sup>
                        <m:r>
                          <a:rPr lang="en-AU" sz="1200" b="0" i="0" smtClean="0">
                            <a:latin typeface="Cambria Math" panose="02040503050406030204" pitchFamily="18" charset="0"/>
                            <a:ea typeface="Calibri"/>
                            <a:cs typeface="Calibri"/>
                            <a:sym typeface="Calibri"/>
                          </a:rPr>
                          <m:t>+</m:t>
                        </m:r>
                      </m:sup>
                    </m:sSup>
                    <m:r>
                      <a:rPr lang="en-AU" sz="1200" b="0" i="0" smtClean="0">
                        <a:latin typeface="Cambria Math" panose="02040503050406030204" pitchFamily="18" charset="0"/>
                        <a:ea typeface="Calibri"/>
                        <a:cs typeface="Calibri"/>
                        <a:sym typeface="Calibri"/>
                      </a:rPr>
                      <m:t>,</m:t>
                    </m:r>
                  </m:oMath>
                </a14:m>
                <a:r>
                  <a:rPr lang="en-GB" sz="1200" dirty="0">
                    <a:latin typeface="Calibri"/>
                    <a:ea typeface="Calibri"/>
                    <a:cs typeface="Calibri"/>
                    <a:sym typeface="Calibri"/>
                  </a:rPr>
                  <a:t> </a:t>
                </a:r>
                <a14:m>
                  <m:oMath xmlns:m="http://schemas.openxmlformats.org/officeDocument/2006/math">
                    <m:sSub>
                      <m:sSubPr>
                        <m:ctrlPr>
                          <a:rPr lang="en-AU" sz="1200" b="0" i="1" dirty="0" smtClean="0">
                            <a:latin typeface="Cambria Math" panose="02040503050406030204" pitchFamily="18" charset="0"/>
                            <a:ea typeface="Calibri"/>
                            <a:cs typeface="Calibri"/>
                            <a:sym typeface="Calibri"/>
                          </a:rPr>
                        </m:ctrlPr>
                      </m:sSubPr>
                      <m:e>
                        <m:r>
                          <a:rPr lang="en-AU" sz="1200" b="0" i="1" dirty="0" smtClean="0">
                            <a:latin typeface="Cambria Math" panose="02040503050406030204" pitchFamily="18" charset="0"/>
                            <a:ea typeface="Calibri"/>
                            <a:cs typeface="Calibri"/>
                            <a:sym typeface="Calibri"/>
                          </a:rPr>
                          <m:t>𝐹</m:t>
                        </m:r>
                      </m:e>
                      <m:sub>
                        <m:r>
                          <a:rPr lang="en-AU" sz="1200" b="0" i="1" dirty="0" smtClean="0">
                            <a:latin typeface="Cambria Math" panose="02040503050406030204" pitchFamily="18" charset="0"/>
                            <a:ea typeface="Calibri"/>
                            <a:cs typeface="Calibri"/>
                            <a:sym typeface="Calibri"/>
                          </a:rPr>
                          <m:t>1</m:t>
                        </m:r>
                      </m:sub>
                    </m:sSub>
                    <m:r>
                      <a:rPr lang="en-AU" sz="1200" b="0" i="1" dirty="0" smtClean="0">
                        <a:latin typeface="Cambria Math" panose="02040503050406030204" pitchFamily="18" charset="0"/>
                        <a:ea typeface="Calibri"/>
                        <a:cs typeface="Calibri"/>
                        <a:sym typeface="Calibri"/>
                      </a:rPr>
                      <m:t>={</m:t>
                    </m:r>
                    <m:r>
                      <a:rPr lang="en-AU" sz="1200" b="0" i="1" dirty="0" smtClean="0">
                        <a:latin typeface="Cambria Math" panose="02040503050406030204" pitchFamily="18" charset="0"/>
                        <a:ea typeface="Calibri"/>
                        <a:cs typeface="Calibri"/>
                        <a:sym typeface="Calibri"/>
                      </a:rPr>
                      <m:t>𝐹𝐷𝑠</m:t>
                    </m:r>
                    <m:r>
                      <a:rPr lang="en-AU" sz="1200" b="0" i="1" dirty="0" smtClean="0">
                        <a:latin typeface="Cambria Math" panose="02040503050406030204" pitchFamily="18" charset="0"/>
                        <a:ea typeface="Calibri"/>
                        <a:cs typeface="Calibri"/>
                        <a:sym typeface="Calibri"/>
                      </a:rPr>
                      <m:t> </m:t>
                    </m:r>
                    <m:r>
                      <a:rPr lang="en-AU" sz="1200" b="0" i="1" dirty="0" smtClean="0">
                        <a:latin typeface="Cambria Math" panose="02040503050406030204" pitchFamily="18" charset="0"/>
                        <a:ea typeface="Calibri"/>
                        <a:cs typeface="Calibri"/>
                        <a:sym typeface="Calibri"/>
                      </a:rPr>
                      <m:t>𝑡h𝑎𝑡</m:t>
                    </m:r>
                    <m:r>
                      <a:rPr lang="en-AU" sz="1200" b="0" i="1" dirty="0" smtClean="0">
                        <a:latin typeface="Cambria Math" panose="02040503050406030204" pitchFamily="18" charset="0"/>
                        <a:ea typeface="Calibri"/>
                        <a:cs typeface="Calibri"/>
                        <a:sym typeface="Calibri"/>
                      </a:rPr>
                      <m:t> </m:t>
                    </m:r>
                    <m:r>
                      <a:rPr lang="en-AU" sz="1200" b="0" i="1" dirty="0" smtClean="0">
                        <a:latin typeface="Cambria Math" panose="02040503050406030204" pitchFamily="18" charset="0"/>
                        <a:ea typeface="Calibri"/>
                        <a:cs typeface="Calibri"/>
                        <a:sym typeface="Calibri"/>
                      </a:rPr>
                      <m:t>𝑓𝑜𝑟𝑚</m:t>
                    </m:r>
                    <m:r>
                      <a:rPr lang="en-AU" sz="1200" b="0" i="1" dirty="0" smtClean="0">
                        <a:latin typeface="Cambria Math" panose="02040503050406030204" pitchFamily="18" charset="0"/>
                        <a:ea typeface="Calibri"/>
                        <a:cs typeface="Calibri"/>
                        <a:sym typeface="Calibri"/>
                      </a:rPr>
                      <m:t> </m:t>
                    </m:r>
                    <m:sSup>
                      <m:sSupPr>
                        <m:ctrlPr>
                          <a:rPr lang="en-AU" sz="1200" b="0" i="1" dirty="0" smtClean="0">
                            <a:latin typeface="Cambria Math" panose="02040503050406030204" pitchFamily="18" charset="0"/>
                            <a:ea typeface="Calibri"/>
                            <a:cs typeface="Calibri"/>
                            <a:sym typeface="Calibri"/>
                          </a:rPr>
                        </m:ctrlPr>
                      </m:sSupPr>
                      <m:e>
                        <m:r>
                          <a:rPr lang="en-AU" sz="1200" b="0" i="1" dirty="0" smtClean="0">
                            <a:latin typeface="Cambria Math" panose="02040503050406030204" pitchFamily="18" charset="0"/>
                            <a:ea typeface="Calibri"/>
                            <a:cs typeface="Calibri"/>
                            <a:sym typeface="Calibri"/>
                          </a:rPr>
                          <m:t>𝑋</m:t>
                        </m:r>
                      </m:e>
                      <m:sup>
                        <m:r>
                          <a:rPr lang="en-AU" sz="1200" b="0" i="1" dirty="0" smtClean="0">
                            <a:latin typeface="Cambria Math" panose="02040503050406030204" pitchFamily="18" charset="0"/>
                            <a:ea typeface="Calibri"/>
                            <a:cs typeface="Calibri"/>
                            <a:sym typeface="Calibri"/>
                          </a:rPr>
                          <m:t>+</m:t>
                        </m:r>
                      </m:sup>
                    </m:sSup>
                    <m:r>
                      <a:rPr lang="en-AU" sz="1200" b="0" i="1" dirty="0" smtClean="0">
                        <a:latin typeface="Cambria Math" panose="02040503050406030204" pitchFamily="18" charset="0"/>
                        <a:ea typeface="Calibri"/>
                        <a:cs typeface="Calibri"/>
                        <a:sym typeface="Calibri"/>
                      </a:rPr>
                      <m:t>}</m:t>
                    </m:r>
                  </m:oMath>
                </a14:m>
                <a:r>
                  <a:rPr lang="en-GB" sz="1200" dirty="0">
                    <a:latin typeface="Calibri"/>
                    <a:ea typeface="Calibri"/>
                    <a:cs typeface="Calibri"/>
                    <a:sym typeface="Calibri"/>
                  </a:rPr>
                  <a:t>, </a:t>
                </a:r>
                <a14:m>
                  <m:oMath xmlns:m="http://schemas.openxmlformats.org/officeDocument/2006/math">
                    <m:sSub>
                      <m:sSubPr>
                        <m:ctrlPr>
                          <a:rPr lang="en-AU" sz="1200" b="0" i="1" smtClean="0">
                            <a:latin typeface="Cambria Math" panose="02040503050406030204" pitchFamily="18" charset="0"/>
                            <a:ea typeface="Calibri"/>
                            <a:cs typeface="Calibri"/>
                            <a:sym typeface="Calibri"/>
                          </a:rPr>
                        </m:ctrlPr>
                      </m:sSubPr>
                      <m:e>
                        <m:r>
                          <a:rPr lang="en-AU" sz="1200" b="0" i="1" smtClean="0">
                            <a:latin typeface="Cambria Math" panose="02040503050406030204" pitchFamily="18" charset="0"/>
                            <a:ea typeface="Calibri"/>
                            <a:cs typeface="Calibri"/>
                            <a:sym typeface="Calibri"/>
                          </a:rPr>
                          <m:t>𝑅</m:t>
                        </m:r>
                      </m:e>
                      <m:sub>
                        <m:r>
                          <a:rPr lang="en-AU" sz="1200" b="0" i="1" smtClean="0">
                            <a:latin typeface="Cambria Math" panose="02040503050406030204" pitchFamily="18" charset="0"/>
                            <a:ea typeface="Calibri"/>
                            <a:cs typeface="Calibri"/>
                            <a:sym typeface="Calibri"/>
                          </a:rPr>
                          <m:t>2</m:t>
                        </m:r>
                      </m:sub>
                    </m:sSub>
                    <m:r>
                      <a:rPr lang="en-AU" sz="1200" b="0" i="1" smtClean="0">
                        <a:latin typeface="Cambria Math" panose="02040503050406030204" pitchFamily="18" charset="0"/>
                        <a:ea typeface="Calibri"/>
                        <a:cs typeface="Calibri"/>
                        <a:sym typeface="Calibri"/>
                      </a:rPr>
                      <m:t>=</m:t>
                    </m:r>
                    <m:r>
                      <a:rPr lang="en-AU" sz="1200" b="0" i="1" smtClean="0">
                        <a:latin typeface="Cambria Math" panose="02040503050406030204" pitchFamily="18" charset="0"/>
                        <a:ea typeface="Calibri"/>
                        <a:cs typeface="Calibri"/>
                        <a:sym typeface="Calibri"/>
                      </a:rPr>
                      <m:t>𝑅</m:t>
                    </m:r>
                    <m:r>
                      <a:rPr lang="en-AU" sz="1200" b="0" i="1" smtClean="0">
                        <a:latin typeface="Cambria Math" panose="02040503050406030204" pitchFamily="18" charset="0"/>
                        <a:ea typeface="Calibri"/>
                        <a:cs typeface="Calibri"/>
                        <a:sym typeface="Calibri"/>
                      </a:rPr>
                      <m:t>−</m:t>
                    </m:r>
                    <m:sSup>
                      <m:sSupPr>
                        <m:ctrlPr>
                          <a:rPr lang="en-AU" sz="1200" b="0" i="1" smtClean="0">
                            <a:latin typeface="Cambria Math" panose="02040503050406030204" pitchFamily="18" charset="0"/>
                            <a:ea typeface="Calibri"/>
                            <a:cs typeface="Calibri"/>
                            <a:sym typeface="Calibri"/>
                          </a:rPr>
                        </m:ctrlPr>
                      </m:sSupPr>
                      <m:e>
                        <m:r>
                          <a:rPr lang="en-AU" sz="1200" b="0" i="1" smtClean="0">
                            <a:latin typeface="Cambria Math" panose="02040503050406030204" pitchFamily="18" charset="0"/>
                            <a:ea typeface="Calibri"/>
                            <a:cs typeface="Calibri"/>
                            <a:sym typeface="Calibri"/>
                          </a:rPr>
                          <m:t>𝑋</m:t>
                        </m:r>
                      </m:e>
                      <m:sup>
                        <m:r>
                          <a:rPr lang="en-AU" sz="1200" b="0" i="1" smtClean="0">
                            <a:latin typeface="Cambria Math" panose="02040503050406030204" pitchFamily="18" charset="0"/>
                            <a:ea typeface="Calibri"/>
                            <a:cs typeface="Calibri"/>
                            <a:sym typeface="Calibri"/>
                          </a:rPr>
                          <m:t>+</m:t>
                        </m:r>
                      </m:sup>
                    </m:sSup>
                    <m:r>
                      <a:rPr lang="en-AU" sz="1200" b="0" i="1" smtClean="0">
                        <a:latin typeface="Cambria Math" panose="02040503050406030204" pitchFamily="18" charset="0"/>
                        <a:ea typeface="Calibri"/>
                        <a:cs typeface="Calibri"/>
                        <a:sym typeface="Calibri"/>
                      </a:rPr>
                      <m:t>+</m:t>
                    </m:r>
                    <m:r>
                      <a:rPr lang="en-AU" sz="1200" b="0" i="1" smtClean="0">
                        <a:latin typeface="Cambria Math" panose="02040503050406030204" pitchFamily="18" charset="0"/>
                        <a:ea typeface="Calibri"/>
                        <a:cs typeface="Calibri"/>
                        <a:sym typeface="Calibri"/>
                      </a:rPr>
                      <m:t>𝑋</m:t>
                    </m:r>
                  </m:oMath>
                </a14:m>
                <a:r>
                  <a:rPr lang="en-GB" sz="1200" dirty="0">
                    <a:latin typeface="Calibri"/>
                    <a:ea typeface="Calibri"/>
                    <a:cs typeface="Calibri"/>
                    <a:sym typeface="Calibri"/>
                  </a:rPr>
                  <a:t>, but often, this method works almost the same as the above.</a:t>
                </a:r>
              </a:p>
            </p:txBody>
          </p:sp>
        </mc:Choice>
        <mc:Fallback>
          <p:sp>
            <p:nvSpPr>
              <p:cNvPr id="87" name="Google Shape;87;p18"/>
              <p:cNvSpPr txBox="1">
                <a:spLocks noGrp="1" noRot="1" noChangeAspect="1" noMove="1" noResize="1" noEditPoints="1" noAdjustHandles="1" noChangeArrowheads="1" noChangeShapeType="1" noTextEdit="1"/>
              </p:cNvSpPr>
              <p:nvPr>
                <p:ph type="body" idx="1"/>
              </p:nvPr>
            </p:nvSpPr>
            <p:spPr>
              <a:xfrm>
                <a:off x="154950" y="561725"/>
                <a:ext cx="8845712" cy="4364700"/>
              </a:xfrm>
              <a:prstGeom prst="rect">
                <a:avLst/>
              </a:prstGeom>
              <a:blipFill>
                <a:blip r:embed="rId3"/>
                <a:stretch>
                  <a:fillRect l="-414"/>
                </a:stretch>
              </a:blipFill>
            </p:spPr>
            <p:txBody>
              <a:bodyPr/>
              <a:lstStyle/>
              <a:p>
                <a:r>
                  <a:rPr lang="en-AU">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4927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What is it For?</a:t>
            </a:r>
            <a:endParaRPr dirty="0"/>
          </a:p>
        </p:txBody>
      </p:sp>
      <p:sp>
        <p:nvSpPr>
          <p:cNvPr id="61" name="Google Shape;61;p14"/>
          <p:cNvSpPr txBox="1">
            <a:spLocks noGrp="1"/>
          </p:cNvSpPr>
          <p:nvPr>
            <p:ph type="body" idx="1"/>
          </p:nvPr>
        </p:nvSpPr>
        <p:spPr>
          <a:xfrm>
            <a:off x="311700" y="1010148"/>
            <a:ext cx="4260300" cy="3930484"/>
          </a:xfrm>
          <a:prstGeom prst="rect">
            <a:avLst/>
          </a:prstGeom>
        </p:spPr>
        <p:txBody>
          <a:bodyPr spcFirstLastPara="1" wrap="square" lIns="91425" tIns="91425" rIns="91425" bIns="91425" anchor="t" anchorCtr="0">
            <a:normAutofit fontScale="25000" lnSpcReduction="20000"/>
          </a:bodyPr>
          <a:lstStyle/>
          <a:p>
            <a:pPr marL="101600" lvl="0" indent="0">
              <a:buSzPts val="2000"/>
              <a:buNone/>
            </a:pPr>
            <a:r>
              <a:rPr lang="en-GB" sz="4800" dirty="0"/>
              <a:t>Mainly to find a database structure that has a </a:t>
            </a:r>
            <a:r>
              <a:rPr lang="en-GB" sz="4800" b="1" dirty="0">
                <a:solidFill>
                  <a:srgbClr val="9966FF"/>
                </a:solidFill>
              </a:rPr>
              <a:t>balance</a:t>
            </a:r>
            <a:r>
              <a:rPr lang="en-GB" sz="4800" dirty="0"/>
              <a:t> between </a:t>
            </a:r>
            <a:r>
              <a:rPr lang="en-GB" sz="4800" b="1" dirty="0"/>
              <a:t>having redundant columns </a:t>
            </a:r>
            <a:r>
              <a:rPr lang="en-GB" sz="4800" dirty="0"/>
              <a:t>(repeated data across multiple tables), </a:t>
            </a:r>
            <a:r>
              <a:rPr lang="en-US" altLang="ja-JP" sz="4800" dirty="0"/>
              <a:t>and</a:t>
            </a:r>
            <a:r>
              <a:rPr lang="en-GB" sz="4800" dirty="0"/>
              <a:t> ensuring that the structure </a:t>
            </a:r>
            <a:r>
              <a:rPr lang="en-GB" sz="4800" b="1" dirty="0"/>
              <a:t>withholds data integrity by preventing anomalies </a:t>
            </a:r>
            <a:r>
              <a:rPr lang="en-GB" sz="4800" dirty="0"/>
              <a:t>when updating the database.</a:t>
            </a:r>
          </a:p>
          <a:p>
            <a:pPr marL="101600" lvl="0" indent="0">
              <a:buSzPts val="2000"/>
              <a:buNone/>
            </a:pPr>
            <a:endParaRPr lang="en-GB" sz="4800" dirty="0"/>
          </a:p>
          <a:p>
            <a:pPr marL="101600" lvl="0" indent="0">
              <a:buSzPts val="2000"/>
              <a:buNone/>
            </a:pPr>
            <a:r>
              <a:rPr lang="en-GB" sz="4800" dirty="0"/>
              <a:t>We want to capture all the necessary </a:t>
            </a:r>
            <a:r>
              <a:rPr lang="en-GB" sz="4800" dirty="0">
                <a:solidFill>
                  <a:srgbClr val="ADADAD"/>
                </a:solidFill>
              </a:rPr>
              <a:t>attributes</a:t>
            </a:r>
            <a:r>
              <a:rPr lang="en-GB" sz="4800" dirty="0"/>
              <a:t> and relationships, with a minimal amount of stored information.</a:t>
            </a:r>
          </a:p>
          <a:p>
            <a:pPr marL="101600" lvl="0" indent="0">
              <a:buSzPts val="2000"/>
              <a:buNone/>
            </a:pPr>
            <a:r>
              <a:rPr lang="en-GB" sz="4800" dirty="0"/>
              <a:t>Redundancy is generally bad (problems with updating the database), </a:t>
            </a:r>
            <a:r>
              <a:rPr lang="en-US" altLang="ja-JP" sz="4800" dirty="0"/>
              <a:t>but</a:t>
            </a:r>
            <a:r>
              <a:rPr lang="en-GB" sz="4800" dirty="0"/>
              <a:t> sometimes can be used to prevent the use of </a:t>
            </a:r>
            <a:r>
              <a:rPr lang="en-GB" sz="4800" dirty="0">
                <a:solidFill>
                  <a:srgbClr val="569CD6"/>
                </a:solidFill>
                <a:latin typeface="Consolas" panose="020B0609020204030204" pitchFamily="49" charset="0"/>
              </a:rPr>
              <a:t>JOIN</a:t>
            </a:r>
            <a:r>
              <a:rPr lang="en-GB" sz="4800" dirty="0"/>
              <a:t> to collect bits of data.</a:t>
            </a:r>
          </a:p>
          <a:p>
            <a:pPr marL="114300" indent="0">
              <a:buNone/>
            </a:pPr>
            <a:endParaRPr lang="en-GB" dirty="0">
              <a:solidFill>
                <a:srgbClr val="BFBF95"/>
              </a:solidFill>
              <a:latin typeface="Consolas" panose="020B0609020204030204" pitchFamily="49" charset="0"/>
            </a:endParaRPr>
          </a:p>
          <a:p>
            <a:pPr marL="114300" indent="0">
              <a:buNone/>
            </a:pPr>
            <a:endParaRPr lang="en-GB" sz="4800" dirty="0">
              <a:solidFill>
                <a:srgbClr val="BFBF95"/>
              </a:solidFill>
              <a:latin typeface="Consolas" panose="020B0609020204030204" pitchFamily="49" charset="0"/>
            </a:endParaRPr>
          </a:p>
          <a:p>
            <a:pPr marL="114300" indent="0">
              <a:buNone/>
            </a:pPr>
            <a:r>
              <a:rPr lang="en-GB" sz="4800" dirty="0">
                <a:solidFill>
                  <a:srgbClr val="BFBF95"/>
                </a:solidFill>
                <a:latin typeface="Consolas" panose="020B0609020204030204" pitchFamily="49" charset="0"/>
              </a:rPr>
              <a:t>Student</a:t>
            </a:r>
            <a:r>
              <a:rPr lang="en-GB" sz="4800" dirty="0">
                <a:solidFill>
                  <a:srgbClr val="FFFF00"/>
                </a:solidFill>
                <a:latin typeface="Consolas" panose="020B0609020204030204" pitchFamily="49" charset="0"/>
              </a:rPr>
              <a:t>(</a:t>
            </a:r>
            <a:r>
              <a:rPr lang="en-GB" sz="4800" dirty="0" err="1">
                <a:solidFill>
                  <a:srgbClr val="D4D4D4"/>
                </a:solidFill>
                <a:latin typeface="Consolas" panose="020B0609020204030204" pitchFamily="49" charset="0"/>
              </a:rPr>
              <a:t>zID</a:t>
            </a:r>
            <a:r>
              <a:rPr lang="en-GB" sz="4800" dirty="0">
                <a:solidFill>
                  <a:srgbClr val="D4D4D4"/>
                </a:solidFill>
                <a:latin typeface="Consolas" panose="020B0609020204030204" pitchFamily="49" charset="0"/>
              </a:rPr>
              <a:t>, Name, Surname, Address</a:t>
            </a:r>
            <a:r>
              <a:rPr lang="en-GB" sz="4800" dirty="0">
                <a:solidFill>
                  <a:srgbClr val="FFFF00"/>
                </a:solidFill>
                <a:latin typeface="Consolas" panose="020B0609020204030204" pitchFamily="49" charset="0"/>
              </a:rPr>
              <a:t>)</a:t>
            </a:r>
          </a:p>
          <a:p>
            <a:pPr marL="114300" indent="0">
              <a:buNone/>
            </a:pPr>
            <a:r>
              <a:rPr lang="en-GB" sz="4800" dirty="0" err="1">
                <a:solidFill>
                  <a:srgbClr val="BFBF95"/>
                </a:solidFill>
                <a:latin typeface="Consolas" panose="020B0609020204030204" pitchFamily="49" charset="0"/>
              </a:rPr>
              <a:t>CourseEnrolments</a:t>
            </a:r>
            <a:r>
              <a:rPr lang="en-GB" sz="4800" dirty="0">
                <a:solidFill>
                  <a:srgbClr val="FFFF00"/>
                </a:solidFill>
                <a:latin typeface="Consolas" panose="020B0609020204030204" pitchFamily="49" charset="0"/>
              </a:rPr>
              <a:t>(</a:t>
            </a:r>
            <a:r>
              <a:rPr lang="en-GB" sz="4800" dirty="0" err="1">
                <a:solidFill>
                  <a:srgbClr val="D4D4D4"/>
                </a:solidFill>
                <a:latin typeface="Consolas" panose="020B0609020204030204" pitchFamily="49" charset="0"/>
              </a:rPr>
              <a:t>zID</a:t>
            </a:r>
            <a:r>
              <a:rPr lang="en-GB" sz="4800" dirty="0">
                <a:solidFill>
                  <a:srgbClr val="D4D4D4"/>
                </a:solidFill>
                <a:latin typeface="Consolas" panose="020B0609020204030204" pitchFamily="49" charset="0"/>
              </a:rPr>
              <a:t>, Name, Surname, Course, </a:t>
            </a:r>
            <a:r>
              <a:rPr lang="en-GB" sz="4800" dirty="0" err="1">
                <a:solidFill>
                  <a:srgbClr val="D4D4D4"/>
                </a:solidFill>
                <a:latin typeface="Consolas" panose="020B0609020204030204" pitchFamily="49" charset="0"/>
              </a:rPr>
              <a:t>CourseName</a:t>
            </a:r>
            <a:r>
              <a:rPr lang="en-GB" sz="4800" dirty="0">
                <a:solidFill>
                  <a:srgbClr val="FFFF00"/>
                </a:solidFill>
                <a:latin typeface="Consolas" panose="020B0609020204030204" pitchFamily="49" charset="0"/>
              </a:rPr>
              <a:t>)</a:t>
            </a:r>
          </a:p>
          <a:p>
            <a:pPr marL="114300" indent="0">
              <a:buNone/>
            </a:pPr>
            <a:endParaRPr lang="en-GB" sz="4800" dirty="0">
              <a:solidFill>
                <a:srgbClr val="FFFF00"/>
              </a:solidFill>
              <a:latin typeface="Consolas" panose="020B0609020204030204" pitchFamily="49" charset="0"/>
            </a:endParaRPr>
          </a:p>
          <a:p>
            <a:pPr marL="114300" indent="0">
              <a:buNone/>
            </a:pPr>
            <a:r>
              <a:rPr lang="en-GB" sz="4800" dirty="0"/>
              <a:t>Storing </a:t>
            </a:r>
            <a:r>
              <a:rPr lang="en-GB" sz="4800" dirty="0" err="1">
                <a:solidFill>
                  <a:srgbClr val="D4D4D4"/>
                </a:solidFill>
                <a:latin typeface="Consolas" panose="020B0609020204030204" pitchFamily="49" charset="0"/>
              </a:rPr>
              <a:t>zID</a:t>
            </a:r>
            <a:r>
              <a:rPr lang="en-GB" sz="4800" dirty="0">
                <a:solidFill>
                  <a:srgbClr val="D4D4D4"/>
                </a:solidFill>
                <a:latin typeface="Consolas" panose="020B0609020204030204" pitchFamily="49" charset="0"/>
              </a:rPr>
              <a:t>, Name, Surname </a:t>
            </a:r>
            <a:r>
              <a:rPr lang="en-GB" sz="4800" dirty="0"/>
              <a:t>twice is redundant and can cause problems when updating these fields. </a:t>
            </a:r>
          </a:p>
          <a:p>
            <a:pPr marL="114300" indent="0">
              <a:buNone/>
            </a:pPr>
            <a:r>
              <a:rPr lang="en-GB" sz="4800" dirty="0"/>
              <a:t>Just make </a:t>
            </a:r>
            <a:r>
              <a:rPr lang="en-GB" sz="4800" dirty="0" err="1">
                <a:solidFill>
                  <a:srgbClr val="D4D4D4"/>
                </a:solidFill>
                <a:latin typeface="Consolas" panose="020B0609020204030204" pitchFamily="49" charset="0"/>
              </a:rPr>
              <a:t>zID</a:t>
            </a:r>
            <a:r>
              <a:rPr lang="en-GB" sz="4800" dirty="0"/>
              <a:t> in </a:t>
            </a:r>
            <a:r>
              <a:rPr lang="en-GB" sz="4800" dirty="0" err="1">
                <a:solidFill>
                  <a:srgbClr val="BFBF95"/>
                </a:solidFill>
                <a:latin typeface="Consolas" panose="020B0609020204030204" pitchFamily="49" charset="0"/>
              </a:rPr>
              <a:t>CourseEnrolments</a:t>
            </a:r>
            <a:r>
              <a:rPr lang="en-GB" sz="4800" dirty="0"/>
              <a:t> a </a:t>
            </a:r>
            <a:r>
              <a:rPr lang="en-GB" sz="4800" dirty="0">
                <a:solidFill>
                  <a:srgbClr val="569CD6"/>
                </a:solidFill>
                <a:latin typeface="Consolas" panose="020B0609020204030204" pitchFamily="49" charset="0"/>
              </a:rPr>
              <a:t>foreign key</a:t>
            </a:r>
            <a:r>
              <a:rPr lang="en-GB" sz="4800" dirty="0"/>
              <a:t> referencing </a:t>
            </a:r>
            <a:r>
              <a:rPr lang="en-US" altLang="ja-JP" sz="4800" dirty="0">
                <a:solidFill>
                  <a:srgbClr val="BFBF95"/>
                </a:solidFill>
                <a:latin typeface="Consolas" panose="020B0609020204030204" pitchFamily="49" charset="0"/>
              </a:rPr>
              <a:t>Student</a:t>
            </a:r>
            <a:r>
              <a:rPr lang="en-GB" sz="4800" dirty="0"/>
              <a:t>, and remove </a:t>
            </a:r>
            <a:r>
              <a:rPr lang="en-GB" sz="4800" dirty="0">
                <a:solidFill>
                  <a:srgbClr val="D4D4D4"/>
                </a:solidFill>
                <a:latin typeface="Consolas" panose="020B0609020204030204" pitchFamily="49" charset="0"/>
              </a:rPr>
              <a:t>Name</a:t>
            </a:r>
            <a:r>
              <a:rPr lang="en-GB" sz="4800" dirty="0"/>
              <a:t> and </a:t>
            </a:r>
            <a:r>
              <a:rPr lang="en-GB" sz="4800" dirty="0">
                <a:solidFill>
                  <a:srgbClr val="D4D4D4"/>
                </a:solidFill>
                <a:latin typeface="Consolas" panose="020B0609020204030204" pitchFamily="49" charset="0"/>
              </a:rPr>
              <a:t>Surname</a:t>
            </a:r>
            <a:r>
              <a:rPr lang="en-GB" sz="4800" dirty="0"/>
              <a:t> inside </a:t>
            </a:r>
            <a:r>
              <a:rPr lang="en-GB" sz="4800" dirty="0" err="1">
                <a:solidFill>
                  <a:srgbClr val="BFBF95"/>
                </a:solidFill>
                <a:latin typeface="Consolas" panose="020B0609020204030204" pitchFamily="49" charset="0"/>
              </a:rPr>
              <a:t>CourseEnrolments</a:t>
            </a:r>
            <a:r>
              <a:rPr lang="en-GB" sz="4800" dirty="0">
                <a:solidFill>
                  <a:srgbClr val="D4D4D4"/>
                </a:solidFill>
                <a:latin typeface="Consolas" panose="020B0609020204030204" pitchFamily="49" charset="0"/>
              </a:rPr>
              <a:t> </a:t>
            </a:r>
            <a:r>
              <a:rPr lang="en-GB" sz="4800" dirty="0"/>
              <a:t>(as </a:t>
            </a:r>
            <a:r>
              <a:rPr lang="en-GB" sz="4800" dirty="0" err="1">
                <a:solidFill>
                  <a:srgbClr val="D4D4D4"/>
                </a:solidFill>
                <a:latin typeface="Consolas" panose="020B0609020204030204" pitchFamily="49" charset="0"/>
              </a:rPr>
              <a:t>zID</a:t>
            </a:r>
            <a:r>
              <a:rPr lang="en-GB" sz="4800" dirty="0">
                <a:solidFill>
                  <a:srgbClr val="D4D4D4"/>
                </a:solidFill>
                <a:latin typeface="Consolas" panose="020B0609020204030204" pitchFamily="49" charset="0"/>
              </a:rPr>
              <a:t> </a:t>
            </a:r>
            <a:r>
              <a:rPr lang="en-GB" sz="4800" dirty="0"/>
              <a:t>can determine them).</a:t>
            </a:r>
          </a:p>
          <a:p>
            <a:pPr marL="114300" indent="0">
              <a:buNone/>
            </a:pPr>
            <a:endParaRPr lang="en-GB" sz="4800" dirty="0"/>
          </a:p>
          <a:p>
            <a:pPr marL="101600" lvl="0" indent="0">
              <a:buSzPts val="2000"/>
              <a:buNone/>
            </a:pPr>
            <a:endParaRPr lang="en-AU" dirty="0"/>
          </a:p>
        </p:txBody>
      </p:sp>
      <p:pic>
        <p:nvPicPr>
          <p:cNvPr id="3" name="Picture 2">
            <a:extLst>
              <a:ext uri="{FF2B5EF4-FFF2-40B4-BE49-F238E27FC236}">
                <a16:creationId xmlns:a16="http://schemas.microsoft.com/office/drawing/2014/main" id="{98915B1C-D7CC-E1D2-80D1-8962F79FEF87}"/>
              </a:ext>
            </a:extLst>
          </p:cNvPr>
          <p:cNvPicPr>
            <a:picLocks noChangeAspect="1"/>
          </p:cNvPicPr>
          <p:nvPr/>
        </p:nvPicPr>
        <p:blipFill>
          <a:blip r:embed="rId3"/>
          <a:stretch>
            <a:fillRect/>
          </a:stretch>
        </p:blipFill>
        <p:spPr>
          <a:xfrm>
            <a:off x="4861393" y="91299"/>
            <a:ext cx="4167710" cy="1661355"/>
          </a:xfrm>
          <a:prstGeom prst="rect">
            <a:avLst/>
          </a:prstGeom>
        </p:spPr>
      </p:pic>
      <p:sp>
        <p:nvSpPr>
          <p:cNvPr id="4" name="TextBox 3">
            <a:extLst>
              <a:ext uri="{FF2B5EF4-FFF2-40B4-BE49-F238E27FC236}">
                <a16:creationId xmlns:a16="http://schemas.microsoft.com/office/drawing/2014/main" id="{77EF0CD3-BB6C-2379-AB60-39BF7531E650}"/>
              </a:ext>
            </a:extLst>
          </p:cNvPr>
          <p:cNvSpPr txBox="1"/>
          <p:nvPr/>
        </p:nvSpPr>
        <p:spPr>
          <a:xfrm>
            <a:off x="4691686" y="1752654"/>
            <a:ext cx="4337417" cy="3385157"/>
          </a:xfrm>
          <a:prstGeom prst="rect">
            <a:avLst/>
          </a:prstGeom>
          <a:noFill/>
        </p:spPr>
        <p:txBody>
          <a:bodyPr wrap="square" rtlCol="0">
            <a:spAutoFit/>
          </a:bodyPr>
          <a:lstStyle/>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i="0" u="none" strike="noStrike" kern="0" cap="none" spc="0" normalizeH="0" baseline="0" noProof="0" dirty="0">
                <a:ln>
                  <a:noFill/>
                </a:ln>
                <a:solidFill>
                  <a:srgbClr val="ADADAD"/>
                </a:solidFill>
                <a:effectLst/>
                <a:uLnTx/>
                <a:uFillTx/>
                <a:latin typeface="Arial"/>
                <a:cs typeface="Arial"/>
                <a:sym typeface="Arial"/>
              </a:rPr>
              <a:t>Above table combines </a:t>
            </a:r>
            <a:r>
              <a:rPr kumimoji="0" lang="en-GB" sz="1100" i="0" u="none" strike="noStrike" kern="0" cap="none" spc="0" normalizeH="0" baseline="0" noProof="0" dirty="0">
                <a:ln>
                  <a:noFill/>
                </a:ln>
                <a:solidFill>
                  <a:srgbClr val="BFBF95"/>
                </a:solidFill>
                <a:effectLst/>
                <a:uLnTx/>
                <a:uFillTx/>
                <a:latin typeface="Consolas" panose="020B0609020204030204" pitchFamily="49" charset="0"/>
                <a:sym typeface="Arial"/>
              </a:rPr>
              <a:t>Accounts</a:t>
            </a:r>
            <a:r>
              <a:rPr kumimoji="0" lang="en-GB" sz="1100" i="0" u="none" strike="noStrike" kern="0" cap="none" spc="0" normalizeH="0" baseline="0" noProof="0" dirty="0">
                <a:ln>
                  <a:noFill/>
                </a:ln>
                <a:solidFill>
                  <a:srgbClr val="ADADAD"/>
                </a:solidFill>
                <a:effectLst/>
                <a:uLnTx/>
                <a:uFillTx/>
                <a:latin typeface="Arial"/>
                <a:cs typeface="Arial"/>
                <a:sym typeface="Arial"/>
              </a:rPr>
              <a:t> and </a:t>
            </a:r>
            <a:r>
              <a:rPr kumimoji="0" lang="en-GB" sz="1100" i="0" u="none" strike="noStrike" kern="0" cap="none" spc="0" normalizeH="0" baseline="0" noProof="0" dirty="0">
                <a:ln>
                  <a:noFill/>
                </a:ln>
                <a:solidFill>
                  <a:srgbClr val="BFBF95"/>
                </a:solidFill>
                <a:effectLst/>
                <a:uLnTx/>
                <a:uFillTx/>
                <a:latin typeface="Consolas" panose="020B0609020204030204" pitchFamily="49" charset="0"/>
                <a:sym typeface="Arial"/>
              </a:rPr>
              <a:t>Branches</a:t>
            </a:r>
            <a:r>
              <a:rPr kumimoji="0" lang="en-GB" sz="1100" i="0" u="none" strike="noStrike" kern="0" cap="none" spc="0" normalizeH="0" baseline="0" noProof="0" dirty="0">
                <a:ln>
                  <a:noFill/>
                </a:ln>
                <a:solidFill>
                  <a:srgbClr val="ADADAD"/>
                </a:solidFill>
                <a:effectLst/>
                <a:uLnTx/>
                <a:uFillTx/>
                <a:latin typeface="Arial"/>
                <a:cs typeface="Arial"/>
                <a:sym typeface="Arial"/>
              </a:rPr>
              <a:t> into one table which reduces redundancy of repeating branch info in a separate Branch table (a </a:t>
            </a:r>
            <a:r>
              <a:rPr kumimoji="0" lang="en-GB" sz="1100" i="0" u="none" strike="noStrike" kern="0" cap="none" spc="0" normalizeH="0" baseline="0" noProof="0" dirty="0">
                <a:ln>
                  <a:noFill/>
                </a:ln>
                <a:solidFill>
                  <a:srgbClr val="D4D4D4"/>
                </a:solidFill>
                <a:effectLst/>
                <a:uLnTx/>
                <a:uFillTx/>
                <a:latin typeface="Consolas" panose="020B0609020204030204" pitchFamily="49" charset="0"/>
                <a:sym typeface="Arial"/>
              </a:rPr>
              <a:t>branch</a:t>
            </a:r>
            <a:r>
              <a:rPr kumimoji="0" lang="en-GB" sz="1100" i="0" u="none" strike="noStrike" kern="0" cap="none" spc="0" normalizeH="0" baseline="0" noProof="0" dirty="0">
                <a:ln>
                  <a:noFill/>
                </a:ln>
                <a:solidFill>
                  <a:srgbClr val="ADADAD"/>
                </a:solidFill>
                <a:effectLst/>
                <a:uLnTx/>
                <a:uFillTx/>
                <a:latin typeface="Arial"/>
                <a:cs typeface="Arial"/>
                <a:sym typeface="Arial"/>
              </a:rPr>
              <a:t> </a:t>
            </a:r>
            <a:r>
              <a:rPr kumimoji="0" lang="en-GB" sz="1100" i="0" u="none" strike="noStrike" kern="0" cap="none" spc="0" normalizeH="0" baseline="0" noProof="0" dirty="0">
                <a:ln>
                  <a:noFill/>
                </a:ln>
                <a:solidFill>
                  <a:srgbClr val="569CD6"/>
                </a:solidFill>
                <a:effectLst/>
                <a:uLnTx/>
                <a:uFillTx/>
                <a:latin typeface="Consolas" panose="020B0609020204030204" pitchFamily="49" charset="0"/>
                <a:sym typeface="Arial"/>
              </a:rPr>
              <a:t>foreign key </a:t>
            </a:r>
            <a:r>
              <a:rPr kumimoji="0" lang="en-GB" sz="1100" i="0" u="none" strike="noStrike" kern="0" cap="none" spc="0" normalizeH="0" baseline="0" noProof="0" dirty="0">
                <a:ln>
                  <a:noFill/>
                </a:ln>
                <a:solidFill>
                  <a:srgbClr val="ADADAD"/>
                </a:solidFill>
                <a:effectLst/>
                <a:uLnTx/>
                <a:uFillTx/>
                <a:latin typeface="Arial"/>
                <a:cs typeface="Arial"/>
                <a:sym typeface="Arial"/>
              </a:rPr>
              <a:t>would create redundancy), </a:t>
            </a:r>
            <a:r>
              <a:rPr kumimoji="0" lang="en-US" altLang="ja-JP" sz="1100" i="0" u="none" strike="noStrike" kern="0" cap="none" spc="0" normalizeH="0" baseline="0" noProof="0" dirty="0">
                <a:ln>
                  <a:noFill/>
                </a:ln>
                <a:solidFill>
                  <a:srgbClr val="ADADAD"/>
                </a:solidFill>
                <a:effectLst/>
                <a:uLnTx/>
                <a:uFillTx/>
                <a:latin typeface="Arial"/>
                <a:cs typeface="Arial"/>
                <a:sym typeface="Arial"/>
              </a:rPr>
              <a:t>but</a:t>
            </a:r>
            <a:r>
              <a:rPr kumimoji="0" lang="en-GB" sz="1100" i="0" u="none" strike="noStrike" kern="0" cap="none" spc="0" normalizeH="0" baseline="0" noProof="0" dirty="0">
                <a:ln>
                  <a:noFill/>
                </a:ln>
                <a:solidFill>
                  <a:srgbClr val="ADADAD"/>
                </a:solidFill>
                <a:effectLst/>
                <a:uLnTx/>
                <a:uFillTx/>
                <a:latin typeface="Arial"/>
                <a:cs typeface="Arial"/>
                <a:sym typeface="Arial"/>
              </a:rPr>
              <a:t> causes other potential problems.</a:t>
            </a: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endParaRPr kumimoji="0" lang="en-GB" sz="1100" i="0" u="none" strike="noStrike" kern="0" cap="none" spc="0" normalizeH="0" baseline="0" noProof="0" dirty="0">
              <a:ln>
                <a:noFill/>
              </a:ln>
              <a:solidFill>
                <a:srgbClr val="ADADAD"/>
              </a:solidFill>
              <a:effectLst/>
              <a:uLnTx/>
              <a:uFillTx/>
              <a:latin typeface="Arial"/>
              <a:cs typeface="Arial"/>
              <a:sym typeface="Arial"/>
            </a:endParaRP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b="1" i="0" u="none" strike="noStrike" kern="0" cap="none" spc="0" normalizeH="0" baseline="0" noProof="0" dirty="0">
                <a:ln>
                  <a:noFill/>
                </a:ln>
                <a:solidFill>
                  <a:srgbClr val="ADADAD"/>
                </a:solidFill>
                <a:effectLst/>
                <a:uLnTx/>
                <a:uFillTx/>
                <a:latin typeface="Arial"/>
                <a:cs typeface="Arial"/>
                <a:sym typeface="Arial"/>
              </a:rPr>
              <a:t>Insertion anomaly:</a:t>
            </a: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b="0" i="0" u="none" strike="noStrike" kern="0" cap="none" spc="0" normalizeH="0" baseline="0" noProof="0" dirty="0">
                <a:ln>
                  <a:noFill/>
                </a:ln>
                <a:solidFill>
                  <a:srgbClr val="ADADAD"/>
                </a:solidFill>
                <a:effectLst/>
                <a:uLnTx/>
                <a:uFillTx/>
                <a:latin typeface="Arial"/>
                <a:cs typeface="Arial"/>
                <a:sym typeface="Arial"/>
              </a:rPr>
              <a:t>When we insert a new record, we need to check that branch data is consistent with existing tuples.</a:t>
            </a: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endParaRPr kumimoji="0" lang="en-GB" sz="1100" b="0" i="0" u="none" strike="noStrike" kern="0" cap="none" spc="0" normalizeH="0" baseline="0" noProof="0" dirty="0">
              <a:ln>
                <a:noFill/>
              </a:ln>
              <a:solidFill>
                <a:srgbClr val="ADADAD"/>
              </a:solidFill>
              <a:effectLst/>
              <a:uLnTx/>
              <a:uFillTx/>
              <a:latin typeface="Arial"/>
              <a:cs typeface="Arial"/>
              <a:sym typeface="Arial"/>
            </a:endParaRP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b="1" i="0" u="none" strike="noStrike" kern="0" cap="none" spc="0" normalizeH="0" baseline="0" noProof="0" dirty="0">
                <a:ln>
                  <a:noFill/>
                </a:ln>
                <a:solidFill>
                  <a:srgbClr val="ADADAD"/>
                </a:solidFill>
                <a:effectLst/>
                <a:uLnTx/>
                <a:uFillTx/>
                <a:latin typeface="Arial"/>
                <a:cs typeface="Arial"/>
                <a:sym typeface="Arial"/>
              </a:rPr>
              <a:t>Update anomaly:</a:t>
            </a: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b="0" i="0" u="none" strike="noStrike" kern="0" cap="none" spc="0" normalizeH="0" baseline="0" noProof="0" dirty="0">
                <a:ln>
                  <a:noFill/>
                </a:ln>
                <a:solidFill>
                  <a:srgbClr val="ADADAD"/>
                </a:solidFill>
                <a:effectLst/>
                <a:uLnTx/>
                <a:uFillTx/>
                <a:latin typeface="Arial"/>
                <a:cs typeface="Arial"/>
                <a:sym typeface="Arial"/>
              </a:rPr>
              <a:t>If a branch changes address, we need to update all Account tuples referring to that branch as well.</a:t>
            </a: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endParaRPr kumimoji="0" lang="en-GB" sz="1100" b="0" i="0" u="none" strike="noStrike" kern="0" cap="none" spc="0" normalizeH="0" baseline="0" noProof="0" dirty="0">
              <a:ln>
                <a:noFill/>
              </a:ln>
              <a:solidFill>
                <a:srgbClr val="ADADAD"/>
              </a:solidFill>
              <a:effectLst/>
              <a:uLnTx/>
              <a:uFillTx/>
              <a:latin typeface="Arial"/>
              <a:cs typeface="Arial"/>
              <a:sym typeface="Arial"/>
            </a:endParaRP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b="1" i="0" u="none" strike="noStrike" kern="0" cap="none" spc="0" normalizeH="0" baseline="0" noProof="0" dirty="0">
                <a:ln>
                  <a:noFill/>
                </a:ln>
                <a:solidFill>
                  <a:srgbClr val="ADADAD"/>
                </a:solidFill>
                <a:effectLst/>
                <a:uLnTx/>
                <a:uFillTx/>
                <a:latin typeface="Arial"/>
                <a:cs typeface="Arial"/>
                <a:sym typeface="Arial"/>
              </a:rPr>
              <a:t>Deletion anomaly:</a:t>
            </a:r>
          </a:p>
          <a:p>
            <a:pPr marL="101600" marR="0" lvl="0" indent="0" algn="l" defTabSz="914400" rtl="0" eaLnBrk="1" fontAlgn="auto" latinLnBrk="0" hangingPunct="1">
              <a:lnSpc>
                <a:spcPct val="115000"/>
              </a:lnSpc>
              <a:spcBef>
                <a:spcPts val="0"/>
              </a:spcBef>
              <a:spcAft>
                <a:spcPts val="0"/>
              </a:spcAft>
              <a:buClr>
                <a:srgbClr val="ADADAD"/>
              </a:buClr>
              <a:buSzPts val="2000"/>
              <a:buFont typeface="Arial"/>
              <a:buNone/>
              <a:tabLst/>
              <a:defRPr/>
            </a:pPr>
            <a:r>
              <a:rPr kumimoji="0" lang="en-GB" sz="1100" b="0" i="0" u="none" strike="noStrike" kern="0" cap="none" spc="0" normalizeH="0" baseline="0" noProof="0" dirty="0">
                <a:ln>
                  <a:noFill/>
                </a:ln>
                <a:solidFill>
                  <a:srgbClr val="ADADAD"/>
                </a:solidFill>
                <a:effectLst/>
                <a:uLnTx/>
                <a:uFillTx/>
                <a:latin typeface="Arial"/>
                <a:cs typeface="Arial"/>
                <a:sym typeface="Arial"/>
              </a:rPr>
              <a:t>If we remove information about the last account at a branch, </a:t>
            </a:r>
            <a:r>
              <a:rPr kumimoji="0" lang="en-US" altLang="ja-JP" sz="1100" b="0" i="0" u="none" strike="noStrike" kern="0" cap="none" spc="0" normalizeH="0" baseline="0" noProof="0" dirty="0">
                <a:ln>
                  <a:noFill/>
                </a:ln>
                <a:solidFill>
                  <a:srgbClr val="ADADAD"/>
                </a:solidFill>
                <a:effectLst/>
                <a:uLnTx/>
                <a:uFillTx/>
                <a:latin typeface="Arial"/>
                <a:cs typeface="Arial"/>
                <a:sym typeface="Arial"/>
              </a:rPr>
              <a:t>all</a:t>
            </a:r>
            <a:r>
              <a:rPr kumimoji="0" lang="en-GB" sz="1100" b="0" i="0" u="none" strike="noStrike" kern="0" cap="none" spc="0" normalizeH="0" baseline="0" noProof="0" dirty="0">
                <a:ln>
                  <a:noFill/>
                </a:ln>
                <a:solidFill>
                  <a:srgbClr val="ADADAD"/>
                </a:solidFill>
                <a:effectLst/>
                <a:uLnTx/>
                <a:uFillTx/>
                <a:latin typeface="Arial"/>
                <a:cs typeface="Arial"/>
                <a:sym typeface="Arial"/>
              </a:rPr>
              <a:t> of the branch information disappears, despite only wanting to delete account information.</a:t>
            </a:r>
            <a:endParaRPr lang="en-AU"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Notation/Terminology</a:t>
            </a:r>
            <a:endParaRPr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B2003BA8-6530-7907-7DA2-43819BA8830B}"/>
                  </a:ext>
                </a:extLst>
              </p:cNvPr>
              <p:cNvGraphicFramePr>
                <a:graphicFrameLocks noGrp="1"/>
              </p:cNvGraphicFramePr>
              <p:nvPr>
                <p:extLst>
                  <p:ext uri="{D42A27DB-BD31-4B8C-83A1-F6EECF244321}">
                    <p14:modId xmlns:p14="http://schemas.microsoft.com/office/powerpoint/2010/main" val="1088941462"/>
                  </p:ext>
                </p:extLst>
              </p:nvPr>
            </p:nvGraphicFramePr>
            <p:xfrm>
              <a:off x="1077173" y="1178299"/>
              <a:ext cx="6822094" cy="3273258"/>
            </p:xfrm>
            <a:graphic>
              <a:graphicData uri="http://schemas.openxmlformats.org/drawingml/2006/table">
                <a:tbl>
                  <a:tblPr/>
                  <a:tblGrid>
                    <a:gridCol w="1187284">
                      <a:extLst>
                        <a:ext uri="{9D8B030D-6E8A-4147-A177-3AD203B41FA5}">
                          <a16:colId xmlns:a16="http://schemas.microsoft.com/office/drawing/2014/main" val="3144355454"/>
                        </a:ext>
                      </a:extLst>
                    </a:gridCol>
                    <a:gridCol w="5634810">
                      <a:extLst>
                        <a:ext uri="{9D8B030D-6E8A-4147-A177-3AD203B41FA5}">
                          <a16:colId xmlns:a16="http://schemas.microsoft.com/office/drawing/2014/main" val="122968983"/>
                        </a:ext>
                      </a:extLst>
                    </a:gridCol>
                  </a:tblGrid>
                  <a:tr h="534267">
                    <a:tc>
                      <a:txBody>
                        <a:bodyPr/>
                        <a:lstStyle/>
                        <a:p>
                          <a:r>
                            <a:rPr lang="en-AU" sz="1400" b="1" dirty="0">
                              <a:solidFill>
                                <a:srgbClr val="ADADAD"/>
                              </a:solidFill>
                            </a:rPr>
                            <a:t>Relation</a:t>
                          </a:r>
                          <a:br>
                            <a:rPr lang="en-AU" sz="1400" b="1" dirty="0">
                              <a:solidFill>
                                <a:srgbClr val="ADADAD"/>
                              </a:solidFill>
                            </a:rPr>
                          </a:br>
                          <a:r>
                            <a:rPr lang="en-AU" sz="1400" b="1" dirty="0">
                              <a:solidFill>
                                <a:srgbClr val="ADADAD"/>
                              </a:solidFill>
                            </a:rPr>
                            <a:t>schemas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400" dirty="0">
                              <a:solidFill>
                                <a:srgbClr val="ADADAD"/>
                              </a:solidFill>
                            </a:rPr>
                            <a:t>upper-case letters, denoting set of all attributes</a:t>
                          </a:r>
                        </a:p>
                        <a:p>
                          <a:r>
                            <a:rPr lang="en-GB" sz="1400" dirty="0">
                              <a:solidFill>
                                <a:srgbClr val="ADADAD"/>
                              </a:solidFill>
                            </a:rPr>
                            <a:t>(e.g. </a:t>
                          </a:r>
                          <a14:m>
                            <m:oMath xmlns:m="http://schemas.openxmlformats.org/officeDocument/2006/math">
                              <m:r>
                                <a:rPr lang="en-GB" sz="1400" i="1" dirty="0" smtClean="0">
                                  <a:solidFill>
                                    <a:srgbClr val="ADADAD"/>
                                  </a:solidFill>
                                  <a:latin typeface="Cambria Math" panose="02040503050406030204" pitchFamily="18" charset="0"/>
                                </a:rPr>
                                <m:t>𝑅</m:t>
                              </m:r>
                            </m:oMath>
                          </a14:m>
                          <a:r>
                            <a:rPr lang="en-GB" sz="1400" dirty="0">
                              <a:solidFill>
                                <a:srgbClr val="ADADAD"/>
                              </a:solidFill>
                            </a:rPr>
                            <a:t>, </a:t>
                          </a:r>
                          <a14:m>
                            <m:oMath xmlns:m="http://schemas.openxmlformats.org/officeDocument/2006/math">
                              <m:r>
                                <a:rPr lang="en-GB" sz="1400" i="1" dirty="0" smtClean="0">
                                  <a:solidFill>
                                    <a:srgbClr val="ADADAD"/>
                                  </a:solidFill>
                                  <a:latin typeface="Cambria Math" panose="02040503050406030204" pitchFamily="18" charset="0"/>
                                </a:rPr>
                                <m:t>𝑆</m:t>
                              </m:r>
                            </m:oMath>
                          </a14:m>
                          <a:r>
                            <a:rPr lang="en-GB" sz="1400" dirty="0">
                              <a:solidFill>
                                <a:srgbClr val="ADADAD"/>
                              </a:solidFill>
                            </a:rPr>
                            <a:t>, </a:t>
                          </a:r>
                          <a14:m>
                            <m:oMath xmlns:m="http://schemas.openxmlformats.org/officeDocument/2006/math">
                              <m:r>
                                <a:rPr lang="en-GB" sz="1400" i="1" dirty="0" smtClean="0">
                                  <a:solidFill>
                                    <a:srgbClr val="ADADAD"/>
                                  </a:solidFill>
                                  <a:latin typeface="Cambria Math" panose="02040503050406030204" pitchFamily="18" charset="0"/>
                                </a:rPr>
                                <m:t>𝑃</m:t>
                              </m:r>
                            </m:oMath>
                          </a14:m>
                          <a:r>
                            <a:rPr lang="en-GB" sz="1400" dirty="0">
                              <a:solidFill>
                                <a:srgbClr val="ADADAD"/>
                              </a:solidFill>
                            </a:rPr>
                            <a:t>, </a:t>
                          </a:r>
                          <a14:m>
                            <m:oMath xmlns:m="http://schemas.openxmlformats.org/officeDocument/2006/math">
                              <m:r>
                                <a:rPr lang="en-GB" sz="1400" i="1" dirty="0" smtClean="0">
                                  <a:solidFill>
                                    <a:srgbClr val="ADADAD"/>
                                  </a:solidFill>
                                  <a:latin typeface="Cambria Math" panose="02040503050406030204" pitchFamily="18" charset="0"/>
                                </a:rPr>
                                <m:t>𝑄</m:t>
                              </m:r>
                            </m:oMath>
                          </a14:m>
                          <a:r>
                            <a:rPr lang="en-GB"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3301585"/>
                      </a:ext>
                    </a:extLst>
                  </a:tr>
                  <a:tr h="575288">
                    <a:tc>
                      <a:txBody>
                        <a:bodyPr/>
                        <a:lstStyle/>
                        <a:p>
                          <a:r>
                            <a:rPr lang="en-AU" sz="1400" b="1" dirty="0">
                              <a:solidFill>
                                <a:srgbClr val="ADADAD"/>
                              </a:solidFill>
                            </a:rPr>
                            <a:t>Relation</a:t>
                          </a:r>
                          <a:br>
                            <a:rPr lang="en-AU" sz="1400" b="1" dirty="0">
                              <a:solidFill>
                                <a:srgbClr val="ADADAD"/>
                              </a:solidFill>
                            </a:rPr>
                          </a:br>
                          <a:r>
                            <a:rPr lang="en-AU" sz="1400" b="1" dirty="0">
                              <a:solidFill>
                                <a:srgbClr val="ADADAD"/>
                              </a:solidFill>
                            </a:rPr>
                            <a:t>instances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400" dirty="0">
                              <a:solidFill>
                                <a:srgbClr val="ADADAD"/>
                              </a:solidFill>
                            </a:rPr>
                            <a:t>lower-case letter corresponding to schema</a:t>
                          </a:r>
                        </a:p>
                        <a:p>
                          <a:r>
                            <a:rPr lang="en-GB" sz="1400" dirty="0">
                              <a:solidFill>
                                <a:srgbClr val="ADADAD"/>
                              </a:solidFill>
                            </a:rPr>
                            <a:t>(e.g. </a:t>
                          </a:r>
                          <a14:m>
                            <m:oMath xmlns:m="http://schemas.openxmlformats.org/officeDocument/2006/math">
                              <m:r>
                                <a:rPr lang="en-GB" sz="1400" i="1" dirty="0" smtClean="0">
                                  <a:solidFill>
                                    <a:srgbClr val="ADADAD"/>
                                  </a:solidFill>
                                  <a:latin typeface="Cambria Math" panose="02040503050406030204" pitchFamily="18" charset="0"/>
                                </a:rPr>
                                <m:t>𝑟</m:t>
                              </m:r>
                              <m:r>
                                <a:rPr lang="en-GB" sz="1400" i="1" dirty="0" smtClean="0">
                                  <a:solidFill>
                                    <a:srgbClr val="ADADAD"/>
                                  </a:solidFill>
                                  <a:latin typeface="Cambria Math" panose="02040503050406030204" pitchFamily="18" charset="0"/>
                                </a:rPr>
                                <m:t>(</m:t>
                              </m:r>
                              <m:r>
                                <a:rPr lang="en-GB" sz="1400" i="1" dirty="0" smtClean="0">
                                  <a:solidFill>
                                    <a:srgbClr val="ADADAD"/>
                                  </a:solidFill>
                                  <a:latin typeface="Cambria Math" panose="02040503050406030204" pitchFamily="18" charset="0"/>
                                </a:rPr>
                                <m:t>𝑅</m:t>
                              </m:r>
                              <m:r>
                                <a:rPr lang="en-GB" sz="1400" i="1" dirty="0" smtClean="0">
                                  <a:solidFill>
                                    <a:srgbClr val="ADADAD"/>
                                  </a:solidFill>
                                  <a:latin typeface="Cambria Math" panose="02040503050406030204" pitchFamily="18" charset="0"/>
                                </a:rPr>
                                <m:t>)</m:t>
                              </m:r>
                            </m:oMath>
                          </a14:m>
                          <a:r>
                            <a:rPr lang="en-GB" sz="1400" dirty="0">
                              <a:solidFill>
                                <a:srgbClr val="ADADAD"/>
                              </a:solidFill>
                            </a:rPr>
                            <a:t>, </a:t>
                          </a:r>
                          <a14:m>
                            <m:oMath xmlns:m="http://schemas.openxmlformats.org/officeDocument/2006/math">
                              <m:r>
                                <a:rPr lang="en-GB" sz="1400" i="1" dirty="0" smtClean="0">
                                  <a:solidFill>
                                    <a:srgbClr val="ADADAD"/>
                                  </a:solidFill>
                                  <a:latin typeface="Cambria Math" panose="02040503050406030204" pitchFamily="18" charset="0"/>
                                </a:rPr>
                                <m:t>𝑠</m:t>
                              </m:r>
                              <m:r>
                                <a:rPr lang="en-GB" sz="1400" i="1" dirty="0" smtClean="0">
                                  <a:solidFill>
                                    <a:srgbClr val="ADADAD"/>
                                  </a:solidFill>
                                  <a:latin typeface="Cambria Math" panose="02040503050406030204" pitchFamily="18" charset="0"/>
                                </a:rPr>
                                <m:t>(</m:t>
                              </m:r>
                              <m:r>
                                <a:rPr lang="en-GB" sz="1400" i="1" dirty="0" smtClean="0">
                                  <a:solidFill>
                                    <a:srgbClr val="ADADAD"/>
                                  </a:solidFill>
                                  <a:latin typeface="Cambria Math" panose="02040503050406030204" pitchFamily="18" charset="0"/>
                                </a:rPr>
                                <m:t>𝑆</m:t>
                              </m:r>
                              <m:r>
                                <a:rPr lang="en-GB" sz="1400" i="1" dirty="0" smtClean="0">
                                  <a:solidFill>
                                    <a:srgbClr val="ADADAD"/>
                                  </a:solidFill>
                                  <a:latin typeface="Cambria Math" panose="02040503050406030204" pitchFamily="18" charset="0"/>
                                </a:rPr>
                                <m:t>)</m:t>
                              </m:r>
                            </m:oMath>
                          </a14:m>
                          <a:r>
                            <a:rPr lang="en-GB" sz="1400" dirty="0">
                              <a:solidFill>
                                <a:srgbClr val="ADADAD"/>
                              </a:solidFill>
                            </a:rPr>
                            <a:t>, </a:t>
                          </a:r>
                          <a14:m>
                            <m:oMath xmlns:m="http://schemas.openxmlformats.org/officeDocument/2006/math">
                              <m:r>
                                <a:rPr lang="en-GB" sz="1400" i="1" dirty="0" smtClean="0">
                                  <a:solidFill>
                                    <a:srgbClr val="ADADAD"/>
                                  </a:solidFill>
                                  <a:latin typeface="Cambria Math" panose="02040503050406030204" pitchFamily="18" charset="0"/>
                                </a:rPr>
                                <m:t>𝑝</m:t>
                              </m:r>
                              <m:r>
                                <a:rPr lang="en-GB" sz="1400" i="1" dirty="0" smtClean="0">
                                  <a:solidFill>
                                    <a:srgbClr val="ADADAD"/>
                                  </a:solidFill>
                                  <a:latin typeface="Cambria Math" panose="02040503050406030204" pitchFamily="18" charset="0"/>
                                </a:rPr>
                                <m:t>(</m:t>
                              </m:r>
                              <m:r>
                                <a:rPr lang="en-GB" sz="1400" i="1" dirty="0" smtClean="0">
                                  <a:solidFill>
                                    <a:srgbClr val="ADADAD"/>
                                  </a:solidFill>
                                  <a:latin typeface="Cambria Math" panose="02040503050406030204" pitchFamily="18" charset="0"/>
                                </a:rPr>
                                <m:t>𝑃</m:t>
                              </m:r>
                              <m:r>
                                <a:rPr lang="en-GB" sz="1400" i="1" dirty="0" smtClean="0">
                                  <a:solidFill>
                                    <a:srgbClr val="ADADAD"/>
                                  </a:solidFill>
                                  <a:latin typeface="Cambria Math" panose="02040503050406030204" pitchFamily="18" charset="0"/>
                                </a:rPr>
                                <m:t>)</m:t>
                              </m:r>
                            </m:oMath>
                          </a14:m>
                          <a:r>
                            <a:rPr lang="en-GB" sz="1400" dirty="0">
                              <a:solidFill>
                                <a:srgbClr val="ADADAD"/>
                              </a:solidFill>
                            </a:rPr>
                            <a:t>, </a:t>
                          </a:r>
                          <a14:m>
                            <m:oMath xmlns:m="http://schemas.openxmlformats.org/officeDocument/2006/math">
                              <m:r>
                                <a:rPr lang="en-GB" sz="1400" i="1" dirty="0" smtClean="0">
                                  <a:solidFill>
                                    <a:srgbClr val="ADADAD"/>
                                  </a:solidFill>
                                  <a:latin typeface="Cambria Math" panose="02040503050406030204" pitchFamily="18" charset="0"/>
                                </a:rPr>
                                <m:t>𝑞</m:t>
                              </m:r>
                              <m:r>
                                <a:rPr lang="en-GB" sz="1400" i="1" dirty="0" smtClean="0">
                                  <a:solidFill>
                                    <a:srgbClr val="ADADAD"/>
                                  </a:solidFill>
                                  <a:latin typeface="Cambria Math" panose="02040503050406030204" pitchFamily="18" charset="0"/>
                                </a:rPr>
                                <m:t>(</m:t>
                              </m:r>
                              <m:r>
                                <a:rPr lang="en-GB" sz="1400" i="1" dirty="0" smtClean="0">
                                  <a:solidFill>
                                    <a:srgbClr val="ADADAD"/>
                                  </a:solidFill>
                                  <a:latin typeface="Cambria Math" panose="02040503050406030204" pitchFamily="18" charset="0"/>
                                </a:rPr>
                                <m:t>𝑄</m:t>
                              </m:r>
                              <m:r>
                                <a:rPr lang="en-GB" sz="1400" i="1" dirty="0" smtClean="0">
                                  <a:solidFill>
                                    <a:srgbClr val="ADADAD"/>
                                  </a:solidFill>
                                  <a:latin typeface="Cambria Math" panose="02040503050406030204" pitchFamily="18" charset="0"/>
                                </a:rPr>
                                <m:t>)</m:t>
                              </m:r>
                            </m:oMath>
                          </a14:m>
                          <a:r>
                            <a:rPr lang="en-GB"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801830"/>
                      </a:ext>
                    </a:extLst>
                  </a:tr>
                  <a:tr h="534267">
                    <a:tc>
                      <a:txBody>
                        <a:bodyPr/>
                        <a:lstStyle/>
                        <a:p>
                          <a:r>
                            <a:rPr lang="en-AU" sz="1400" b="1" dirty="0">
                              <a:solidFill>
                                <a:srgbClr val="ADADAD"/>
                              </a:solidFill>
                            </a:rPr>
                            <a:t>Tuples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rgbClr val="ADADAD"/>
                              </a:solidFill>
                            </a:rPr>
                            <a:t>lower-case letters  </a:t>
                          </a:r>
                        </a:p>
                        <a:p>
                          <a:r>
                            <a:rPr lang="en-AU" sz="1400" dirty="0">
                              <a:solidFill>
                                <a:srgbClr val="ADADAD"/>
                              </a:solidFill>
                            </a:rPr>
                            <a:t>(e.g. </a:t>
                          </a:r>
                          <a:r>
                            <a:rPr lang="en-AU" sz="1400" i="1" dirty="0">
                              <a:solidFill>
                                <a:srgbClr val="ADADAD"/>
                              </a:solidFill>
                            </a:rPr>
                            <a:t>t</a:t>
                          </a:r>
                          <a:r>
                            <a:rPr lang="en-AU" sz="1400" dirty="0">
                              <a:solidFill>
                                <a:srgbClr val="ADADAD"/>
                              </a:solidFill>
                            </a:rPr>
                            <a:t>, </a:t>
                          </a:r>
                          <a:r>
                            <a:rPr lang="en-AU" sz="1400" i="1" dirty="0">
                              <a:solidFill>
                                <a:srgbClr val="ADADAD"/>
                              </a:solidFill>
                            </a:rPr>
                            <a:t>t'</a:t>
                          </a:r>
                          <a:r>
                            <a:rPr lang="en-AU" sz="1400" dirty="0">
                              <a:solidFill>
                                <a:srgbClr val="ADADAD"/>
                              </a:solidFill>
                            </a:rPr>
                            <a:t>, </a:t>
                          </a:r>
                          <a:r>
                            <a:rPr lang="en-AU" sz="1400" i="1" dirty="0">
                              <a:solidFill>
                                <a:srgbClr val="ADADAD"/>
                              </a:solidFill>
                            </a:rPr>
                            <a:t>t</a:t>
                          </a:r>
                          <a:r>
                            <a:rPr lang="en-AU" sz="1400" i="1" baseline="-25000" dirty="0">
                              <a:solidFill>
                                <a:srgbClr val="ADADAD"/>
                              </a:solidFill>
                            </a:rPr>
                            <a:t>1</a:t>
                          </a:r>
                          <a:r>
                            <a:rPr lang="en-AU" sz="1400" dirty="0">
                              <a:solidFill>
                                <a:srgbClr val="ADADAD"/>
                              </a:solidFill>
                            </a:rPr>
                            <a:t>, </a:t>
                          </a:r>
                          <a:r>
                            <a:rPr lang="en-AU" sz="1400" i="1" dirty="0">
                              <a:solidFill>
                                <a:srgbClr val="ADADAD"/>
                              </a:solidFill>
                            </a:rPr>
                            <a:t>u</a:t>
                          </a:r>
                          <a:r>
                            <a:rPr lang="en-AU" sz="1400" dirty="0">
                              <a:solidFill>
                                <a:srgbClr val="ADADAD"/>
                              </a:solidFill>
                            </a:rPr>
                            <a:t>, </a:t>
                          </a:r>
                          <a:r>
                            <a:rPr lang="en-AU" sz="1400" i="1" dirty="0">
                              <a:solidFill>
                                <a:srgbClr val="ADADAD"/>
                              </a:solidFill>
                            </a:rPr>
                            <a:t>v</a:t>
                          </a:r>
                          <a:r>
                            <a:rPr lang="en-AU"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8143435"/>
                      </a:ext>
                    </a:extLst>
                  </a:tr>
                  <a:tr h="534267">
                    <a:tc>
                      <a:txBody>
                        <a:bodyPr/>
                        <a:lstStyle/>
                        <a:p>
                          <a:r>
                            <a:rPr lang="en-AU" sz="1400" b="1" dirty="0">
                              <a:solidFill>
                                <a:srgbClr val="ADADAD"/>
                              </a:solidFill>
                            </a:rPr>
                            <a:t>Attributes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400" dirty="0">
                              <a:solidFill>
                                <a:srgbClr val="ADADAD"/>
                              </a:solidFill>
                            </a:rPr>
                            <a:t>upper-case letters from start of alphabet </a:t>
                          </a:r>
                        </a:p>
                        <a:p>
                          <a:r>
                            <a:rPr lang="en-GB" sz="1400" dirty="0">
                              <a:solidFill>
                                <a:srgbClr val="ADADAD"/>
                              </a:solidFill>
                            </a:rPr>
                            <a:t>(e.g. </a:t>
                          </a:r>
                          <a:r>
                            <a:rPr lang="en-GB" sz="1400" i="1" dirty="0">
                              <a:solidFill>
                                <a:srgbClr val="ADADAD"/>
                              </a:solidFill>
                            </a:rPr>
                            <a:t>A</a:t>
                          </a:r>
                          <a:r>
                            <a:rPr lang="en-GB" sz="1400" dirty="0">
                              <a:solidFill>
                                <a:srgbClr val="ADADAD"/>
                              </a:solidFill>
                            </a:rPr>
                            <a:t>, </a:t>
                          </a:r>
                          <a:r>
                            <a:rPr lang="en-GB" sz="1400" i="1" dirty="0">
                              <a:solidFill>
                                <a:srgbClr val="ADADAD"/>
                              </a:solidFill>
                            </a:rPr>
                            <a:t>B</a:t>
                          </a:r>
                          <a:r>
                            <a:rPr lang="en-GB" sz="1400" dirty="0">
                              <a:solidFill>
                                <a:srgbClr val="ADADAD"/>
                              </a:solidFill>
                            </a:rPr>
                            <a:t>, </a:t>
                          </a:r>
                          <a:r>
                            <a:rPr lang="en-GB" sz="1400" i="1" dirty="0">
                              <a:solidFill>
                                <a:srgbClr val="ADADAD"/>
                              </a:solidFill>
                            </a:rPr>
                            <a:t>C</a:t>
                          </a:r>
                          <a:r>
                            <a:rPr lang="en-GB" sz="1400" dirty="0">
                              <a:solidFill>
                                <a:srgbClr val="ADADAD"/>
                              </a:solidFill>
                            </a:rPr>
                            <a:t>, </a:t>
                          </a:r>
                          <a:r>
                            <a:rPr lang="en-GB" sz="1400" i="1" dirty="0">
                              <a:solidFill>
                                <a:srgbClr val="ADADAD"/>
                              </a:solidFill>
                            </a:rPr>
                            <a:t>D</a:t>
                          </a:r>
                          <a:r>
                            <a:rPr lang="en-GB"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3737747"/>
                      </a:ext>
                    </a:extLst>
                  </a:tr>
                  <a:tr h="534267">
                    <a:tc>
                      <a:txBody>
                        <a:bodyPr/>
                        <a:lstStyle/>
                        <a:p>
                          <a:r>
                            <a:rPr lang="en-AU" sz="1400" b="1" dirty="0">
                              <a:solidFill>
                                <a:srgbClr val="ADADAD"/>
                              </a:solidFill>
                            </a:rPr>
                            <a:t>Sets of</a:t>
                          </a:r>
                          <a:br>
                            <a:rPr lang="en-AU" sz="1400" b="1" dirty="0">
                              <a:solidFill>
                                <a:srgbClr val="ADADAD"/>
                              </a:solidFill>
                            </a:rPr>
                          </a:br>
                          <a:r>
                            <a:rPr lang="en-AU" sz="1400" b="1" dirty="0">
                              <a:solidFill>
                                <a:srgbClr val="ADADAD"/>
                              </a:solidFill>
                            </a:rPr>
                            <a:t>attributes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400" dirty="0">
                              <a:solidFill>
                                <a:srgbClr val="ADADAD"/>
                              </a:solidFill>
                            </a:rPr>
                            <a:t>simple concatenation of attribute names </a:t>
                          </a:r>
                        </a:p>
                        <a:p>
                          <a:r>
                            <a:rPr lang="en-GB" sz="1400" dirty="0">
                              <a:solidFill>
                                <a:srgbClr val="ADADAD"/>
                              </a:solidFill>
                            </a:rPr>
                            <a:t>(e.g. </a:t>
                          </a:r>
                          <a:r>
                            <a:rPr lang="en-GB" sz="1400" i="1" dirty="0">
                              <a:solidFill>
                                <a:srgbClr val="ADADAD"/>
                              </a:solidFill>
                            </a:rPr>
                            <a:t>X=ABCD</a:t>
                          </a:r>
                          <a:r>
                            <a:rPr lang="en-GB" sz="1400" dirty="0">
                              <a:solidFill>
                                <a:srgbClr val="ADADAD"/>
                              </a:solidFill>
                            </a:rPr>
                            <a:t>, </a:t>
                          </a:r>
                          <a:r>
                            <a:rPr lang="en-GB" sz="1400" i="1" dirty="0">
                              <a:solidFill>
                                <a:srgbClr val="ADADAD"/>
                              </a:solidFill>
                            </a:rPr>
                            <a:t>Y=EFG</a:t>
                          </a:r>
                          <a:r>
                            <a:rPr lang="en-GB"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2053261"/>
                      </a:ext>
                    </a:extLst>
                  </a:tr>
                  <a:tr h="534267">
                    <a:tc>
                      <a:txBody>
                        <a:bodyPr/>
                        <a:lstStyle/>
                        <a:p>
                          <a:r>
                            <a:rPr lang="en-AU" sz="1400" b="1" dirty="0">
                              <a:solidFill>
                                <a:srgbClr val="ADADAD"/>
                              </a:solidFill>
                            </a:rPr>
                            <a:t>Attributes</a:t>
                          </a:r>
                          <a:br>
                            <a:rPr lang="en-AU" sz="1400" b="1" dirty="0">
                              <a:solidFill>
                                <a:srgbClr val="ADADAD"/>
                              </a:solidFill>
                            </a:rPr>
                          </a:br>
                          <a:r>
                            <a:rPr lang="en-AU" sz="1400" b="1" dirty="0">
                              <a:solidFill>
                                <a:srgbClr val="ADADAD"/>
                              </a:solidFill>
                            </a:rPr>
                            <a:t>in tuples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400" dirty="0">
                              <a:solidFill>
                                <a:srgbClr val="ADADAD"/>
                              </a:solidFill>
                            </a:rPr>
                            <a:t>tuple[</a:t>
                          </a:r>
                          <a:r>
                            <a:rPr lang="fr-FR" sz="1400" dirty="0" err="1">
                              <a:solidFill>
                                <a:srgbClr val="ADADAD"/>
                              </a:solidFill>
                            </a:rPr>
                            <a:t>attrSet</a:t>
                          </a:r>
                          <a:r>
                            <a:rPr lang="fr-FR" sz="1400" dirty="0">
                              <a:solidFill>
                                <a:srgbClr val="ADADAD"/>
                              </a:solidFill>
                            </a:rPr>
                            <a:t>] </a:t>
                          </a:r>
                        </a:p>
                        <a:p>
                          <a:r>
                            <a:rPr lang="fr-FR" sz="1400" dirty="0">
                              <a:solidFill>
                                <a:srgbClr val="ADADAD"/>
                              </a:solidFill>
                            </a:rPr>
                            <a:t>(e.g. </a:t>
                          </a:r>
                          <a:r>
                            <a:rPr lang="fr-FR" sz="1400" i="1" dirty="0">
                              <a:solidFill>
                                <a:srgbClr val="ADADAD"/>
                              </a:solidFill>
                            </a:rPr>
                            <a:t>t[ABCD]</a:t>
                          </a:r>
                          <a:r>
                            <a:rPr lang="fr-FR" sz="1400" dirty="0">
                              <a:solidFill>
                                <a:srgbClr val="ADADAD"/>
                              </a:solidFill>
                            </a:rPr>
                            <a:t>, </a:t>
                          </a:r>
                          <a:r>
                            <a:rPr lang="fr-FR" sz="1400" i="1" dirty="0">
                              <a:solidFill>
                                <a:srgbClr val="ADADAD"/>
                              </a:solidFill>
                            </a:rPr>
                            <a:t>t[X]</a:t>
                          </a:r>
                          <a:r>
                            <a:rPr lang="fr-FR" sz="1400" dirty="0">
                              <a:solidFill>
                                <a:srgbClr val="ADADAD"/>
                              </a:solidFill>
                            </a:rPr>
                            <a:t>)</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722347"/>
                      </a:ext>
                    </a:extLst>
                  </a:tr>
                </a:tbl>
              </a:graphicData>
            </a:graphic>
          </p:graphicFrame>
        </mc:Choice>
        <mc:Fallback xmlns="">
          <p:graphicFrame>
            <p:nvGraphicFramePr>
              <p:cNvPr id="3" name="Table 2">
                <a:extLst>
                  <a:ext uri="{FF2B5EF4-FFF2-40B4-BE49-F238E27FC236}">
                    <a16:creationId xmlns:a16="http://schemas.microsoft.com/office/drawing/2014/main" id="{B2003BA8-6530-7907-7DA2-43819BA8830B}"/>
                  </a:ext>
                </a:extLst>
              </p:cNvPr>
              <p:cNvGraphicFramePr>
                <a:graphicFrameLocks noGrp="1"/>
              </p:cNvGraphicFramePr>
              <p:nvPr>
                <p:extLst>
                  <p:ext uri="{D42A27DB-BD31-4B8C-83A1-F6EECF244321}">
                    <p14:modId xmlns:p14="http://schemas.microsoft.com/office/powerpoint/2010/main" val="1088941462"/>
                  </p:ext>
                </p:extLst>
              </p:nvPr>
            </p:nvGraphicFramePr>
            <p:xfrm>
              <a:off x="1077173" y="1178299"/>
              <a:ext cx="6822094" cy="3273258"/>
            </p:xfrm>
            <a:graphic>
              <a:graphicData uri="http://schemas.openxmlformats.org/drawingml/2006/table">
                <a:tbl>
                  <a:tblPr/>
                  <a:tblGrid>
                    <a:gridCol w="1187284">
                      <a:extLst>
                        <a:ext uri="{9D8B030D-6E8A-4147-A177-3AD203B41FA5}">
                          <a16:colId xmlns:a16="http://schemas.microsoft.com/office/drawing/2014/main" val="3144355454"/>
                        </a:ext>
                      </a:extLst>
                    </a:gridCol>
                    <a:gridCol w="5634810">
                      <a:extLst>
                        <a:ext uri="{9D8B030D-6E8A-4147-A177-3AD203B41FA5}">
                          <a16:colId xmlns:a16="http://schemas.microsoft.com/office/drawing/2014/main" val="122968983"/>
                        </a:ext>
                      </a:extLst>
                    </a:gridCol>
                  </a:tblGrid>
                  <a:tr h="539594">
                    <a:tc>
                      <a:txBody>
                        <a:bodyPr/>
                        <a:lstStyle/>
                        <a:p>
                          <a:r>
                            <a:rPr lang="en-AU" sz="1400" b="1" dirty="0">
                              <a:solidFill>
                                <a:srgbClr val="ADADAD"/>
                              </a:solidFill>
                            </a:rPr>
                            <a:t>Relation</a:t>
                          </a:r>
                          <a:br>
                            <a:rPr lang="en-AU" sz="1400" b="1" dirty="0">
                              <a:solidFill>
                                <a:srgbClr val="ADADAD"/>
                              </a:solidFill>
                            </a:rPr>
                          </a:br>
                          <a:r>
                            <a:rPr lang="en-AU" sz="1400" b="1" dirty="0">
                              <a:solidFill>
                                <a:srgbClr val="ADADAD"/>
                              </a:solidFill>
                            </a:rPr>
                            <a:t>schemas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blipFill>
                          <a:blip r:embed="rId3"/>
                          <a:stretch>
                            <a:fillRect l="-21189" t="-1124" r="-216" b="-513483"/>
                          </a:stretch>
                        </a:blipFill>
                      </a:tcPr>
                    </a:tc>
                    <a:extLst>
                      <a:ext uri="{0D108BD9-81ED-4DB2-BD59-A6C34878D82A}">
                        <a16:rowId xmlns:a16="http://schemas.microsoft.com/office/drawing/2014/main" val="2073301585"/>
                      </a:ext>
                    </a:extLst>
                  </a:tr>
                  <a:tr h="575288">
                    <a:tc>
                      <a:txBody>
                        <a:bodyPr/>
                        <a:lstStyle/>
                        <a:p>
                          <a:r>
                            <a:rPr lang="en-AU" sz="1400" b="1" dirty="0">
                              <a:solidFill>
                                <a:srgbClr val="ADADAD"/>
                              </a:solidFill>
                            </a:rPr>
                            <a:t>Relation</a:t>
                          </a:r>
                          <a:br>
                            <a:rPr lang="en-AU" sz="1400" b="1" dirty="0">
                              <a:solidFill>
                                <a:srgbClr val="ADADAD"/>
                              </a:solidFill>
                            </a:rPr>
                          </a:br>
                          <a:r>
                            <a:rPr lang="en-AU" sz="1400" b="1" dirty="0">
                              <a:solidFill>
                                <a:srgbClr val="ADADAD"/>
                              </a:solidFill>
                            </a:rPr>
                            <a:t>instances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blipFill>
                          <a:blip r:embed="rId3"/>
                          <a:stretch>
                            <a:fillRect l="-21189" t="-95745" r="-216" b="-386170"/>
                          </a:stretch>
                        </a:blipFill>
                      </a:tcPr>
                    </a:tc>
                    <a:extLst>
                      <a:ext uri="{0D108BD9-81ED-4DB2-BD59-A6C34878D82A}">
                        <a16:rowId xmlns:a16="http://schemas.microsoft.com/office/drawing/2014/main" val="3569801830"/>
                      </a:ext>
                    </a:extLst>
                  </a:tr>
                  <a:tr h="539594">
                    <a:tc>
                      <a:txBody>
                        <a:bodyPr/>
                        <a:lstStyle/>
                        <a:p>
                          <a:r>
                            <a:rPr lang="en-AU" sz="1400" b="1" dirty="0">
                              <a:solidFill>
                                <a:srgbClr val="ADADAD"/>
                              </a:solidFill>
                            </a:rPr>
                            <a:t>Tuples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rgbClr val="ADADAD"/>
                              </a:solidFill>
                            </a:rPr>
                            <a:t>lower-case letters  </a:t>
                          </a:r>
                        </a:p>
                        <a:p>
                          <a:r>
                            <a:rPr lang="en-AU" sz="1400" dirty="0">
                              <a:solidFill>
                                <a:srgbClr val="ADADAD"/>
                              </a:solidFill>
                            </a:rPr>
                            <a:t>(e.g. </a:t>
                          </a:r>
                          <a:r>
                            <a:rPr lang="en-AU" sz="1400" i="1" dirty="0">
                              <a:solidFill>
                                <a:srgbClr val="ADADAD"/>
                              </a:solidFill>
                            </a:rPr>
                            <a:t>t</a:t>
                          </a:r>
                          <a:r>
                            <a:rPr lang="en-AU" sz="1400" dirty="0">
                              <a:solidFill>
                                <a:srgbClr val="ADADAD"/>
                              </a:solidFill>
                            </a:rPr>
                            <a:t>, </a:t>
                          </a:r>
                          <a:r>
                            <a:rPr lang="en-AU" sz="1400" i="1" dirty="0">
                              <a:solidFill>
                                <a:srgbClr val="ADADAD"/>
                              </a:solidFill>
                            </a:rPr>
                            <a:t>t'</a:t>
                          </a:r>
                          <a:r>
                            <a:rPr lang="en-AU" sz="1400" dirty="0">
                              <a:solidFill>
                                <a:srgbClr val="ADADAD"/>
                              </a:solidFill>
                            </a:rPr>
                            <a:t>, </a:t>
                          </a:r>
                          <a:r>
                            <a:rPr lang="en-AU" sz="1400" i="1" dirty="0">
                              <a:solidFill>
                                <a:srgbClr val="ADADAD"/>
                              </a:solidFill>
                            </a:rPr>
                            <a:t>t</a:t>
                          </a:r>
                          <a:r>
                            <a:rPr lang="en-AU" sz="1400" i="1" baseline="-25000" dirty="0">
                              <a:solidFill>
                                <a:srgbClr val="ADADAD"/>
                              </a:solidFill>
                            </a:rPr>
                            <a:t>1</a:t>
                          </a:r>
                          <a:r>
                            <a:rPr lang="en-AU" sz="1400" dirty="0">
                              <a:solidFill>
                                <a:srgbClr val="ADADAD"/>
                              </a:solidFill>
                            </a:rPr>
                            <a:t>, </a:t>
                          </a:r>
                          <a:r>
                            <a:rPr lang="en-AU" sz="1400" i="1" dirty="0">
                              <a:solidFill>
                                <a:srgbClr val="ADADAD"/>
                              </a:solidFill>
                            </a:rPr>
                            <a:t>u</a:t>
                          </a:r>
                          <a:r>
                            <a:rPr lang="en-AU" sz="1400" dirty="0">
                              <a:solidFill>
                                <a:srgbClr val="ADADAD"/>
                              </a:solidFill>
                            </a:rPr>
                            <a:t>, </a:t>
                          </a:r>
                          <a:r>
                            <a:rPr lang="en-AU" sz="1400" i="1" dirty="0">
                              <a:solidFill>
                                <a:srgbClr val="ADADAD"/>
                              </a:solidFill>
                            </a:rPr>
                            <a:t>v</a:t>
                          </a:r>
                          <a:r>
                            <a:rPr lang="en-AU"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8143435"/>
                      </a:ext>
                    </a:extLst>
                  </a:tr>
                  <a:tr h="539594">
                    <a:tc>
                      <a:txBody>
                        <a:bodyPr/>
                        <a:lstStyle/>
                        <a:p>
                          <a:r>
                            <a:rPr lang="en-AU" sz="1400" b="1" dirty="0">
                              <a:solidFill>
                                <a:srgbClr val="ADADAD"/>
                              </a:solidFill>
                            </a:rPr>
                            <a:t>Attributes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400" dirty="0">
                              <a:solidFill>
                                <a:srgbClr val="ADADAD"/>
                              </a:solidFill>
                            </a:rPr>
                            <a:t>upper-case letters from start of alphabet </a:t>
                          </a:r>
                        </a:p>
                        <a:p>
                          <a:r>
                            <a:rPr lang="en-GB" sz="1400" dirty="0">
                              <a:solidFill>
                                <a:srgbClr val="ADADAD"/>
                              </a:solidFill>
                            </a:rPr>
                            <a:t>(e.g. </a:t>
                          </a:r>
                          <a:r>
                            <a:rPr lang="en-GB" sz="1400" i="1" dirty="0">
                              <a:solidFill>
                                <a:srgbClr val="ADADAD"/>
                              </a:solidFill>
                            </a:rPr>
                            <a:t>A</a:t>
                          </a:r>
                          <a:r>
                            <a:rPr lang="en-GB" sz="1400" dirty="0">
                              <a:solidFill>
                                <a:srgbClr val="ADADAD"/>
                              </a:solidFill>
                            </a:rPr>
                            <a:t>, </a:t>
                          </a:r>
                          <a:r>
                            <a:rPr lang="en-GB" sz="1400" i="1" dirty="0">
                              <a:solidFill>
                                <a:srgbClr val="ADADAD"/>
                              </a:solidFill>
                            </a:rPr>
                            <a:t>B</a:t>
                          </a:r>
                          <a:r>
                            <a:rPr lang="en-GB" sz="1400" dirty="0">
                              <a:solidFill>
                                <a:srgbClr val="ADADAD"/>
                              </a:solidFill>
                            </a:rPr>
                            <a:t>, </a:t>
                          </a:r>
                          <a:r>
                            <a:rPr lang="en-GB" sz="1400" i="1" dirty="0">
                              <a:solidFill>
                                <a:srgbClr val="ADADAD"/>
                              </a:solidFill>
                            </a:rPr>
                            <a:t>C</a:t>
                          </a:r>
                          <a:r>
                            <a:rPr lang="en-GB" sz="1400" dirty="0">
                              <a:solidFill>
                                <a:srgbClr val="ADADAD"/>
                              </a:solidFill>
                            </a:rPr>
                            <a:t>, </a:t>
                          </a:r>
                          <a:r>
                            <a:rPr lang="en-GB" sz="1400" i="1" dirty="0">
                              <a:solidFill>
                                <a:srgbClr val="ADADAD"/>
                              </a:solidFill>
                            </a:rPr>
                            <a:t>D</a:t>
                          </a:r>
                          <a:r>
                            <a:rPr lang="en-GB"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3737747"/>
                      </a:ext>
                    </a:extLst>
                  </a:tr>
                  <a:tr h="539594">
                    <a:tc>
                      <a:txBody>
                        <a:bodyPr/>
                        <a:lstStyle/>
                        <a:p>
                          <a:r>
                            <a:rPr lang="en-AU" sz="1400" b="1" dirty="0">
                              <a:solidFill>
                                <a:srgbClr val="ADADAD"/>
                              </a:solidFill>
                            </a:rPr>
                            <a:t>Sets of</a:t>
                          </a:r>
                          <a:br>
                            <a:rPr lang="en-AU" sz="1400" b="1" dirty="0">
                              <a:solidFill>
                                <a:srgbClr val="ADADAD"/>
                              </a:solidFill>
                            </a:rPr>
                          </a:br>
                          <a:r>
                            <a:rPr lang="en-AU" sz="1400" b="1" dirty="0">
                              <a:solidFill>
                                <a:srgbClr val="ADADAD"/>
                              </a:solidFill>
                            </a:rPr>
                            <a:t>attributes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400" dirty="0">
                              <a:solidFill>
                                <a:srgbClr val="ADADAD"/>
                              </a:solidFill>
                            </a:rPr>
                            <a:t>simple concatenation of attribute names </a:t>
                          </a:r>
                        </a:p>
                        <a:p>
                          <a:r>
                            <a:rPr lang="en-GB" sz="1400" dirty="0">
                              <a:solidFill>
                                <a:srgbClr val="ADADAD"/>
                              </a:solidFill>
                            </a:rPr>
                            <a:t>(e.g. </a:t>
                          </a:r>
                          <a:r>
                            <a:rPr lang="en-GB" sz="1400" i="1" dirty="0">
                              <a:solidFill>
                                <a:srgbClr val="ADADAD"/>
                              </a:solidFill>
                            </a:rPr>
                            <a:t>X=ABCD</a:t>
                          </a:r>
                          <a:r>
                            <a:rPr lang="en-GB" sz="1400" dirty="0">
                              <a:solidFill>
                                <a:srgbClr val="ADADAD"/>
                              </a:solidFill>
                            </a:rPr>
                            <a:t>, </a:t>
                          </a:r>
                          <a:r>
                            <a:rPr lang="en-GB" sz="1400" i="1" dirty="0">
                              <a:solidFill>
                                <a:srgbClr val="ADADAD"/>
                              </a:solidFill>
                            </a:rPr>
                            <a:t>Y=EFG</a:t>
                          </a:r>
                          <a:r>
                            <a:rPr lang="en-GB" sz="1400" dirty="0">
                              <a:solidFill>
                                <a:srgbClr val="ADADAD"/>
                              </a:solidFill>
                            </a:rPr>
                            <a:t> ) </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2053261"/>
                      </a:ext>
                    </a:extLst>
                  </a:tr>
                  <a:tr h="539594">
                    <a:tc>
                      <a:txBody>
                        <a:bodyPr/>
                        <a:lstStyle/>
                        <a:p>
                          <a:r>
                            <a:rPr lang="en-AU" sz="1400" b="1" dirty="0">
                              <a:solidFill>
                                <a:srgbClr val="ADADAD"/>
                              </a:solidFill>
                            </a:rPr>
                            <a:t>Attributes</a:t>
                          </a:r>
                          <a:br>
                            <a:rPr lang="en-AU" sz="1400" b="1" dirty="0">
                              <a:solidFill>
                                <a:srgbClr val="ADADAD"/>
                              </a:solidFill>
                            </a:rPr>
                          </a:br>
                          <a:r>
                            <a:rPr lang="en-AU" sz="1400" b="1" dirty="0">
                              <a:solidFill>
                                <a:srgbClr val="ADADAD"/>
                              </a:solidFill>
                            </a:rPr>
                            <a:t>in tuples</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400" dirty="0">
                              <a:solidFill>
                                <a:srgbClr val="ADADAD"/>
                              </a:solidFill>
                            </a:rPr>
                            <a:t>tuple[</a:t>
                          </a:r>
                          <a:r>
                            <a:rPr lang="fr-FR" sz="1400" dirty="0" err="1">
                              <a:solidFill>
                                <a:srgbClr val="ADADAD"/>
                              </a:solidFill>
                            </a:rPr>
                            <a:t>attrSet</a:t>
                          </a:r>
                          <a:r>
                            <a:rPr lang="fr-FR" sz="1400" dirty="0">
                              <a:solidFill>
                                <a:srgbClr val="ADADAD"/>
                              </a:solidFill>
                            </a:rPr>
                            <a:t>] </a:t>
                          </a:r>
                        </a:p>
                        <a:p>
                          <a:r>
                            <a:rPr lang="fr-FR" sz="1400" dirty="0">
                              <a:solidFill>
                                <a:srgbClr val="ADADAD"/>
                              </a:solidFill>
                            </a:rPr>
                            <a:t>(e.g. </a:t>
                          </a:r>
                          <a:r>
                            <a:rPr lang="fr-FR" sz="1400" i="1" dirty="0">
                              <a:solidFill>
                                <a:srgbClr val="ADADAD"/>
                              </a:solidFill>
                            </a:rPr>
                            <a:t>t[ABCD]</a:t>
                          </a:r>
                          <a:r>
                            <a:rPr lang="fr-FR" sz="1400" dirty="0">
                              <a:solidFill>
                                <a:srgbClr val="ADADAD"/>
                              </a:solidFill>
                            </a:rPr>
                            <a:t>, </a:t>
                          </a:r>
                          <a:r>
                            <a:rPr lang="fr-FR" sz="1400" i="1" dirty="0">
                              <a:solidFill>
                                <a:srgbClr val="ADADAD"/>
                              </a:solidFill>
                            </a:rPr>
                            <a:t>t[X]</a:t>
                          </a:r>
                          <a:r>
                            <a:rPr lang="fr-FR" sz="1400" dirty="0">
                              <a:solidFill>
                                <a:srgbClr val="ADADAD"/>
                              </a:solidFill>
                            </a:rPr>
                            <a:t>)</a:t>
                          </a:r>
                        </a:p>
                      </a:txBody>
                      <a:tcPr marL="56437" marR="56437" marT="56437" marB="56437">
                        <a:lnL w="12700" cap="flat" cmpd="sng" algn="ctr">
                          <a:solidFill>
                            <a:srgbClr val="9966FF"/>
                          </a:solidFill>
                          <a:prstDash val="solid"/>
                          <a:round/>
                          <a:headEnd type="none" w="med" len="med"/>
                          <a:tailEnd type="none" w="med" len="med"/>
                        </a:lnL>
                        <a:lnR w="12700" cap="flat" cmpd="sng" algn="ctr">
                          <a:solidFill>
                            <a:srgbClr val="9966FF"/>
                          </a:solidFill>
                          <a:prstDash val="solid"/>
                          <a:round/>
                          <a:headEnd type="none" w="med" len="med"/>
                          <a:tailEnd type="none" w="med" len="med"/>
                        </a:lnR>
                        <a:lnT w="12700" cap="flat" cmpd="sng" algn="ctr">
                          <a:solidFill>
                            <a:srgbClr val="9966FF"/>
                          </a:solidFill>
                          <a:prstDash val="solid"/>
                          <a:round/>
                          <a:headEnd type="none" w="med" len="med"/>
                          <a:tailEnd type="none" w="med" len="med"/>
                        </a:lnT>
                        <a:lnB w="12700" cap="flat" cmpd="sng" algn="ctr">
                          <a:solidFill>
                            <a:srgbClr val="99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722347"/>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87850"/>
            <a:ext cx="4152300" cy="51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Functional Dependency</a:t>
            </a:r>
            <a:endParaRPr dirty="0"/>
          </a:p>
        </p:txBody>
      </p:sp>
      <mc:AlternateContent xmlns:mc="http://schemas.openxmlformats.org/markup-compatibility/2006">
        <mc:Choice xmlns:a14="http://schemas.microsoft.com/office/drawing/2010/main" Requires="a14">
          <p:sp>
            <p:nvSpPr>
              <p:cNvPr id="74" name="Google Shape;74;p16"/>
              <p:cNvSpPr txBox="1"/>
              <p:nvPr/>
            </p:nvSpPr>
            <p:spPr>
              <a:xfrm>
                <a:off x="260151" y="699950"/>
                <a:ext cx="4374085" cy="4297122"/>
              </a:xfrm>
              <a:prstGeom prst="rect">
                <a:avLst/>
              </a:prstGeom>
              <a:noFill/>
              <a:ln>
                <a:noFill/>
              </a:ln>
            </p:spPr>
            <p:txBody>
              <a:bodyPr spcFirstLastPara="1" wrap="square" lIns="90000" tIns="91425" rIns="91425" bIns="91425" anchor="t" anchorCtr="0">
                <a:noAutofit/>
              </a:bodyPr>
              <a:lstStyle/>
              <a:p>
                <a:pPr marL="0" marR="0">
                  <a:buNone/>
                </a:pPr>
                <a:r>
                  <a:rPr lang="en-AU" sz="1200" dirty="0">
                    <a:solidFill>
                      <a:srgbClr val="ADADAD"/>
                    </a:solidFill>
                    <a:effectLst/>
                    <a:latin typeface="+mn-lt"/>
                  </a:rPr>
                  <a:t>A relation instance </a:t>
                </a:r>
                <a14:m>
                  <m:oMath xmlns:m="http://schemas.openxmlformats.org/officeDocument/2006/math">
                    <m:r>
                      <a:rPr lang="en-AU" sz="1200">
                        <a:solidFill>
                          <a:srgbClr val="ADADAD"/>
                        </a:solidFill>
                        <a:effectLst/>
                        <a:latin typeface="Cambria Math" panose="02040503050406030204" pitchFamily="18" charset="0"/>
                      </a:rPr>
                      <m:t>𝑟</m:t>
                    </m:r>
                    <m:r>
                      <a:rPr lang="en-AU" sz="1200">
                        <a:solidFill>
                          <a:srgbClr val="ADADAD"/>
                        </a:solidFill>
                        <a:effectLst/>
                        <a:latin typeface="Cambria Math" panose="02040503050406030204" pitchFamily="18" charset="0"/>
                      </a:rPr>
                      <m:t>(</m:t>
                    </m:r>
                    <m:r>
                      <a:rPr lang="en-AU" sz="1200">
                        <a:solidFill>
                          <a:srgbClr val="ADADAD"/>
                        </a:solidFill>
                        <a:effectLst/>
                        <a:latin typeface="Cambria Math" panose="02040503050406030204" pitchFamily="18" charset="0"/>
                      </a:rPr>
                      <m:t>𝑅</m:t>
                    </m:r>
                    <m:r>
                      <a:rPr lang="en-AU" sz="1200">
                        <a:solidFill>
                          <a:srgbClr val="ADADAD"/>
                        </a:solidFill>
                        <a:effectLst/>
                        <a:latin typeface="Cambria Math" panose="02040503050406030204" pitchFamily="18" charset="0"/>
                      </a:rPr>
                      <m:t>)</m:t>
                    </m:r>
                  </m:oMath>
                </a14:m>
                <a:r>
                  <a:rPr lang="en-AU" sz="1200" dirty="0">
                    <a:solidFill>
                      <a:srgbClr val="ADADAD"/>
                    </a:solidFill>
                    <a:effectLst/>
                    <a:latin typeface="+mn-lt"/>
                  </a:rPr>
                  <a:t> satisfies a dependency </a:t>
                </a:r>
                <a14:m>
                  <m:oMath xmlns:m="http://schemas.openxmlformats.org/officeDocument/2006/math">
                    <m:r>
                      <a:rPr lang="en-AU" sz="1200" i="1" dirty="0" smtClean="0">
                        <a:solidFill>
                          <a:srgbClr val="ADADAD"/>
                        </a:solidFill>
                        <a:effectLst/>
                        <a:latin typeface="Cambria Math" panose="02040503050406030204" pitchFamily="18" charset="0"/>
                      </a:rPr>
                      <m:t>𝑋</m:t>
                    </m:r>
                    <m:r>
                      <a:rPr lang="en-AU" sz="1200" i="1" dirty="0" smtClean="0">
                        <a:solidFill>
                          <a:srgbClr val="ADADAD"/>
                        </a:solidFill>
                        <a:effectLst/>
                        <a:latin typeface="Cambria Math" panose="02040503050406030204" pitchFamily="18" charset="0"/>
                      </a:rPr>
                      <m:t> → </m:t>
                    </m:r>
                    <m:r>
                      <a:rPr lang="en-AU" sz="1200" i="1" dirty="0" smtClean="0">
                        <a:solidFill>
                          <a:srgbClr val="ADADAD"/>
                        </a:solidFill>
                        <a:effectLst/>
                        <a:latin typeface="Cambria Math" panose="02040503050406030204" pitchFamily="18" charset="0"/>
                      </a:rPr>
                      <m:t>𝑌</m:t>
                    </m:r>
                    <m:r>
                      <a:rPr lang="en-AU" sz="1200" b="0" i="1" dirty="0" smtClean="0">
                        <a:solidFill>
                          <a:srgbClr val="ADADAD"/>
                        </a:solidFill>
                        <a:effectLst/>
                        <a:latin typeface="Cambria Math" panose="02040503050406030204" pitchFamily="18" charset="0"/>
                      </a:rPr>
                      <m:t>, </m:t>
                    </m:r>
                  </m:oMath>
                </a14:m>
                <a:r>
                  <a:rPr lang="en-AU" sz="1200" dirty="0">
                    <a:solidFill>
                      <a:srgbClr val="ADADAD"/>
                    </a:solidFill>
                    <a:effectLst/>
                    <a:latin typeface="+mn-lt"/>
                  </a:rPr>
                  <a:t>if for any </a:t>
                </a:r>
                <a14:m>
                  <m:oMath xmlns:m="http://schemas.openxmlformats.org/officeDocument/2006/math">
                    <m:r>
                      <a:rPr lang="en-AU" sz="1200" smtClean="0">
                        <a:solidFill>
                          <a:srgbClr val="ADADAD"/>
                        </a:solidFill>
                        <a:effectLst/>
                        <a:latin typeface="Cambria Math" panose="02040503050406030204" pitchFamily="18" charset="0"/>
                      </a:rPr>
                      <m:t>𝑡</m:t>
                    </m:r>
                  </m:oMath>
                </a14:m>
                <a:r>
                  <a:rPr lang="en-AU" sz="1200" dirty="0">
                    <a:solidFill>
                      <a:srgbClr val="ADADAD"/>
                    </a:solidFill>
                    <a:effectLst/>
                    <a:latin typeface="+mn-lt"/>
                  </a:rPr>
                  <a:t>, </a:t>
                </a:r>
                <a14:m>
                  <m:oMath xmlns:m="http://schemas.openxmlformats.org/officeDocument/2006/math">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𝑢</m:t>
                    </m:r>
                    <m:r>
                      <a:rPr lang="en-AU" sz="1200" smtClean="0">
                        <a:solidFill>
                          <a:srgbClr val="ADADAD"/>
                        </a:solidFill>
                        <a:effectLst/>
                        <a:latin typeface="Cambria Math" panose="02040503050406030204" pitchFamily="18" charset="0"/>
                      </a:rPr>
                      <m:t>∈</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𝑟</m:t>
                    </m:r>
                  </m:oMath>
                </a14:m>
                <a:r>
                  <a:rPr lang="en-AU" sz="1200" dirty="0">
                    <a:solidFill>
                      <a:srgbClr val="ADADAD"/>
                    </a:solidFill>
                    <a:effectLst/>
                    <a:latin typeface="+mn-lt"/>
                  </a:rPr>
                  <a:t>,</a:t>
                </a:r>
                <a:endParaRPr lang="en-AU" sz="1200" dirty="0">
                  <a:solidFill>
                    <a:srgbClr val="ADADAD"/>
                  </a:solidFill>
                  <a:latin typeface="+mn-lt"/>
                </a:endParaRPr>
              </a:p>
              <a:p>
                <a:pPr marL="0" marR="0">
                  <a:buNone/>
                </a:pPr>
                <a14:m>
                  <m:oMathPara xmlns:m="http://schemas.openxmlformats.org/officeDocument/2006/math">
                    <m:oMathParaPr>
                      <m:jc m:val="centerGroup"/>
                    </m:oMathParaPr>
                    <m:oMath xmlns:m="http://schemas.openxmlformats.org/officeDocument/2006/math">
                      <m:r>
                        <a:rPr lang="en-AU" sz="1200" smtClean="0">
                          <a:solidFill>
                            <a:srgbClr val="569CD6"/>
                          </a:solidFill>
                          <a:effectLst/>
                          <a:latin typeface="Cambria Math" panose="02040503050406030204" pitchFamily="18" charset="0"/>
                        </a:rPr>
                        <m:t>𝑡</m:t>
                      </m:r>
                      <m:r>
                        <a:rPr lang="en-AU" sz="1200" smtClean="0">
                          <a:solidFill>
                            <a:srgbClr val="569CD6"/>
                          </a:solidFill>
                          <a:effectLst/>
                          <a:latin typeface="Cambria Math" panose="02040503050406030204" pitchFamily="18" charset="0"/>
                        </a:rPr>
                        <m:t>[</m:t>
                      </m:r>
                      <m:r>
                        <a:rPr lang="en-AU" sz="1200" smtClean="0">
                          <a:solidFill>
                            <a:srgbClr val="569CD6"/>
                          </a:solidFill>
                          <a:effectLst/>
                          <a:latin typeface="Cambria Math" panose="02040503050406030204" pitchFamily="18" charset="0"/>
                        </a:rPr>
                        <m:t>𝑋</m:t>
                      </m:r>
                      <m:r>
                        <a:rPr lang="en-AU" sz="1200" smtClean="0">
                          <a:solidFill>
                            <a:srgbClr val="569CD6"/>
                          </a:solidFill>
                          <a:effectLst/>
                          <a:latin typeface="Cambria Math" panose="02040503050406030204" pitchFamily="18" charset="0"/>
                        </a:rPr>
                        <m:t>]</m:t>
                      </m:r>
                      <m:r>
                        <a:rPr lang="en-AU" sz="1200" i="1" smtClean="0">
                          <a:solidFill>
                            <a:srgbClr val="569CD6"/>
                          </a:solidFill>
                          <a:effectLst/>
                          <a:latin typeface="Cambria Math" panose="02040503050406030204" pitchFamily="18" charset="0"/>
                        </a:rPr>
                        <m:t> </m:t>
                      </m:r>
                      <m:r>
                        <a:rPr lang="en-AU" sz="1200" smtClean="0">
                          <a:solidFill>
                            <a:srgbClr val="569CD6"/>
                          </a:solidFill>
                          <a:effectLst/>
                          <a:latin typeface="Cambria Math" panose="02040503050406030204" pitchFamily="18" charset="0"/>
                        </a:rPr>
                        <m:t>=</m:t>
                      </m:r>
                      <m:r>
                        <a:rPr lang="en-AU" sz="1200" i="1" smtClean="0">
                          <a:solidFill>
                            <a:srgbClr val="569CD6"/>
                          </a:solidFill>
                          <a:effectLst/>
                          <a:latin typeface="Cambria Math" panose="02040503050406030204" pitchFamily="18" charset="0"/>
                        </a:rPr>
                        <m:t> </m:t>
                      </m:r>
                      <m:r>
                        <a:rPr lang="en-AU" sz="1200" smtClean="0">
                          <a:solidFill>
                            <a:srgbClr val="569CD6"/>
                          </a:solidFill>
                          <a:effectLst/>
                          <a:latin typeface="Cambria Math" panose="02040503050406030204" pitchFamily="18" charset="0"/>
                        </a:rPr>
                        <m:t>𝑢</m:t>
                      </m:r>
                      <m:r>
                        <a:rPr lang="en-AU" sz="1200" smtClean="0">
                          <a:solidFill>
                            <a:srgbClr val="569CD6"/>
                          </a:solidFill>
                          <a:effectLst/>
                          <a:latin typeface="Cambria Math" panose="02040503050406030204" pitchFamily="18" charset="0"/>
                        </a:rPr>
                        <m:t>[</m:t>
                      </m:r>
                      <m:r>
                        <a:rPr lang="en-AU" sz="1200" smtClean="0">
                          <a:solidFill>
                            <a:srgbClr val="569CD6"/>
                          </a:solidFill>
                          <a:effectLst/>
                          <a:latin typeface="Cambria Math" panose="02040503050406030204" pitchFamily="18" charset="0"/>
                        </a:rPr>
                        <m:t>𝑋</m:t>
                      </m:r>
                      <m:r>
                        <a:rPr lang="en-AU" sz="1200" smtClean="0">
                          <a:solidFill>
                            <a:srgbClr val="569CD6"/>
                          </a:solidFill>
                          <a:effectLst/>
                          <a:latin typeface="Cambria Math" panose="02040503050406030204" pitchFamily="18" charset="0"/>
                        </a:rPr>
                        <m:t>]⇒</m:t>
                      </m:r>
                      <m:r>
                        <a:rPr lang="en-AU" sz="1200" smtClean="0">
                          <a:solidFill>
                            <a:srgbClr val="569CD6"/>
                          </a:solidFill>
                          <a:effectLst/>
                          <a:latin typeface="Cambria Math" panose="02040503050406030204" pitchFamily="18" charset="0"/>
                        </a:rPr>
                        <m:t>𝑡</m:t>
                      </m:r>
                      <m:r>
                        <a:rPr lang="en-AU" sz="1200" smtClean="0">
                          <a:solidFill>
                            <a:srgbClr val="569CD6"/>
                          </a:solidFill>
                          <a:effectLst/>
                          <a:latin typeface="Cambria Math" panose="02040503050406030204" pitchFamily="18" charset="0"/>
                        </a:rPr>
                        <m:t>[</m:t>
                      </m:r>
                      <m:r>
                        <a:rPr lang="en-AU" sz="1200" smtClean="0">
                          <a:solidFill>
                            <a:srgbClr val="569CD6"/>
                          </a:solidFill>
                          <a:effectLst/>
                          <a:latin typeface="Cambria Math" panose="02040503050406030204" pitchFamily="18" charset="0"/>
                        </a:rPr>
                        <m:t>𝑌</m:t>
                      </m:r>
                      <m:r>
                        <a:rPr lang="en-AU" sz="1200" smtClean="0">
                          <a:solidFill>
                            <a:srgbClr val="569CD6"/>
                          </a:solidFill>
                          <a:effectLst/>
                          <a:latin typeface="Cambria Math" panose="02040503050406030204" pitchFamily="18" charset="0"/>
                        </a:rPr>
                        <m:t>]</m:t>
                      </m:r>
                      <m:r>
                        <a:rPr lang="en-AU" sz="1200" i="1" smtClean="0">
                          <a:solidFill>
                            <a:srgbClr val="569CD6"/>
                          </a:solidFill>
                          <a:effectLst/>
                          <a:latin typeface="Cambria Math" panose="02040503050406030204" pitchFamily="18" charset="0"/>
                        </a:rPr>
                        <m:t> </m:t>
                      </m:r>
                      <m:r>
                        <a:rPr lang="en-AU" sz="1200" smtClean="0">
                          <a:solidFill>
                            <a:srgbClr val="569CD6"/>
                          </a:solidFill>
                          <a:effectLst/>
                          <a:latin typeface="Cambria Math" panose="02040503050406030204" pitchFamily="18" charset="0"/>
                        </a:rPr>
                        <m:t>=</m:t>
                      </m:r>
                      <m:r>
                        <a:rPr lang="en-AU" sz="1200" i="1" smtClean="0">
                          <a:solidFill>
                            <a:srgbClr val="569CD6"/>
                          </a:solidFill>
                          <a:effectLst/>
                          <a:latin typeface="Cambria Math" panose="02040503050406030204" pitchFamily="18" charset="0"/>
                        </a:rPr>
                        <m:t> </m:t>
                      </m:r>
                      <m:r>
                        <a:rPr lang="en-AU" sz="1200" smtClean="0">
                          <a:solidFill>
                            <a:srgbClr val="569CD6"/>
                          </a:solidFill>
                          <a:effectLst/>
                          <a:latin typeface="Cambria Math" panose="02040503050406030204" pitchFamily="18" charset="0"/>
                        </a:rPr>
                        <m:t>𝑢</m:t>
                      </m:r>
                      <m:r>
                        <a:rPr lang="en-AU" sz="1200" smtClean="0">
                          <a:solidFill>
                            <a:srgbClr val="569CD6"/>
                          </a:solidFill>
                          <a:effectLst/>
                          <a:latin typeface="Cambria Math" panose="02040503050406030204" pitchFamily="18" charset="0"/>
                        </a:rPr>
                        <m:t>[</m:t>
                      </m:r>
                      <m:r>
                        <a:rPr lang="en-AU" sz="1200" smtClean="0">
                          <a:solidFill>
                            <a:srgbClr val="569CD6"/>
                          </a:solidFill>
                          <a:effectLst/>
                          <a:latin typeface="Cambria Math" panose="02040503050406030204" pitchFamily="18" charset="0"/>
                        </a:rPr>
                        <m:t>𝑌</m:t>
                      </m:r>
                      <m:r>
                        <a:rPr lang="en-AU" sz="1200" smtClean="0">
                          <a:solidFill>
                            <a:srgbClr val="569CD6"/>
                          </a:solidFill>
                          <a:effectLst/>
                          <a:latin typeface="Cambria Math" panose="02040503050406030204" pitchFamily="18" charset="0"/>
                        </a:rPr>
                        <m:t>]</m:t>
                      </m:r>
                    </m:oMath>
                  </m:oMathPara>
                </a14:m>
                <a:endParaRPr lang="ja-JP" sz="1200" dirty="0">
                  <a:solidFill>
                    <a:srgbClr val="569CD6"/>
                  </a:solidFill>
                  <a:effectLst/>
                  <a:latin typeface="+mn-lt"/>
                </a:endParaRPr>
              </a:p>
              <a:p>
                <a:pPr marL="0" marR="0">
                  <a:buNone/>
                </a:pPr>
                <a:r>
                  <a:rPr lang="en-AU" sz="1200" dirty="0">
                    <a:solidFill>
                      <a:srgbClr val="ADADAD"/>
                    </a:solidFill>
                    <a:effectLst/>
                    <a:latin typeface="+mn-lt"/>
                  </a:rPr>
                  <a:t>In other words, if two tuples in </a:t>
                </a:r>
                <a14:m>
                  <m:oMath xmlns:m="http://schemas.openxmlformats.org/officeDocument/2006/math">
                    <m:r>
                      <a:rPr lang="en-AU" sz="1200" smtClean="0">
                        <a:solidFill>
                          <a:srgbClr val="ADADAD"/>
                        </a:solidFill>
                        <a:effectLst/>
                        <a:latin typeface="Cambria Math" panose="02040503050406030204" pitchFamily="18" charset="0"/>
                      </a:rPr>
                      <m:t>𝑅</m:t>
                    </m:r>
                  </m:oMath>
                </a14:m>
                <a:r>
                  <a:rPr lang="en-AU" sz="1200" dirty="0">
                    <a:solidFill>
                      <a:srgbClr val="ADADAD"/>
                    </a:solidFill>
                    <a:effectLst/>
                    <a:latin typeface="+mn-lt"/>
                  </a:rPr>
                  <a:t> agree in their values for the set of attributes </a:t>
                </a:r>
                <a14:m>
                  <m:oMath xmlns:m="http://schemas.openxmlformats.org/officeDocument/2006/math">
                    <m:r>
                      <a:rPr lang="en-AU" sz="1200" i="1" dirty="0" smtClean="0">
                        <a:solidFill>
                          <a:srgbClr val="ADADAD"/>
                        </a:solidFill>
                        <a:effectLst/>
                        <a:latin typeface="Cambria Math" panose="02040503050406030204" pitchFamily="18" charset="0"/>
                      </a:rPr>
                      <m:t>𝑋</m:t>
                    </m:r>
                  </m:oMath>
                </a14:m>
                <a:r>
                  <a:rPr lang="en-AU" sz="1200" dirty="0">
                    <a:solidFill>
                      <a:srgbClr val="ADADAD"/>
                    </a:solidFill>
                    <a:effectLst/>
                    <a:latin typeface="+mn-lt"/>
                  </a:rPr>
                  <a:t>, then they must also agree in their values for the set of attributes </a:t>
                </a:r>
                <a:r>
                  <a:rPr lang="en-AU" sz="1200" i="0" dirty="0">
                    <a:solidFill>
                      <a:srgbClr val="ADADAD"/>
                    </a:solidFill>
                    <a:effectLst/>
                    <a:latin typeface="+mj-lt"/>
                  </a:rPr>
                  <a:t>Y</a:t>
                </a:r>
                <a:r>
                  <a:rPr lang="en-AU" sz="1200" dirty="0">
                    <a:solidFill>
                      <a:srgbClr val="ADADAD"/>
                    </a:solidFill>
                    <a:effectLst/>
                    <a:latin typeface="+mn-lt"/>
                  </a:rPr>
                  <a:t>. We say that </a:t>
                </a:r>
                <a:r>
                  <a:rPr lang="en-AU" sz="1200" b="1" dirty="0">
                    <a:solidFill>
                      <a:srgbClr val="9966FF"/>
                    </a:solidFill>
                    <a:effectLst/>
                    <a:latin typeface="+mn-lt"/>
                  </a:rPr>
                  <a:t>"</a:t>
                </a:r>
                <a14:m>
                  <m:oMath xmlns:m="http://schemas.openxmlformats.org/officeDocument/2006/math">
                    <m:r>
                      <a:rPr lang="en-AU" sz="1200" b="1" i="1" smtClean="0">
                        <a:solidFill>
                          <a:srgbClr val="9966FF"/>
                        </a:solidFill>
                        <a:effectLst/>
                        <a:latin typeface="Cambria Math" panose="02040503050406030204" pitchFamily="18" charset="0"/>
                      </a:rPr>
                      <m:t>𝐘</m:t>
                    </m:r>
                  </m:oMath>
                </a14:m>
                <a:r>
                  <a:rPr lang="en-AU" sz="1200" b="1" dirty="0">
                    <a:solidFill>
                      <a:srgbClr val="9966FF"/>
                    </a:solidFill>
                    <a:effectLst/>
                    <a:latin typeface="+mn-lt"/>
                  </a:rPr>
                  <a:t> is functionally dependent on </a:t>
                </a:r>
                <a14:m>
                  <m:oMath xmlns:m="http://schemas.openxmlformats.org/officeDocument/2006/math">
                    <m:r>
                      <a:rPr lang="en-AU" sz="1200" b="1" i="1" smtClean="0">
                        <a:solidFill>
                          <a:srgbClr val="9966FF"/>
                        </a:solidFill>
                        <a:effectLst/>
                        <a:latin typeface="Cambria Math" panose="02040503050406030204" pitchFamily="18" charset="0"/>
                      </a:rPr>
                      <m:t>𝐗</m:t>
                    </m:r>
                  </m:oMath>
                </a14:m>
                <a:r>
                  <a:rPr lang="en-AU" sz="1200" b="1" dirty="0">
                    <a:solidFill>
                      <a:srgbClr val="9966FF"/>
                    </a:solidFill>
                    <a:effectLst/>
                    <a:latin typeface="+mn-lt"/>
                  </a:rPr>
                  <a:t>".</a:t>
                </a:r>
              </a:p>
              <a:p>
                <a:pPr marL="0" marR="0">
                  <a:buNone/>
                </a:pPr>
                <a:r>
                  <a:rPr lang="ja-JP" sz="1200" dirty="0">
                    <a:solidFill>
                      <a:srgbClr val="ADADAD"/>
                    </a:solidFill>
                    <a:effectLst/>
                    <a:latin typeface="+mn-lt"/>
                  </a:rPr>
                  <a:t> </a:t>
                </a:r>
              </a:p>
              <a:p>
                <a:pPr marL="0" marR="0">
                  <a:buNone/>
                </a:pPr>
                <a:r>
                  <a:rPr lang="en-AU" sz="1200" dirty="0">
                    <a:solidFill>
                      <a:srgbClr val="ADADAD"/>
                    </a:solidFill>
                    <a:effectLst/>
                    <a:latin typeface="+mn-lt"/>
                  </a:rPr>
                  <a:t>Attribute sets X and Y may overlap; </a:t>
                </a:r>
                <a:r>
                  <a:rPr lang="en-AU" sz="1200" b="1" dirty="0">
                    <a:solidFill>
                      <a:srgbClr val="ADADAD"/>
                    </a:solidFill>
                    <a:effectLst/>
                    <a:latin typeface="+mn-lt"/>
                  </a:rPr>
                  <a:t>trivially</a:t>
                </a:r>
                <a:r>
                  <a:rPr lang="en-AU" sz="1200" dirty="0">
                    <a:solidFill>
                      <a:srgbClr val="ADADAD"/>
                    </a:solidFill>
                    <a:effectLst/>
                    <a:latin typeface="+mn-lt"/>
                  </a:rPr>
                  <a:t> true that </a:t>
                </a:r>
                <a14:m>
                  <m:oMath xmlns:m="http://schemas.openxmlformats.org/officeDocument/2006/math">
                    <m:r>
                      <a:rPr lang="en-AU" sz="1200" smtClean="0">
                        <a:solidFill>
                          <a:srgbClr val="ADADAD"/>
                        </a:solidFill>
                        <a:effectLst/>
                        <a:latin typeface="Cambria Math" panose="02040503050406030204" pitchFamily="18" charset="0"/>
                      </a:rPr>
                      <m:t>𝑋</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𝑋</m:t>
                    </m:r>
                  </m:oMath>
                </a14:m>
                <a:r>
                  <a:rPr lang="en-AU" sz="1200" dirty="0">
                    <a:solidFill>
                      <a:srgbClr val="ADADAD"/>
                    </a:solidFill>
                    <a:effectLst/>
                    <a:latin typeface="+mn-lt"/>
                  </a:rPr>
                  <a:t>.</a:t>
                </a:r>
              </a:p>
              <a:p>
                <a:pPr marL="0" marR="0">
                  <a:buNone/>
                </a:pPr>
                <a:r>
                  <a:rPr lang="en-AU" sz="1200" dirty="0">
                    <a:solidFill>
                      <a:srgbClr val="ADADAD"/>
                    </a:solidFill>
                    <a:effectLst/>
                    <a:latin typeface="+mn-lt"/>
                  </a:rPr>
                  <a:t>From this, then for all possible instances of a relation, a schema-based dependency </a:t>
                </a:r>
              </a:p>
              <a:p>
                <a:pPr marL="342900" marR="0">
                  <a:buNone/>
                </a:pPr>
                <a:r>
                  <a:rPr lang="en-AU" sz="1200" dirty="0">
                    <a:solidFill>
                      <a:srgbClr val="ADADAD"/>
                    </a:solidFill>
                    <a:effectLst/>
                    <a:latin typeface="+mn-lt"/>
                  </a:rPr>
                  <a:t>for any </a:t>
                </a:r>
                <a14:m>
                  <m:oMath xmlns:m="http://schemas.openxmlformats.org/officeDocument/2006/math">
                    <m:r>
                      <a:rPr lang="en-AU" sz="1200" smtClean="0">
                        <a:solidFill>
                          <a:srgbClr val="ADADAD"/>
                        </a:solidFill>
                        <a:effectLst/>
                        <a:latin typeface="Cambria Math" panose="02040503050406030204" pitchFamily="18" charset="0"/>
                      </a:rPr>
                      <m:t>𝑡</m:t>
                    </m:r>
                  </m:oMath>
                </a14:m>
                <a:r>
                  <a:rPr lang="en-AU" sz="1200" dirty="0">
                    <a:solidFill>
                      <a:srgbClr val="ADADAD"/>
                    </a:solidFill>
                    <a:effectLst/>
                    <a:latin typeface="+mn-lt"/>
                  </a:rPr>
                  <a:t>,</a:t>
                </a:r>
                <a14:m>
                  <m:oMath xmlns:m="http://schemas.openxmlformats.org/officeDocument/2006/math">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𝑢</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𝒂𝒏𝒚</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𝑟</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𝑅</m:t>
                    </m:r>
                    <m:r>
                      <a:rPr lang="en-AU" sz="1200" smtClean="0">
                        <a:solidFill>
                          <a:srgbClr val="ADADAD"/>
                        </a:solidFill>
                        <a:effectLst/>
                        <a:latin typeface="Cambria Math" panose="02040503050406030204" pitchFamily="18" charset="0"/>
                      </a:rPr>
                      <m:t>)</m:t>
                    </m:r>
                  </m:oMath>
                </a14:m>
                <a:r>
                  <a:rPr lang="en-AU" sz="1200" dirty="0">
                    <a:solidFill>
                      <a:srgbClr val="ADADAD"/>
                    </a:solidFill>
                    <a:effectLst/>
                    <a:latin typeface="+mn-lt"/>
                  </a:rPr>
                  <a:t>,   </a:t>
                </a:r>
                <a14:m>
                  <m:oMath xmlns:m="http://schemas.openxmlformats.org/officeDocument/2006/math">
                    <m:r>
                      <a:rPr lang="en-AU" sz="1200" smtClean="0">
                        <a:solidFill>
                          <a:srgbClr val="ADADAD"/>
                        </a:solidFill>
                        <a:effectLst/>
                        <a:latin typeface="Cambria Math" panose="02040503050406030204" pitchFamily="18" charset="0"/>
                      </a:rPr>
                      <m:t>𝑡</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𝑋</m:t>
                    </m:r>
                    <m:r>
                      <a:rPr lang="en-AU" sz="1200" smtClean="0">
                        <a:solidFill>
                          <a:srgbClr val="ADADAD"/>
                        </a:solidFill>
                        <a:effectLst/>
                        <a:latin typeface="Cambria Math" panose="02040503050406030204" pitchFamily="18" charset="0"/>
                      </a:rPr>
                      <m:t>]</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𝑢</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𝑋</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𝑡</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𝑌</m:t>
                    </m:r>
                    <m:r>
                      <a:rPr lang="en-AU" sz="1200" smtClean="0">
                        <a:solidFill>
                          <a:srgbClr val="ADADAD"/>
                        </a:solidFill>
                        <a:effectLst/>
                        <a:latin typeface="Cambria Math" panose="02040503050406030204" pitchFamily="18" charset="0"/>
                      </a:rPr>
                      <m:t>]</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m:t>
                    </m:r>
                    <m:r>
                      <a:rPr lang="en-AU" sz="1200" i="1" smtClean="0">
                        <a:solidFill>
                          <a:srgbClr val="ADADAD"/>
                        </a:solidFill>
                        <a:effectLst/>
                        <a:latin typeface="Cambria Math" panose="02040503050406030204" pitchFamily="18" charset="0"/>
                      </a:rPr>
                      <m:t> </m:t>
                    </m:r>
                    <m:r>
                      <a:rPr lang="en-AU" sz="1200" smtClean="0">
                        <a:solidFill>
                          <a:srgbClr val="ADADAD"/>
                        </a:solidFill>
                        <a:effectLst/>
                        <a:latin typeface="Cambria Math" panose="02040503050406030204" pitchFamily="18" charset="0"/>
                      </a:rPr>
                      <m:t>𝑢</m:t>
                    </m:r>
                    <m:r>
                      <a:rPr lang="en-AU" sz="1200" smtClean="0">
                        <a:solidFill>
                          <a:srgbClr val="ADADAD"/>
                        </a:solidFill>
                        <a:effectLst/>
                        <a:latin typeface="Cambria Math" panose="02040503050406030204" pitchFamily="18" charset="0"/>
                      </a:rPr>
                      <m:t>[</m:t>
                    </m:r>
                    <m:r>
                      <a:rPr lang="en-AU" sz="1200" smtClean="0">
                        <a:solidFill>
                          <a:srgbClr val="ADADAD"/>
                        </a:solidFill>
                        <a:effectLst/>
                        <a:latin typeface="Cambria Math" panose="02040503050406030204" pitchFamily="18" charset="0"/>
                      </a:rPr>
                      <m:t>𝑌</m:t>
                    </m:r>
                    <m:r>
                      <a:rPr lang="en-AU" sz="1200" smtClean="0">
                        <a:solidFill>
                          <a:srgbClr val="ADADAD"/>
                        </a:solidFill>
                        <a:effectLst/>
                        <a:latin typeface="Cambria Math" panose="02040503050406030204" pitchFamily="18" charset="0"/>
                      </a:rPr>
                      <m:t>]</m:t>
                    </m:r>
                  </m:oMath>
                </a14:m>
                <a:endParaRPr lang="en-AU" sz="1200" dirty="0">
                  <a:solidFill>
                    <a:srgbClr val="ADADAD"/>
                  </a:solidFill>
                  <a:effectLst/>
                  <a:latin typeface="+mn-lt"/>
                </a:endParaRPr>
              </a:p>
              <a:p>
                <a:pPr marL="0" marR="0">
                  <a:buNone/>
                </a:pPr>
                <a:r>
                  <a:rPr lang="ja-JP" sz="1200" dirty="0">
                    <a:solidFill>
                      <a:srgbClr val="ADADAD"/>
                    </a:solidFill>
                    <a:effectLst/>
                    <a:latin typeface="+mn-lt"/>
                  </a:rPr>
                  <a:t> </a:t>
                </a:r>
              </a:p>
              <a:p>
                <a:pPr marL="0" marR="0">
                  <a:buNone/>
                </a:pPr>
                <a:r>
                  <a:rPr lang="en-AU" sz="1200" dirty="0">
                    <a:solidFill>
                      <a:srgbClr val="ADADAD"/>
                    </a:solidFill>
                    <a:effectLst/>
                    <a:latin typeface="+mn-lt"/>
                  </a:rPr>
                  <a:t>Notes:</a:t>
                </a:r>
              </a:p>
              <a:p>
                <a:pPr marL="285750" indent="-171450" fontAlgn="base">
                  <a:lnSpc>
                    <a:spcPct val="115000"/>
                  </a:lnSpc>
                  <a:buClr>
                    <a:srgbClr val="ADADAD"/>
                  </a:buClr>
                  <a:buSzPts val="1800"/>
                  <a:buFont typeface="Courier New" panose="02070309020205020404" pitchFamily="49" charset="0"/>
                  <a:buChar char="o"/>
                  <a:defRPr/>
                </a:pPr>
                <a:r>
                  <a:rPr lang="en-AU" sz="1200" dirty="0">
                    <a:solidFill>
                      <a:srgbClr val="ADADAD"/>
                    </a:solidFill>
                  </a:rPr>
                  <a:t>the single arrow → denotes "functional dependency"</a:t>
                </a:r>
              </a:p>
              <a:p>
                <a:pPr marL="285750" indent="-171450" fontAlgn="base">
                  <a:lnSpc>
                    <a:spcPct val="115000"/>
                  </a:lnSpc>
                  <a:buClr>
                    <a:srgbClr val="ADADAD"/>
                  </a:buClr>
                  <a:buSzPts val="1800"/>
                  <a:buFont typeface="Courier New" panose="02070309020205020404" pitchFamily="49" charset="0"/>
                  <a:buChar char="o"/>
                  <a:defRPr/>
                </a:pPr>
                <a14:m>
                  <m:oMath xmlns:m="http://schemas.openxmlformats.org/officeDocument/2006/math">
                    <m:r>
                      <a:rPr lang="en-AU" sz="1200" i="1" dirty="0" smtClean="0">
                        <a:solidFill>
                          <a:srgbClr val="ADADAD"/>
                        </a:solidFill>
                        <a:latin typeface="Cambria Math" panose="02040503050406030204" pitchFamily="18" charset="0"/>
                      </a:rPr>
                      <m:t>𝑋</m:t>
                    </m:r>
                    <m:r>
                      <a:rPr lang="en-AU" sz="1200" i="1" dirty="0" smtClean="0">
                        <a:solidFill>
                          <a:srgbClr val="ADADAD"/>
                        </a:solidFill>
                        <a:latin typeface="Cambria Math" panose="02040503050406030204" pitchFamily="18" charset="0"/>
                      </a:rPr>
                      <m:t> → </m:t>
                    </m:r>
                    <m:r>
                      <a:rPr lang="en-AU" sz="1200" i="1" dirty="0">
                        <a:solidFill>
                          <a:srgbClr val="ADADAD"/>
                        </a:solidFill>
                        <a:latin typeface="Cambria Math" panose="02040503050406030204" pitchFamily="18" charset="0"/>
                      </a:rPr>
                      <m:t>𝑌</m:t>
                    </m:r>
                    <m:r>
                      <a:rPr lang="en-AU" sz="1200" i="1" dirty="0">
                        <a:solidFill>
                          <a:srgbClr val="ADADAD"/>
                        </a:solidFill>
                        <a:latin typeface="Cambria Math" panose="02040503050406030204" pitchFamily="18" charset="0"/>
                      </a:rPr>
                      <m:t> </m:t>
                    </m:r>
                  </m:oMath>
                </a14:m>
                <a:r>
                  <a:rPr lang="en-AU" sz="1200" dirty="0">
                    <a:solidFill>
                      <a:srgbClr val="ADADAD"/>
                    </a:solidFill>
                  </a:rPr>
                  <a:t>can also be read as </a:t>
                </a:r>
                <a:r>
                  <a:rPr lang="en-AU" sz="1200" b="1" dirty="0">
                    <a:solidFill>
                      <a:srgbClr val="9966FF"/>
                    </a:solidFill>
                  </a:rPr>
                  <a:t>"</a:t>
                </a:r>
                <a14:m>
                  <m:oMath xmlns:m="http://schemas.openxmlformats.org/officeDocument/2006/math">
                    <m:r>
                      <a:rPr lang="en-AU" sz="1200" b="1" i="1" dirty="0" smtClean="0">
                        <a:solidFill>
                          <a:srgbClr val="9966FF"/>
                        </a:solidFill>
                        <a:latin typeface="Cambria Math" panose="02040503050406030204" pitchFamily="18" charset="0"/>
                      </a:rPr>
                      <m:t>𝑿</m:t>
                    </m:r>
                  </m:oMath>
                </a14:m>
                <a:r>
                  <a:rPr lang="en-AU" sz="1200" b="1" dirty="0">
                    <a:solidFill>
                      <a:srgbClr val="9966FF"/>
                    </a:solidFill>
                  </a:rPr>
                  <a:t> determines </a:t>
                </a:r>
                <a14:m>
                  <m:oMath xmlns:m="http://schemas.openxmlformats.org/officeDocument/2006/math">
                    <m:r>
                      <a:rPr lang="en-AU" sz="1200" b="1" i="1" dirty="0" smtClean="0">
                        <a:solidFill>
                          <a:srgbClr val="9966FF"/>
                        </a:solidFill>
                        <a:latin typeface="Cambria Math" panose="02040503050406030204" pitchFamily="18" charset="0"/>
                      </a:rPr>
                      <m:t>𝒀</m:t>
                    </m:r>
                  </m:oMath>
                </a14:m>
                <a:r>
                  <a:rPr lang="en-AU" sz="1200" b="1" dirty="0">
                    <a:solidFill>
                      <a:srgbClr val="9966FF"/>
                    </a:solidFill>
                  </a:rPr>
                  <a:t>"</a:t>
                </a:r>
              </a:p>
              <a:p>
                <a:pPr marL="285750" indent="-171450" fontAlgn="base">
                  <a:lnSpc>
                    <a:spcPct val="115000"/>
                  </a:lnSpc>
                  <a:buClr>
                    <a:srgbClr val="ADADAD"/>
                  </a:buClr>
                  <a:buSzPts val="1800"/>
                  <a:buFont typeface="Courier New" panose="02070309020205020404" pitchFamily="49" charset="0"/>
                  <a:buChar char="o"/>
                  <a:defRPr/>
                </a:pPr>
                <a:r>
                  <a:rPr lang="en-AU" sz="1200" dirty="0">
                    <a:solidFill>
                      <a:srgbClr val="ADADAD"/>
                    </a:solidFill>
                  </a:rPr>
                  <a:t>the double arrow </a:t>
                </a:r>
                <a:r>
                  <a:rPr lang="x-IV_mathan" sz="1200" dirty="0">
                    <a:solidFill>
                      <a:srgbClr val="ADADAD"/>
                    </a:solidFill>
                  </a:rPr>
                  <a:t>⇒</a:t>
                </a:r>
                <a:r>
                  <a:rPr lang="en-AU" sz="1200" dirty="0">
                    <a:solidFill>
                      <a:srgbClr val="ADADAD"/>
                    </a:solidFill>
                  </a:rPr>
                  <a:t> denotes "logical implication"</a:t>
                </a:r>
              </a:p>
              <a:p>
                <a:pPr marL="114300" fontAlgn="base">
                  <a:lnSpc>
                    <a:spcPct val="115000"/>
                  </a:lnSpc>
                  <a:buClr>
                    <a:srgbClr val="ADADAD"/>
                  </a:buClr>
                  <a:buSzPts val="1800"/>
                  <a:defRPr/>
                </a:pPr>
                <a:r>
                  <a:rPr lang="en-AU" sz="1200" dirty="0">
                    <a:solidFill>
                      <a:srgbClr val="ADADAD"/>
                    </a:solidFill>
                  </a:rPr>
                  <a:t>(</a:t>
                </a:r>
                <a14:m>
                  <m:oMath xmlns:m="http://schemas.openxmlformats.org/officeDocument/2006/math">
                    <m:r>
                      <a:rPr lang="en-AU" sz="1200" i="1" dirty="0">
                        <a:solidFill>
                          <a:srgbClr val="ADADAD"/>
                        </a:solidFill>
                        <a:latin typeface="Cambria Math" panose="02040503050406030204" pitchFamily="18" charset="0"/>
                      </a:rPr>
                      <m:t>𝑋</m:t>
                    </m:r>
                    <m:r>
                      <a:rPr lang="x-IV_mathan" sz="1200" i="1" dirty="0">
                        <a:solidFill>
                          <a:srgbClr val="ADADAD"/>
                        </a:solidFill>
                        <a:latin typeface="Cambria Math" panose="02040503050406030204" pitchFamily="18" charset="0"/>
                      </a:rPr>
                      <m:t>⇒</m:t>
                    </m:r>
                    <m:r>
                      <a:rPr lang="en-AU" sz="1200" i="1" dirty="0">
                        <a:solidFill>
                          <a:srgbClr val="ADADAD"/>
                        </a:solidFill>
                        <a:latin typeface="Cambria Math" panose="02040503050406030204" pitchFamily="18" charset="0"/>
                      </a:rPr>
                      <m:t>𝑌</m:t>
                    </m:r>
                  </m:oMath>
                </a14:m>
                <a:r>
                  <a:rPr lang="en-AU" sz="1200" dirty="0">
                    <a:solidFill>
                      <a:srgbClr val="ADADAD"/>
                    </a:solidFill>
                  </a:rPr>
                  <a:t>: if </a:t>
                </a:r>
                <a14:m>
                  <m:oMath xmlns:m="http://schemas.openxmlformats.org/officeDocument/2006/math">
                    <m:r>
                      <a:rPr lang="en-AU" sz="1200" i="1" dirty="0">
                        <a:solidFill>
                          <a:srgbClr val="ADADAD"/>
                        </a:solidFill>
                        <a:latin typeface="Cambria Math" panose="02040503050406030204" pitchFamily="18" charset="0"/>
                      </a:rPr>
                      <m:t>𝑋</m:t>
                    </m:r>
                  </m:oMath>
                </a14:m>
                <a:r>
                  <a:rPr lang="en-AU" sz="1200" dirty="0">
                    <a:solidFill>
                      <a:srgbClr val="ADADAD"/>
                    </a:solidFill>
                  </a:rPr>
                  <a:t> is true then </a:t>
                </a:r>
                <a14:m>
                  <m:oMath xmlns:m="http://schemas.openxmlformats.org/officeDocument/2006/math">
                    <m:r>
                      <a:rPr lang="en-AU" sz="1200" i="1" dirty="0">
                        <a:solidFill>
                          <a:srgbClr val="ADADAD"/>
                        </a:solidFill>
                        <a:latin typeface="Cambria Math" panose="02040503050406030204" pitchFamily="18" charset="0"/>
                      </a:rPr>
                      <m:t>𝑌</m:t>
                    </m:r>
                  </m:oMath>
                </a14:m>
                <a:r>
                  <a:rPr lang="en-AU" sz="1200" dirty="0">
                    <a:solidFill>
                      <a:srgbClr val="ADADAD"/>
                    </a:solidFill>
                  </a:rPr>
                  <a:t> is true)</a:t>
                </a:r>
              </a:p>
              <a:p>
                <a:pPr marL="285750" indent="-171450" fontAlgn="base">
                  <a:lnSpc>
                    <a:spcPct val="115000"/>
                  </a:lnSpc>
                  <a:buClr>
                    <a:srgbClr val="ADADAD"/>
                  </a:buClr>
                  <a:buSzPts val="1800"/>
                  <a:buFont typeface="Courier New" panose="02070309020205020404" pitchFamily="49" charset="0"/>
                  <a:buChar char="o"/>
                  <a:defRPr/>
                </a:pPr>
                <a:r>
                  <a:rPr lang="en-AU" sz="1200" dirty="0">
                    <a:solidFill>
                      <a:srgbClr val="ADADAD"/>
                    </a:solidFill>
                  </a:rPr>
                  <a:t>The LHS is harder to influence</a:t>
                </a:r>
                <a:r>
                  <a:rPr lang="en-US" altLang="ja-JP" sz="1200" dirty="0">
                    <a:solidFill>
                      <a:srgbClr val="ADADAD"/>
                    </a:solidFill>
                  </a:rPr>
                  <a:t>,</a:t>
                </a:r>
                <a:r>
                  <a:rPr lang="en-AU" sz="1200" dirty="0">
                    <a:solidFill>
                      <a:srgbClr val="ADADAD"/>
                    </a:solidFill>
                  </a:rPr>
                  <a:t> and is more important to the FD's purpose.</a:t>
                </a:r>
              </a:p>
              <a:p>
                <a:pPr marL="457200" indent="-342900" fontAlgn="base">
                  <a:lnSpc>
                    <a:spcPct val="115000"/>
                  </a:lnSpc>
                  <a:buClr>
                    <a:srgbClr val="ADADAD"/>
                  </a:buClr>
                  <a:buSzPts val="1800"/>
                  <a:buFont typeface="Arial"/>
                  <a:buChar char="●"/>
                  <a:defRPr/>
                </a:pPr>
                <a:endParaRPr lang="en-AU" sz="1800" dirty="0">
                  <a:solidFill>
                    <a:srgbClr val="ADADAD"/>
                  </a:solidFill>
                </a:endParaRPr>
              </a:p>
              <a:p>
                <a:pPr marL="0" marR="0">
                  <a:buNone/>
                </a:pPr>
                <a:endParaRPr lang="ja-JP" dirty="0">
                  <a:solidFill>
                    <a:srgbClr val="ADADAD"/>
                  </a:solidFill>
                  <a:effectLst/>
                  <a:latin typeface="+mn-lt"/>
                </a:endParaRPr>
              </a:p>
            </p:txBody>
          </p:sp>
        </mc:Choice>
        <mc:Fallback>
          <p:sp>
            <p:nvSpPr>
              <p:cNvPr id="74" name="Google Shape;74;p16"/>
              <p:cNvSpPr txBox="1">
                <a:spLocks noRot="1" noChangeAspect="1" noMove="1" noResize="1" noEditPoints="1" noAdjustHandles="1" noChangeArrowheads="1" noChangeShapeType="1" noTextEdit="1"/>
              </p:cNvSpPr>
              <p:nvPr/>
            </p:nvSpPr>
            <p:spPr>
              <a:xfrm>
                <a:off x="260151" y="699950"/>
                <a:ext cx="4374085" cy="4297122"/>
              </a:xfrm>
              <a:prstGeom prst="rect">
                <a:avLst/>
              </a:prstGeom>
              <a:blipFill>
                <a:blip r:embed="rId3"/>
                <a:stretch>
                  <a:fillRect l="-139"/>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BC195A3-E25B-ECAD-D1F1-9C19BC69E373}"/>
                  </a:ext>
                </a:extLst>
              </p:cNvPr>
              <p:cNvSpPr txBox="1"/>
              <p:nvPr/>
            </p:nvSpPr>
            <p:spPr>
              <a:xfrm>
                <a:off x="4680002" y="443900"/>
                <a:ext cx="4323335" cy="4678204"/>
              </a:xfrm>
              <a:prstGeom prst="rect">
                <a:avLst/>
              </a:prstGeom>
              <a:noFill/>
            </p:spPr>
            <p:txBody>
              <a:bodyPr wrap="square" rtlCol="0">
                <a:spAutoFit/>
              </a:bodyPr>
              <a:lstStyle/>
              <a:p>
                <a:r>
                  <a:rPr lang="en-AU" sz="1800" b="1" dirty="0">
                    <a:solidFill>
                      <a:srgbClr val="9966FF"/>
                    </a:solidFill>
                  </a:rPr>
                  <a:t>Properties:</a:t>
                </a:r>
              </a:p>
              <a:p>
                <a:r>
                  <a:rPr lang="en-AU" dirty="0">
                    <a:solidFill>
                      <a:srgbClr val="ADADAD"/>
                    </a:solidFill>
                  </a:rPr>
                  <a:t>For sets of attributes </a:t>
                </a:r>
                <a14:m>
                  <m:oMath xmlns:m="http://schemas.openxmlformats.org/officeDocument/2006/math">
                    <m:r>
                      <a:rPr lang="en-AU" b="0" i="1" smtClean="0">
                        <a:solidFill>
                          <a:srgbClr val="ADADAD"/>
                        </a:solidFill>
                        <a:latin typeface="Cambria Math" panose="02040503050406030204" pitchFamily="18" charset="0"/>
                      </a:rPr>
                      <m:t>𝑋</m:t>
                    </m:r>
                    <m:r>
                      <a:rPr lang="en-AU" b="0" i="1" smtClean="0">
                        <a:solidFill>
                          <a:srgbClr val="ADADAD"/>
                        </a:solidFill>
                        <a:latin typeface="Cambria Math" panose="02040503050406030204" pitchFamily="18" charset="0"/>
                      </a:rPr>
                      <m:t>,</m:t>
                    </m:r>
                    <m:r>
                      <a:rPr lang="en-AU" b="0" i="1" smtClean="0">
                        <a:solidFill>
                          <a:srgbClr val="ADADAD"/>
                        </a:solidFill>
                        <a:latin typeface="Cambria Math" panose="02040503050406030204" pitchFamily="18" charset="0"/>
                      </a:rPr>
                      <m:t>𝑌</m:t>
                    </m:r>
                    <m:r>
                      <a:rPr lang="en-AU" b="0" i="1" smtClean="0">
                        <a:solidFill>
                          <a:srgbClr val="ADADAD"/>
                        </a:solidFill>
                        <a:latin typeface="Cambria Math" panose="02040503050406030204" pitchFamily="18" charset="0"/>
                      </a:rPr>
                      <m:t>,</m:t>
                    </m:r>
                    <m:r>
                      <a:rPr lang="en-AU" b="0" i="1" smtClean="0">
                        <a:solidFill>
                          <a:srgbClr val="ADADAD"/>
                        </a:solidFill>
                        <a:latin typeface="Cambria Math" panose="02040503050406030204" pitchFamily="18" charset="0"/>
                      </a:rPr>
                      <m:t>𝑍</m:t>
                    </m:r>
                    <m:r>
                      <a:rPr lang="en-AU" b="0" i="1" smtClean="0">
                        <a:solidFill>
                          <a:srgbClr val="ADADAD"/>
                        </a:solidFill>
                        <a:latin typeface="Cambria Math" panose="02040503050406030204" pitchFamily="18" charset="0"/>
                      </a:rPr>
                      <m:t>,</m:t>
                    </m:r>
                    <m:r>
                      <a:rPr lang="en-AU" b="0" i="1" smtClean="0">
                        <a:solidFill>
                          <a:srgbClr val="ADADAD"/>
                        </a:solidFill>
                        <a:latin typeface="Cambria Math" panose="02040503050406030204" pitchFamily="18" charset="0"/>
                      </a:rPr>
                      <m:t>𝑊</m:t>
                    </m:r>
                    <m:r>
                      <a:rPr lang="en-AU" b="0" i="0" smtClean="0">
                        <a:solidFill>
                          <a:srgbClr val="ADADAD"/>
                        </a:solidFill>
                        <a:latin typeface="Cambria Math" panose="02040503050406030204" pitchFamily="18" charset="0"/>
                      </a:rPr>
                      <m:t>:</m:t>
                    </m:r>
                  </m:oMath>
                </a14:m>
                <a:endParaRPr lang="en-AU" dirty="0">
                  <a:solidFill>
                    <a:srgbClr val="ADADAD"/>
                  </a:solidFill>
                </a:endParaRPr>
              </a:p>
              <a:p>
                <a:endParaRPr lang="en-AU" dirty="0">
                  <a:solidFill>
                    <a:srgbClr val="ADADAD"/>
                  </a:solidFill>
                </a:endParaRPr>
              </a:p>
              <a:p>
                <a:r>
                  <a:rPr lang="en-AU" dirty="0">
                    <a:solidFill>
                      <a:srgbClr val="9966FF"/>
                    </a:solidFill>
                  </a:rPr>
                  <a:t>Reflexivity</a:t>
                </a:r>
                <a:r>
                  <a:rPr lang="en-AU" dirty="0">
                    <a:solidFill>
                      <a:srgbClr val="7030A0"/>
                    </a:solidFill>
                  </a:rPr>
                  <a:t> </a:t>
                </a:r>
                <a:r>
                  <a:rPr lang="en-AU" dirty="0">
                    <a:solidFill>
                      <a:srgbClr val="ADADAD"/>
                    </a:solidFill>
                  </a:rPr>
                  <a:t>(trivial): </a:t>
                </a:r>
              </a:p>
              <a:p>
                <a:pPr/>
                <a14:m>
                  <m:oMathPara xmlns:m="http://schemas.openxmlformats.org/officeDocument/2006/math">
                    <m:oMathParaPr>
                      <m:jc m:val="centerGroup"/>
                    </m:oMathParaPr>
                    <m:oMath xmlns:m="http://schemas.openxmlformats.org/officeDocument/2006/math">
                      <m:r>
                        <a:rPr lang="en-AU" b="0" i="1" dirty="0" smtClean="0">
                          <a:solidFill>
                            <a:srgbClr val="569CD6"/>
                          </a:solidFill>
                          <a:latin typeface="Cambria Math" panose="02040503050406030204" pitchFamily="18" charset="0"/>
                        </a:rPr>
                        <m:t>𝑋</m:t>
                      </m:r>
                      <m:r>
                        <a:rPr lang="en-AU" b="0" i="1" dirty="0" smtClean="0">
                          <a:solidFill>
                            <a:srgbClr val="569CD6"/>
                          </a:solidFill>
                          <a:latin typeface="Cambria Math" panose="02040503050406030204" pitchFamily="18" charset="0"/>
                        </a:rPr>
                        <m:t>→</m:t>
                      </m:r>
                      <m:r>
                        <a:rPr lang="en-AU" b="0" i="1" dirty="0" smtClean="0">
                          <a:solidFill>
                            <a:srgbClr val="569CD6"/>
                          </a:solidFill>
                          <a:latin typeface="Cambria Math" panose="02040503050406030204" pitchFamily="18" charset="0"/>
                        </a:rPr>
                        <m:t>𝑋</m:t>
                      </m:r>
                    </m:oMath>
                  </m:oMathPara>
                </a14:m>
                <a:endParaRPr lang="en-AU" dirty="0">
                  <a:solidFill>
                    <a:srgbClr val="569CD6"/>
                  </a:solidFill>
                </a:endParaRPr>
              </a:p>
              <a:p>
                <a:r>
                  <a:rPr lang="en-AU" dirty="0">
                    <a:solidFill>
                      <a:srgbClr val="9966FF"/>
                    </a:solidFill>
                  </a:rPr>
                  <a:t>Augmentation</a:t>
                </a:r>
                <a:r>
                  <a:rPr lang="en-AU" dirty="0">
                    <a:solidFill>
                      <a:srgbClr val="ADADAD"/>
                    </a:solidFill>
                  </a:rPr>
                  <a:t>:</a:t>
                </a:r>
                <a:r>
                  <a:rPr lang="en-AU" dirty="0">
                    <a:solidFill>
                      <a:srgbClr val="7030A0"/>
                    </a:solidFill>
                  </a:rPr>
                  <a:t> </a:t>
                </a:r>
              </a:p>
              <a:p>
                <a:pPr/>
                <a14:m>
                  <m:oMathPara xmlns:m="http://schemas.openxmlformats.org/officeDocument/2006/math">
                    <m:oMathParaPr>
                      <m:jc m:val="centerGroup"/>
                    </m:oMathParaPr>
                    <m:oMath xmlns:m="http://schemas.openxmlformats.org/officeDocument/2006/math">
                      <m:r>
                        <m:rPr>
                          <m:sty m:val="p"/>
                        </m:rPr>
                        <a:rPr lang="en-AU" dirty="0">
                          <a:solidFill>
                            <a:srgbClr val="ADADAD"/>
                          </a:solidFill>
                          <a:latin typeface="Cambria Math" panose="02040503050406030204" pitchFamily="18" charset="0"/>
                        </a:rPr>
                        <m:t>i</m:t>
                      </m:r>
                      <m:r>
                        <m:rPr>
                          <m:sty m:val="p"/>
                        </m:rPr>
                        <a:rPr lang="en-AU" i="0" dirty="0" smtClean="0">
                          <a:solidFill>
                            <a:srgbClr val="ADADAD"/>
                          </a:solidFill>
                          <a:latin typeface="Cambria Math" panose="02040503050406030204" pitchFamily="18" charset="0"/>
                        </a:rPr>
                        <m:t>f</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𝑋</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𝑌</m:t>
                      </m:r>
                      <m:r>
                        <a:rPr lang="en-AU" i="0" dirty="0" smtClean="0">
                          <a:solidFill>
                            <a:srgbClr val="ADADAD"/>
                          </a:solidFill>
                          <a:latin typeface="Cambria Math" panose="02040503050406030204" pitchFamily="18" charset="0"/>
                        </a:rPr>
                        <m:t>,</m:t>
                      </m:r>
                      <m:r>
                        <a:rPr lang="en-AU" i="1" dirty="0" smtClean="0">
                          <a:solidFill>
                            <a:srgbClr val="ADADAD"/>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then</m:t>
                      </m:r>
                      <m:r>
                        <a:rPr lang="en-AU" i="0" dirty="0" smtClean="0">
                          <a:solidFill>
                            <a:srgbClr val="ADADAD"/>
                          </a:solidFill>
                          <a:latin typeface="Cambria Math" panose="02040503050406030204" pitchFamily="18" charset="0"/>
                        </a:rPr>
                        <m:t> </m:t>
                      </m:r>
                      <m:r>
                        <a:rPr lang="en-AU" i="1" dirty="0" smtClean="0">
                          <a:solidFill>
                            <a:srgbClr val="569CD6"/>
                          </a:solidFill>
                          <a:latin typeface="Cambria Math" panose="02040503050406030204" pitchFamily="18" charset="0"/>
                        </a:rPr>
                        <m:t>𝑋𝑍</m:t>
                      </m:r>
                      <m:r>
                        <a:rPr lang="en-AU" i="1" dirty="0" smtClean="0">
                          <a:solidFill>
                            <a:srgbClr val="569CD6"/>
                          </a:solidFill>
                          <a:latin typeface="Cambria Math" panose="02040503050406030204" pitchFamily="18" charset="0"/>
                        </a:rPr>
                        <m:t>→</m:t>
                      </m:r>
                      <m:r>
                        <a:rPr lang="en-AU" i="1" dirty="0" smtClean="0">
                          <a:solidFill>
                            <a:srgbClr val="569CD6"/>
                          </a:solidFill>
                          <a:latin typeface="Cambria Math" panose="02040503050406030204" pitchFamily="18" charset="0"/>
                        </a:rPr>
                        <m:t>𝑌𝑍</m:t>
                      </m:r>
                    </m:oMath>
                  </m:oMathPara>
                </a14:m>
                <a:endParaRPr lang="en-AU" dirty="0">
                  <a:solidFill>
                    <a:srgbClr val="ADADAD"/>
                  </a:solidFill>
                </a:endParaRPr>
              </a:p>
              <a:p>
                <a:r>
                  <a:rPr lang="en-AU" dirty="0">
                    <a:solidFill>
                      <a:srgbClr val="ADADAD"/>
                    </a:solidFill>
                  </a:rPr>
                  <a:t>Converse does not apply. </a:t>
                </a:r>
                <a14:m>
                  <m:oMath xmlns:m="http://schemas.openxmlformats.org/officeDocument/2006/math">
                    <m:r>
                      <a:rPr lang="en-AU" i="1">
                        <a:solidFill>
                          <a:srgbClr val="ADADAD"/>
                        </a:solidFill>
                        <a:latin typeface="Cambria Math" panose="02040503050406030204" pitchFamily="18" charset="0"/>
                      </a:rPr>
                      <m:t>𝑋</m:t>
                    </m:r>
                    <m:r>
                      <a:rPr lang="en-AU" b="0" i="1" smtClean="0">
                        <a:solidFill>
                          <a:srgbClr val="ADADAD"/>
                        </a:solidFill>
                        <a:latin typeface="Cambria Math" panose="02040503050406030204" pitchFamily="18" charset="0"/>
                      </a:rPr>
                      <m:t>𝑍</m:t>
                    </m:r>
                    <m:r>
                      <a:rPr lang="en-AU" i="1">
                        <a:solidFill>
                          <a:srgbClr val="ADADAD"/>
                        </a:solidFill>
                        <a:latin typeface="Cambria Math" panose="02040503050406030204" pitchFamily="18" charset="0"/>
                      </a:rPr>
                      <m:t>→</m:t>
                    </m:r>
                    <m:r>
                      <a:rPr lang="en-AU" b="0" i="1" smtClean="0">
                        <a:solidFill>
                          <a:srgbClr val="ADADAD"/>
                        </a:solidFill>
                        <a:latin typeface="Cambria Math" panose="02040503050406030204" pitchFamily="18" charset="0"/>
                      </a:rPr>
                      <m:t>𝑌</m:t>
                    </m:r>
                    <m:r>
                      <a:rPr lang="en-AU" i="1">
                        <a:solidFill>
                          <a:srgbClr val="ADADAD"/>
                        </a:solidFill>
                        <a:latin typeface="Cambria Math" panose="02040503050406030204" pitchFamily="18" charset="0"/>
                      </a:rPr>
                      <m:t>𝑍</m:t>
                    </m:r>
                    <m:r>
                      <a:rPr lang="en-AU" i="1">
                        <a:solidFill>
                          <a:srgbClr val="ADADAD"/>
                        </a:solidFill>
                        <a:latin typeface="Cambria Math" panose="02040503050406030204" pitchFamily="18" charset="0"/>
                      </a:rPr>
                      <m:t> </m:t>
                    </m:r>
                    <m:r>
                      <m:rPr>
                        <m:nor/>
                      </m:rPr>
                      <a:rPr lang="en-AU" dirty="0">
                        <a:solidFill>
                          <a:srgbClr val="ADADAD"/>
                        </a:solidFill>
                      </a:rPr>
                      <m:t>⇏</m:t>
                    </m:r>
                    <m:r>
                      <m:rPr>
                        <m:nor/>
                      </m:rPr>
                      <a:rPr lang="en-AU" dirty="0">
                        <a:solidFill>
                          <a:srgbClr val="ADADAD"/>
                        </a:solidFill>
                      </a:rPr>
                      <m:t> </m:t>
                    </m:r>
                    <m:r>
                      <m:rPr>
                        <m:nor/>
                      </m:rPr>
                      <a:rPr lang="en-AU" dirty="0">
                        <a:solidFill>
                          <a:srgbClr val="ADADAD"/>
                        </a:solidFill>
                      </a:rPr>
                      <m:t>X</m:t>
                    </m:r>
                    <m:r>
                      <a:rPr lang="en-AU" b="0" i="1" dirty="0" smtClean="0">
                        <a:solidFill>
                          <a:srgbClr val="ADADAD"/>
                        </a:solidFill>
                        <a:latin typeface="Cambria Math" panose="02040503050406030204" pitchFamily="18" charset="0"/>
                      </a:rPr>
                      <m:t>𝑌</m:t>
                    </m:r>
                  </m:oMath>
                </a14:m>
                <a:endParaRPr lang="en-AU" dirty="0">
                  <a:solidFill>
                    <a:srgbClr val="9966FF"/>
                  </a:solidFill>
                </a:endParaRPr>
              </a:p>
              <a:p>
                <a:endParaRPr lang="en-AU" dirty="0">
                  <a:solidFill>
                    <a:srgbClr val="9966FF"/>
                  </a:solidFill>
                </a:endParaRPr>
              </a:p>
              <a:p>
                <a:r>
                  <a:rPr lang="en-AU" dirty="0">
                    <a:solidFill>
                      <a:srgbClr val="9966FF"/>
                    </a:solidFill>
                  </a:rPr>
                  <a:t>Transitivity</a:t>
                </a:r>
                <a:r>
                  <a:rPr lang="en-AU" dirty="0">
                    <a:solidFill>
                      <a:srgbClr val="7030A0"/>
                    </a:solidFill>
                  </a:rPr>
                  <a:t> </a:t>
                </a:r>
                <a:r>
                  <a:rPr lang="en-AU" dirty="0">
                    <a:solidFill>
                      <a:srgbClr val="ADADAD"/>
                    </a:solidFill>
                  </a:rPr>
                  <a:t>(most important): </a:t>
                </a:r>
              </a:p>
              <a:p>
                <a:pPr/>
                <a14:m>
                  <m:oMathPara xmlns:m="http://schemas.openxmlformats.org/officeDocument/2006/math">
                    <m:oMathParaPr>
                      <m:jc m:val="centerGroup"/>
                    </m:oMathParaPr>
                    <m:oMath xmlns:m="http://schemas.openxmlformats.org/officeDocument/2006/math">
                      <m:r>
                        <m:rPr>
                          <m:sty m:val="p"/>
                        </m:rPr>
                        <a:rPr lang="en-AU" dirty="0">
                          <a:solidFill>
                            <a:srgbClr val="ADADAD"/>
                          </a:solidFill>
                          <a:latin typeface="Cambria Math" panose="02040503050406030204" pitchFamily="18" charset="0"/>
                        </a:rPr>
                        <m:t>i</m:t>
                      </m:r>
                      <m:r>
                        <m:rPr>
                          <m:sty m:val="p"/>
                        </m:rPr>
                        <a:rPr lang="en-AU" i="0" dirty="0" smtClean="0">
                          <a:solidFill>
                            <a:srgbClr val="ADADAD"/>
                          </a:solidFill>
                          <a:latin typeface="Cambria Math" panose="02040503050406030204" pitchFamily="18" charset="0"/>
                        </a:rPr>
                        <m:t>f</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𝑋</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𝑌</m:t>
                      </m:r>
                      <m:r>
                        <a:rPr lang="en-AU" i="1" dirty="0" smtClean="0">
                          <a:solidFill>
                            <a:srgbClr val="BFBF95"/>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and</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𝑌</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𝑍</m:t>
                      </m:r>
                      <m:r>
                        <a:rPr lang="en-AU" i="0" dirty="0" smtClean="0">
                          <a:solidFill>
                            <a:srgbClr val="ADADAD"/>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then</m:t>
                      </m:r>
                      <m:r>
                        <a:rPr lang="en-AU" i="0" dirty="0" smtClean="0">
                          <a:solidFill>
                            <a:srgbClr val="ADADAD"/>
                          </a:solidFill>
                          <a:latin typeface="Cambria Math" panose="02040503050406030204" pitchFamily="18" charset="0"/>
                        </a:rPr>
                        <m:t> </m:t>
                      </m:r>
                      <m:r>
                        <a:rPr lang="en-AU" i="1" dirty="0" smtClean="0">
                          <a:solidFill>
                            <a:srgbClr val="569CD6"/>
                          </a:solidFill>
                          <a:latin typeface="Cambria Math" panose="02040503050406030204" pitchFamily="18" charset="0"/>
                        </a:rPr>
                        <m:t>𝑋</m:t>
                      </m:r>
                      <m:r>
                        <a:rPr lang="en-AU" i="1" dirty="0" smtClean="0">
                          <a:solidFill>
                            <a:srgbClr val="569CD6"/>
                          </a:solidFill>
                          <a:latin typeface="Cambria Math" panose="02040503050406030204" pitchFamily="18" charset="0"/>
                        </a:rPr>
                        <m:t>→</m:t>
                      </m:r>
                      <m:r>
                        <a:rPr lang="en-AU" i="1" dirty="0" smtClean="0">
                          <a:solidFill>
                            <a:srgbClr val="569CD6"/>
                          </a:solidFill>
                          <a:latin typeface="Cambria Math" panose="02040503050406030204" pitchFamily="18" charset="0"/>
                        </a:rPr>
                        <m:t>𝑍</m:t>
                      </m:r>
                    </m:oMath>
                  </m:oMathPara>
                </a14:m>
                <a:endParaRPr lang="en-AU" dirty="0">
                  <a:solidFill>
                    <a:srgbClr val="ADADAD"/>
                  </a:solidFill>
                </a:endParaRPr>
              </a:p>
              <a:p>
                <a:r>
                  <a:rPr lang="en-AU" dirty="0">
                    <a:solidFill>
                      <a:srgbClr val="9966FF"/>
                    </a:solidFill>
                  </a:rPr>
                  <a:t>Additivity</a:t>
                </a:r>
                <a:r>
                  <a:rPr lang="en-AU" dirty="0">
                    <a:solidFill>
                      <a:srgbClr val="7030A0"/>
                    </a:solidFill>
                  </a:rPr>
                  <a:t> </a:t>
                </a:r>
                <a:r>
                  <a:rPr lang="en-AU" dirty="0">
                    <a:solidFill>
                      <a:srgbClr val="ADADAD"/>
                    </a:solidFill>
                  </a:rPr>
                  <a:t>(union): </a:t>
                </a:r>
              </a:p>
              <a:p>
                <a:pPr/>
                <a14:m>
                  <m:oMathPara xmlns:m="http://schemas.openxmlformats.org/officeDocument/2006/math">
                    <m:oMathParaPr>
                      <m:jc m:val="centerGroup"/>
                    </m:oMathParaPr>
                    <m:oMath xmlns:m="http://schemas.openxmlformats.org/officeDocument/2006/math">
                      <m:r>
                        <m:rPr>
                          <m:sty m:val="p"/>
                        </m:rPr>
                        <a:rPr lang="en-AU" dirty="0">
                          <a:solidFill>
                            <a:srgbClr val="ADADAD"/>
                          </a:solidFill>
                          <a:latin typeface="Cambria Math" panose="02040503050406030204" pitchFamily="18" charset="0"/>
                        </a:rPr>
                        <m:t>i</m:t>
                      </m:r>
                      <m:r>
                        <m:rPr>
                          <m:sty m:val="p"/>
                        </m:rPr>
                        <a:rPr lang="en-AU" i="0" dirty="0" smtClean="0">
                          <a:solidFill>
                            <a:srgbClr val="ADADAD"/>
                          </a:solidFill>
                          <a:latin typeface="Cambria Math" panose="02040503050406030204" pitchFamily="18" charset="0"/>
                        </a:rPr>
                        <m:t>f</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𝑋</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𝑌</m:t>
                      </m:r>
                      <m:r>
                        <a:rPr lang="en-AU" i="1" dirty="0" smtClean="0">
                          <a:solidFill>
                            <a:srgbClr val="BFBF95"/>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and</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𝑋</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𝑍</m:t>
                      </m:r>
                      <m:r>
                        <a:rPr lang="en-AU" i="0" dirty="0" smtClean="0">
                          <a:solidFill>
                            <a:srgbClr val="ADADAD"/>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then</m:t>
                      </m:r>
                      <m:r>
                        <a:rPr lang="en-AU" i="0" dirty="0" smtClean="0">
                          <a:solidFill>
                            <a:srgbClr val="ADADAD"/>
                          </a:solidFill>
                          <a:latin typeface="Cambria Math" panose="02040503050406030204" pitchFamily="18" charset="0"/>
                        </a:rPr>
                        <m:t> </m:t>
                      </m:r>
                      <m:r>
                        <a:rPr lang="en-AU" i="1" dirty="0" smtClean="0">
                          <a:solidFill>
                            <a:srgbClr val="569CD6"/>
                          </a:solidFill>
                          <a:latin typeface="Cambria Math" panose="02040503050406030204" pitchFamily="18" charset="0"/>
                        </a:rPr>
                        <m:t>𝑋</m:t>
                      </m:r>
                      <m:r>
                        <a:rPr lang="en-AU" i="1" dirty="0" smtClean="0">
                          <a:solidFill>
                            <a:srgbClr val="569CD6"/>
                          </a:solidFill>
                          <a:latin typeface="Cambria Math" panose="02040503050406030204" pitchFamily="18" charset="0"/>
                        </a:rPr>
                        <m:t>→</m:t>
                      </m:r>
                      <m:r>
                        <a:rPr lang="en-AU" i="1" dirty="0" smtClean="0">
                          <a:solidFill>
                            <a:srgbClr val="569CD6"/>
                          </a:solidFill>
                          <a:latin typeface="Cambria Math" panose="02040503050406030204" pitchFamily="18" charset="0"/>
                        </a:rPr>
                        <m:t>𝑌𝑍</m:t>
                      </m:r>
                    </m:oMath>
                  </m:oMathPara>
                </a14:m>
                <a:endParaRPr lang="en-AU" dirty="0">
                  <a:solidFill>
                    <a:srgbClr val="ADADAD"/>
                  </a:solidFill>
                </a:endParaRPr>
              </a:p>
              <a:p>
                <a:r>
                  <a:rPr lang="en-AU" dirty="0">
                    <a:solidFill>
                      <a:srgbClr val="9966FF"/>
                    </a:solidFill>
                  </a:rPr>
                  <a:t>Projectivity</a:t>
                </a:r>
                <a:r>
                  <a:rPr lang="en-AU" dirty="0">
                    <a:solidFill>
                      <a:srgbClr val="7030A0"/>
                    </a:solidFill>
                  </a:rPr>
                  <a:t> </a:t>
                </a:r>
                <a:r>
                  <a:rPr lang="en-AU" dirty="0">
                    <a:solidFill>
                      <a:srgbClr val="ADADAD"/>
                    </a:solidFill>
                  </a:rPr>
                  <a:t>(decomposition): </a:t>
                </a:r>
              </a:p>
              <a:p>
                <a:pPr/>
                <a14:m>
                  <m:oMathPara xmlns:m="http://schemas.openxmlformats.org/officeDocument/2006/math">
                    <m:oMathParaPr>
                      <m:jc m:val="centerGroup"/>
                    </m:oMathParaPr>
                    <m:oMath xmlns:m="http://schemas.openxmlformats.org/officeDocument/2006/math">
                      <m:r>
                        <m:rPr>
                          <m:sty m:val="p"/>
                        </m:rPr>
                        <a:rPr lang="en-AU" dirty="0">
                          <a:solidFill>
                            <a:srgbClr val="ADADAD"/>
                          </a:solidFill>
                          <a:latin typeface="Cambria Math" panose="02040503050406030204" pitchFamily="18" charset="0"/>
                        </a:rPr>
                        <m:t>i</m:t>
                      </m:r>
                      <m:r>
                        <m:rPr>
                          <m:sty m:val="p"/>
                        </m:rPr>
                        <a:rPr lang="en-AU" i="0" dirty="0" smtClean="0">
                          <a:solidFill>
                            <a:srgbClr val="ADADAD"/>
                          </a:solidFill>
                          <a:latin typeface="Cambria Math" panose="02040503050406030204" pitchFamily="18" charset="0"/>
                        </a:rPr>
                        <m:t>f</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𝑋</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𝑌𝑍</m:t>
                      </m:r>
                      <m:r>
                        <a:rPr lang="en-AU" i="0" dirty="0" smtClean="0">
                          <a:solidFill>
                            <a:srgbClr val="ADADAD"/>
                          </a:solidFill>
                          <a:latin typeface="Cambria Math" panose="02040503050406030204" pitchFamily="18" charset="0"/>
                        </a:rPr>
                        <m:t>,</m:t>
                      </m:r>
                      <m:r>
                        <a:rPr lang="en-AU" i="1" dirty="0" smtClean="0">
                          <a:solidFill>
                            <a:srgbClr val="ADADAD"/>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then</m:t>
                      </m:r>
                      <m:r>
                        <a:rPr lang="en-AU" i="0" dirty="0" smtClean="0">
                          <a:solidFill>
                            <a:srgbClr val="ADADAD"/>
                          </a:solidFill>
                          <a:latin typeface="Cambria Math" panose="02040503050406030204" pitchFamily="18" charset="0"/>
                        </a:rPr>
                        <m:t> </m:t>
                      </m:r>
                      <m:r>
                        <a:rPr lang="en-AU" i="1" dirty="0" smtClean="0">
                          <a:solidFill>
                            <a:srgbClr val="569CD6"/>
                          </a:solidFill>
                          <a:latin typeface="Cambria Math" panose="02040503050406030204" pitchFamily="18" charset="0"/>
                        </a:rPr>
                        <m:t>𝑋</m:t>
                      </m:r>
                      <m:r>
                        <a:rPr lang="en-AU" i="1" dirty="0" smtClean="0">
                          <a:solidFill>
                            <a:srgbClr val="569CD6"/>
                          </a:solidFill>
                          <a:latin typeface="Cambria Math" panose="02040503050406030204" pitchFamily="18" charset="0"/>
                        </a:rPr>
                        <m:t>→</m:t>
                      </m:r>
                      <m:r>
                        <a:rPr lang="en-AU" i="1" dirty="0" smtClean="0">
                          <a:solidFill>
                            <a:srgbClr val="569CD6"/>
                          </a:solidFill>
                          <a:latin typeface="Cambria Math" panose="02040503050406030204" pitchFamily="18" charset="0"/>
                        </a:rPr>
                        <m:t>𝑌</m:t>
                      </m:r>
                      <m:r>
                        <a:rPr lang="en-AU" i="1" dirty="0" smtClean="0">
                          <a:solidFill>
                            <a:srgbClr val="569CD6"/>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and</m:t>
                      </m:r>
                      <m:r>
                        <a:rPr lang="en-AU" i="1" dirty="0" smtClean="0">
                          <a:solidFill>
                            <a:srgbClr val="ADADAD"/>
                          </a:solidFill>
                          <a:latin typeface="Cambria Math" panose="02040503050406030204" pitchFamily="18" charset="0"/>
                        </a:rPr>
                        <m:t> </m:t>
                      </m:r>
                      <m:r>
                        <a:rPr lang="en-AU" i="1" dirty="0" smtClean="0">
                          <a:solidFill>
                            <a:srgbClr val="569CD6"/>
                          </a:solidFill>
                          <a:latin typeface="Cambria Math" panose="02040503050406030204" pitchFamily="18" charset="0"/>
                        </a:rPr>
                        <m:t>𝑋</m:t>
                      </m:r>
                      <m:r>
                        <a:rPr lang="en-AU" i="1" dirty="0" smtClean="0">
                          <a:solidFill>
                            <a:srgbClr val="569CD6"/>
                          </a:solidFill>
                          <a:latin typeface="Cambria Math" panose="02040503050406030204" pitchFamily="18" charset="0"/>
                        </a:rPr>
                        <m:t>→</m:t>
                      </m:r>
                      <m:r>
                        <a:rPr lang="en-AU" i="1" dirty="0" smtClean="0">
                          <a:solidFill>
                            <a:srgbClr val="569CD6"/>
                          </a:solidFill>
                          <a:latin typeface="Cambria Math" panose="02040503050406030204" pitchFamily="18" charset="0"/>
                        </a:rPr>
                        <m:t>𝑍</m:t>
                      </m:r>
                    </m:oMath>
                  </m:oMathPara>
                </a14:m>
                <a:endParaRPr lang="en-AU" dirty="0">
                  <a:solidFill>
                    <a:srgbClr val="ADADAD"/>
                  </a:solidFill>
                </a:endParaRPr>
              </a:p>
              <a:p>
                <a:endParaRPr lang="en-AU" dirty="0">
                  <a:solidFill>
                    <a:srgbClr val="ADADAD"/>
                  </a:solidFill>
                </a:endParaRPr>
              </a:p>
              <a:p>
                <a:r>
                  <a:rPr lang="en-AU" dirty="0">
                    <a:solidFill>
                      <a:srgbClr val="ADADAD"/>
                    </a:solidFill>
                  </a:rPr>
                  <a:t>Note the two above only apply to the RHS, and NOT the LHS. </a:t>
                </a:r>
                <a14:m>
                  <m:oMath xmlns:m="http://schemas.openxmlformats.org/officeDocument/2006/math">
                    <m:r>
                      <a:rPr lang="en-AU" b="0" i="1" smtClean="0">
                        <a:solidFill>
                          <a:srgbClr val="ADADAD"/>
                        </a:solidFill>
                        <a:latin typeface="Cambria Math" panose="02040503050406030204" pitchFamily="18" charset="0"/>
                      </a:rPr>
                      <m:t>𝑋𝑌</m:t>
                    </m:r>
                    <m:r>
                      <a:rPr lang="en-AU" b="0" i="1" smtClean="0">
                        <a:solidFill>
                          <a:srgbClr val="ADADAD"/>
                        </a:solidFill>
                        <a:latin typeface="Cambria Math" panose="02040503050406030204" pitchFamily="18" charset="0"/>
                      </a:rPr>
                      <m:t>→</m:t>
                    </m:r>
                    <m:r>
                      <a:rPr lang="en-AU" b="0" i="1" smtClean="0">
                        <a:solidFill>
                          <a:srgbClr val="ADADAD"/>
                        </a:solidFill>
                        <a:latin typeface="Cambria Math" panose="02040503050406030204" pitchFamily="18" charset="0"/>
                      </a:rPr>
                      <m:t>𝑍</m:t>
                    </m:r>
                    <m:r>
                      <a:rPr lang="en-AU" b="0" i="1" smtClean="0">
                        <a:solidFill>
                          <a:srgbClr val="ADADAD"/>
                        </a:solidFill>
                        <a:latin typeface="Cambria Math" panose="02040503050406030204" pitchFamily="18" charset="0"/>
                      </a:rPr>
                      <m:t> </m:t>
                    </m:r>
                    <m:r>
                      <m:rPr>
                        <m:nor/>
                      </m:rPr>
                      <a:rPr lang="en-AU" dirty="0">
                        <a:solidFill>
                          <a:srgbClr val="ADADAD"/>
                        </a:solidFill>
                      </a:rPr>
                      <m:t>⇏</m:t>
                    </m:r>
                    <m:r>
                      <m:rPr>
                        <m:nor/>
                      </m:rPr>
                      <a:rPr lang="en-AU" b="0" i="0" dirty="0" smtClean="0">
                        <a:solidFill>
                          <a:srgbClr val="ADADAD"/>
                        </a:solidFill>
                      </a:rPr>
                      <m:t> (</m:t>
                    </m:r>
                    <m:r>
                      <m:rPr>
                        <m:nor/>
                      </m:rPr>
                      <a:rPr lang="en-AU" b="0" i="0" dirty="0" smtClean="0">
                        <a:solidFill>
                          <a:srgbClr val="ADADAD"/>
                        </a:solidFill>
                      </a:rPr>
                      <m:t>X</m:t>
                    </m:r>
                    <m:r>
                      <a:rPr lang="en-AU" b="0" i="1" dirty="0" smtClean="0">
                        <a:solidFill>
                          <a:srgbClr val="ADADAD"/>
                        </a:solidFill>
                      </a:rPr>
                      <m:t>→</m:t>
                    </m:r>
                    <m:r>
                      <a:rPr lang="en-AU" b="0" i="1" dirty="0" smtClean="0">
                        <a:solidFill>
                          <a:srgbClr val="ADADAD"/>
                        </a:solidFill>
                        <a:latin typeface="Cambria Math" panose="02040503050406030204" pitchFamily="18" charset="0"/>
                      </a:rPr>
                      <m:t>𝑍</m:t>
                    </m:r>
                    <m:r>
                      <a:rPr lang="en-AU" b="0" i="1" dirty="0" smtClean="0">
                        <a:solidFill>
                          <a:srgbClr val="ADADAD"/>
                        </a:solidFill>
                        <a:latin typeface="Cambria Math" panose="02040503050406030204" pitchFamily="18" charset="0"/>
                      </a:rPr>
                      <m:t> </m:t>
                    </m:r>
                    <m:r>
                      <m:rPr>
                        <m:sty m:val="p"/>
                      </m:rPr>
                      <a:rPr lang="en-AU" b="0" i="0" dirty="0" smtClean="0">
                        <a:solidFill>
                          <a:srgbClr val="ADADAD"/>
                        </a:solidFill>
                        <a:latin typeface="Cambria Math" panose="02040503050406030204" pitchFamily="18" charset="0"/>
                      </a:rPr>
                      <m:t>and</m:t>
                    </m:r>
                    <m:r>
                      <a:rPr lang="en-AU" b="0" i="1" dirty="0" smtClean="0">
                        <a:solidFill>
                          <a:srgbClr val="ADADAD"/>
                        </a:solidFill>
                        <a:latin typeface="Cambria Math" panose="02040503050406030204" pitchFamily="18" charset="0"/>
                      </a:rPr>
                      <m:t> </m:t>
                    </m:r>
                    <m:r>
                      <a:rPr lang="en-AU" b="0" i="1" dirty="0" smtClean="0">
                        <a:solidFill>
                          <a:srgbClr val="ADADAD"/>
                        </a:solidFill>
                        <a:latin typeface="Cambria Math" panose="02040503050406030204" pitchFamily="18" charset="0"/>
                      </a:rPr>
                      <m:t>𝑌</m:t>
                    </m:r>
                    <m:r>
                      <a:rPr lang="en-AU" b="0" i="1" dirty="0" smtClean="0">
                        <a:solidFill>
                          <a:srgbClr val="ADADAD"/>
                        </a:solidFill>
                        <a:latin typeface="Cambria Math" panose="02040503050406030204" pitchFamily="18" charset="0"/>
                      </a:rPr>
                      <m:t>→</m:t>
                    </m:r>
                    <m:r>
                      <a:rPr lang="en-AU" b="0" i="1" dirty="0" smtClean="0">
                        <a:solidFill>
                          <a:srgbClr val="ADADAD"/>
                        </a:solidFill>
                        <a:latin typeface="Cambria Math" panose="02040503050406030204" pitchFamily="18" charset="0"/>
                      </a:rPr>
                      <m:t>𝑍</m:t>
                    </m:r>
                    <m:r>
                      <a:rPr lang="en-AU" b="0" i="1" dirty="0" smtClean="0">
                        <a:solidFill>
                          <a:srgbClr val="ADADAD"/>
                        </a:solidFill>
                        <a:latin typeface="Cambria Math" panose="02040503050406030204" pitchFamily="18" charset="0"/>
                      </a:rPr>
                      <m:t>)</m:t>
                    </m:r>
                  </m:oMath>
                </a14:m>
                <a:endParaRPr lang="en-AU" dirty="0">
                  <a:solidFill>
                    <a:srgbClr val="ADADAD"/>
                  </a:solidFill>
                </a:endParaRPr>
              </a:p>
              <a:p>
                <a:endParaRPr lang="en-AU" dirty="0">
                  <a:solidFill>
                    <a:srgbClr val="ADADAD"/>
                  </a:solidFill>
                </a:endParaRPr>
              </a:p>
              <a:p>
                <a:r>
                  <a:rPr lang="en-AU" dirty="0" err="1">
                    <a:solidFill>
                      <a:srgbClr val="9966FF"/>
                    </a:solidFill>
                  </a:rPr>
                  <a:t>Pseudotransitivity</a:t>
                </a:r>
                <a:r>
                  <a:rPr lang="en-AU" dirty="0">
                    <a:solidFill>
                      <a:srgbClr val="ADADAD"/>
                    </a:solidFill>
                  </a:rPr>
                  <a:t> (transitivity + augmentation):</a:t>
                </a:r>
              </a:p>
              <a:p>
                <a:pPr/>
                <a14:m>
                  <m:oMathPara xmlns:m="http://schemas.openxmlformats.org/officeDocument/2006/math">
                    <m:oMathParaPr>
                      <m:jc m:val="centerGroup"/>
                    </m:oMathParaPr>
                    <m:oMath xmlns:m="http://schemas.openxmlformats.org/officeDocument/2006/math">
                      <m:r>
                        <m:rPr>
                          <m:sty m:val="p"/>
                        </m:rPr>
                        <a:rPr lang="en-AU" b="0" i="0" dirty="0" smtClean="0">
                          <a:solidFill>
                            <a:srgbClr val="ADADAD"/>
                          </a:solidFill>
                          <a:latin typeface="Cambria Math" panose="02040503050406030204" pitchFamily="18" charset="0"/>
                        </a:rPr>
                        <m:t>if</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𝑋</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𝑌</m:t>
                      </m:r>
                      <m:r>
                        <a:rPr lang="en-AU" i="1" dirty="0" smtClean="0">
                          <a:solidFill>
                            <a:srgbClr val="BFBF95"/>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and</m:t>
                      </m:r>
                      <m:r>
                        <a:rPr lang="en-AU" i="1" dirty="0" smtClean="0">
                          <a:solidFill>
                            <a:srgbClr val="ADADAD"/>
                          </a:solidFill>
                          <a:latin typeface="Cambria Math" panose="02040503050406030204" pitchFamily="18" charset="0"/>
                        </a:rPr>
                        <m:t> </m:t>
                      </m:r>
                      <m:r>
                        <a:rPr lang="en-AU" i="1" dirty="0" smtClean="0">
                          <a:solidFill>
                            <a:srgbClr val="BFBF95"/>
                          </a:solidFill>
                          <a:latin typeface="Cambria Math" panose="02040503050406030204" pitchFamily="18" charset="0"/>
                        </a:rPr>
                        <m:t>𝑌𝑍</m:t>
                      </m:r>
                      <m:r>
                        <a:rPr lang="en-AU" i="1" dirty="0" smtClean="0">
                          <a:solidFill>
                            <a:srgbClr val="BFBF95"/>
                          </a:solidFill>
                          <a:latin typeface="Cambria Math" panose="02040503050406030204" pitchFamily="18" charset="0"/>
                        </a:rPr>
                        <m:t>→</m:t>
                      </m:r>
                      <m:r>
                        <a:rPr lang="en-AU" i="1" dirty="0" smtClean="0">
                          <a:solidFill>
                            <a:srgbClr val="BFBF95"/>
                          </a:solidFill>
                          <a:latin typeface="Cambria Math" panose="02040503050406030204" pitchFamily="18" charset="0"/>
                        </a:rPr>
                        <m:t>𝑊</m:t>
                      </m:r>
                      <m:r>
                        <a:rPr lang="en-AU" i="0" dirty="0" smtClean="0">
                          <a:solidFill>
                            <a:srgbClr val="ADADAD"/>
                          </a:solidFill>
                          <a:latin typeface="Cambria Math" panose="02040503050406030204" pitchFamily="18" charset="0"/>
                        </a:rPr>
                        <m:t>, </m:t>
                      </m:r>
                      <m:r>
                        <m:rPr>
                          <m:sty m:val="p"/>
                        </m:rPr>
                        <a:rPr lang="en-AU" i="0" dirty="0" smtClean="0">
                          <a:solidFill>
                            <a:srgbClr val="ADADAD"/>
                          </a:solidFill>
                          <a:latin typeface="Cambria Math" panose="02040503050406030204" pitchFamily="18" charset="0"/>
                        </a:rPr>
                        <m:t>then</m:t>
                      </m:r>
                      <m:r>
                        <a:rPr lang="en-AU" i="0" dirty="0" smtClean="0">
                          <a:solidFill>
                            <a:srgbClr val="ADADAD"/>
                          </a:solidFill>
                          <a:latin typeface="Cambria Math" panose="02040503050406030204" pitchFamily="18" charset="0"/>
                        </a:rPr>
                        <m:t> </m:t>
                      </m:r>
                      <m:r>
                        <a:rPr lang="en-AU" i="1" dirty="0" smtClean="0">
                          <a:solidFill>
                            <a:srgbClr val="569CD6"/>
                          </a:solidFill>
                          <a:latin typeface="Cambria Math" panose="02040503050406030204" pitchFamily="18" charset="0"/>
                        </a:rPr>
                        <m:t>𝑋𝑍</m:t>
                      </m:r>
                      <m:r>
                        <a:rPr lang="en-AU" i="1" dirty="0" smtClean="0">
                          <a:solidFill>
                            <a:srgbClr val="569CD6"/>
                          </a:solidFill>
                          <a:latin typeface="Cambria Math" panose="02040503050406030204" pitchFamily="18" charset="0"/>
                        </a:rPr>
                        <m:t>→</m:t>
                      </m:r>
                      <m:r>
                        <a:rPr lang="en-AU" i="1" dirty="0" smtClean="0">
                          <a:solidFill>
                            <a:srgbClr val="569CD6"/>
                          </a:solidFill>
                          <a:latin typeface="Cambria Math" panose="02040503050406030204" pitchFamily="18" charset="0"/>
                        </a:rPr>
                        <m:t>𝑊</m:t>
                      </m:r>
                    </m:oMath>
                  </m:oMathPara>
                </a14:m>
                <a:endParaRPr lang="en-AU" dirty="0">
                  <a:solidFill>
                    <a:srgbClr val="ADADAD"/>
                  </a:solidFill>
                </a:endParaRPr>
              </a:p>
            </p:txBody>
          </p:sp>
        </mc:Choice>
        <mc:Fallback>
          <p:sp>
            <p:nvSpPr>
              <p:cNvPr id="2" name="TextBox 1">
                <a:extLst>
                  <a:ext uri="{FF2B5EF4-FFF2-40B4-BE49-F238E27FC236}">
                    <a16:creationId xmlns:a16="http://schemas.microsoft.com/office/drawing/2014/main" id="{5BC195A3-E25B-ECAD-D1F1-9C19BC69E373}"/>
                  </a:ext>
                </a:extLst>
              </p:cNvPr>
              <p:cNvSpPr txBox="1">
                <a:spLocks noRot="1" noChangeAspect="1" noMove="1" noResize="1" noEditPoints="1" noAdjustHandles="1" noChangeArrowheads="1" noChangeShapeType="1" noTextEdit="1"/>
              </p:cNvSpPr>
              <p:nvPr/>
            </p:nvSpPr>
            <p:spPr>
              <a:xfrm>
                <a:off x="4680002" y="443900"/>
                <a:ext cx="4323335" cy="4678204"/>
              </a:xfrm>
              <a:prstGeom prst="rect">
                <a:avLst/>
              </a:prstGeom>
              <a:blipFill>
                <a:blip r:embed="rId4"/>
                <a:stretch>
                  <a:fillRect l="-1269" t="-782" r="-846"/>
                </a:stretch>
              </a:blipFill>
            </p:spPr>
            <p:txBody>
              <a:bodyPr/>
              <a:lstStyle/>
              <a:p>
                <a:r>
                  <a:rPr lang="en-AU">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51013" y="120826"/>
            <a:ext cx="6997800" cy="51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Closures</a:t>
            </a:r>
            <a:endParaRPr dirty="0"/>
          </a:p>
        </p:txBody>
      </p:sp>
      <mc:AlternateContent xmlns:mc="http://schemas.openxmlformats.org/markup-compatibility/2006" xmlns:a14="http://schemas.microsoft.com/office/drawing/2010/main">
        <mc:Choice Requires="a14">
          <p:sp>
            <p:nvSpPr>
              <p:cNvPr id="81" name="Google Shape;81;p17"/>
              <p:cNvSpPr txBox="1">
                <a:spLocks noGrp="1"/>
              </p:cNvSpPr>
              <p:nvPr>
                <p:ph type="body" idx="1"/>
              </p:nvPr>
            </p:nvSpPr>
            <p:spPr>
              <a:xfrm>
                <a:off x="122875" y="532390"/>
                <a:ext cx="8902200" cy="1760791"/>
              </a:xfrm>
              <a:prstGeom prst="rect">
                <a:avLst/>
              </a:prstGeom>
            </p:spPr>
            <p:txBody>
              <a:bodyPr spcFirstLastPara="1" wrap="square" lIns="91425" tIns="91425" rIns="91425" bIns="91425" anchor="t" anchorCtr="0">
                <a:noAutofit/>
              </a:bodyPr>
              <a:lstStyle/>
              <a:p>
                <a:pPr marL="114300" indent="0">
                  <a:buNone/>
                </a:pPr>
                <a:r>
                  <a:rPr lang="en-AU" sz="1400" dirty="0"/>
                  <a:t>Given a set of functional dependencies, we can derive new ones.</a:t>
                </a:r>
              </a:p>
              <a:p>
                <a:pPr marL="114300" indent="0">
                  <a:buNone/>
                </a:pPr>
                <a:r>
                  <a:rPr lang="en-AU" sz="1400" dirty="0"/>
                  <a:t>The largest collection of dependencies from a set of FDs is called the closure of </a:t>
                </a:r>
                <a14:m>
                  <m:oMath xmlns:m="http://schemas.openxmlformats.org/officeDocument/2006/math">
                    <m:r>
                      <a:rPr lang="en-AU" sz="1400">
                        <a:latin typeface="Cambria Math" panose="02040503050406030204" pitchFamily="18" charset="0"/>
                      </a:rPr>
                      <m:t>𝐹</m:t>
                    </m:r>
                  </m:oMath>
                </a14:m>
                <a:r>
                  <a:rPr lang="en-US" altLang="ja-JP" sz="1400" dirty="0"/>
                  <a:t>,</a:t>
                </a:r>
                <a:r>
                  <a:rPr lang="en-AU" sz="1400" dirty="0"/>
                  <a:t> and is denoted </a:t>
                </a:r>
                <a14:m>
                  <m:oMath xmlns:m="http://schemas.openxmlformats.org/officeDocument/2006/math">
                    <m:sSup>
                      <m:sSupPr>
                        <m:ctrlPr>
                          <a:rPr lang="en-AU" sz="1400" i="1">
                            <a:latin typeface="Cambria Math" panose="02040503050406030204" pitchFamily="18" charset="0"/>
                          </a:rPr>
                        </m:ctrlPr>
                      </m:sSupPr>
                      <m:e>
                        <m:r>
                          <a:rPr lang="en-AU" sz="1400">
                            <a:latin typeface="Cambria Math" panose="02040503050406030204" pitchFamily="18" charset="0"/>
                          </a:rPr>
                          <m:t>𝐹</m:t>
                        </m:r>
                      </m:e>
                      <m:sup>
                        <m:r>
                          <a:rPr lang="en-AU" sz="1400">
                            <a:latin typeface="Cambria Math" panose="02040503050406030204" pitchFamily="18" charset="0"/>
                          </a:rPr>
                          <m:t>+</m:t>
                        </m:r>
                      </m:sup>
                    </m:sSup>
                    <m:r>
                      <a:rPr lang="en-AU" sz="1400">
                        <a:latin typeface="Cambria Math" panose="02040503050406030204" pitchFamily="18" charset="0"/>
                      </a:rPr>
                      <m:t>.</m:t>
                    </m:r>
                  </m:oMath>
                </a14:m>
                <a:r>
                  <a:rPr lang="en-AU" sz="1400" dirty="0"/>
                  <a:t> </a:t>
                </a:r>
                <a:r>
                  <a:rPr lang="en-US" altLang="ja-JP" sz="1400" dirty="0"/>
                  <a:t>So</a:t>
                </a:r>
                <a:r>
                  <a:rPr lang="en-AU" sz="1400" dirty="0"/>
                  <a:t> for </a:t>
                </a:r>
                <a14:m>
                  <m:oMath xmlns:m="http://schemas.openxmlformats.org/officeDocument/2006/math">
                    <m:r>
                      <a:rPr lang="en-AU" sz="1400" i="1" dirty="0" smtClean="0">
                        <a:latin typeface="Cambria Math" panose="02040503050406030204" pitchFamily="18" charset="0"/>
                      </a:rPr>
                      <m:t>𝑅</m:t>
                    </m:r>
                    <m:r>
                      <a:rPr lang="en-AU" sz="1400" i="1" dirty="0" smtClean="0">
                        <a:latin typeface="Cambria Math" panose="02040503050406030204" pitchFamily="18" charset="0"/>
                      </a:rPr>
                      <m:t> = </m:t>
                    </m:r>
                    <m:r>
                      <a:rPr lang="en-AU" sz="1400" i="1" dirty="0" smtClean="0">
                        <a:latin typeface="Cambria Math" panose="02040503050406030204" pitchFamily="18" charset="0"/>
                      </a:rPr>
                      <m:t>𝐴𝐵𝐶</m:t>
                    </m:r>
                    <m:r>
                      <a:rPr lang="en-AU" sz="1400" b="0" i="1" dirty="0" smtClean="0">
                        <a:latin typeface="Cambria Math" panose="02040503050406030204" pitchFamily="18" charset="0"/>
                      </a:rPr>
                      <m:t>,</m:t>
                    </m:r>
                    <m:r>
                      <a:rPr lang="en-AU" sz="1400" i="1" dirty="0" smtClean="0">
                        <a:latin typeface="Cambria Math" panose="02040503050406030204" pitchFamily="18" charset="0"/>
                      </a:rPr>
                      <m:t>  </m:t>
                    </m:r>
                    <m:r>
                      <a:rPr lang="en-AU" sz="1400" i="1" dirty="0" smtClean="0">
                        <a:latin typeface="Cambria Math" panose="02040503050406030204" pitchFamily="18" charset="0"/>
                      </a:rPr>
                      <m:t>𝐹</m:t>
                    </m:r>
                    <m:r>
                      <a:rPr lang="en-AU" sz="1400" i="1" dirty="0" smtClean="0">
                        <a:latin typeface="Cambria Math" panose="02040503050406030204" pitchFamily="18" charset="0"/>
                      </a:rPr>
                      <m:t> = {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𝐶</m:t>
                    </m:r>
                    <m:r>
                      <a:rPr lang="en-AU" sz="1400" i="1" dirty="0" smtClean="0">
                        <a:latin typeface="Cambria Math" panose="02040503050406030204" pitchFamily="18" charset="0"/>
                      </a:rPr>
                      <m:t>,</m:t>
                    </m:r>
                    <m:r>
                      <a:rPr lang="en-AU" sz="1400" i="1" dirty="0" smtClean="0">
                        <a:latin typeface="Cambria Math" panose="02040503050406030204" pitchFamily="18" charset="0"/>
                      </a:rPr>
                      <m:t>𝐶</m:t>
                    </m:r>
                    <m:r>
                      <a:rPr lang="en-AU" sz="1400" i="1" dirty="0" smtClean="0">
                        <a:latin typeface="Cambria Math" panose="02040503050406030204" pitchFamily="18" charset="0"/>
                      </a:rPr>
                      <m:t> → </m:t>
                    </m:r>
                    <m:r>
                      <a:rPr lang="en-AU" sz="1400" i="1" dirty="0" smtClean="0">
                        <a:latin typeface="Cambria Math" panose="02040503050406030204" pitchFamily="18" charset="0"/>
                      </a:rPr>
                      <m:t>𝐵</m:t>
                    </m:r>
                    <m:r>
                      <a:rPr lang="en-AU" sz="1400" i="1" dirty="0" smtClean="0">
                        <a:latin typeface="Cambria Math" panose="02040503050406030204" pitchFamily="18" charset="0"/>
                      </a:rPr>
                      <m:t> }</m:t>
                    </m:r>
                  </m:oMath>
                </a14:m>
                <a:endParaRPr lang="en-AU" sz="1400" dirty="0"/>
              </a:p>
              <a:p>
                <a:pPr marL="114300" indent="0">
                  <a:buNone/>
                </a:pPr>
                <a14:m>
                  <m:oMath xmlns:m="http://schemas.openxmlformats.org/officeDocument/2006/math">
                    <m:sSup>
                      <m:sSupPr>
                        <m:ctrlPr>
                          <a:rPr lang="en-AU" sz="1400" i="1" smtClean="0">
                            <a:latin typeface="Cambria Math" panose="02040503050406030204" pitchFamily="18" charset="0"/>
                          </a:rPr>
                        </m:ctrlPr>
                      </m:sSupPr>
                      <m:e>
                        <m:r>
                          <a:rPr lang="en-AU" sz="1400">
                            <a:latin typeface="Cambria Math" panose="02040503050406030204" pitchFamily="18" charset="0"/>
                          </a:rPr>
                          <m:t>𝐹</m:t>
                        </m:r>
                      </m:e>
                      <m:sup>
                        <m:r>
                          <a:rPr lang="en-AU" sz="1400">
                            <a:latin typeface="Cambria Math" panose="02040503050406030204" pitchFamily="18" charset="0"/>
                          </a:rPr>
                          <m:t>+</m:t>
                        </m:r>
                      </m:sup>
                    </m:sSup>
                  </m:oMath>
                </a14:m>
                <a:r>
                  <a:rPr lang="en-AU" sz="1400" dirty="0"/>
                  <a:t> </a:t>
                </a:r>
                <a14:m>
                  <m:oMath xmlns:m="http://schemas.openxmlformats.org/officeDocument/2006/math">
                    <m:r>
                      <a:rPr lang="en-AU" sz="1400" i="1" dirty="0" smtClean="0">
                        <a:latin typeface="Cambria Math" panose="02040503050406030204" pitchFamily="18" charset="0"/>
                      </a:rPr>
                      <m:t>= { </m:t>
                    </m:r>
                    <m:r>
                      <a:rPr lang="en-AU" sz="1400" i="1" dirty="0" smtClean="0">
                        <a:latin typeface="Cambria Math" panose="02040503050406030204" pitchFamily="18" charset="0"/>
                      </a:rPr>
                      <m:t>𝐴</m:t>
                    </m:r>
                    <m:r>
                      <a:rPr lang="en-AU" sz="1400" i="1" dirty="0" smtClean="0">
                        <a:latin typeface="Cambria Math" panose="02040503050406030204" pitchFamily="18" charset="0"/>
                      </a:rPr>
                      <m:t> → </m:t>
                    </m:r>
                    <m:r>
                      <a:rPr lang="en-AU" sz="1400" i="1" dirty="0" smtClean="0">
                        <a:latin typeface="Cambria Math" panose="02040503050406030204" pitchFamily="18" charset="0"/>
                      </a:rPr>
                      <m:t>𝐴</m:t>
                    </m:r>
                    <m:r>
                      <a:rPr lang="en-AU" sz="1400" i="1" dirty="0" smtClean="0">
                        <a:latin typeface="Cambria Math" panose="02040503050406030204" pitchFamily="18" charset="0"/>
                      </a:rPr>
                      <m:t>,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𝐴</m:t>
                    </m:r>
                    <m:r>
                      <a:rPr lang="en-AU" sz="1400" i="1" dirty="0" smtClean="0">
                        <a:latin typeface="Cambria Math" panose="02040503050406030204" pitchFamily="18" charset="0"/>
                      </a:rPr>
                      <m:t>,  </m:t>
                    </m:r>
                    <m:r>
                      <a:rPr lang="en-AU" sz="1400" i="1" dirty="0" smtClean="0">
                        <a:latin typeface="Cambria Math" panose="02040503050406030204" pitchFamily="18" charset="0"/>
                      </a:rPr>
                      <m:t>𝐴𝐶</m:t>
                    </m:r>
                    <m:r>
                      <a:rPr lang="en-AU" sz="1400" i="1" dirty="0" smtClean="0">
                        <a:latin typeface="Cambria Math" panose="02040503050406030204" pitchFamily="18" charset="0"/>
                      </a:rPr>
                      <m:t> → </m:t>
                    </m:r>
                    <m:r>
                      <a:rPr lang="en-AU" sz="1400" i="1" dirty="0" smtClean="0">
                        <a:latin typeface="Cambria Math" panose="02040503050406030204" pitchFamily="18" charset="0"/>
                      </a:rPr>
                      <m:t>𝐴</m:t>
                    </m:r>
                    <m:r>
                      <a:rPr lang="en-AU" sz="1400" i="1" dirty="0" smtClean="0">
                        <a:latin typeface="Cambria Math" panose="02040503050406030204" pitchFamily="18" charset="0"/>
                      </a:rPr>
                      <m:t>,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𝐵</m:t>
                    </m:r>
                    <m:r>
                      <a:rPr lang="en-AU" sz="1400" i="1" dirty="0" smtClean="0">
                        <a:latin typeface="Cambria Math" panose="02040503050406030204" pitchFamily="18" charset="0"/>
                      </a:rPr>
                      <m:t>,  </m:t>
                    </m:r>
                    <m:r>
                      <a:rPr lang="en-AU" sz="1400" i="1" dirty="0" smtClean="0">
                        <a:latin typeface="Cambria Math" panose="02040503050406030204" pitchFamily="18" charset="0"/>
                      </a:rPr>
                      <m:t>𝐵𝐶</m:t>
                    </m:r>
                    <m:r>
                      <a:rPr lang="en-AU" sz="1400" i="1" dirty="0" smtClean="0">
                        <a:latin typeface="Cambria Math" panose="02040503050406030204" pitchFamily="18" charset="0"/>
                      </a:rPr>
                      <m:t> → </m:t>
                    </m:r>
                    <m:r>
                      <a:rPr lang="en-AU" sz="1400" i="1" dirty="0" smtClean="0">
                        <a:latin typeface="Cambria Math" panose="02040503050406030204" pitchFamily="18" charset="0"/>
                      </a:rPr>
                      <m:t>𝐵</m:t>
                    </m:r>
                    <m:r>
                      <a:rPr lang="en-AU" sz="1400" i="1" dirty="0" smtClean="0">
                        <a:latin typeface="Cambria Math" panose="02040503050406030204" pitchFamily="18" charset="0"/>
                      </a:rPr>
                      <m:t>,  </m:t>
                    </m:r>
                    <m:r>
                      <a:rPr lang="en-AU" sz="1400" i="1" dirty="0" smtClean="0">
                        <a:latin typeface="Cambria Math" panose="02040503050406030204" pitchFamily="18" charset="0"/>
                      </a:rPr>
                      <m:t>𝐴𝐵𝐶</m:t>
                    </m:r>
                    <m:r>
                      <a:rPr lang="en-AU" sz="1400" i="1" dirty="0" smtClean="0">
                        <a:latin typeface="Cambria Math" panose="02040503050406030204" pitchFamily="18" charset="0"/>
                      </a:rPr>
                      <m:t> → </m:t>
                    </m:r>
                    <m:r>
                      <a:rPr lang="en-AU" sz="1400" i="1" dirty="0" smtClean="0">
                        <a:latin typeface="Cambria Math" panose="02040503050406030204" pitchFamily="18" charset="0"/>
                      </a:rPr>
                      <m:t>𝐵</m:t>
                    </m:r>
                    <m:r>
                      <a:rPr lang="en-AU" sz="1400" i="1" dirty="0" smtClean="0">
                        <a:latin typeface="Cambria Math" panose="02040503050406030204" pitchFamily="18" charset="0"/>
                      </a:rPr>
                      <m:t>,  </m:t>
                    </m:r>
                    <m:r>
                      <a:rPr lang="en-AU" sz="1400" i="1" dirty="0" smtClean="0">
                        <a:latin typeface="Cambria Math" panose="02040503050406030204" pitchFamily="18" charset="0"/>
                      </a:rPr>
                      <m:t>𝐶</m:t>
                    </m:r>
                    <m:r>
                      <a:rPr lang="en-AU" sz="1400" i="1" dirty="0" smtClean="0">
                        <a:latin typeface="Cambria Math" panose="02040503050406030204" pitchFamily="18" charset="0"/>
                      </a:rPr>
                      <m:t> → </m:t>
                    </m:r>
                    <m:r>
                      <a:rPr lang="en-AU" sz="1400" i="1" dirty="0" smtClean="0">
                        <a:latin typeface="Cambria Math" panose="02040503050406030204" pitchFamily="18" charset="0"/>
                      </a:rPr>
                      <m:t>𝐶</m:t>
                    </m:r>
                    <m:r>
                      <a:rPr lang="en-AU" sz="1400" i="1" dirty="0" smtClean="0">
                        <a:latin typeface="Cambria Math" panose="02040503050406030204" pitchFamily="18" charset="0"/>
                      </a:rPr>
                      <m:t>,  </m:t>
                    </m:r>
                    <m:r>
                      <a:rPr lang="en-AU" sz="1400" i="1" dirty="0" smtClean="0">
                        <a:latin typeface="Cambria Math" panose="02040503050406030204" pitchFamily="18" charset="0"/>
                      </a:rPr>
                      <m:t>𝐴𝐶</m:t>
                    </m:r>
                    <m:r>
                      <a:rPr lang="en-AU" sz="1400" i="1" dirty="0" smtClean="0">
                        <a:latin typeface="Cambria Math" panose="02040503050406030204" pitchFamily="18" charset="0"/>
                      </a:rPr>
                      <m:t> → </m:t>
                    </m:r>
                    <m:r>
                      <a:rPr lang="en-AU" sz="1400" i="1" dirty="0" smtClean="0">
                        <a:latin typeface="Cambria Math" panose="02040503050406030204" pitchFamily="18" charset="0"/>
                      </a:rPr>
                      <m:t>𝐶</m:t>
                    </m:r>
                    <m:r>
                      <a:rPr lang="en-AU" sz="1400" i="1" dirty="0" smtClean="0">
                        <a:latin typeface="Cambria Math" panose="02040503050406030204" pitchFamily="18" charset="0"/>
                      </a:rPr>
                      <m:t>,  </m:t>
                    </m:r>
                    <m:r>
                      <a:rPr lang="en-AU" sz="1400" i="1" dirty="0" smtClean="0">
                        <a:latin typeface="Cambria Math" panose="02040503050406030204" pitchFamily="18" charset="0"/>
                      </a:rPr>
                      <m:t>𝐵𝐶</m:t>
                    </m:r>
                    <m:r>
                      <a:rPr lang="en-AU" sz="1400" i="1" dirty="0" smtClean="0">
                        <a:latin typeface="Cambria Math" panose="02040503050406030204" pitchFamily="18" charset="0"/>
                      </a:rPr>
                      <m:t> → </m:t>
                    </m:r>
                    <m:r>
                      <a:rPr lang="en-AU" sz="1400" i="1" dirty="0" smtClean="0">
                        <a:latin typeface="Cambria Math" panose="02040503050406030204" pitchFamily="18" charset="0"/>
                      </a:rPr>
                      <m:t>𝐶</m:t>
                    </m:r>
                    <m:r>
                      <a:rPr lang="en-AU" sz="1400" i="1" dirty="0" smtClean="0">
                        <a:latin typeface="Cambria Math" panose="02040503050406030204" pitchFamily="18" charset="0"/>
                      </a:rPr>
                      <m:t>,  </m:t>
                    </m:r>
                    <m:r>
                      <a:rPr lang="en-AU" sz="1400" i="1" dirty="0" smtClean="0">
                        <a:latin typeface="Cambria Math" panose="02040503050406030204" pitchFamily="18" charset="0"/>
                      </a:rPr>
                      <m:t>𝐴𝐵𝐶</m:t>
                    </m:r>
                    <m:r>
                      <a:rPr lang="en-AU" sz="1400" i="1" dirty="0" smtClean="0">
                        <a:latin typeface="Cambria Math" panose="02040503050406030204" pitchFamily="18" charset="0"/>
                      </a:rPr>
                      <m:t> → </m:t>
                    </m:r>
                    <m:r>
                      <a:rPr lang="en-AU" sz="1400" i="1" dirty="0" smtClean="0">
                        <a:latin typeface="Cambria Math" panose="02040503050406030204" pitchFamily="18" charset="0"/>
                      </a:rPr>
                      <m:t>𝐶</m:t>
                    </m:r>
                    <m:r>
                      <a:rPr lang="en-AU" sz="1400" i="1" dirty="0" smtClean="0">
                        <a:latin typeface="Cambria Math" panose="02040503050406030204" pitchFamily="18" charset="0"/>
                      </a:rPr>
                      <m:t>,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𝐴𝐵𝐶</m:t>
                    </m:r>
                    <m:r>
                      <a:rPr lang="en-AU" sz="1400" i="1" dirty="0" smtClean="0">
                        <a:latin typeface="Cambria Math" panose="02040503050406030204" pitchFamily="18" charset="0"/>
                      </a:rPr>
                      <m:t>,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 </m:t>
                    </m:r>
                    <m:r>
                      <a:rPr lang="en-AU" sz="1400" i="1" dirty="0" smtClean="0">
                        <a:latin typeface="Cambria Math" panose="02040503050406030204" pitchFamily="18" charset="0"/>
                      </a:rPr>
                      <m:t>𝐴𝐵𝐶</m:t>
                    </m:r>
                    <m:r>
                      <a:rPr lang="en-AU" sz="1400" i="1" dirty="0" smtClean="0">
                        <a:latin typeface="Cambria Math" panose="02040503050406030204" pitchFamily="18" charset="0"/>
                      </a:rPr>
                      <m:t>, </m:t>
                    </m:r>
                    <m:r>
                      <a:rPr lang="en-AU" sz="1400" i="1" dirty="0" smtClean="0">
                        <a:latin typeface="Cambria Math" panose="02040503050406030204" pitchFamily="18" charset="0"/>
                      </a:rPr>
                      <m:t>𝐶</m:t>
                    </m:r>
                    <m:r>
                      <a:rPr lang="en-AU" sz="1400" i="1" dirty="0" smtClean="0">
                        <a:latin typeface="Cambria Math" panose="02040503050406030204" pitchFamily="18" charset="0"/>
                      </a:rPr>
                      <m:t> → </m:t>
                    </m:r>
                    <m:r>
                      <a:rPr lang="en-AU" sz="1400" i="1" dirty="0" smtClean="0">
                        <a:latin typeface="Cambria Math" panose="02040503050406030204" pitchFamily="18" charset="0"/>
                      </a:rPr>
                      <m:t>𝐵</m:t>
                    </m:r>
                    <m:r>
                      <a:rPr lang="en-AU" sz="1400" i="1" dirty="0" smtClean="0">
                        <a:latin typeface="Cambria Math" panose="02040503050406030204" pitchFamily="18" charset="0"/>
                      </a:rPr>
                      <m:t>, </m:t>
                    </m:r>
                    <m:r>
                      <a:rPr lang="en-AU" sz="1400" i="1" dirty="0" smtClean="0">
                        <a:latin typeface="Cambria Math" panose="02040503050406030204" pitchFamily="18" charset="0"/>
                      </a:rPr>
                      <m:t>𝐶</m:t>
                    </m:r>
                    <m:r>
                      <a:rPr lang="en-AU" sz="1400" i="1" dirty="0" smtClean="0">
                        <a:latin typeface="Cambria Math" panose="02040503050406030204" pitchFamily="18" charset="0"/>
                      </a:rPr>
                      <m:t> → </m:t>
                    </m:r>
                    <m:r>
                      <a:rPr lang="en-AU" sz="1400" i="1" dirty="0" smtClean="0">
                        <a:latin typeface="Cambria Math" panose="02040503050406030204" pitchFamily="18" charset="0"/>
                      </a:rPr>
                      <m:t>𝐵𝐶</m:t>
                    </m:r>
                    <m:r>
                      <a:rPr lang="en-AU" sz="1400" i="1" dirty="0" smtClean="0">
                        <a:latin typeface="Cambria Math" panose="02040503050406030204" pitchFamily="18" charset="0"/>
                      </a:rPr>
                      <m:t>, </m:t>
                    </m:r>
                    <m:r>
                      <a:rPr lang="en-AU" sz="1400" i="1" dirty="0" smtClean="0">
                        <a:latin typeface="Cambria Math" panose="02040503050406030204" pitchFamily="18" charset="0"/>
                      </a:rPr>
                      <m:t>𝐴𝐶</m:t>
                    </m:r>
                    <m:r>
                      <a:rPr lang="en-AU" sz="1400" i="1" dirty="0" smtClean="0">
                        <a:latin typeface="Cambria Math" panose="02040503050406030204" pitchFamily="18" charset="0"/>
                      </a:rPr>
                      <m:t> → </m:t>
                    </m:r>
                    <m:r>
                      <a:rPr lang="en-AU" sz="1400" i="1" dirty="0" smtClean="0">
                        <a:latin typeface="Cambria Math" panose="02040503050406030204" pitchFamily="18" charset="0"/>
                      </a:rPr>
                      <m:t>𝐵</m:t>
                    </m:r>
                    <m:r>
                      <a:rPr lang="en-AU" sz="1400" i="1" dirty="0" smtClean="0">
                        <a:latin typeface="Cambria Math" panose="02040503050406030204" pitchFamily="18" charset="0"/>
                      </a:rPr>
                      <m:t>, </m:t>
                    </m:r>
                    <m:r>
                      <a:rPr lang="en-AU" sz="1400" i="1" dirty="0" smtClean="0">
                        <a:latin typeface="Cambria Math" panose="02040503050406030204" pitchFamily="18" charset="0"/>
                      </a:rPr>
                      <m:t>𝐴𝐶</m:t>
                    </m:r>
                    <m:r>
                      <a:rPr lang="en-AU" sz="1400" i="1" dirty="0" smtClean="0">
                        <a:latin typeface="Cambria Math" panose="02040503050406030204" pitchFamily="18" charset="0"/>
                      </a:rPr>
                      <m:t> → </m:t>
                    </m:r>
                    <m:r>
                      <a:rPr lang="en-AU" sz="1400" i="1" dirty="0" smtClean="0">
                        <a:latin typeface="Cambria Math" panose="02040503050406030204" pitchFamily="18" charset="0"/>
                      </a:rPr>
                      <m:t>𝐴𝐵</m:t>
                    </m:r>
                    <m:r>
                      <a:rPr lang="en-AU" sz="1400" i="1" dirty="0" smtClean="0">
                        <a:latin typeface="Cambria Math" panose="02040503050406030204" pitchFamily="18" charset="0"/>
                      </a:rPr>
                      <m:t> }</m:t>
                    </m:r>
                  </m:oMath>
                </a14:m>
                <a:endParaRPr lang="en-AU" dirty="0"/>
              </a:p>
              <a:p>
                <a:pPr marL="114300" indent="0">
                  <a:buNone/>
                </a:pPr>
                <a:endParaRPr lang="en-AU" dirty="0"/>
              </a:p>
            </p:txBody>
          </p:sp>
        </mc:Choice>
        <mc:Fallback xmlns="">
          <p:sp>
            <p:nvSpPr>
              <p:cNvPr id="81" name="Google Shape;81;p17"/>
              <p:cNvSpPr txBox="1">
                <a:spLocks noGrp="1" noRot="1" noChangeAspect="1" noMove="1" noResize="1" noEditPoints="1" noAdjustHandles="1" noChangeArrowheads="1" noChangeShapeType="1" noTextEdit="1"/>
              </p:cNvSpPr>
              <p:nvPr>
                <p:ph type="body" idx="1"/>
              </p:nvPr>
            </p:nvSpPr>
            <p:spPr>
              <a:xfrm>
                <a:off x="122875" y="532390"/>
                <a:ext cx="8902200" cy="1760791"/>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4D44E8D-7122-A27A-1F8D-8AF83718C7CD}"/>
                  </a:ext>
                </a:extLst>
              </p:cNvPr>
              <p:cNvSpPr txBox="1"/>
              <p:nvPr/>
            </p:nvSpPr>
            <p:spPr>
              <a:xfrm>
                <a:off x="42326" y="2016407"/>
                <a:ext cx="5022780" cy="3280898"/>
              </a:xfrm>
              <a:prstGeom prst="rect">
                <a:avLst/>
              </a:prstGeom>
              <a:noFill/>
            </p:spPr>
            <p:txBody>
              <a:bodyPr wrap="square" rtlCol="0">
                <a:spAutoFit/>
              </a:bodyPr>
              <a:lstStyle/>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AU" b="0" i="0" u="none" strike="noStrike" kern="0" cap="none" spc="0" normalizeH="0" baseline="0" noProof="0" dirty="0">
                    <a:ln>
                      <a:noFill/>
                    </a:ln>
                    <a:solidFill>
                      <a:srgbClr val="ADADAD"/>
                    </a:solidFill>
                    <a:effectLst/>
                    <a:uLnTx/>
                    <a:uFillTx/>
                    <a:latin typeface="Arial"/>
                    <a:cs typeface="Arial"/>
                    <a:sym typeface="Arial"/>
                  </a:rPr>
                  <a:t>This would be super large with more attributes, so we redefine it to be more concerned about the attributes of a closure.</a:t>
                </a: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AU" b="0" i="0" u="none" strike="noStrike" kern="0" cap="none" spc="0" normalizeH="0" baseline="0" noProof="0" dirty="0">
                    <a:ln>
                      <a:noFill/>
                    </a:ln>
                    <a:solidFill>
                      <a:srgbClr val="ADADAD"/>
                    </a:solidFill>
                    <a:effectLst/>
                    <a:uLnTx/>
                    <a:uFillTx/>
                    <a:latin typeface="Arial"/>
                    <a:cs typeface="Arial"/>
                    <a:sym typeface="Arial"/>
                  </a:rPr>
                  <a:t>The </a:t>
                </a:r>
                <a:r>
                  <a:rPr kumimoji="0" lang="en-AU" b="1" i="0" u="none" strike="noStrike" kern="0" cap="none" spc="0" normalizeH="0" baseline="0" noProof="0" dirty="0">
                    <a:ln>
                      <a:noFill/>
                    </a:ln>
                    <a:solidFill>
                      <a:srgbClr val="9966FF"/>
                    </a:solidFill>
                    <a:effectLst/>
                    <a:uLnTx/>
                    <a:uFillTx/>
                    <a:latin typeface="Arial"/>
                    <a:cs typeface="Arial"/>
                    <a:sym typeface="Arial"/>
                  </a:rPr>
                  <a:t>closure</a:t>
                </a:r>
                <a:r>
                  <a:rPr kumimoji="0" lang="en-AU" b="0" i="0" u="none" strike="noStrike" kern="0" cap="none" spc="0" normalizeH="0" baseline="0" noProof="0" dirty="0">
                    <a:ln>
                      <a:noFill/>
                    </a:ln>
                    <a:solidFill>
                      <a:srgbClr val="ADADAD"/>
                    </a:solidFill>
                    <a:effectLst/>
                    <a:uLnTx/>
                    <a:uFillTx/>
                    <a:latin typeface="Arial"/>
                    <a:cs typeface="Arial"/>
                    <a:sym typeface="Arial"/>
                  </a:rPr>
                  <a:t> of </a:t>
                </a:r>
                <a14:m>
                  <m:oMath xmlns:m="http://schemas.openxmlformats.org/officeDocument/2006/math">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𝑋</m:t>
                    </m:r>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m:t>
                    </m:r>
                    <m:r>
                      <a:rPr kumimoji="0" lang="en-AU" b="0" i="1" u="none" strike="noStrike" kern="0" cap="none" spc="0" normalizeH="0" baseline="0" noProof="0">
                        <a:ln>
                          <a:noFill/>
                        </a:ln>
                        <a:solidFill>
                          <a:srgbClr val="ADADAD"/>
                        </a:solidFill>
                        <a:effectLst/>
                        <a:uLnTx/>
                        <a:uFillTx/>
                        <a:latin typeface="Cambria Math" panose="02040503050406030204" pitchFamily="18" charset="0"/>
                        <a:sym typeface="Arial"/>
                      </a:rPr>
                      <m:t> </m:t>
                    </m:r>
                    <m:sSup>
                      <m:sSupPr>
                        <m:ctrlPr>
                          <a:rPr kumimoji="0" lang="en-AU" b="0" i="1" u="none" strike="noStrike" kern="0" cap="none" spc="0" normalizeH="0" baseline="0" noProof="0">
                            <a:ln>
                              <a:noFill/>
                            </a:ln>
                            <a:solidFill>
                              <a:srgbClr val="ADADAD"/>
                            </a:solidFill>
                            <a:effectLst/>
                            <a:uLnTx/>
                            <a:uFillTx/>
                            <a:latin typeface="Cambria Math" panose="02040503050406030204" pitchFamily="18" charset="0"/>
                            <a:sym typeface="Arial"/>
                          </a:rPr>
                        </m:ctrlPr>
                      </m:sSupPr>
                      <m:e>
                        <m:r>
                          <a:rPr kumimoji="0" lang="en-AU" b="0" i="1" u="none" strike="noStrike" kern="0" cap="none" spc="0" normalizeH="0" baseline="0" noProof="0">
                            <a:ln>
                              <a:noFill/>
                            </a:ln>
                            <a:solidFill>
                              <a:srgbClr val="ADADAD"/>
                            </a:solidFill>
                            <a:effectLst/>
                            <a:uLnTx/>
                            <a:uFillTx/>
                            <a:latin typeface="Cambria Math" panose="02040503050406030204" pitchFamily="18" charset="0"/>
                            <a:sym typeface="Arial"/>
                          </a:rPr>
                          <m:t> </m:t>
                        </m:r>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𝑋</m:t>
                        </m:r>
                      </m:e>
                      <m:sup>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m:t>
                        </m:r>
                      </m:sup>
                    </m:sSup>
                  </m:oMath>
                </a14:m>
                <a:r>
                  <a:rPr kumimoji="0" lang="en-AU" b="0" i="0" u="none" strike="noStrike" kern="0" cap="none" spc="0" normalizeH="0" baseline="0" noProof="0" dirty="0">
                    <a:ln>
                      <a:noFill/>
                    </a:ln>
                    <a:solidFill>
                      <a:srgbClr val="ADADAD"/>
                    </a:solidFill>
                    <a:effectLst/>
                    <a:uLnTx/>
                    <a:uFillTx/>
                    <a:latin typeface="Arial"/>
                    <a:cs typeface="Arial"/>
                    <a:sym typeface="Arial"/>
                  </a:rPr>
                  <a:t>, where </a:t>
                </a:r>
                <a14:m>
                  <m:oMath xmlns:m="http://schemas.openxmlformats.org/officeDocument/2006/math">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𝑋</m:t>
                    </m:r>
                  </m:oMath>
                </a14:m>
                <a:r>
                  <a:rPr kumimoji="0" lang="en-AU" b="0" i="0" u="none" strike="noStrike" kern="0" cap="none" spc="0" normalizeH="0" baseline="0" noProof="0" dirty="0">
                    <a:ln>
                      <a:noFill/>
                    </a:ln>
                    <a:solidFill>
                      <a:srgbClr val="ADADAD"/>
                    </a:solidFill>
                    <a:effectLst/>
                    <a:uLnTx/>
                    <a:uFillTx/>
                    <a:latin typeface="Arial"/>
                    <a:cs typeface="Arial"/>
                    <a:sym typeface="Arial"/>
                  </a:rPr>
                  <a:t> is a set of attributes and F a set of FDs, is the </a:t>
                </a:r>
                <a:r>
                  <a:rPr kumimoji="0" lang="en-AU" b="1" i="0" u="none" strike="noStrike" kern="0" cap="none" spc="0" normalizeH="0" baseline="0" noProof="0" dirty="0">
                    <a:ln>
                      <a:noFill/>
                    </a:ln>
                    <a:solidFill>
                      <a:srgbClr val="9966FF"/>
                    </a:solidFill>
                    <a:effectLst/>
                    <a:uLnTx/>
                    <a:uFillTx/>
                    <a:latin typeface="Arial"/>
                    <a:cs typeface="Arial"/>
                    <a:sym typeface="Arial"/>
                  </a:rPr>
                  <a:t>largest set of attributes</a:t>
                </a:r>
                <a:r>
                  <a:rPr kumimoji="0" lang="en-AU" b="0" i="0" u="none" strike="noStrike" kern="0" cap="none" spc="0" normalizeH="0" baseline="0" noProof="0" dirty="0">
                    <a:ln>
                      <a:noFill/>
                    </a:ln>
                    <a:solidFill>
                      <a:srgbClr val="9966FF"/>
                    </a:solidFill>
                    <a:effectLst/>
                    <a:uLnTx/>
                    <a:uFillTx/>
                    <a:latin typeface="Arial"/>
                    <a:cs typeface="Arial"/>
                    <a:sym typeface="Arial"/>
                  </a:rPr>
                  <a:t> </a:t>
                </a:r>
                <a:r>
                  <a:rPr kumimoji="0" lang="en-AU" b="0" i="0" u="none" strike="noStrike" kern="0" cap="none" spc="0" normalizeH="0" baseline="0" noProof="0" dirty="0">
                    <a:ln>
                      <a:noFill/>
                    </a:ln>
                    <a:solidFill>
                      <a:srgbClr val="ADADAD"/>
                    </a:solidFill>
                    <a:effectLst/>
                    <a:uLnTx/>
                    <a:uFillTx/>
                    <a:latin typeface="Arial"/>
                    <a:cs typeface="Arial"/>
                    <a:sym typeface="Arial"/>
                  </a:rPr>
                  <a:t>that can be derived from X using the FDs in </a:t>
                </a:r>
                <a14:m>
                  <m:oMath xmlns:m="http://schemas.openxmlformats.org/officeDocument/2006/math">
                    <m:r>
                      <a:rPr kumimoji="0" lang="en-AU" b="0" i="1" u="none" strike="noStrike" kern="0" cap="none" spc="0" normalizeH="0" baseline="0" noProof="0" dirty="0" smtClean="0">
                        <a:ln>
                          <a:noFill/>
                        </a:ln>
                        <a:solidFill>
                          <a:srgbClr val="ADADAD"/>
                        </a:solidFill>
                        <a:effectLst/>
                        <a:uLnTx/>
                        <a:uFillTx/>
                        <a:latin typeface="Cambria Math" panose="02040503050406030204" pitchFamily="18" charset="0"/>
                        <a:cs typeface="Arial"/>
                        <a:sym typeface="Arial"/>
                      </a:rPr>
                      <m:t>𝐹</m:t>
                    </m:r>
                  </m:oMath>
                </a14:m>
                <a:r>
                  <a:rPr kumimoji="0" lang="en-AU" b="0" i="0" u="none" strike="noStrike" kern="0" cap="none" spc="0" normalizeH="0" baseline="0" noProof="0" dirty="0">
                    <a:ln>
                      <a:noFill/>
                    </a:ln>
                    <a:solidFill>
                      <a:srgbClr val="ADADAD"/>
                    </a:solidFill>
                    <a:effectLst/>
                    <a:uLnTx/>
                    <a:uFillTx/>
                    <a:latin typeface="Arial"/>
                    <a:cs typeface="Arial"/>
                    <a:sym typeface="Arial"/>
                  </a:rPr>
                  <a:t>.</a:t>
                </a:r>
              </a:p>
              <a:p>
                <a:pPr marL="457200" marR="0" lvl="0" indent="-342900" algn="l" defTabSz="914400" rtl="0" eaLnBrk="1" fontAlgn="ctr" latinLnBrk="0" hangingPunct="1">
                  <a:lnSpc>
                    <a:spcPct val="115000"/>
                  </a:lnSpc>
                  <a:spcBef>
                    <a:spcPts val="0"/>
                  </a:spcBef>
                  <a:spcAft>
                    <a:spcPts val="0"/>
                  </a:spcAft>
                  <a:buClr>
                    <a:srgbClr val="ADADAD"/>
                  </a:buClr>
                  <a:buSzPts val="1800"/>
                  <a:buFont typeface="Arial"/>
                  <a:buChar char="●"/>
                  <a:tabLst/>
                  <a:defRPr/>
                </a:pPr>
                <a:r>
                  <a:rPr kumimoji="0" lang="en-AU" b="0" i="0" u="none" strike="noStrike" kern="0" cap="none" spc="0" normalizeH="0" baseline="0" noProof="0" dirty="0">
                    <a:ln>
                      <a:noFill/>
                    </a:ln>
                    <a:solidFill>
                      <a:srgbClr val="ADADAD"/>
                    </a:solidFill>
                    <a:effectLst/>
                    <a:uLnTx/>
                    <a:uFillTx/>
                    <a:latin typeface="Arial"/>
                    <a:cs typeface="Arial"/>
                    <a:sym typeface="Arial"/>
                  </a:rPr>
                  <a:t>Start with the closure </a:t>
                </a:r>
                <a14:m>
                  <m:oMath xmlns:m="http://schemas.openxmlformats.org/officeDocument/2006/math">
                    <m:sSup>
                      <m:sSupPr>
                        <m:ctrlPr>
                          <a:rPr kumimoji="0" lang="en-AU" b="0" i="1" u="none" strike="noStrike" kern="0" cap="none" spc="0" normalizeH="0" baseline="0" noProof="0">
                            <a:ln>
                              <a:noFill/>
                            </a:ln>
                            <a:solidFill>
                              <a:srgbClr val="ADADAD"/>
                            </a:solidFill>
                            <a:effectLst/>
                            <a:uLnTx/>
                            <a:uFillTx/>
                            <a:latin typeface="Cambria Math" panose="02040503050406030204" pitchFamily="18" charset="0"/>
                            <a:sym typeface="Arial"/>
                          </a:rPr>
                        </m:ctrlPr>
                      </m:sSupPr>
                      <m:e>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𝑋</m:t>
                        </m:r>
                      </m:e>
                      <m:sup>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m:t>
                        </m:r>
                      </m:sup>
                    </m:sSup>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 </m:t>
                    </m:r>
                  </m:oMath>
                </a14:m>
                <a:r>
                  <a:rPr kumimoji="0" lang="en-AU" b="0" i="0" u="none" strike="noStrike" kern="0" cap="none" spc="0" normalizeH="0" baseline="0" noProof="0" dirty="0">
                    <a:ln>
                      <a:noFill/>
                    </a:ln>
                    <a:solidFill>
                      <a:srgbClr val="ADADAD"/>
                    </a:solidFill>
                    <a:effectLst/>
                    <a:uLnTx/>
                    <a:uFillTx/>
                    <a:latin typeface="Arial"/>
                    <a:cs typeface="Arial"/>
                    <a:sym typeface="Arial"/>
                  </a:rPr>
                  <a:t>being the attributes of </a:t>
                </a:r>
                <a14:m>
                  <m:oMath xmlns:m="http://schemas.openxmlformats.org/officeDocument/2006/math">
                    <m:r>
                      <a:rPr kumimoji="0" lang="en-AU" b="0" i="1" u="none" strike="noStrike" kern="0" cap="none" spc="0" normalizeH="0" baseline="0" noProof="0" dirty="0" smtClean="0">
                        <a:ln>
                          <a:noFill/>
                        </a:ln>
                        <a:solidFill>
                          <a:srgbClr val="ADADAD"/>
                        </a:solidFill>
                        <a:effectLst/>
                        <a:uLnTx/>
                        <a:uFillTx/>
                        <a:latin typeface="Cambria Math" panose="02040503050406030204" pitchFamily="18" charset="0"/>
                        <a:cs typeface="Arial"/>
                        <a:sym typeface="Arial"/>
                      </a:rPr>
                      <m:t>𝑋</m:t>
                    </m:r>
                  </m:oMath>
                </a14:m>
                <a:r>
                  <a:rPr kumimoji="0" lang="en-AU" b="0" i="0" u="none" strike="noStrike" kern="0" cap="none" spc="0" normalizeH="0" baseline="0" noProof="0" dirty="0">
                    <a:ln>
                      <a:noFill/>
                    </a:ln>
                    <a:solidFill>
                      <a:srgbClr val="ADADAD"/>
                    </a:solidFill>
                    <a:effectLst/>
                    <a:uLnTx/>
                    <a:uFillTx/>
                    <a:latin typeface="Arial"/>
                    <a:cs typeface="Arial"/>
                    <a:sym typeface="Arial"/>
                  </a:rPr>
                  <a:t>.</a:t>
                </a:r>
              </a:p>
              <a:p>
                <a:pPr marL="457200" marR="0" lvl="0" indent="-342900" algn="l" defTabSz="914400" rtl="0" eaLnBrk="1" fontAlgn="ctr" latinLnBrk="0" hangingPunct="1">
                  <a:lnSpc>
                    <a:spcPct val="115000"/>
                  </a:lnSpc>
                  <a:spcBef>
                    <a:spcPts val="0"/>
                  </a:spcBef>
                  <a:spcAft>
                    <a:spcPts val="0"/>
                  </a:spcAft>
                  <a:buClr>
                    <a:srgbClr val="ADADAD"/>
                  </a:buClr>
                  <a:buSzPts val="1800"/>
                  <a:buFont typeface="Arial"/>
                  <a:buChar char="●"/>
                  <a:tabLst/>
                  <a:defRPr/>
                </a:pPr>
                <a:r>
                  <a:rPr kumimoji="0" lang="en-AU" b="0" i="0" u="none" strike="noStrike" kern="0" cap="none" spc="0" normalizeH="0" baseline="0" noProof="0" dirty="0">
                    <a:ln>
                      <a:noFill/>
                    </a:ln>
                    <a:solidFill>
                      <a:srgbClr val="ADADAD"/>
                    </a:solidFill>
                    <a:effectLst/>
                    <a:uLnTx/>
                    <a:uFillTx/>
                    <a:latin typeface="Arial"/>
                    <a:cs typeface="Arial"/>
                    <a:sym typeface="Arial"/>
                  </a:rPr>
                  <a:t>Go through each FD </a:t>
                </a:r>
                <a14:m>
                  <m:oMath xmlns:m="http://schemas.openxmlformats.org/officeDocument/2006/math">
                    <m:r>
                      <a:rPr kumimoji="0" lang="en-AU" b="0" i="1" u="none" strike="noStrike" kern="0" cap="none" spc="0" normalizeH="0" baseline="0" noProof="0" dirty="0" smtClean="0">
                        <a:ln>
                          <a:noFill/>
                        </a:ln>
                        <a:solidFill>
                          <a:srgbClr val="ADADAD"/>
                        </a:solidFill>
                        <a:effectLst/>
                        <a:uLnTx/>
                        <a:uFillTx/>
                        <a:latin typeface="Cambria Math" panose="02040503050406030204" pitchFamily="18" charset="0"/>
                        <a:cs typeface="Arial"/>
                        <a:sym typeface="Arial"/>
                      </a:rPr>
                      <m:t>𝐿𝐻𝑆</m:t>
                    </m:r>
                    <m:r>
                      <a:rPr kumimoji="0" lang="en-AU" b="0" i="1" u="none" strike="noStrike" kern="0" cap="none" spc="0" normalizeH="0" baseline="0" noProof="0" dirty="0" smtClean="0">
                        <a:ln>
                          <a:noFill/>
                        </a:ln>
                        <a:solidFill>
                          <a:srgbClr val="ADADAD"/>
                        </a:solidFill>
                        <a:effectLst/>
                        <a:uLnTx/>
                        <a:uFillTx/>
                        <a:latin typeface="Cambria Math" panose="02040503050406030204" pitchFamily="18" charset="0"/>
                        <a:cs typeface="Arial"/>
                        <a:sym typeface="Arial"/>
                      </a:rPr>
                      <m:t>→</m:t>
                    </m:r>
                    <m:r>
                      <a:rPr kumimoji="0" lang="en-AU" b="0" i="1" u="none" strike="noStrike" kern="0" cap="none" spc="0" normalizeH="0" baseline="0" noProof="0" dirty="0" smtClean="0">
                        <a:ln>
                          <a:noFill/>
                        </a:ln>
                        <a:solidFill>
                          <a:srgbClr val="ADADAD"/>
                        </a:solidFill>
                        <a:effectLst/>
                        <a:uLnTx/>
                        <a:uFillTx/>
                        <a:latin typeface="Cambria Math" panose="02040503050406030204" pitchFamily="18" charset="0"/>
                        <a:cs typeface="Arial"/>
                        <a:sym typeface="Arial"/>
                      </a:rPr>
                      <m:t>𝑅𝐻𝑆</m:t>
                    </m:r>
                  </m:oMath>
                </a14:m>
                <a:r>
                  <a:rPr kumimoji="0" lang="en-AU" b="0" i="0" u="none" strike="noStrike" kern="0" cap="none" spc="0" normalizeH="0" baseline="0" noProof="0" dirty="0">
                    <a:ln>
                      <a:noFill/>
                    </a:ln>
                    <a:solidFill>
                      <a:srgbClr val="ADADAD"/>
                    </a:solidFill>
                    <a:effectLst/>
                    <a:uLnTx/>
                    <a:uFillTx/>
                    <a:latin typeface="Arial"/>
                    <a:cs typeface="Arial"/>
                    <a:sym typeface="Arial"/>
                  </a:rPr>
                  <a:t>, add attributes to the closure on the RHS if all the LHS is in </a:t>
                </a:r>
                <a14:m>
                  <m:oMath xmlns:m="http://schemas.openxmlformats.org/officeDocument/2006/math">
                    <m:sSup>
                      <m:sSupPr>
                        <m:ctrlPr>
                          <a:rPr kumimoji="0" lang="en-AU" b="0" i="1" u="none" strike="noStrike" kern="0" cap="none" spc="0" normalizeH="0" baseline="0" noProof="0">
                            <a:ln>
                              <a:noFill/>
                            </a:ln>
                            <a:solidFill>
                              <a:srgbClr val="ADADAD"/>
                            </a:solidFill>
                            <a:effectLst/>
                            <a:uLnTx/>
                            <a:uFillTx/>
                            <a:latin typeface="Cambria Math" panose="02040503050406030204" pitchFamily="18" charset="0"/>
                            <a:sym typeface="Arial"/>
                          </a:rPr>
                        </m:ctrlPr>
                      </m:sSupPr>
                      <m:e>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𝑋</m:t>
                        </m:r>
                      </m:e>
                      <m:sup>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m:t>
                        </m:r>
                      </m:sup>
                    </m:sSup>
                  </m:oMath>
                </a14:m>
                <a:r>
                  <a:rPr kumimoji="0" lang="en-AU" b="0" i="0" u="none" strike="noStrike" kern="0" cap="none" spc="0" normalizeH="0" baseline="0" noProof="0" dirty="0">
                    <a:ln>
                      <a:noFill/>
                    </a:ln>
                    <a:solidFill>
                      <a:srgbClr val="ADADAD"/>
                    </a:solidFill>
                    <a:effectLst/>
                    <a:uLnTx/>
                    <a:uFillTx/>
                    <a:latin typeface="Arial"/>
                    <a:cs typeface="Arial"/>
                    <a:sym typeface="Arial"/>
                  </a:rPr>
                  <a:t>.</a:t>
                </a:r>
              </a:p>
              <a:p>
                <a:pPr marL="457200" marR="0" lvl="0" indent="-342900" algn="l" defTabSz="914400" rtl="0" eaLnBrk="1" fontAlgn="ctr" latinLnBrk="0" hangingPunct="1">
                  <a:lnSpc>
                    <a:spcPct val="115000"/>
                  </a:lnSpc>
                  <a:spcBef>
                    <a:spcPts val="0"/>
                  </a:spcBef>
                  <a:spcAft>
                    <a:spcPts val="0"/>
                  </a:spcAft>
                  <a:buClr>
                    <a:srgbClr val="ADADAD"/>
                  </a:buClr>
                  <a:buSzPts val="1800"/>
                  <a:buFont typeface="Arial"/>
                  <a:buChar char="●"/>
                  <a:tabLst/>
                  <a:defRPr/>
                </a:pPr>
                <a:r>
                  <a:rPr kumimoji="0" lang="en-AU" b="0" i="0" u="none" strike="noStrike" kern="0" cap="none" spc="0" normalizeH="0" baseline="0" noProof="0" dirty="0">
                    <a:ln>
                      <a:noFill/>
                    </a:ln>
                    <a:solidFill>
                      <a:srgbClr val="ADADAD"/>
                    </a:solidFill>
                    <a:effectLst/>
                    <a:uLnTx/>
                    <a:uFillTx/>
                    <a:latin typeface="Arial"/>
                    <a:cs typeface="Arial"/>
                    <a:sym typeface="Arial"/>
                  </a:rPr>
                  <a:t>Keeping going through the FDs again </a:t>
                </a:r>
                <a:r>
                  <a:rPr kumimoji="0" lang="en-US" altLang="ja-JP" b="0" i="0" u="none" strike="noStrike" kern="0" cap="none" spc="0" normalizeH="0" baseline="0" noProof="0" dirty="0">
                    <a:ln>
                      <a:noFill/>
                    </a:ln>
                    <a:solidFill>
                      <a:srgbClr val="ADADAD"/>
                    </a:solidFill>
                    <a:effectLst/>
                    <a:uLnTx/>
                    <a:uFillTx/>
                    <a:latin typeface="Arial"/>
                    <a:cs typeface="Arial"/>
                    <a:sym typeface="Arial"/>
                  </a:rPr>
                  <a:t>and</a:t>
                </a:r>
                <a:r>
                  <a:rPr kumimoji="0" lang="en-AU" b="0" i="0" u="none" strike="noStrike" kern="0" cap="none" spc="0" normalizeH="0" baseline="0" noProof="0" dirty="0">
                    <a:ln>
                      <a:noFill/>
                    </a:ln>
                    <a:solidFill>
                      <a:srgbClr val="ADADAD"/>
                    </a:solidFill>
                    <a:effectLst/>
                    <a:uLnTx/>
                    <a:uFillTx/>
                    <a:latin typeface="Arial"/>
                    <a:cs typeface="Arial"/>
                    <a:sym typeface="Arial"/>
                  </a:rPr>
                  <a:t> </a:t>
                </a:r>
                <a:r>
                  <a:rPr kumimoji="0" lang="en-US" altLang="ja-JP" b="0" i="0" u="none" strike="noStrike" kern="0" cap="none" spc="0" normalizeH="0" baseline="0" noProof="0" dirty="0">
                    <a:ln>
                      <a:noFill/>
                    </a:ln>
                    <a:solidFill>
                      <a:srgbClr val="ADADAD"/>
                    </a:solidFill>
                    <a:effectLst/>
                    <a:uLnTx/>
                    <a:uFillTx/>
                    <a:latin typeface="Arial"/>
                    <a:cs typeface="Arial"/>
                    <a:sym typeface="Arial"/>
                  </a:rPr>
                  <a:t>again</a:t>
                </a:r>
                <a:r>
                  <a:rPr kumimoji="0" lang="en-AU" b="0" i="0" u="none" strike="noStrike" kern="0" cap="none" spc="0" normalizeH="0" baseline="0" noProof="0" dirty="0">
                    <a:ln>
                      <a:noFill/>
                    </a:ln>
                    <a:solidFill>
                      <a:srgbClr val="ADADAD"/>
                    </a:solidFill>
                    <a:effectLst/>
                    <a:uLnTx/>
                    <a:uFillTx/>
                    <a:latin typeface="Arial"/>
                    <a:cs typeface="Arial"/>
                    <a:sym typeface="Arial"/>
                  </a:rPr>
                  <a:t> with the new attributes in </a:t>
                </a:r>
                <a14:m>
                  <m:oMath xmlns:m="http://schemas.openxmlformats.org/officeDocument/2006/math">
                    <m:sSup>
                      <m:sSupPr>
                        <m:ctrlPr>
                          <a:rPr kumimoji="0" lang="en-AU" b="0" i="1" u="none" strike="noStrike" kern="0" cap="none" spc="0" normalizeH="0" baseline="0" noProof="0">
                            <a:ln>
                              <a:noFill/>
                            </a:ln>
                            <a:solidFill>
                              <a:srgbClr val="ADADAD"/>
                            </a:solidFill>
                            <a:effectLst/>
                            <a:uLnTx/>
                            <a:uFillTx/>
                            <a:latin typeface="Cambria Math" panose="02040503050406030204" pitchFamily="18" charset="0"/>
                            <a:sym typeface="Arial"/>
                          </a:rPr>
                        </m:ctrlPr>
                      </m:sSupPr>
                      <m:e>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𝑋</m:t>
                        </m:r>
                      </m:e>
                      <m:sup>
                        <m:r>
                          <a:rPr kumimoji="0" lang="en-AU" b="0" i="0" u="none" strike="noStrike" kern="0" cap="none" spc="0" normalizeH="0" baseline="0" noProof="0">
                            <a:ln>
                              <a:noFill/>
                            </a:ln>
                            <a:solidFill>
                              <a:srgbClr val="ADADAD"/>
                            </a:solidFill>
                            <a:effectLst/>
                            <a:uLnTx/>
                            <a:uFillTx/>
                            <a:latin typeface="Cambria Math" panose="02040503050406030204" pitchFamily="18" charset="0"/>
                            <a:sym typeface="Arial"/>
                          </a:rPr>
                          <m:t>+</m:t>
                        </m:r>
                      </m:sup>
                    </m:sSup>
                  </m:oMath>
                </a14:m>
                <a:r>
                  <a:rPr kumimoji="0" lang="en-AU" b="0" i="0" u="none" strike="noStrike" kern="0" cap="none" spc="0" normalizeH="0" baseline="0" noProof="0" dirty="0">
                    <a:ln>
                      <a:noFill/>
                    </a:ln>
                    <a:solidFill>
                      <a:srgbClr val="ADADAD"/>
                    </a:solidFill>
                    <a:effectLst/>
                    <a:uLnTx/>
                    <a:uFillTx/>
                    <a:latin typeface="Arial"/>
                    <a:cs typeface="Arial"/>
                    <a:sym typeface="Arial"/>
                  </a:rPr>
                  <a:t> until you are unable to add any more attributes to the closure.</a:t>
                </a:r>
              </a:p>
              <a:p>
                <a:endParaRPr lang="en-AU" dirty="0"/>
              </a:p>
            </p:txBody>
          </p:sp>
        </mc:Choice>
        <mc:Fallback xmlns="">
          <p:sp>
            <p:nvSpPr>
              <p:cNvPr id="2" name="TextBox 1">
                <a:extLst>
                  <a:ext uri="{FF2B5EF4-FFF2-40B4-BE49-F238E27FC236}">
                    <a16:creationId xmlns:a16="http://schemas.microsoft.com/office/drawing/2014/main" id="{A4D44E8D-7122-A27A-1F8D-8AF83718C7CD}"/>
                  </a:ext>
                </a:extLst>
              </p:cNvPr>
              <p:cNvSpPr txBox="1">
                <a:spLocks noRot="1" noChangeAspect="1" noMove="1" noResize="1" noEditPoints="1" noAdjustHandles="1" noChangeArrowheads="1" noChangeShapeType="1" noTextEdit="1"/>
              </p:cNvSpPr>
              <p:nvPr/>
            </p:nvSpPr>
            <p:spPr>
              <a:xfrm>
                <a:off x="42326" y="2016407"/>
                <a:ext cx="5022780" cy="3280898"/>
              </a:xfrm>
              <a:prstGeom prst="rect">
                <a:avLst/>
              </a:prstGeom>
              <a:blipFill>
                <a:blip r:embed="rId4"/>
                <a:stretch>
                  <a:fillRect r="-364"/>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BAF7EA59-372A-336F-5342-2516C36D4DC1}"/>
              </a:ext>
            </a:extLst>
          </p:cNvPr>
          <p:cNvSpPr txBox="1"/>
          <p:nvPr/>
        </p:nvSpPr>
        <p:spPr>
          <a:xfrm>
            <a:off x="5022021" y="2116943"/>
            <a:ext cx="4160279" cy="1938992"/>
          </a:xfrm>
          <a:prstGeom prst="rect">
            <a:avLst/>
          </a:prstGeom>
          <a:noFill/>
        </p:spPr>
        <p:txBody>
          <a:bodyPr wrap="square" rtlCol="0">
            <a:spAutoFit/>
          </a:bodyPr>
          <a:lstStyle/>
          <a:p>
            <a:r>
              <a:rPr lang="en-AU" sz="1200" dirty="0">
                <a:solidFill>
                  <a:srgbClr val="D4D4D4"/>
                </a:solidFill>
                <a:latin typeface="Consolas" panose="020B0609020204030204" pitchFamily="49" charset="0"/>
              </a:rPr>
              <a:t>Input: F (set of FDs), X (starting attributes)</a:t>
            </a:r>
          </a:p>
          <a:p>
            <a:r>
              <a:rPr lang="en-AU" sz="1200" dirty="0">
                <a:solidFill>
                  <a:srgbClr val="D4D4D4"/>
                </a:solidFill>
                <a:latin typeface="Consolas" panose="020B0609020204030204" pitchFamily="49" charset="0"/>
              </a:rPr>
              <a:t>Output: X+ (attribute closure)</a:t>
            </a:r>
          </a:p>
          <a:p>
            <a:endParaRPr lang="en-AU" sz="1200" dirty="0">
              <a:solidFill>
                <a:srgbClr val="D4D4D4"/>
              </a:solidFill>
              <a:latin typeface="Consolas" panose="020B0609020204030204" pitchFamily="49" charset="0"/>
            </a:endParaRPr>
          </a:p>
          <a:p>
            <a:r>
              <a:rPr lang="en-AU" sz="1200" dirty="0">
                <a:solidFill>
                  <a:srgbClr val="9CDCFE"/>
                </a:solidFill>
                <a:latin typeface="Consolas" panose="020B0609020204030204" pitchFamily="49" charset="0"/>
              </a:rPr>
              <a:t>Closure</a:t>
            </a:r>
            <a:r>
              <a:rPr lang="en-AU" sz="1200" dirty="0">
                <a:solidFill>
                  <a:srgbClr val="D4D4D4"/>
                </a:solidFill>
                <a:latin typeface="Consolas" panose="020B0609020204030204" pitchFamily="49" charset="0"/>
              </a:rPr>
              <a:t> = X </a:t>
            </a:r>
            <a:endParaRPr lang="en-AU" sz="1200" dirty="0">
              <a:solidFill>
                <a:srgbClr val="C586C0"/>
              </a:solidFill>
              <a:latin typeface="Consolas" panose="020B0609020204030204" pitchFamily="49" charset="0"/>
            </a:endParaRPr>
          </a:p>
          <a:p>
            <a:r>
              <a:rPr lang="en-AU" sz="1200" dirty="0">
                <a:solidFill>
                  <a:srgbClr val="C586C0"/>
                </a:solidFill>
                <a:latin typeface="Consolas" panose="020B0609020204030204" pitchFamily="49" charset="0"/>
              </a:rPr>
              <a:t>while</a:t>
            </a:r>
            <a:r>
              <a:rPr lang="en-AU" sz="1200" dirty="0">
                <a:solidFill>
                  <a:srgbClr val="D4D4D4"/>
                </a:solidFill>
                <a:latin typeface="Consolas" panose="020B0609020204030204" pitchFamily="49" charset="0"/>
              </a:rPr>
              <a:t> </a:t>
            </a:r>
            <a:r>
              <a:rPr lang="en-AU" sz="1200" dirty="0">
                <a:solidFill>
                  <a:srgbClr val="FFD700"/>
                </a:solidFill>
                <a:latin typeface="Consolas" panose="020B0609020204030204" pitchFamily="49" charset="0"/>
              </a:rPr>
              <a:t>(</a:t>
            </a:r>
            <a:r>
              <a:rPr lang="en-AU" sz="1200" dirty="0">
                <a:solidFill>
                  <a:srgbClr val="569CD6"/>
                </a:solidFill>
                <a:latin typeface="Consolas" panose="020B0609020204030204" pitchFamily="49" charset="0"/>
              </a:rPr>
              <a:t>not</a:t>
            </a:r>
            <a:r>
              <a:rPr lang="en-AU" sz="1200" dirty="0">
                <a:solidFill>
                  <a:srgbClr val="D4D4D4"/>
                </a:solidFill>
                <a:latin typeface="Consolas" panose="020B0609020204030204" pitchFamily="49" charset="0"/>
              </a:rPr>
              <a:t> done</a:t>
            </a:r>
            <a:r>
              <a:rPr lang="en-AU" sz="1200" dirty="0">
                <a:solidFill>
                  <a:srgbClr val="FFD700"/>
                </a:solidFill>
                <a:latin typeface="Consolas" panose="020B0609020204030204" pitchFamily="49" charset="0"/>
              </a:rPr>
              <a:t>)</a:t>
            </a:r>
            <a:r>
              <a:rPr lang="en-AU" sz="1200" dirty="0">
                <a:solidFill>
                  <a:srgbClr val="D4D4D4"/>
                </a:solidFill>
                <a:latin typeface="Consolas" panose="020B0609020204030204" pitchFamily="49" charset="0"/>
              </a:rPr>
              <a:t> </a:t>
            </a:r>
            <a:r>
              <a:rPr lang="en-AU" sz="1200" dirty="0">
                <a:solidFill>
                  <a:srgbClr val="FFD700"/>
                </a:solidFill>
                <a:latin typeface="Consolas" panose="020B0609020204030204" pitchFamily="49" charset="0"/>
              </a:rPr>
              <a:t>{</a:t>
            </a:r>
          </a:p>
          <a:p>
            <a:r>
              <a:rPr lang="en-AU" sz="1200" dirty="0">
                <a:solidFill>
                  <a:srgbClr val="D4D4D4"/>
                </a:solidFill>
                <a:latin typeface="Consolas" panose="020B0609020204030204" pitchFamily="49" charset="0"/>
              </a:rPr>
              <a:t>    </a:t>
            </a:r>
            <a:r>
              <a:rPr lang="en-AU" sz="1200" dirty="0" err="1">
                <a:solidFill>
                  <a:srgbClr val="9CDCFE"/>
                </a:solidFill>
                <a:latin typeface="Consolas" panose="020B0609020204030204" pitchFamily="49" charset="0"/>
              </a:rPr>
              <a:t>OldClosure</a:t>
            </a:r>
            <a:r>
              <a:rPr lang="en-AU" sz="1200" dirty="0">
                <a:solidFill>
                  <a:srgbClr val="D4D4D4"/>
                </a:solidFill>
                <a:latin typeface="Consolas" panose="020B0609020204030204" pitchFamily="49" charset="0"/>
              </a:rPr>
              <a:t> = Closure</a:t>
            </a:r>
          </a:p>
          <a:p>
            <a:r>
              <a:rPr lang="en-AU" sz="1200" dirty="0">
                <a:solidFill>
                  <a:srgbClr val="D4D4D4"/>
                </a:solidFill>
                <a:latin typeface="Consolas" panose="020B0609020204030204" pitchFamily="49" charset="0"/>
              </a:rPr>
              <a:t>    </a:t>
            </a:r>
            <a:r>
              <a:rPr lang="en-AU" sz="1200" dirty="0">
                <a:solidFill>
                  <a:srgbClr val="C586C0"/>
                </a:solidFill>
                <a:latin typeface="Consolas" panose="020B0609020204030204" pitchFamily="49" charset="0"/>
              </a:rPr>
              <a:t>for</a:t>
            </a:r>
            <a:r>
              <a:rPr lang="en-AU" sz="1200" dirty="0">
                <a:solidFill>
                  <a:srgbClr val="D4D4D4"/>
                </a:solidFill>
                <a:latin typeface="Consolas" panose="020B0609020204030204" pitchFamily="49" charset="0"/>
              </a:rPr>
              <a:t> each A-&gt;B such that A</a:t>
            </a:r>
          </a:p>
          <a:p>
            <a:r>
              <a:rPr lang="en-AU" sz="1200" dirty="0">
                <a:solidFill>
                  <a:srgbClr val="D4D4D4"/>
                </a:solidFill>
                <a:latin typeface="Consolas" panose="020B0609020204030204" pitchFamily="49" charset="0"/>
              </a:rPr>
              <a:t>        </a:t>
            </a:r>
            <a:r>
              <a:rPr lang="en-AU" sz="1200" dirty="0">
                <a:solidFill>
                  <a:srgbClr val="BFBF95"/>
                </a:solidFill>
                <a:latin typeface="Consolas" panose="020B0609020204030204" pitchFamily="49" charset="0"/>
              </a:rPr>
              <a:t>add B to Closure</a:t>
            </a:r>
          </a:p>
          <a:p>
            <a:r>
              <a:rPr lang="en-AU" sz="1200" dirty="0">
                <a:solidFill>
                  <a:srgbClr val="D4D4D4"/>
                </a:solidFill>
                <a:latin typeface="Consolas" panose="020B0609020204030204" pitchFamily="49" charset="0"/>
              </a:rPr>
              <a:t>    </a:t>
            </a:r>
            <a:r>
              <a:rPr lang="en-AU" sz="1200" dirty="0">
                <a:solidFill>
                  <a:srgbClr val="C586C0"/>
                </a:solidFill>
                <a:latin typeface="Consolas" panose="020B0609020204030204" pitchFamily="49" charset="0"/>
              </a:rPr>
              <a:t>if</a:t>
            </a:r>
            <a:r>
              <a:rPr lang="en-AU" sz="1200" dirty="0">
                <a:solidFill>
                  <a:srgbClr val="D4D4D4"/>
                </a:solidFill>
                <a:latin typeface="Consolas" panose="020B0609020204030204" pitchFamily="49" charset="0"/>
              </a:rPr>
              <a:t> </a:t>
            </a:r>
            <a:r>
              <a:rPr lang="en-AU" sz="1200" dirty="0">
                <a:solidFill>
                  <a:srgbClr val="DA70D6"/>
                </a:solidFill>
                <a:latin typeface="Consolas" panose="020B0609020204030204" pitchFamily="49" charset="0"/>
              </a:rPr>
              <a:t>(</a:t>
            </a:r>
            <a:r>
              <a:rPr lang="en-AU" sz="1200" dirty="0">
                <a:solidFill>
                  <a:srgbClr val="D4D4D4"/>
                </a:solidFill>
                <a:latin typeface="Consolas" panose="020B0609020204030204" pitchFamily="49" charset="0"/>
              </a:rPr>
              <a:t>Closure == </a:t>
            </a:r>
            <a:r>
              <a:rPr lang="en-AU" sz="1200" dirty="0" err="1">
                <a:solidFill>
                  <a:srgbClr val="D4D4D4"/>
                </a:solidFill>
                <a:latin typeface="Consolas" panose="020B0609020204030204" pitchFamily="49" charset="0"/>
              </a:rPr>
              <a:t>OldClosure</a:t>
            </a:r>
            <a:r>
              <a:rPr lang="en-AU" sz="1200" dirty="0">
                <a:solidFill>
                  <a:srgbClr val="DA70D6"/>
                </a:solidFill>
                <a:latin typeface="Consolas" panose="020B0609020204030204" pitchFamily="49" charset="0"/>
              </a:rPr>
              <a:t>)</a:t>
            </a:r>
            <a:r>
              <a:rPr lang="en-AU" sz="1200" dirty="0">
                <a:solidFill>
                  <a:srgbClr val="D4D4D4"/>
                </a:solidFill>
                <a:latin typeface="Consolas" panose="020B0609020204030204" pitchFamily="49" charset="0"/>
              </a:rPr>
              <a:t> </a:t>
            </a:r>
            <a:r>
              <a:rPr lang="en-AU" sz="1200" dirty="0">
                <a:solidFill>
                  <a:srgbClr val="569CD6"/>
                </a:solidFill>
                <a:latin typeface="Consolas" panose="020B0609020204030204" pitchFamily="49" charset="0"/>
              </a:rPr>
              <a:t>done</a:t>
            </a:r>
            <a:r>
              <a:rPr lang="en-AU" sz="1200" dirty="0">
                <a:solidFill>
                  <a:srgbClr val="D4D4D4"/>
                </a:solidFill>
                <a:latin typeface="Consolas" panose="020B0609020204030204" pitchFamily="49" charset="0"/>
              </a:rPr>
              <a:t> = true</a:t>
            </a:r>
          </a:p>
          <a:p>
            <a:r>
              <a:rPr lang="en-AU" sz="1200" dirty="0">
                <a:solidFill>
                  <a:srgbClr val="FFD700"/>
                </a:solidFill>
                <a:latin typeface="Consolas" panose="020B0609020204030204" pitchFamily="49" charset="0"/>
              </a:rPr>
              <a: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F31A731-B7E0-BCCD-CA02-A61EE42EEADA}"/>
                  </a:ext>
                </a:extLst>
              </p:cNvPr>
              <p:cNvSpPr txBox="1"/>
              <p:nvPr/>
            </p:nvSpPr>
            <p:spPr>
              <a:xfrm>
                <a:off x="5065106" y="4030031"/>
                <a:ext cx="4036568" cy="1083374"/>
              </a:xfrm>
              <a:prstGeom prst="rect">
                <a:avLst/>
              </a:prstGeom>
              <a:noFill/>
            </p:spPr>
            <p:txBody>
              <a:bodyPr wrap="square" rtlCol="0">
                <a:spAutoFit/>
              </a:bodyPr>
              <a:lstStyle/>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lang="en-AU" dirty="0">
                    <a:solidFill>
                      <a:srgbClr val="ADADAD"/>
                    </a:solidFill>
                    <a:latin typeface="+mn-lt"/>
                  </a:rPr>
                  <a:t>Example</a:t>
                </a:r>
                <a:endParaRPr kumimoji="0" lang="en-AU" sz="1400" b="0" u="none" strike="noStrike" kern="0" cap="none" spc="0" normalizeH="0" baseline="0" noProof="0" dirty="0">
                  <a:ln>
                    <a:noFill/>
                  </a:ln>
                  <a:solidFill>
                    <a:srgbClr val="ADADAD"/>
                  </a:solidFill>
                  <a:effectLst/>
                  <a:uLnTx/>
                  <a:uFillTx/>
                  <a:latin typeface="+mn-lt"/>
                  <a:sym typeface="Arial"/>
                </a:endParaRP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14:m>
                  <m:oMathPara xmlns:m="http://schemas.openxmlformats.org/officeDocument/2006/math">
                    <m:oMathParaPr>
                      <m:jc m:val="centerGroup"/>
                    </m:oMathParaPr>
                    <m:oMath xmlns:m="http://schemas.openxmlformats.org/officeDocument/2006/math">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𝑅</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 = </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𝐴𝐵𝐶</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  </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𝐹</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 = { </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𝐴𝐵</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 → </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𝐶</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𝐶</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 → </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𝐵</m:t>
                      </m:r>
                      <m:r>
                        <a:rPr kumimoji="0" lang="en-AU" sz="1400" b="0" i="1" u="none" strike="noStrike" kern="0" cap="none" spc="0" normalizeH="0" baseline="0" noProof="0" dirty="0" smtClean="0">
                          <a:ln>
                            <a:noFill/>
                          </a:ln>
                          <a:solidFill>
                            <a:srgbClr val="ADADAD"/>
                          </a:solidFill>
                          <a:effectLst/>
                          <a:uLnTx/>
                          <a:uFillTx/>
                          <a:latin typeface="Cambria Math" panose="02040503050406030204" pitchFamily="18" charset="0"/>
                          <a:sym typeface="Arial"/>
                        </a:rPr>
                        <m:t> }</m:t>
                      </m:r>
                    </m:oMath>
                  </m:oMathPara>
                </a14:m>
                <a:endParaRPr kumimoji="0" lang="en-AU" sz="1400" b="0" i="0" u="none" strike="noStrike" kern="0" cap="none" spc="0" normalizeH="0" baseline="0" noProof="0" dirty="0">
                  <a:ln>
                    <a:noFill/>
                  </a:ln>
                  <a:solidFill>
                    <a:srgbClr val="ADADAD"/>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14:m>
                  <m:oMathPara xmlns:m="http://schemas.openxmlformats.org/officeDocument/2006/math">
                    <m:oMathParaPr>
                      <m:jc m:val="centerGroup"/>
                    </m:oMathParaPr>
                    <m:oMath xmlns:m="http://schemas.openxmlformats.org/officeDocument/2006/math">
                      <m:sSup>
                        <m:sSupPr>
                          <m:ctrlP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ctrlPr>
                        </m:sSupPr>
                        <m:e>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𝐴</m:t>
                          </m:r>
                        </m:e>
                        <m:sup>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up>
                      </m:sSup>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𝐴</m:t>
                      </m:r>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 </m:t>
                      </m:r>
                      <m:sSup>
                        <m:sSupPr>
                          <m:ctrlP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ctrlPr>
                        </m:sSupPr>
                        <m:e>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𝐵</m:t>
                          </m:r>
                        </m:e>
                        <m:sup>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up>
                      </m:sSup>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𝐵</m:t>
                      </m:r>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 </m:t>
                      </m:r>
                      <m:sSup>
                        <m:sSupPr>
                          <m:ctrlP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ctrlPr>
                        </m:sSupPr>
                        <m:e>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𝐶</m:t>
                          </m:r>
                        </m:e>
                        <m:sup>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up>
                      </m:sSup>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𝐶𝐵</m:t>
                      </m:r>
                    </m:oMath>
                  </m:oMathPara>
                </a14:m>
                <a:endParaRPr kumimoji="0" lang="en-AU" sz="1400" b="0" i="1" u="none" strike="noStrike" kern="0" cap="none" spc="0" normalizeH="0" baseline="0" noProof="0" dirty="0">
                  <a:ln>
                    <a:noFill/>
                  </a:ln>
                  <a:solidFill>
                    <a:srgbClr val="569CD6"/>
                  </a:solidFill>
                  <a:effectLst/>
                  <a:uLnTx/>
                  <a:uFillTx/>
                  <a:latin typeface="Cambria Math" panose="02040503050406030204" pitchFamily="18" charset="0"/>
                  <a:cs typeface="Arial"/>
                  <a:sym typeface="Arial"/>
                </a:endParaRP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14:m>
                  <m:oMathPara xmlns:m="http://schemas.openxmlformats.org/officeDocument/2006/math">
                    <m:oMathParaPr>
                      <m:jc m:val="centerGroup"/>
                    </m:oMathParaPr>
                    <m:oMath xmlns:m="http://schemas.openxmlformats.org/officeDocument/2006/math">
                      <m:sSup>
                        <m:sSupPr>
                          <m:ctrlP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ctrlPr>
                        </m:sSupPr>
                        <m:e>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AB</m:t>
                          </m:r>
                        </m:e>
                        <m:sup>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up>
                      </m:sSup>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ABC</m:t>
                      </m:r>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Sup>
                        <m:sSupPr>
                          <m:ctrlP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ctrlPr>
                        </m:sSupPr>
                        <m:e>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BC</m:t>
                          </m:r>
                        </m:e>
                        <m:sup>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up>
                      </m:sSup>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BC</m:t>
                      </m:r>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 </m:t>
                      </m:r>
                      <m:sSup>
                        <m:sSupPr>
                          <m:ctrlPr>
                            <a:rPr kumimoji="0" lang="en-AU" sz="1400" b="0" i="1"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ctrlPr>
                        </m:sSupPr>
                        <m:e>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AC</m:t>
                          </m:r>
                        </m:e>
                        <m:sup>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sup>
                      </m:sSup>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ACB</m:t>
                      </m:r>
                      <m: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m:t>
                      </m:r>
                      <m:r>
                        <m:rPr>
                          <m:sty m:val="p"/>
                        </m:rPr>
                        <a:rPr kumimoji="0" lang="en-AU" sz="1400" b="0" i="0" u="none" strike="noStrike" kern="0" cap="none" spc="0" normalizeH="0" baseline="0" noProof="0" smtClean="0">
                          <a:ln>
                            <a:noFill/>
                          </a:ln>
                          <a:solidFill>
                            <a:srgbClr val="569CD6"/>
                          </a:solidFill>
                          <a:effectLst/>
                          <a:uLnTx/>
                          <a:uFillTx/>
                          <a:latin typeface="Cambria Math" panose="02040503050406030204" pitchFamily="18" charset="0"/>
                          <a:cs typeface="Arial"/>
                          <a:sym typeface="Arial"/>
                        </a:rPr>
                        <m:t>ABC</m:t>
                      </m:r>
                    </m:oMath>
                  </m:oMathPara>
                </a14:m>
                <a:endParaRPr kumimoji="0" lang="en-AU" sz="1400" b="0" i="0" u="none" strike="noStrike" kern="0" cap="none" spc="0" normalizeH="0" baseline="0" noProof="0" dirty="0">
                  <a:ln>
                    <a:noFill/>
                  </a:ln>
                  <a:solidFill>
                    <a:srgbClr val="569CD6"/>
                  </a:solidFill>
                  <a:effectLst/>
                  <a:uLnTx/>
                  <a:uFillTx/>
                  <a:latin typeface="Arial"/>
                  <a:cs typeface="Arial"/>
                  <a:sym typeface="Arial"/>
                </a:endParaRPr>
              </a:p>
            </p:txBody>
          </p:sp>
        </mc:Choice>
        <mc:Fallback>
          <p:sp>
            <p:nvSpPr>
              <p:cNvPr id="4" name="TextBox 3">
                <a:extLst>
                  <a:ext uri="{FF2B5EF4-FFF2-40B4-BE49-F238E27FC236}">
                    <a16:creationId xmlns:a16="http://schemas.microsoft.com/office/drawing/2014/main" id="{FF31A731-B7E0-BCCD-CA02-A61EE42EEADA}"/>
                  </a:ext>
                </a:extLst>
              </p:cNvPr>
              <p:cNvSpPr txBox="1">
                <a:spLocks noRot="1" noChangeAspect="1" noMove="1" noResize="1" noEditPoints="1" noAdjustHandles="1" noChangeArrowheads="1" noChangeShapeType="1" noTextEdit="1"/>
              </p:cNvSpPr>
              <p:nvPr/>
            </p:nvSpPr>
            <p:spPr>
              <a:xfrm>
                <a:off x="5065106" y="4030031"/>
                <a:ext cx="4036568" cy="1083374"/>
              </a:xfrm>
              <a:prstGeom prst="rect">
                <a:avLst/>
              </a:prstGeom>
              <a:blipFill>
                <a:blip r:embed="rId5"/>
                <a:stretch>
                  <a:fillRect/>
                </a:stretch>
              </a:blipFill>
            </p:spPr>
            <p:txBody>
              <a:bodyPr/>
              <a:lstStyle/>
              <a:p>
                <a:r>
                  <a:rPr lang="en-AU">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186408" y="100948"/>
            <a:ext cx="6997800" cy="51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Finding Candidate Keys</a:t>
            </a:r>
            <a:endParaRPr dirty="0"/>
          </a:p>
        </p:txBody>
      </p:sp>
      <mc:AlternateContent xmlns:mc="http://schemas.openxmlformats.org/markup-compatibility/2006">
        <mc:Choice xmlns:a14="http://schemas.microsoft.com/office/drawing/2010/main" Requires="a14">
          <p:sp>
            <p:nvSpPr>
              <p:cNvPr id="81" name="Google Shape;81;p17"/>
              <p:cNvSpPr txBox="1">
                <a:spLocks noGrp="1"/>
              </p:cNvSpPr>
              <p:nvPr>
                <p:ph type="body" idx="1"/>
              </p:nvPr>
            </p:nvSpPr>
            <p:spPr>
              <a:xfrm>
                <a:off x="122875" y="532390"/>
                <a:ext cx="8902200" cy="4510162"/>
              </a:xfrm>
              <a:prstGeom prst="rect">
                <a:avLst/>
              </a:prstGeom>
            </p:spPr>
            <p:txBody>
              <a:bodyPr spcFirstLastPara="1" wrap="square" lIns="91425" tIns="91425" rIns="91425" bIns="91425" anchor="t" anchorCtr="0">
                <a:noAutofit/>
              </a:bodyPr>
              <a:lstStyle/>
              <a:p>
                <a:pPr marL="114300" indent="0">
                  <a:buNone/>
                </a:pPr>
                <a:r>
                  <a:rPr lang="en-AU" sz="1600" dirty="0"/>
                  <a:t>The </a:t>
                </a:r>
                <a:r>
                  <a:rPr lang="en-AU" sz="1600" b="1" dirty="0">
                    <a:solidFill>
                      <a:srgbClr val="9966FF"/>
                    </a:solidFill>
                  </a:rPr>
                  <a:t>candidate key(s) </a:t>
                </a:r>
                <a:r>
                  <a:rPr lang="en-AU" sz="1600" dirty="0"/>
                  <a:t>of a relation </a:t>
                </a:r>
                <a14:m>
                  <m:oMath xmlns:m="http://schemas.openxmlformats.org/officeDocument/2006/math">
                    <m:r>
                      <a:rPr lang="en-AU" sz="1600">
                        <a:latin typeface="Cambria Math" panose="02040503050406030204" pitchFamily="18" charset="0"/>
                      </a:rPr>
                      <m:t>𝑅</m:t>
                    </m:r>
                    <m:r>
                      <a:rPr lang="en-AU" sz="1600">
                        <a:latin typeface="Cambria Math" panose="02040503050406030204" pitchFamily="18" charset="0"/>
                      </a:rPr>
                      <m:t>(</m:t>
                    </m:r>
                    <m:r>
                      <a:rPr lang="en-AU" sz="1600">
                        <a:latin typeface="Cambria Math" panose="02040503050406030204" pitchFamily="18" charset="0"/>
                      </a:rPr>
                      <m:t>𝐴</m:t>
                    </m:r>
                    <m:r>
                      <a:rPr lang="en-AU" sz="1600">
                        <a:latin typeface="Cambria Math" panose="02040503050406030204" pitchFamily="18" charset="0"/>
                      </a:rPr>
                      <m:t>,</m:t>
                    </m:r>
                    <m:r>
                      <a:rPr lang="en-AU" sz="1600">
                        <a:latin typeface="Cambria Math" panose="02040503050406030204" pitchFamily="18" charset="0"/>
                      </a:rPr>
                      <m:t>𝐵</m:t>
                    </m:r>
                    <m:r>
                      <a:rPr lang="en-AU" sz="1600">
                        <a:latin typeface="Cambria Math" panose="02040503050406030204" pitchFamily="18" charset="0"/>
                      </a:rPr>
                      <m:t>,</m:t>
                    </m:r>
                    <m:r>
                      <a:rPr lang="en-AU" sz="1600">
                        <a:latin typeface="Cambria Math" panose="02040503050406030204" pitchFamily="18" charset="0"/>
                      </a:rPr>
                      <m:t>𝐶</m:t>
                    </m:r>
                    <m:r>
                      <a:rPr lang="en-AU" sz="1600">
                        <a:latin typeface="Cambria Math" panose="02040503050406030204" pitchFamily="18" charset="0"/>
                      </a:rPr>
                      <m:t>,…)</m:t>
                    </m:r>
                  </m:oMath>
                </a14:m>
                <a:r>
                  <a:rPr lang="en-AU" sz="1600" dirty="0"/>
                  <a:t>, with FD set </a:t>
                </a:r>
                <a14:m>
                  <m:oMath xmlns:m="http://schemas.openxmlformats.org/officeDocument/2006/math">
                    <m:r>
                      <a:rPr lang="en-AU" sz="1600" i="1">
                        <a:latin typeface="Cambria Math" panose="02040503050406030204" pitchFamily="18" charset="0"/>
                      </a:rPr>
                      <m:t>𝐹</m:t>
                    </m:r>
                    <m:r>
                      <a:rPr lang="en-AU" sz="1600" i="1">
                        <a:latin typeface="Cambria Math" panose="02040503050406030204" pitchFamily="18" charset="0"/>
                      </a:rPr>
                      <m:t>,</m:t>
                    </m:r>
                  </m:oMath>
                </a14:m>
                <a:r>
                  <a:rPr lang="en-AU" sz="1600" dirty="0"/>
                  <a:t>  are the smallest subsets of attributes that can determine all attributes. If </a:t>
                </a:r>
                <a14:m>
                  <m:oMath xmlns:m="http://schemas.openxmlformats.org/officeDocument/2006/math">
                    <m:r>
                      <a:rPr lang="en-AU" sz="1600" i="1">
                        <a:latin typeface="Cambria Math" panose="02040503050406030204" pitchFamily="18" charset="0"/>
                      </a:rPr>
                      <m:t>𝑋</m:t>
                    </m:r>
                  </m:oMath>
                </a14:m>
                <a:r>
                  <a:rPr lang="en-AU" sz="1600" dirty="0"/>
                  <a:t> is a candidate key, then</a:t>
                </a:r>
              </a:p>
              <a:p>
                <a:pPr lvl="1" fontAlgn="ctr"/>
                <a:r>
                  <a:rPr lang="en-AU" sz="1600" dirty="0"/>
                  <a:t>Its </a:t>
                </a:r>
                <a:r>
                  <a:rPr lang="en-AU" sz="1600" dirty="0">
                    <a:solidFill>
                      <a:srgbClr val="ADADAD"/>
                    </a:solidFill>
                  </a:rPr>
                  <a:t>closure results in all </a:t>
                </a:r>
                <a:r>
                  <a:rPr lang="en-US" altLang="ja-JP" sz="1600" dirty="0">
                    <a:solidFill>
                      <a:srgbClr val="ADADAD"/>
                    </a:solidFill>
                  </a:rPr>
                  <a:t>of</a:t>
                </a:r>
                <a:r>
                  <a:rPr lang="en-AU" sz="1600" dirty="0">
                    <a:solidFill>
                      <a:srgbClr val="ADADAD"/>
                    </a:solidFill>
                  </a:rPr>
                  <a:t> </a:t>
                </a:r>
                <a14:m>
                  <m:oMath xmlns:m="http://schemas.openxmlformats.org/officeDocument/2006/math">
                    <m:r>
                      <a:rPr lang="en-AU" sz="1600">
                        <a:solidFill>
                          <a:srgbClr val="ADADAD"/>
                        </a:solidFill>
                        <a:latin typeface="Cambria Math" panose="02040503050406030204" pitchFamily="18" charset="0"/>
                      </a:rPr>
                      <m:t>𝑅</m:t>
                    </m:r>
                    <m:r>
                      <a:rPr lang="en-AU" sz="1600" i="1">
                        <a:solidFill>
                          <a:srgbClr val="ADADAD"/>
                        </a:solidFill>
                        <a:latin typeface="Cambria Math" panose="02040503050406030204" pitchFamily="18" charset="0"/>
                      </a:rPr>
                      <m:t> </m:t>
                    </m:r>
                    <m:r>
                      <a:rPr lang="en-AU" sz="1600" smtClean="0">
                        <a:solidFill>
                          <a:srgbClr val="9966FF"/>
                        </a:solidFill>
                        <a:latin typeface="Cambria Math" panose="02040503050406030204" pitchFamily="18" charset="0"/>
                      </a:rPr>
                      <m:t>(</m:t>
                    </m:r>
                    <m:sSup>
                      <m:sSupPr>
                        <m:ctrlPr>
                          <a:rPr lang="en-AU" sz="1600" i="1" smtClean="0">
                            <a:solidFill>
                              <a:srgbClr val="9966FF"/>
                            </a:solidFill>
                            <a:latin typeface="Cambria Math" panose="02040503050406030204" pitchFamily="18" charset="0"/>
                          </a:rPr>
                        </m:ctrlPr>
                      </m:sSupPr>
                      <m:e>
                        <m:r>
                          <a:rPr lang="en-AU" sz="1600">
                            <a:solidFill>
                              <a:srgbClr val="9966FF"/>
                            </a:solidFill>
                            <a:latin typeface="Cambria Math" panose="02040503050406030204" pitchFamily="18" charset="0"/>
                          </a:rPr>
                          <m:t>𝑋</m:t>
                        </m:r>
                      </m:e>
                      <m:sup>
                        <m:r>
                          <a:rPr lang="en-AU" sz="1600">
                            <a:solidFill>
                              <a:srgbClr val="9966FF"/>
                            </a:solidFill>
                            <a:latin typeface="Cambria Math" panose="02040503050406030204" pitchFamily="18" charset="0"/>
                          </a:rPr>
                          <m:t>+</m:t>
                        </m:r>
                      </m:sup>
                    </m:sSup>
                    <m:r>
                      <a:rPr lang="en-AU" sz="1600">
                        <a:solidFill>
                          <a:srgbClr val="9966FF"/>
                        </a:solidFill>
                        <a:latin typeface="Cambria Math" panose="02040503050406030204" pitchFamily="18" charset="0"/>
                      </a:rPr>
                      <m:t>=</m:t>
                    </m:r>
                    <m:r>
                      <a:rPr lang="en-AU" sz="1600">
                        <a:solidFill>
                          <a:srgbClr val="9966FF"/>
                        </a:solidFill>
                        <a:latin typeface="Cambria Math" panose="02040503050406030204" pitchFamily="18" charset="0"/>
                      </a:rPr>
                      <m:t>𝑅</m:t>
                    </m:r>
                    <m:r>
                      <a:rPr lang="en-AU" sz="1600">
                        <a:solidFill>
                          <a:srgbClr val="9966FF"/>
                        </a:solidFill>
                        <a:latin typeface="Cambria Math" panose="02040503050406030204" pitchFamily="18" charset="0"/>
                      </a:rPr>
                      <m:t>)</m:t>
                    </m:r>
                  </m:oMath>
                </a14:m>
                <a:r>
                  <a:rPr lang="en-AU" sz="1600" dirty="0">
                    <a:solidFill>
                      <a:srgbClr val="9966FF"/>
                    </a:solidFill>
                  </a:rPr>
                  <a:t>. </a:t>
                </a:r>
                <a:r>
                  <a:rPr lang="en-AU" sz="1600" dirty="0"/>
                  <a:t>Sets that have this property are usually referred to as </a:t>
                </a:r>
                <a:r>
                  <a:rPr lang="en-AU" sz="1600" dirty="0" err="1"/>
                  <a:t>superkeys</a:t>
                </a:r>
                <a:r>
                  <a:rPr lang="en-AU" sz="1600" dirty="0"/>
                  <a:t>.</a:t>
                </a:r>
              </a:p>
              <a:p>
                <a:pPr lvl="1" fontAlgn="ctr"/>
                <a:r>
                  <a:rPr lang="en-AU" sz="1600" dirty="0"/>
                  <a:t>There is </a:t>
                </a:r>
                <a:r>
                  <a:rPr lang="en-AU" sz="1600" dirty="0">
                    <a:solidFill>
                      <a:srgbClr val="9966FF"/>
                    </a:solidFill>
                  </a:rPr>
                  <a:t>no smaller subset </a:t>
                </a:r>
                <a:r>
                  <a:rPr lang="en-AU" sz="1600" dirty="0"/>
                  <a:t>of </a:t>
                </a:r>
                <a14:m>
                  <m:oMath xmlns:m="http://schemas.openxmlformats.org/officeDocument/2006/math">
                    <m:r>
                      <a:rPr lang="en-AU" sz="1600">
                        <a:latin typeface="Cambria Math" panose="02040503050406030204" pitchFamily="18" charset="0"/>
                      </a:rPr>
                      <m:t>𝑋</m:t>
                    </m:r>
                  </m:oMath>
                </a14:m>
                <a:r>
                  <a:rPr lang="en-AU" sz="1600" dirty="0"/>
                  <a:t> whose closure is </a:t>
                </a:r>
                <a14:m>
                  <m:oMath xmlns:m="http://schemas.openxmlformats.org/officeDocument/2006/math">
                    <m:r>
                      <a:rPr lang="en-AU" sz="1600">
                        <a:latin typeface="Cambria Math" panose="02040503050406030204" pitchFamily="18" charset="0"/>
                      </a:rPr>
                      <m:t>𝑅</m:t>
                    </m:r>
                  </m:oMath>
                </a14:m>
                <a:r>
                  <a:rPr lang="en-AU" sz="1600" dirty="0"/>
                  <a:t> (i.e. we can't drop one of the attributes of </a:t>
                </a:r>
                <a14:m>
                  <m:oMath xmlns:m="http://schemas.openxmlformats.org/officeDocument/2006/math">
                    <m:r>
                      <a:rPr lang="en-AU" sz="1600">
                        <a:latin typeface="Cambria Math" panose="02040503050406030204" pitchFamily="18" charset="0"/>
                      </a:rPr>
                      <m:t>𝑋</m:t>
                    </m:r>
                  </m:oMath>
                </a14:m>
                <a:r>
                  <a:rPr lang="en-AU" sz="1600" dirty="0"/>
                  <a:t> and still have its closure be </a:t>
                </a:r>
                <a:r>
                  <a:rPr lang="en-US" altLang="ja-JP" sz="1600" dirty="0"/>
                  <a:t>all</a:t>
                </a:r>
                <a:r>
                  <a:rPr lang="en-AU" sz="1600" dirty="0"/>
                  <a:t> of </a:t>
                </a:r>
                <a14:m>
                  <m:oMath xmlns:m="http://schemas.openxmlformats.org/officeDocument/2006/math">
                    <m:r>
                      <a:rPr lang="en-AU" sz="1600">
                        <a:latin typeface="Cambria Math" panose="02040503050406030204" pitchFamily="18" charset="0"/>
                      </a:rPr>
                      <m:t>𝑅</m:t>
                    </m:r>
                  </m:oMath>
                </a14:m>
                <a:r>
                  <a:rPr lang="en-AU" sz="1600" dirty="0"/>
                  <a:t>). </a:t>
                </a:r>
              </a:p>
              <a:p>
                <a:pPr marL="114300" indent="0">
                  <a:buNone/>
                </a:pPr>
                <a:r>
                  <a:rPr lang="en-AU" sz="1600" dirty="0"/>
                  <a:t>Using all the functional dependencies in </a:t>
                </a:r>
                <a14:m>
                  <m:oMath xmlns:m="http://schemas.openxmlformats.org/officeDocument/2006/math">
                    <m:r>
                      <a:rPr lang="en-AU" sz="1600" i="1" dirty="0">
                        <a:latin typeface="Cambria Math" panose="02040503050406030204" pitchFamily="18" charset="0"/>
                      </a:rPr>
                      <m:t>𝐹</m:t>
                    </m:r>
                  </m:oMath>
                </a14:m>
                <a:r>
                  <a:rPr lang="en-AU" sz="1600" dirty="0"/>
                  <a:t> of </a:t>
                </a:r>
                <a14:m>
                  <m:oMath xmlns:m="http://schemas.openxmlformats.org/officeDocument/2006/math">
                    <m:r>
                      <a:rPr lang="en-AU" sz="1600">
                        <a:latin typeface="Cambria Math" panose="02040503050406030204" pitchFamily="18" charset="0"/>
                      </a:rPr>
                      <m:t>𝑅</m:t>
                    </m:r>
                  </m:oMath>
                </a14:m>
                <a:r>
                  <a:rPr lang="en-AU" sz="1600" dirty="0"/>
                  <a:t>, we can keep adding attributes until all the attributes can be determined by </a:t>
                </a:r>
                <a14:m>
                  <m:oMath xmlns:m="http://schemas.openxmlformats.org/officeDocument/2006/math">
                    <m:r>
                      <a:rPr lang="en-AU" sz="1600">
                        <a:latin typeface="Cambria Math" panose="02040503050406030204" pitchFamily="18" charset="0"/>
                      </a:rPr>
                      <m:t>𝑋</m:t>
                    </m:r>
                  </m:oMath>
                </a14:m>
                <a:r>
                  <a:rPr lang="en-AU" sz="1600" dirty="0"/>
                  <a:t>.</a:t>
                </a:r>
              </a:p>
              <a:p>
                <a:pPr marL="114300" lvl="0" indent="0" algn="ctr">
                  <a:buClr>
                    <a:srgbClr val="ADADAD"/>
                  </a:buClr>
                  <a:buNone/>
                  <a:defRPr/>
                </a:pPr>
                <a14:m>
                  <m:oMathPara xmlns:m="http://schemas.openxmlformats.org/officeDocument/2006/math">
                    <m:oMathParaPr>
                      <m:jc m:val="centerGroup"/>
                    </m:oMathParaPr>
                    <m:oMath xmlns:m="http://schemas.openxmlformats.org/officeDocument/2006/math">
                      <m:r>
                        <a:rPr lang="en-AU" sz="1600" i="1" dirty="0">
                          <a:solidFill>
                            <a:srgbClr val="ADADAD"/>
                          </a:solidFill>
                          <a:latin typeface="Cambria Math" panose="02040503050406030204" pitchFamily="18" charset="0"/>
                        </a:rPr>
                        <m:t>𝑅</m:t>
                      </m:r>
                      <m:r>
                        <a:rPr lang="en-AU" sz="1600" i="1" dirty="0">
                          <a:solidFill>
                            <a:srgbClr val="ADADAD"/>
                          </a:solidFill>
                          <a:latin typeface="Cambria Math" panose="02040503050406030204" pitchFamily="18" charset="0"/>
                        </a:rPr>
                        <m:t> = </m:t>
                      </m:r>
                      <m:r>
                        <a:rPr lang="en-AU" sz="1600" i="1" dirty="0">
                          <a:solidFill>
                            <a:srgbClr val="ADADAD"/>
                          </a:solidFill>
                          <a:latin typeface="Cambria Math" panose="02040503050406030204" pitchFamily="18" charset="0"/>
                        </a:rPr>
                        <m:t>𝐴𝐵𝐶</m:t>
                      </m:r>
                      <m:r>
                        <a:rPr lang="en-AU" sz="1600" i="1" dirty="0">
                          <a:solidFill>
                            <a:srgbClr val="ADADAD"/>
                          </a:solidFill>
                          <a:latin typeface="Cambria Math" panose="02040503050406030204" pitchFamily="18" charset="0"/>
                        </a:rPr>
                        <m:t>,  </m:t>
                      </m:r>
                      <m:r>
                        <a:rPr lang="en-AU" sz="1600" i="1" dirty="0">
                          <a:solidFill>
                            <a:srgbClr val="ADADAD"/>
                          </a:solidFill>
                          <a:latin typeface="Cambria Math" panose="02040503050406030204" pitchFamily="18" charset="0"/>
                        </a:rPr>
                        <m:t>𝐹</m:t>
                      </m:r>
                      <m:r>
                        <a:rPr lang="en-AU" sz="1600" i="1" dirty="0">
                          <a:solidFill>
                            <a:srgbClr val="ADADAD"/>
                          </a:solidFill>
                          <a:latin typeface="Cambria Math" panose="02040503050406030204" pitchFamily="18" charset="0"/>
                        </a:rPr>
                        <m:t> = { </m:t>
                      </m:r>
                      <m:r>
                        <a:rPr lang="en-AU" sz="1600" i="1" dirty="0">
                          <a:solidFill>
                            <a:srgbClr val="ADADAD"/>
                          </a:solidFill>
                          <a:latin typeface="Cambria Math" panose="02040503050406030204" pitchFamily="18" charset="0"/>
                        </a:rPr>
                        <m:t>𝐴𝐵</m:t>
                      </m:r>
                      <m:r>
                        <a:rPr lang="en-AU" sz="1600" i="1" dirty="0">
                          <a:solidFill>
                            <a:srgbClr val="ADADAD"/>
                          </a:solidFill>
                          <a:latin typeface="Cambria Math" panose="02040503050406030204" pitchFamily="18" charset="0"/>
                        </a:rPr>
                        <m:t> → </m:t>
                      </m:r>
                      <m:r>
                        <a:rPr lang="en-AU" sz="1600" i="1" dirty="0">
                          <a:solidFill>
                            <a:srgbClr val="ADADAD"/>
                          </a:solidFill>
                          <a:latin typeface="Cambria Math" panose="02040503050406030204" pitchFamily="18" charset="0"/>
                        </a:rPr>
                        <m:t>𝐶</m:t>
                      </m:r>
                      <m:r>
                        <a:rPr lang="en-AU" sz="1600" i="1" dirty="0">
                          <a:solidFill>
                            <a:srgbClr val="ADADAD"/>
                          </a:solidFill>
                          <a:latin typeface="Cambria Math" panose="02040503050406030204" pitchFamily="18" charset="0"/>
                        </a:rPr>
                        <m:t>,</m:t>
                      </m:r>
                      <m:r>
                        <a:rPr lang="en-AU" sz="1600" i="1" dirty="0">
                          <a:solidFill>
                            <a:srgbClr val="ADADAD"/>
                          </a:solidFill>
                          <a:latin typeface="Cambria Math" panose="02040503050406030204" pitchFamily="18" charset="0"/>
                        </a:rPr>
                        <m:t>𝐶</m:t>
                      </m:r>
                      <m:r>
                        <a:rPr lang="en-AU" sz="1600" i="1" dirty="0">
                          <a:solidFill>
                            <a:srgbClr val="ADADAD"/>
                          </a:solidFill>
                          <a:latin typeface="Cambria Math" panose="02040503050406030204" pitchFamily="18" charset="0"/>
                        </a:rPr>
                        <m:t> → </m:t>
                      </m:r>
                      <m:r>
                        <a:rPr lang="en-AU" sz="1600" i="1" dirty="0">
                          <a:solidFill>
                            <a:srgbClr val="ADADAD"/>
                          </a:solidFill>
                          <a:latin typeface="Cambria Math" panose="02040503050406030204" pitchFamily="18" charset="0"/>
                        </a:rPr>
                        <m:t>𝐵</m:t>
                      </m:r>
                      <m:r>
                        <a:rPr lang="en-AU" sz="1600" i="1" dirty="0">
                          <a:solidFill>
                            <a:srgbClr val="ADADAD"/>
                          </a:solidFill>
                          <a:latin typeface="Cambria Math" panose="02040503050406030204" pitchFamily="18" charset="0"/>
                        </a:rPr>
                        <m:t> }</m:t>
                      </m:r>
                    </m:oMath>
                  </m:oMathPara>
                </a14:m>
                <a:endParaRPr lang="en-AU" sz="1600" dirty="0">
                  <a:solidFill>
                    <a:srgbClr val="ADADAD"/>
                  </a:solidFill>
                </a:endParaRPr>
              </a:p>
              <a:p>
                <a:pPr marL="114300" lvl="0" indent="0" algn="ctr">
                  <a:buClr>
                    <a:srgbClr val="ADADAD"/>
                  </a:buClr>
                  <a:buNone/>
                  <a:defRPr/>
                </a:pPr>
                <a14:m>
                  <m:oMath xmlns:m="http://schemas.openxmlformats.org/officeDocument/2006/math">
                    <m:sSup>
                      <m:sSupPr>
                        <m:ctrlPr>
                          <a:rPr lang="en-AU" sz="1600" i="1">
                            <a:solidFill>
                              <a:srgbClr val="569CD6"/>
                            </a:solidFill>
                            <a:latin typeface="Cambria Math" panose="02040503050406030204" pitchFamily="18" charset="0"/>
                          </a:rPr>
                        </m:ctrlPr>
                      </m:sSupPr>
                      <m:e>
                        <m:r>
                          <a:rPr lang="en-AU" sz="1600" i="1">
                            <a:solidFill>
                              <a:srgbClr val="569CD6"/>
                            </a:solidFill>
                            <a:latin typeface="Cambria Math" panose="02040503050406030204" pitchFamily="18" charset="0"/>
                          </a:rPr>
                          <m:t>𝐴</m:t>
                        </m:r>
                      </m:e>
                      <m:sup>
                        <m:r>
                          <a:rPr lang="en-AU" sz="1600" i="1">
                            <a:solidFill>
                              <a:srgbClr val="569CD6"/>
                            </a:solidFill>
                            <a:latin typeface="Cambria Math" panose="02040503050406030204" pitchFamily="18" charset="0"/>
                          </a:rPr>
                          <m:t>+</m:t>
                        </m:r>
                      </m:sup>
                    </m:sSup>
                    <m:r>
                      <a:rPr lang="en-AU" sz="1600" i="1">
                        <a:solidFill>
                          <a:srgbClr val="569CD6"/>
                        </a:solidFill>
                        <a:latin typeface="Cambria Math" panose="02040503050406030204" pitchFamily="18" charset="0"/>
                      </a:rPr>
                      <m:t>=</m:t>
                    </m:r>
                    <m:r>
                      <a:rPr lang="en-AU" sz="1600" i="1">
                        <a:solidFill>
                          <a:srgbClr val="569CD6"/>
                        </a:solidFill>
                        <a:latin typeface="Cambria Math" panose="02040503050406030204" pitchFamily="18" charset="0"/>
                      </a:rPr>
                      <m:t>𝐴</m:t>
                    </m:r>
                    <m:r>
                      <a:rPr lang="en-AU" sz="1600" i="1">
                        <a:solidFill>
                          <a:srgbClr val="569CD6"/>
                        </a:solidFill>
                        <a:latin typeface="Cambria Math" panose="02040503050406030204" pitchFamily="18" charset="0"/>
                      </a:rPr>
                      <m:t>, </m:t>
                    </m:r>
                    <m:sSup>
                      <m:sSupPr>
                        <m:ctrlPr>
                          <a:rPr lang="en-AU" sz="1600" i="1">
                            <a:solidFill>
                              <a:srgbClr val="569CD6"/>
                            </a:solidFill>
                            <a:latin typeface="Cambria Math" panose="02040503050406030204" pitchFamily="18" charset="0"/>
                          </a:rPr>
                        </m:ctrlPr>
                      </m:sSupPr>
                      <m:e>
                        <m:r>
                          <a:rPr lang="en-AU" sz="1600" i="1">
                            <a:solidFill>
                              <a:srgbClr val="569CD6"/>
                            </a:solidFill>
                            <a:latin typeface="Cambria Math" panose="02040503050406030204" pitchFamily="18" charset="0"/>
                          </a:rPr>
                          <m:t>𝐵</m:t>
                        </m:r>
                      </m:e>
                      <m:sup>
                        <m:r>
                          <a:rPr lang="en-AU" sz="1600" i="1">
                            <a:solidFill>
                              <a:srgbClr val="569CD6"/>
                            </a:solidFill>
                            <a:latin typeface="Cambria Math" panose="02040503050406030204" pitchFamily="18" charset="0"/>
                          </a:rPr>
                          <m:t>+</m:t>
                        </m:r>
                      </m:sup>
                    </m:sSup>
                    <m:r>
                      <a:rPr lang="en-AU" sz="1600" i="1">
                        <a:solidFill>
                          <a:srgbClr val="569CD6"/>
                        </a:solidFill>
                        <a:latin typeface="Cambria Math" panose="02040503050406030204" pitchFamily="18" charset="0"/>
                      </a:rPr>
                      <m:t>=</m:t>
                    </m:r>
                    <m:r>
                      <a:rPr lang="en-AU" sz="1600" i="1">
                        <a:solidFill>
                          <a:srgbClr val="569CD6"/>
                        </a:solidFill>
                        <a:latin typeface="Cambria Math" panose="02040503050406030204" pitchFamily="18" charset="0"/>
                      </a:rPr>
                      <m:t>𝐵</m:t>
                    </m:r>
                    <m:r>
                      <a:rPr lang="en-AU" sz="1600" i="1">
                        <a:solidFill>
                          <a:srgbClr val="569CD6"/>
                        </a:solidFill>
                        <a:latin typeface="Cambria Math" panose="02040503050406030204" pitchFamily="18" charset="0"/>
                      </a:rPr>
                      <m:t>, </m:t>
                    </m:r>
                    <m:sSup>
                      <m:sSupPr>
                        <m:ctrlPr>
                          <a:rPr lang="en-AU" sz="1600" i="1">
                            <a:solidFill>
                              <a:srgbClr val="569CD6"/>
                            </a:solidFill>
                            <a:latin typeface="Cambria Math" panose="02040503050406030204" pitchFamily="18" charset="0"/>
                          </a:rPr>
                        </m:ctrlPr>
                      </m:sSupPr>
                      <m:e>
                        <m:r>
                          <a:rPr lang="en-AU" sz="1600" i="1">
                            <a:solidFill>
                              <a:srgbClr val="569CD6"/>
                            </a:solidFill>
                            <a:latin typeface="Cambria Math" panose="02040503050406030204" pitchFamily="18" charset="0"/>
                          </a:rPr>
                          <m:t>𝐶</m:t>
                        </m:r>
                      </m:e>
                      <m:sup>
                        <m:r>
                          <a:rPr lang="en-AU" sz="1600" i="1">
                            <a:solidFill>
                              <a:srgbClr val="569CD6"/>
                            </a:solidFill>
                            <a:latin typeface="Cambria Math" panose="02040503050406030204" pitchFamily="18" charset="0"/>
                          </a:rPr>
                          <m:t>+</m:t>
                        </m:r>
                      </m:sup>
                    </m:sSup>
                    <m:r>
                      <a:rPr lang="en-AU" sz="1600" i="1">
                        <a:solidFill>
                          <a:srgbClr val="569CD6"/>
                        </a:solidFill>
                        <a:latin typeface="Cambria Math" panose="02040503050406030204" pitchFamily="18" charset="0"/>
                      </a:rPr>
                      <m:t>=</m:t>
                    </m:r>
                    <m:r>
                      <a:rPr lang="en-AU" sz="1600" i="1">
                        <a:solidFill>
                          <a:srgbClr val="569CD6"/>
                        </a:solidFill>
                        <a:latin typeface="Cambria Math" panose="02040503050406030204" pitchFamily="18" charset="0"/>
                      </a:rPr>
                      <m:t>𝐶𝐵</m:t>
                    </m:r>
                  </m:oMath>
                </a14:m>
                <a:r>
                  <a:rPr lang="en-AU" sz="1600" i="1" dirty="0">
                    <a:solidFill>
                      <a:srgbClr val="569CD6"/>
                    </a:solidFill>
                    <a:latin typeface="Cambria Math" panose="02040503050406030204" pitchFamily="18" charset="0"/>
                  </a:rPr>
                  <a:t> </a:t>
                </a:r>
                <a:r>
                  <a:rPr lang="en-AU" sz="1600" dirty="0">
                    <a:solidFill>
                      <a:srgbClr val="ADADAD"/>
                    </a:solidFill>
                    <a:latin typeface="Arial" panose="020B0604020202020204" pitchFamily="34" charset="0"/>
                    <a:cs typeface="Arial" panose="020B0604020202020204" pitchFamily="34" charset="0"/>
                  </a:rPr>
                  <a:t>(No single attribute candidate key)</a:t>
                </a:r>
              </a:p>
              <a:p>
                <a:pPr marL="114300" lvl="0" indent="0" algn="ctr">
                  <a:buClr>
                    <a:srgbClr val="ADADAD"/>
                  </a:buClr>
                  <a:buNone/>
                  <a:defRPr/>
                </a:pPr>
                <a14:m>
                  <m:oMath xmlns:m="http://schemas.openxmlformats.org/officeDocument/2006/math">
                    <m:sSup>
                      <m:sSupPr>
                        <m:ctrlPr>
                          <a:rPr lang="en-AU" sz="1600" i="1">
                            <a:solidFill>
                              <a:srgbClr val="569CD6"/>
                            </a:solidFill>
                            <a:latin typeface="Cambria Math" panose="02040503050406030204" pitchFamily="18" charset="0"/>
                          </a:rPr>
                        </m:ctrlPr>
                      </m:sSupPr>
                      <m:e>
                        <m:r>
                          <m:rPr>
                            <m:sty m:val="p"/>
                          </m:rPr>
                          <a:rPr lang="en-AU" sz="1600">
                            <a:solidFill>
                              <a:srgbClr val="569CD6"/>
                            </a:solidFill>
                            <a:latin typeface="Cambria Math" panose="02040503050406030204" pitchFamily="18" charset="0"/>
                          </a:rPr>
                          <m:t>AB</m:t>
                        </m:r>
                      </m:e>
                      <m:sup>
                        <m:r>
                          <a:rPr lang="en-AU" sz="1600">
                            <a:solidFill>
                              <a:srgbClr val="569CD6"/>
                            </a:solidFill>
                            <a:latin typeface="Cambria Math" panose="02040503050406030204" pitchFamily="18" charset="0"/>
                          </a:rPr>
                          <m:t>+</m:t>
                        </m:r>
                      </m:sup>
                    </m:sSup>
                    <m:r>
                      <a:rPr lang="en-AU" sz="1600">
                        <a:solidFill>
                          <a:srgbClr val="569CD6"/>
                        </a:solidFill>
                        <a:latin typeface="Cambria Math" panose="02040503050406030204" pitchFamily="18" charset="0"/>
                      </a:rPr>
                      <m:t>=</m:t>
                    </m:r>
                    <m:r>
                      <m:rPr>
                        <m:sty m:val="p"/>
                      </m:rPr>
                      <a:rPr lang="en-AU" sz="1600">
                        <a:solidFill>
                          <a:srgbClr val="569CD6"/>
                        </a:solidFill>
                        <a:latin typeface="Cambria Math" panose="02040503050406030204" pitchFamily="18" charset="0"/>
                      </a:rPr>
                      <m:t>ABC</m:t>
                    </m:r>
                    <m:r>
                      <a:rPr lang="en-AU" sz="1600" b="0" i="0" smtClean="0">
                        <a:solidFill>
                          <a:srgbClr val="569CD6"/>
                        </a:solidFill>
                        <a:latin typeface="Cambria Math" panose="02040503050406030204" pitchFamily="18" charset="0"/>
                      </a:rPr>
                      <m:t>=</m:t>
                    </m:r>
                    <m:r>
                      <m:rPr>
                        <m:sty m:val="p"/>
                      </m:rPr>
                      <a:rPr lang="en-AU" sz="1600" b="0" i="0" smtClean="0">
                        <a:solidFill>
                          <a:srgbClr val="569CD6"/>
                        </a:solidFill>
                        <a:latin typeface="Cambria Math" panose="02040503050406030204" pitchFamily="18" charset="0"/>
                      </a:rPr>
                      <m:t>R</m:t>
                    </m:r>
                    <m:r>
                      <a:rPr lang="en-AU" sz="1600" b="0" i="0" smtClean="0">
                        <a:solidFill>
                          <a:srgbClr val="569CD6"/>
                        </a:solidFill>
                        <a:latin typeface="Cambria Math" panose="02040503050406030204" pitchFamily="18" charset="0"/>
                      </a:rPr>
                      <m:t>,</m:t>
                    </m:r>
                    <m:r>
                      <a:rPr lang="en-AU" sz="1600" b="0" i="1" smtClean="0">
                        <a:solidFill>
                          <a:srgbClr val="569CD6"/>
                        </a:solidFill>
                        <a:latin typeface="Cambria Math" panose="02040503050406030204" pitchFamily="18" charset="0"/>
                      </a:rPr>
                      <m:t> </m:t>
                    </m:r>
                    <m:sSup>
                      <m:sSupPr>
                        <m:ctrlPr>
                          <a:rPr lang="en-AU" sz="1600" i="1">
                            <a:solidFill>
                              <a:srgbClr val="569CD6"/>
                            </a:solidFill>
                            <a:latin typeface="Cambria Math" panose="02040503050406030204" pitchFamily="18" charset="0"/>
                          </a:rPr>
                        </m:ctrlPr>
                      </m:sSupPr>
                      <m:e>
                        <m:r>
                          <a:rPr lang="en-AU" sz="1600" b="0" i="0" smtClean="0">
                            <a:solidFill>
                              <a:srgbClr val="569CD6"/>
                            </a:solidFill>
                            <a:latin typeface="Cambria Math" panose="02040503050406030204" pitchFamily="18" charset="0"/>
                          </a:rPr>
                          <m:t> </m:t>
                        </m:r>
                        <m:r>
                          <m:rPr>
                            <m:sty m:val="p"/>
                          </m:rPr>
                          <a:rPr lang="en-AU" sz="1600">
                            <a:solidFill>
                              <a:srgbClr val="569CD6"/>
                            </a:solidFill>
                            <a:latin typeface="Cambria Math" panose="02040503050406030204" pitchFamily="18" charset="0"/>
                          </a:rPr>
                          <m:t>BC</m:t>
                        </m:r>
                      </m:e>
                      <m:sup>
                        <m:r>
                          <a:rPr lang="en-AU" sz="1600">
                            <a:solidFill>
                              <a:srgbClr val="569CD6"/>
                            </a:solidFill>
                            <a:latin typeface="Cambria Math" panose="02040503050406030204" pitchFamily="18" charset="0"/>
                          </a:rPr>
                          <m:t>+</m:t>
                        </m:r>
                      </m:sup>
                    </m:sSup>
                    <m:r>
                      <a:rPr lang="en-AU" sz="1600">
                        <a:solidFill>
                          <a:srgbClr val="569CD6"/>
                        </a:solidFill>
                        <a:latin typeface="Cambria Math" panose="02040503050406030204" pitchFamily="18" charset="0"/>
                      </a:rPr>
                      <m:t>=</m:t>
                    </m:r>
                    <m:r>
                      <m:rPr>
                        <m:sty m:val="p"/>
                      </m:rPr>
                      <a:rPr lang="en-AU" sz="1600">
                        <a:solidFill>
                          <a:srgbClr val="569CD6"/>
                        </a:solidFill>
                        <a:latin typeface="Cambria Math" panose="02040503050406030204" pitchFamily="18" charset="0"/>
                      </a:rPr>
                      <m:t>BC</m:t>
                    </m:r>
                    <m:r>
                      <a:rPr lang="en-AU" sz="1600">
                        <a:solidFill>
                          <a:srgbClr val="569CD6"/>
                        </a:solidFill>
                        <a:latin typeface="Cambria Math" panose="02040503050406030204" pitchFamily="18" charset="0"/>
                      </a:rPr>
                      <m:t>, </m:t>
                    </m:r>
                    <m:sSup>
                      <m:sSupPr>
                        <m:ctrlPr>
                          <a:rPr lang="en-AU" sz="1600" i="1">
                            <a:solidFill>
                              <a:srgbClr val="569CD6"/>
                            </a:solidFill>
                            <a:latin typeface="Cambria Math" panose="02040503050406030204" pitchFamily="18" charset="0"/>
                          </a:rPr>
                        </m:ctrlPr>
                      </m:sSupPr>
                      <m:e>
                        <m:r>
                          <a:rPr lang="en-AU" sz="1600" b="0" i="0" smtClean="0">
                            <a:solidFill>
                              <a:srgbClr val="569CD6"/>
                            </a:solidFill>
                            <a:latin typeface="Cambria Math" panose="02040503050406030204" pitchFamily="18" charset="0"/>
                          </a:rPr>
                          <m:t> </m:t>
                        </m:r>
                        <m:r>
                          <m:rPr>
                            <m:sty m:val="p"/>
                          </m:rPr>
                          <a:rPr lang="en-AU" sz="1600">
                            <a:solidFill>
                              <a:srgbClr val="569CD6"/>
                            </a:solidFill>
                            <a:latin typeface="Cambria Math" panose="02040503050406030204" pitchFamily="18" charset="0"/>
                          </a:rPr>
                          <m:t>AC</m:t>
                        </m:r>
                      </m:e>
                      <m:sup>
                        <m:r>
                          <a:rPr lang="en-AU" sz="1600">
                            <a:solidFill>
                              <a:srgbClr val="569CD6"/>
                            </a:solidFill>
                            <a:latin typeface="Cambria Math" panose="02040503050406030204" pitchFamily="18" charset="0"/>
                          </a:rPr>
                          <m:t>+</m:t>
                        </m:r>
                      </m:sup>
                    </m:sSup>
                    <m:r>
                      <a:rPr lang="en-AU" sz="1600">
                        <a:solidFill>
                          <a:srgbClr val="569CD6"/>
                        </a:solidFill>
                        <a:latin typeface="Cambria Math" panose="02040503050406030204" pitchFamily="18" charset="0"/>
                      </a:rPr>
                      <m:t>=</m:t>
                    </m:r>
                    <m:r>
                      <m:rPr>
                        <m:sty m:val="p"/>
                      </m:rPr>
                      <a:rPr lang="en-AU" sz="1600">
                        <a:solidFill>
                          <a:srgbClr val="569CD6"/>
                        </a:solidFill>
                        <a:latin typeface="Cambria Math" panose="02040503050406030204" pitchFamily="18" charset="0"/>
                      </a:rPr>
                      <m:t>ACB</m:t>
                    </m:r>
                    <m:r>
                      <a:rPr lang="en-AU" sz="1600">
                        <a:solidFill>
                          <a:srgbClr val="569CD6"/>
                        </a:solidFill>
                        <a:latin typeface="Cambria Math" panose="02040503050406030204" pitchFamily="18" charset="0"/>
                      </a:rPr>
                      <m:t>=</m:t>
                    </m:r>
                    <m:r>
                      <m:rPr>
                        <m:sty m:val="p"/>
                      </m:rPr>
                      <a:rPr lang="en-AU" sz="1600">
                        <a:solidFill>
                          <a:srgbClr val="569CD6"/>
                        </a:solidFill>
                        <a:latin typeface="Cambria Math" panose="02040503050406030204" pitchFamily="18" charset="0"/>
                      </a:rPr>
                      <m:t>ABC</m:t>
                    </m:r>
                    <m:r>
                      <a:rPr lang="en-AU" sz="1600" b="0" i="0" smtClean="0">
                        <a:solidFill>
                          <a:srgbClr val="569CD6"/>
                        </a:solidFill>
                        <a:latin typeface="Cambria Math" panose="02040503050406030204" pitchFamily="18" charset="0"/>
                      </a:rPr>
                      <m:t>=</m:t>
                    </m:r>
                    <m:r>
                      <m:rPr>
                        <m:sty m:val="p"/>
                      </m:rPr>
                      <a:rPr lang="en-AU" sz="1600" b="0" i="0" smtClean="0">
                        <a:solidFill>
                          <a:srgbClr val="569CD6"/>
                        </a:solidFill>
                        <a:latin typeface="Cambria Math" panose="02040503050406030204" pitchFamily="18" charset="0"/>
                      </a:rPr>
                      <m:t>R</m:t>
                    </m:r>
                    <m:r>
                      <a:rPr lang="en-AU" sz="1600" b="0" i="0" smtClean="0">
                        <a:solidFill>
                          <a:srgbClr val="569CD6"/>
                        </a:solidFill>
                        <a:latin typeface="Cambria Math" panose="02040503050406030204" pitchFamily="18" charset="0"/>
                      </a:rPr>
                      <m:t>.</m:t>
                    </m:r>
                  </m:oMath>
                </a14:m>
                <a:r>
                  <a:rPr lang="en-AU" sz="1600" dirty="0">
                    <a:solidFill>
                      <a:srgbClr val="569CD6"/>
                    </a:solidFill>
                  </a:rPr>
                  <a:t> </a:t>
                </a:r>
                <a:r>
                  <a:rPr lang="en-AU" sz="1600" dirty="0">
                    <a:solidFill>
                      <a:srgbClr val="ADADAD"/>
                    </a:solidFill>
                  </a:rPr>
                  <a:t>So CKs are </a:t>
                </a:r>
                <a14:m>
                  <m:oMath xmlns:m="http://schemas.openxmlformats.org/officeDocument/2006/math">
                    <m:r>
                      <a:rPr lang="en-AU" sz="1600" i="1" dirty="0" smtClean="0">
                        <a:solidFill>
                          <a:srgbClr val="ADADAD"/>
                        </a:solidFill>
                        <a:latin typeface="Cambria Math" panose="02040503050406030204" pitchFamily="18" charset="0"/>
                      </a:rPr>
                      <m:t>𝐴𝐵</m:t>
                    </m:r>
                  </m:oMath>
                </a14:m>
                <a:r>
                  <a:rPr lang="en-AU" sz="1600" dirty="0">
                    <a:solidFill>
                      <a:srgbClr val="ADADAD"/>
                    </a:solidFill>
                  </a:rPr>
                  <a:t> and </a:t>
                </a:r>
                <a14:m>
                  <m:oMath xmlns:m="http://schemas.openxmlformats.org/officeDocument/2006/math">
                    <m:r>
                      <a:rPr lang="en-AU" sz="1600" i="1" dirty="0" smtClean="0">
                        <a:solidFill>
                          <a:srgbClr val="ADADAD"/>
                        </a:solidFill>
                        <a:latin typeface="Cambria Math" panose="02040503050406030204" pitchFamily="18" charset="0"/>
                      </a:rPr>
                      <m:t>𝐴𝐶</m:t>
                    </m:r>
                  </m:oMath>
                </a14:m>
                <a:endParaRPr lang="en-AU" sz="1600" dirty="0"/>
              </a:p>
              <a:p>
                <a:pPr marL="114300" indent="0">
                  <a:buNone/>
                </a:pPr>
                <a:r>
                  <a:rPr lang="en-AU" sz="1600" b="1" dirty="0"/>
                  <a:t>Shortcut: </a:t>
                </a:r>
                <a:r>
                  <a:rPr lang="en-GB" sz="1600" dirty="0"/>
                  <a:t>Attributes that </a:t>
                </a:r>
                <a:r>
                  <a:rPr lang="en-GB" sz="1600" dirty="0">
                    <a:solidFill>
                      <a:srgbClr val="9966FF"/>
                    </a:solidFill>
                  </a:rPr>
                  <a:t>never appear on the RHS </a:t>
                </a:r>
                <a:r>
                  <a:rPr lang="en-GB" sz="1600" dirty="0"/>
                  <a:t>of the FDs are </a:t>
                </a:r>
                <a:r>
                  <a:rPr lang="en-GB" sz="1600" dirty="0">
                    <a:solidFill>
                      <a:srgbClr val="9966FF"/>
                    </a:solidFill>
                  </a:rPr>
                  <a:t>PART</a:t>
                </a:r>
                <a:r>
                  <a:rPr lang="en-GB" sz="1600" dirty="0"/>
                  <a:t> of </a:t>
                </a:r>
                <a:r>
                  <a:rPr lang="en-US" altLang="ja-JP" sz="1600" dirty="0">
                    <a:solidFill>
                      <a:srgbClr val="9966FF"/>
                    </a:solidFill>
                  </a:rPr>
                  <a:t>all</a:t>
                </a:r>
                <a:r>
                  <a:rPr lang="en-GB" sz="1600" dirty="0">
                    <a:solidFill>
                      <a:srgbClr val="9966FF"/>
                    </a:solidFill>
                  </a:rPr>
                  <a:t> of the candidate keys</a:t>
                </a:r>
                <a:r>
                  <a:rPr lang="en-GB" sz="1600" dirty="0"/>
                  <a:t> (not necessarily the candidate key itself). </a:t>
                </a:r>
              </a:p>
              <a:p>
                <a:pPr marL="114300" indent="0">
                  <a:buNone/>
                </a:pPr>
                <a:r>
                  <a:rPr lang="en-GB" sz="1600" dirty="0"/>
                  <a:t>Note that </a:t>
                </a:r>
                <a14:m>
                  <m:oMath xmlns:m="http://schemas.openxmlformats.org/officeDocument/2006/math">
                    <m:r>
                      <a:rPr lang="en-GB" sz="1600" i="1" dirty="0" smtClean="0">
                        <a:latin typeface="Cambria Math" panose="02040503050406030204" pitchFamily="18" charset="0"/>
                      </a:rPr>
                      <m:t>𝐴</m:t>
                    </m:r>
                  </m:oMath>
                </a14:m>
                <a:r>
                  <a:rPr lang="en-GB" sz="1600" dirty="0"/>
                  <a:t> doesn't appear on RHS of any FDs in </a:t>
                </a:r>
                <a14:m>
                  <m:oMath xmlns:m="http://schemas.openxmlformats.org/officeDocument/2006/math">
                    <m:r>
                      <a:rPr lang="en-GB" sz="1600" i="1" dirty="0" smtClean="0">
                        <a:latin typeface="Cambria Math" panose="02040503050406030204" pitchFamily="18" charset="0"/>
                      </a:rPr>
                      <m:t>𝐹</m:t>
                    </m:r>
                  </m:oMath>
                </a14:m>
                <a:r>
                  <a:rPr lang="en-GB" sz="1600" dirty="0"/>
                  <a:t> in the above example.</a:t>
                </a:r>
              </a:p>
              <a:p>
                <a:pPr marL="114300" indent="0">
                  <a:buNone/>
                </a:pPr>
                <a:r>
                  <a:rPr lang="en-GB" sz="1600" dirty="0"/>
                  <a:t>The reason why this works is because there is no other way to determine these attributes otherwise.</a:t>
                </a:r>
              </a:p>
            </p:txBody>
          </p:sp>
        </mc:Choice>
        <mc:Fallback>
          <p:sp>
            <p:nvSpPr>
              <p:cNvPr id="81" name="Google Shape;81;p17"/>
              <p:cNvSpPr txBox="1">
                <a:spLocks noGrp="1" noRot="1" noChangeAspect="1" noMove="1" noResize="1" noEditPoints="1" noAdjustHandles="1" noChangeArrowheads="1" noChangeShapeType="1" noTextEdit="1"/>
              </p:cNvSpPr>
              <p:nvPr>
                <p:ph type="body" idx="1"/>
              </p:nvPr>
            </p:nvSpPr>
            <p:spPr>
              <a:xfrm>
                <a:off x="122875" y="532390"/>
                <a:ext cx="8902200" cy="4510162"/>
              </a:xfrm>
              <a:prstGeom prst="rect">
                <a:avLst/>
              </a:prstGeom>
              <a:blipFill>
                <a:blip r:embed="rId3"/>
                <a:stretch>
                  <a:fillRect r="-411" b="-3919"/>
                </a:stretch>
              </a:blipFill>
            </p:spPr>
            <p:txBody>
              <a:bodyPr/>
              <a:lstStyle/>
              <a:p>
                <a:r>
                  <a:rPr lang="en-AU">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D90D36A8-4346-5487-B20B-0296CF62363A}"/>
            </a:ext>
          </a:extLst>
        </p:cNvPr>
        <p:cNvGrpSpPr/>
        <p:nvPr/>
      </p:nvGrpSpPr>
      <p:grpSpPr>
        <a:xfrm>
          <a:off x="0" y="0"/>
          <a:ext cx="0" cy="0"/>
          <a:chOff x="0" y="0"/>
          <a:chExt cx="0" cy="0"/>
        </a:xfrm>
      </p:grpSpPr>
      <p:sp>
        <p:nvSpPr>
          <p:cNvPr id="80" name="Google Shape;80;p17">
            <a:extLst>
              <a:ext uri="{FF2B5EF4-FFF2-40B4-BE49-F238E27FC236}">
                <a16:creationId xmlns:a16="http://schemas.microsoft.com/office/drawing/2014/main" id="{5D1BE91F-3632-838B-2870-6E36781B25E1}"/>
              </a:ext>
            </a:extLst>
          </p:cNvPr>
          <p:cNvSpPr txBox="1">
            <a:spLocks noGrp="1"/>
          </p:cNvSpPr>
          <p:nvPr>
            <p:ph type="title"/>
          </p:nvPr>
        </p:nvSpPr>
        <p:spPr>
          <a:xfrm>
            <a:off x="122875" y="20290"/>
            <a:ext cx="4961380" cy="45366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Normal Forms</a:t>
            </a:r>
            <a:endParaRPr dirty="0"/>
          </a:p>
        </p:txBody>
      </p:sp>
      <p:sp>
        <p:nvSpPr>
          <p:cNvPr id="81" name="Google Shape;81;p17">
            <a:extLst>
              <a:ext uri="{FF2B5EF4-FFF2-40B4-BE49-F238E27FC236}">
                <a16:creationId xmlns:a16="http://schemas.microsoft.com/office/drawing/2014/main" id="{72369830-91C3-B435-DB65-F9FA43C56B47}"/>
              </a:ext>
            </a:extLst>
          </p:cNvPr>
          <p:cNvSpPr txBox="1">
            <a:spLocks noGrp="1"/>
          </p:cNvSpPr>
          <p:nvPr>
            <p:ph type="body" idx="1"/>
          </p:nvPr>
        </p:nvSpPr>
        <p:spPr>
          <a:xfrm>
            <a:off x="0" y="454714"/>
            <a:ext cx="5199723" cy="4668496"/>
          </a:xfrm>
          <a:prstGeom prst="rect">
            <a:avLst/>
          </a:prstGeom>
        </p:spPr>
        <p:txBody>
          <a:bodyPr spcFirstLastPara="1" wrap="square" lIns="91425" tIns="91425" rIns="91425" bIns="91425" anchor="t" anchorCtr="0">
            <a:noAutofit/>
          </a:bodyPr>
          <a:lstStyle/>
          <a:p>
            <a:pPr marL="114300" indent="0">
              <a:buNone/>
            </a:pPr>
            <a:r>
              <a:rPr lang="en-AU" sz="1100" dirty="0"/>
              <a:t>Normalisation is the process of designing a database schema to prevent data anomalies, whilst also not creating too much redundancy. </a:t>
            </a:r>
          </a:p>
          <a:p>
            <a:pPr marL="114300" indent="0">
              <a:buNone/>
            </a:pPr>
            <a:endParaRPr lang="en-AU" sz="1100" dirty="0"/>
          </a:p>
          <a:p>
            <a:pPr marL="114300" indent="0">
              <a:buNone/>
            </a:pPr>
            <a:r>
              <a:rPr lang="en-AU" sz="1100" dirty="0"/>
              <a:t>Normal forms describe how 'normalised' the database is.</a:t>
            </a:r>
          </a:p>
          <a:p>
            <a:pPr marL="114300" indent="0">
              <a:buNone/>
            </a:pPr>
            <a:r>
              <a:rPr lang="en-AU" sz="1100" dirty="0"/>
              <a:t>The forms range from 1NF to 6NF, with BCNF being 3.5NF. The more normalised, the more data integrity errors we prevent, but the data tends to become more spread out and create some redundant columns.</a:t>
            </a:r>
          </a:p>
          <a:p>
            <a:pPr marL="114300" indent="0">
              <a:buNone/>
            </a:pPr>
            <a:r>
              <a:rPr lang="en-AU" sz="1100" dirty="0"/>
              <a:t>Forms we care about in this course (industry-acceptable):</a:t>
            </a:r>
          </a:p>
          <a:p>
            <a:pPr fontAlgn="ctr"/>
            <a:r>
              <a:rPr lang="en-AU" sz="1100" b="1" dirty="0">
                <a:solidFill>
                  <a:srgbClr val="9966FF"/>
                </a:solidFill>
              </a:rPr>
              <a:t>Boyce-Codd Normal Form (BCNF)</a:t>
            </a:r>
          </a:p>
          <a:p>
            <a:pPr lvl="1" fontAlgn="ctr"/>
            <a:r>
              <a:rPr lang="en-AU" sz="1100" dirty="0"/>
              <a:t>eliminates all redundancy due to functional dependencies </a:t>
            </a:r>
          </a:p>
          <a:p>
            <a:pPr lvl="1" fontAlgn="ctr"/>
            <a:r>
              <a:rPr lang="en-AU" sz="1100" dirty="0"/>
              <a:t>but may not preserve original functional dependencies </a:t>
            </a:r>
          </a:p>
          <a:p>
            <a:pPr fontAlgn="ctr"/>
            <a:r>
              <a:rPr lang="en-AU" sz="1100" b="1" dirty="0">
                <a:solidFill>
                  <a:srgbClr val="9966FF"/>
                </a:solidFill>
              </a:rPr>
              <a:t>Third Normal Form (3NF)</a:t>
            </a:r>
          </a:p>
          <a:p>
            <a:pPr lvl="1" fontAlgn="ctr"/>
            <a:r>
              <a:rPr lang="en-AU" sz="1100" dirty="0"/>
              <a:t>eliminates most (but not all) redundancy due to FDs</a:t>
            </a:r>
          </a:p>
          <a:p>
            <a:pPr lvl="1" fontAlgn="ctr"/>
            <a:r>
              <a:rPr lang="en-AU" sz="1100" dirty="0"/>
              <a:t>guaranteed to preserve all functional dependencies</a:t>
            </a:r>
          </a:p>
          <a:p>
            <a:pPr marL="114300" indent="0">
              <a:buNone/>
            </a:pPr>
            <a:r>
              <a:rPr lang="en-AU" sz="1100" dirty="0"/>
              <a:t>If the database is BCNF, then it is automatically 3NF as well, as BCNF is stricter; 3NF has an extra condition that makes tables slightly more likely to be 3NF if not BCNF.</a:t>
            </a:r>
          </a:p>
          <a:p>
            <a:pPr marL="114300" indent="0">
              <a:buNone/>
            </a:pPr>
            <a:endParaRPr lang="en-AU" sz="1100" dirty="0"/>
          </a:p>
          <a:p>
            <a:pPr marL="114300" indent="0">
              <a:buNone/>
            </a:pPr>
            <a:r>
              <a:rPr lang="en-AU" sz="1100" dirty="0"/>
              <a:t>If all tables are 3NF, the schema is in 3NF. Same logic for BCNF.</a:t>
            </a:r>
          </a:p>
          <a:p>
            <a:pPr marL="114300" indent="0">
              <a:buNone/>
            </a:pPr>
            <a:r>
              <a:rPr lang="en-AU" sz="1100" dirty="0"/>
              <a:t>If a table is not 3NF/BCNF, we can decompose that table into multiple smaller tables that are all 3NF/BCNF.</a:t>
            </a:r>
          </a:p>
          <a:p>
            <a:pPr marL="114300" indent="0">
              <a:buNone/>
            </a:pPr>
            <a:endParaRPr lang="en-AU" sz="1100" dirty="0"/>
          </a:p>
          <a:p>
            <a:pPr marL="114300" indent="0">
              <a:buNone/>
            </a:pPr>
            <a:r>
              <a:rPr lang="en-AU" sz="1100" dirty="0"/>
              <a:t>Note that schemas made from ER-diagrams tend to be BCNF.</a:t>
            </a:r>
          </a:p>
          <a:p>
            <a:pPr lvl="1" fontAlgn="ctr"/>
            <a:endParaRPr lang="en-AU" sz="1200" dirty="0"/>
          </a:p>
          <a:p>
            <a:pPr marL="114300" indent="0">
              <a:buNone/>
            </a:pPr>
            <a:endParaRPr lang="en-GB" sz="16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5D91267-D4D6-F4B4-D538-2B4BA77A5DCC}"/>
                  </a:ext>
                </a:extLst>
              </p:cNvPr>
              <p:cNvSpPr txBox="1"/>
              <p:nvPr/>
            </p:nvSpPr>
            <p:spPr>
              <a:xfrm>
                <a:off x="5151279" y="62880"/>
                <a:ext cx="3949633" cy="5153398"/>
              </a:xfrm>
              <a:prstGeom prst="rect">
                <a:avLst/>
              </a:prstGeom>
              <a:noFill/>
            </p:spPr>
            <p:txBody>
              <a:bodyPr wrap="square" rtlCol="0">
                <a:spAutoFit/>
              </a:bodyPr>
              <a:lstStyle/>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AU" altLang="ja-JP" sz="1200" b="1" i="0" u="none" strike="noStrike" kern="0" cap="none" spc="0" normalizeH="0" baseline="0" noProof="0" dirty="0">
                    <a:ln>
                      <a:noFill/>
                    </a:ln>
                    <a:solidFill>
                      <a:srgbClr val="9966FF"/>
                    </a:solidFill>
                    <a:effectLst/>
                    <a:uLnTx/>
                    <a:uFillTx/>
                    <a:latin typeface="Arial"/>
                    <a:cs typeface="Arial"/>
                    <a:sym typeface="Arial"/>
                  </a:rPr>
                  <a:t>To detect these forms in a table:</a:t>
                </a:r>
                <a:endParaRPr kumimoji="0" lang="en-AU" sz="1200" b="1" i="0" u="none" strike="noStrike" kern="0" cap="none" spc="0" normalizeH="0" baseline="0" noProof="0" dirty="0">
                  <a:ln>
                    <a:noFill/>
                  </a:ln>
                  <a:solidFill>
                    <a:srgbClr val="9966FF"/>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lang="en-AU" sz="1200" dirty="0">
                    <a:solidFill>
                      <a:srgbClr val="ADADAD"/>
                    </a:solidFill>
                  </a:rPr>
                  <a:t>Check if </a:t>
                </a:r>
                <a:r>
                  <a:rPr lang="en-AU" sz="1200" dirty="0">
                    <a:solidFill>
                      <a:srgbClr val="569CD6"/>
                    </a:solidFill>
                    <a:latin typeface="Consolas" panose="020B0609020204030204" pitchFamily="49" charset="0"/>
                  </a:rPr>
                  <a:t>EVERY</a:t>
                </a:r>
                <a:r>
                  <a:rPr lang="en-AU" sz="1200" dirty="0">
                    <a:solidFill>
                      <a:srgbClr val="ADADAD"/>
                    </a:solidFill>
                  </a:rPr>
                  <a:t> FD </a:t>
                </a:r>
                <a14:m>
                  <m:oMath xmlns:m="http://schemas.openxmlformats.org/officeDocument/2006/math">
                    <m:r>
                      <a:rPr lang="en-AU" sz="1200" b="0" i="1" smtClean="0">
                        <a:solidFill>
                          <a:srgbClr val="ADADAD"/>
                        </a:solidFill>
                        <a:latin typeface="Cambria Math" panose="02040503050406030204" pitchFamily="18" charset="0"/>
                      </a:rPr>
                      <m:t>𝐿𝐻𝑆</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𝑅𝐻𝑆</m:t>
                    </m:r>
                  </m:oMath>
                </a14:m>
                <a:r>
                  <a:rPr lang="en-AU" sz="1200" dirty="0">
                    <a:solidFill>
                      <a:srgbClr val="ADADAD"/>
                    </a:solidFill>
                  </a:rPr>
                  <a:t> satisfies </a:t>
                </a:r>
                <a:r>
                  <a:rPr lang="en-AU" sz="1200" dirty="0">
                    <a:solidFill>
                      <a:srgbClr val="569CD6"/>
                    </a:solidFill>
                    <a:latin typeface="Consolas" panose="020B0609020204030204" pitchFamily="49" charset="0"/>
                  </a:rPr>
                  <a:t>ANY</a:t>
                </a:r>
                <a:r>
                  <a:rPr lang="en-AU" sz="1200" dirty="0">
                    <a:solidFill>
                      <a:srgbClr val="ADADAD"/>
                    </a:solidFill>
                  </a:rPr>
                  <a:t> of these conditions (so if any FD fails all conditions, it is not this form)</a:t>
                </a: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kumimoji="0" lang="en-AU" sz="1200" b="0" i="0" u="none" strike="noStrike" kern="0" cap="none" spc="0" normalizeH="0" baseline="0" noProof="0" dirty="0">
                    <a:ln>
                      <a:noFill/>
                    </a:ln>
                    <a:solidFill>
                      <a:srgbClr val="569CD6"/>
                    </a:solidFill>
                    <a:effectLst/>
                    <a:uLnTx/>
                    <a:uFillTx/>
                    <a:latin typeface="Arial"/>
                    <a:cs typeface="Arial"/>
                    <a:sym typeface="Arial"/>
                  </a:rPr>
                  <a:t>Blue</a:t>
                </a:r>
                <a:r>
                  <a:rPr kumimoji="0" lang="en-AU" sz="1200" b="0" i="0" u="none" strike="noStrike" kern="0" cap="none" spc="0" normalizeH="0" baseline="0" noProof="0" dirty="0">
                    <a:ln>
                      <a:noFill/>
                    </a:ln>
                    <a:solidFill>
                      <a:srgbClr val="ADADAD"/>
                    </a:solidFill>
                    <a:effectLst/>
                    <a:uLnTx/>
                    <a:uFillTx/>
                    <a:latin typeface="Arial"/>
                    <a:cs typeface="Arial"/>
                    <a:sym typeface="Arial"/>
                  </a:rPr>
                  <a:t> for both BCNF and 3NF conditions, </a:t>
                </a:r>
                <a:r>
                  <a:rPr kumimoji="0" lang="en-AU" sz="1200" b="0" i="0" u="none" strike="noStrike" kern="0" cap="none" spc="0" normalizeH="0" baseline="0" noProof="0" dirty="0">
                    <a:ln>
                      <a:noFill/>
                    </a:ln>
                    <a:solidFill>
                      <a:srgbClr val="BFBF95"/>
                    </a:solidFill>
                    <a:effectLst/>
                    <a:uLnTx/>
                    <a:uFillTx/>
                    <a:latin typeface="Arial"/>
                    <a:cs typeface="Arial"/>
                    <a:sym typeface="Arial"/>
                  </a:rPr>
                  <a:t>Yellow</a:t>
                </a:r>
                <a:r>
                  <a:rPr kumimoji="0" lang="en-AU" sz="1200" b="0" i="0" u="none" strike="noStrike" kern="0" cap="none" spc="0" normalizeH="0" baseline="0" noProof="0" dirty="0">
                    <a:ln>
                      <a:noFill/>
                    </a:ln>
                    <a:solidFill>
                      <a:srgbClr val="ADADAD"/>
                    </a:solidFill>
                    <a:effectLst/>
                    <a:uLnTx/>
                    <a:uFillTx/>
                    <a:latin typeface="Arial"/>
                    <a:cs typeface="Arial"/>
                    <a:sym typeface="Arial"/>
                  </a:rPr>
                  <a:t> for 3NF condition only. </a:t>
                </a:r>
                <a:r>
                  <a:rPr kumimoji="0" lang="en-AU" sz="1100" b="0" i="0" u="none" strike="noStrike" kern="0" cap="none" spc="0" normalizeH="0" baseline="0" noProof="0" dirty="0">
                    <a:ln>
                      <a:noFill/>
                    </a:ln>
                    <a:solidFill>
                      <a:srgbClr val="ADADAD"/>
                    </a:solidFill>
                    <a:effectLst/>
                    <a:uLnTx/>
                    <a:uFillTx/>
                    <a:latin typeface="Arial"/>
                    <a:cs typeface="Arial"/>
                    <a:sym typeface="Arial"/>
                  </a:rPr>
                  <a:t>Find the candidate keys first to help determine if a table is in a form or not.</a:t>
                </a:r>
                <a:endParaRPr kumimoji="0" lang="en-AU" sz="1200" b="0" i="0" u="none" strike="noStrike" kern="0" cap="none" spc="0" normalizeH="0" baseline="0" noProof="0" dirty="0">
                  <a:ln>
                    <a:noFill/>
                  </a:ln>
                  <a:solidFill>
                    <a:srgbClr val="ADADAD"/>
                  </a:solidFill>
                  <a:effectLst/>
                  <a:uLnTx/>
                  <a:uFillTx/>
                  <a:latin typeface="Arial"/>
                  <a:cs typeface="Arial"/>
                  <a:sym typeface="Arial"/>
                </a:endParaRP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endParaRPr kumimoji="0" lang="en-AU" sz="1200" b="0" i="0" u="none" strike="noStrike" kern="0" cap="none" spc="0" normalizeH="0" baseline="0" noProof="0" dirty="0">
                  <a:ln>
                    <a:noFill/>
                  </a:ln>
                  <a:solidFill>
                    <a:srgbClr val="ADADAD"/>
                  </a:solidFill>
                  <a:effectLst/>
                  <a:uLnTx/>
                  <a:uFillTx/>
                  <a:latin typeface="Arial"/>
                  <a:cs typeface="Arial"/>
                  <a:sym typeface="Arial"/>
                </a:endParaRPr>
              </a:p>
              <a:p>
                <a:pPr marL="114300" lvl="0">
                  <a:lnSpc>
                    <a:spcPct val="115000"/>
                  </a:lnSpc>
                  <a:buClr>
                    <a:srgbClr val="ADADAD"/>
                  </a:buClr>
                  <a:buSzPts val="1800"/>
                  <a:defRPr/>
                </a:pPr>
                <a:r>
                  <a:rPr lang="en-AU" sz="1200" b="1" dirty="0">
                    <a:solidFill>
                      <a:srgbClr val="569CD6"/>
                    </a:solidFill>
                  </a:rPr>
                  <a:t>1. The RHS a subset of the LHS. (trivial)</a:t>
                </a:r>
              </a:p>
              <a:p>
                <a:pPr marL="114300" lvl="0">
                  <a:lnSpc>
                    <a:spcPct val="115000"/>
                  </a:lnSpc>
                  <a:buClr>
                    <a:srgbClr val="ADADAD"/>
                  </a:buClr>
                  <a:buSzPts val="1800"/>
                  <a:defRPr/>
                </a:pPr>
                <a:r>
                  <a:rPr lang="en-GB" sz="1200" dirty="0">
                    <a:solidFill>
                      <a:srgbClr val="ADADAD"/>
                    </a:solidFill>
                  </a:rPr>
                  <a:t>e.g. A</a:t>
                </a:r>
                <a:r>
                  <a:rPr lang="en-GB" sz="1200" dirty="0">
                    <a:solidFill>
                      <a:srgbClr val="569CD6"/>
                    </a:solidFill>
                  </a:rPr>
                  <a:t>B</a:t>
                </a:r>
                <a:r>
                  <a:rPr lang="en-GB" sz="1200" dirty="0">
                    <a:solidFill>
                      <a:srgbClr val="ADADAD"/>
                    </a:solidFill>
                  </a:rPr>
                  <a:t>C→</a:t>
                </a:r>
                <a:r>
                  <a:rPr lang="en-GB" sz="1200" dirty="0">
                    <a:solidFill>
                      <a:srgbClr val="569CD6"/>
                    </a:solidFill>
                  </a:rPr>
                  <a:t>B</a:t>
                </a:r>
                <a:r>
                  <a:rPr lang="en-GB" sz="1200" dirty="0">
                    <a:solidFill>
                      <a:srgbClr val="ADADAD"/>
                    </a:solidFill>
                  </a:rPr>
                  <a:t> or </a:t>
                </a:r>
                <a:r>
                  <a:rPr lang="en-GB" sz="1200" dirty="0">
                    <a:solidFill>
                      <a:srgbClr val="569CD6"/>
                    </a:solidFill>
                  </a:rPr>
                  <a:t>AB</a:t>
                </a:r>
                <a:r>
                  <a:rPr lang="en-GB" sz="1200" dirty="0">
                    <a:solidFill>
                      <a:srgbClr val="ADADAD"/>
                    </a:solidFill>
                  </a:rPr>
                  <a:t>→</a:t>
                </a:r>
                <a:r>
                  <a:rPr lang="en-GB" sz="1200" dirty="0">
                    <a:solidFill>
                      <a:srgbClr val="569CD6"/>
                    </a:solidFill>
                  </a:rPr>
                  <a:t>AB</a:t>
                </a:r>
              </a:p>
              <a:p>
                <a:pPr marL="114300" lvl="0">
                  <a:lnSpc>
                    <a:spcPct val="115000"/>
                  </a:lnSpc>
                  <a:buClr>
                    <a:srgbClr val="ADADAD"/>
                  </a:buClr>
                  <a:buSzPts val="1800"/>
                  <a:defRPr/>
                </a:pPr>
                <a:r>
                  <a:rPr lang="en-GB" sz="1200" dirty="0">
                    <a:solidFill>
                      <a:srgbClr val="ADADAD"/>
                    </a:solidFill>
                  </a:rPr>
                  <a:t>Almost always never appears, because it is obvious, and these FDs are always true, so they are practically useless. Focus on remembering the other two conditions.</a:t>
                </a:r>
                <a:endParaRPr lang="en-GB" sz="1200" dirty="0">
                  <a:solidFill>
                    <a:srgbClr val="569CD6"/>
                  </a:solidFill>
                </a:endParaRPr>
              </a:p>
              <a:p>
                <a:pPr marL="114300" lvl="0">
                  <a:lnSpc>
                    <a:spcPct val="115000"/>
                  </a:lnSpc>
                  <a:buClr>
                    <a:srgbClr val="ADADAD"/>
                  </a:buClr>
                  <a:buSzPts val="1800"/>
                  <a:defRPr/>
                </a:pPr>
                <a:r>
                  <a:rPr lang="en-GB" sz="1200" b="1" dirty="0">
                    <a:solidFill>
                      <a:srgbClr val="569CD6"/>
                    </a:solidFill>
                  </a:rPr>
                  <a:t>2. The LHS is a </a:t>
                </a:r>
                <a:r>
                  <a:rPr lang="en-GB" sz="1200" b="1" dirty="0" err="1">
                    <a:solidFill>
                      <a:srgbClr val="569CD6"/>
                    </a:solidFill>
                  </a:rPr>
                  <a:t>superkey</a:t>
                </a:r>
                <a:r>
                  <a:rPr lang="en-GB" sz="1200" b="1" dirty="0">
                    <a:solidFill>
                      <a:srgbClr val="569CD6"/>
                    </a:solidFill>
                  </a:rPr>
                  <a:t>. (BCNF condition)</a:t>
                </a:r>
              </a:p>
              <a:p>
                <a:pPr marL="114300" lvl="0">
                  <a:lnSpc>
                    <a:spcPct val="115000"/>
                  </a:lnSpc>
                  <a:buClr>
                    <a:srgbClr val="ADADAD"/>
                  </a:buClr>
                  <a:buSzPts val="1800"/>
                  <a:defRPr/>
                </a:pPr>
                <a:r>
                  <a:rPr lang="en-GB" sz="1200" dirty="0">
                    <a:solidFill>
                      <a:srgbClr val="ADADAD"/>
                    </a:solidFill>
                  </a:rPr>
                  <a:t>Is the LHS able to determine all the attributes? To compute this quickly, check if the LHS contains a candidate key. If it doesn't, the FD violates BCNF.</a:t>
                </a:r>
                <a:endParaRPr lang="en-GB" sz="1200" dirty="0">
                  <a:solidFill>
                    <a:srgbClr val="569CD6"/>
                  </a:solidFill>
                </a:endParaRPr>
              </a:p>
              <a:p>
                <a:pPr marL="114300" lvl="0">
                  <a:lnSpc>
                    <a:spcPct val="115000"/>
                  </a:lnSpc>
                  <a:buClr>
                    <a:srgbClr val="ADADAD"/>
                  </a:buClr>
                  <a:buSzPts val="1800"/>
                  <a:defRPr/>
                </a:pPr>
                <a:r>
                  <a:rPr lang="en-GB" sz="1200" b="1" dirty="0">
                    <a:solidFill>
                      <a:srgbClr val="BFBF95"/>
                    </a:solidFill>
                  </a:rPr>
                  <a:t>3. Every attribute of the RHS appears in a candidate key (3NF condition)</a:t>
                </a:r>
              </a:p>
              <a:p>
                <a:pPr marL="114300" lvl="0">
                  <a:lnSpc>
                    <a:spcPct val="115000"/>
                  </a:lnSpc>
                  <a:buClr>
                    <a:srgbClr val="ADADAD"/>
                  </a:buClr>
                  <a:buSzPts val="1800"/>
                  <a:defRPr/>
                </a:pPr>
                <a:r>
                  <a:rPr lang="en-GB" sz="1200" dirty="0">
                    <a:solidFill>
                      <a:srgbClr val="ADADAD"/>
                    </a:solidFill>
                  </a:rPr>
                  <a:t>Easy to compute if you have the candidate keys.</a:t>
                </a:r>
              </a:p>
              <a:p>
                <a:pPr marL="114300" lvl="0">
                  <a:lnSpc>
                    <a:spcPct val="115000"/>
                  </a:lnSpc>
                  <a:buClr>
                    <a:srgbClr val="ADADAD"/>
                  </a:buClr>
                  <a:buSzPts val="1800"/>
                  <a:defRPr/>
                </a:pPr>
                <a:endParaRPr lang="en-GB" sz="1200" dirty="0">
                  <a:solidFill>
                    <a:srgbClr val="ADADAD"/>
                  </a:solidFill>
                </a:endParaRPr>
              </a:p>
              <a:p>
                <a:pPr marL="114300" lvl="0">
                  <a:lnSpc>
                    <a:spcPct val="115000"/>
                  </a:lnSpc>
                  <a:buClr>
                    <a:srgbClr val="ADADAD"/>
                  </a:buClr>
                  <a:buSzPts val="1800"/>
                  <a:defRPr/>
                </a:pPr>
                <a:r>
                  <a:rPr lang="en-GB" sz="1200" dirty="0">
                    <a:solidFill>
                      <a:srgbClr val="ADADAD"/>
                    </a:solidFill>
                  </a:rPr>
                  <a:t>Note that the FDs can pass either the BCNF condition OR the 3NF condition when detecting 3NF. </a:t>
                </a:r>
                <a:endParaRPr lang="en-GB" sz="1200" dirty="0">
                  <a:solidFill>
                    <a:srgbClr val="FF0000"/>
                  </a:solidFill>
                </a:endParaRPr>
              </a:p>
            </p:txBody>
          </p:sp>
        </mc:Choice>
        <mc:Fallback>
          <p:sp>
            <p:nvSpPr>
              <p:cNvPr id="4" name="TextBox 3">
                <a:extLst>
                  <a:ext uri="{FF2B5EF4-FFF2-40B4-BE49-F238E27FC236}">
                    <a16:creationId xmlns:a16="http://schemas.microsoft.com/office/drawing/2014/main" id="{85D91267-D4D6-F4B4-D538-2B4BA77A5DCC}"/>
                  </a:ext>
                </a:extLst>
              </p:cNvPr>
              <p:cNvSpPr txBox="1">
                <a:spLocks noRot="1" noChangeAspect="1" noMove="1" noResize="1" noEditPoints="1" noAdjustHandles="1" noChangeArrowheads="1" noChangeShapeType="1" noTextEdit="1"/>
              </p:cNvSpPr>
              <p:nvPr/>
            </p:nvSpPr>
            <p:spPr>
              <a:xfrm>
                <a:off x="5151279" y="62880"/>
                <a:ext cx="3949633" cy="5153398"/>
              </a:xfrm>
              <a:prstGeom prst="rect">
                <a:avLst/>
              </a:prstGeom>
              <a:blipFill>
                <a:blip r:embed="rId3"/>
                <a:stretch>
                  <a:fillRect r="-617"/>
                </a:stretch>
              </a:blipFill>
            </p:spPr>
            <p:txBody>
              <a:bodyPr/>
              <a:lstStyle/>
              <a:p>
                <a:r>
                  <a:rPr lang="en-AU">
                    <a:noFill/>
                  </a:rPr>
                  <a:t> </a:t>
                </a:r>
              </a:p>
            </p:txBody>
          </p:sp>
        </mc:Fallback>
      </mc:AlternateContent>
    </p:spTree>
    <p:extLst>
      <p:ext uri="{BB962C8B-B14F-4D97-AF65-F5344CB8AC3E}">
        <p14:creationId xmlns:p14="http://schemas.microsoft.com/office/powerpoint/2010/main" val="304709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CD03A453-5C86-1D9E-F135-2427ABF9E935}"/>
            </a:ext>
          </a:extLst>
        </p:cNvPr>
        <p:cNvGrpSpPr/>
        <p:nvPr/>
      </p:nvGrpSpPr>
      <p:grpSpPr>
        <a:xfrm>
          <a:off x="0" y="0"/>
          <a:ext cx="0" cy="0"/>
          <a:chOff x="0" y="0"/>
          <a:chExt cx="0" cy="0"/>
        </a:xfrm>
      </p:grpSpPr>
      <p:sp>
        <p:nvSpPr>
          <p:cNvPr id="80" name="Google Shape;80;p17">
            <a:extLst>
              <a:ext uri="{FF2B5EF4-FFF2-40B4-BE49-F238E27FC236}">
                <a16:creationId xmlns:a16="http://schemas.microsoft.com/office/drawing/2014/main" id="{702AFF48-AFD5-C856-3A81-FEA2CE092AA7}"/>
              </a:ext>
            </a:extLst>
          </p:cNvPr>
          <p:cNvSpPr txBox="1">
            <a:spLocks noGrp="1"/>
          </p:cNvSpPr>
          <p:nvPr>
            <p:ph type="title"/>
          </p:nvPr>
        </p:nvSpPr>
        <p:spPr>
          <a:xfrm>
            <a:off x="122875" y="20290"/>
            <a:ext cx="6997800" cy="51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Minimal Cover and 3NF Decomposition</a:t>
            </a:r>
            <a:endParaRPr dirty="0"/>
          </a:p>
        </p:txBody>
      </p:sp>
      <mc:AlternateContent xmlns:mc="http://schemas.openxmlformats.org/markup-compatibility/2006">
        <mc:Choice xmlns:a14="http://schemas.microsoft.com/office/drawing/2010/main" Requires="a14">
          <p:sp>
            <p:nvSpPr>
              <p:cNvPr id="81" name="Google Shape;81;p17">
                <a:extLst>
                  <a:ext uri="{FF2B5EF4-FFF2-40B4-BE49-F238E27FC236}">
                    <a16:creationId xmlns:a16="http://schemas.microsoft.com/office/drawing/2014/main" id="{DBC43E05-5CEF-7F99-20D4-72296C5FC50B}"/>
                  </a:ext>
                </a:extLst>
              </p:cNvPr>
              <p:cNvSpPr txBox="1">
                <a:spLocks noGrp="1"/>
              </p:cNvSpPr>
              <p:nvPr>
                <p:ph type="body" idx="1"/>
              </p:nvPr>
            </p:nvSpPr>
            <p:spPr>
              <a:xfrm>
                <a:off x="1" y="521083"/>
                <a:ext cx="4952588" cy="4708296"/>
              </a:xfrm>
              <a:prstGeom prst="rect">
                <a:avLst/>
              </a:prstGeom>
            </p:spPr>
            <p:txBody>
              <a:bodyPr spcFirstLastPara="1" wrap="square" lIns="91425" tIns="91425" rIns="91425" bIns="91425" anchor="t" anchorCtr="0">
                <a:noAutofit/>
              </a:bodyPr>
              <a:lstStyle/>
              <a:p>
                <a:pPr marL="114300" indent="0">
                  <a:buNone/>
                </a:pPr>
                <a:r>
                  <a:rPr lang="en-AU" sz="1200" dirty="0"/>
                  <a:t>A minimal cover </a:t>
                </a:r>
                <a14:m>
                  <m:oMath xmlns:m="http://schemas.openxmlformats.org/officeDocument/2006/math">
                    <m:sSub>
                      <m:sSubPr>
                        <m:ctrlPr>
                          <a:rPr lang="en-AU" sz="1200" b="0" i="1" smtClean="0">
                            <a:latin typeface="Cambria Math" panose="02040503050406030204" pitchFamily="18" charset="0"/>
                          </a:rPr>
                        </m:ctrlPr>
                      </m:sSubPr>
                      <m:e>
                        <m:r>
                          <a:rPr lang="en-AU" sz="1200" b="0" i="1" smtClean="0">
                            <a:latin typeface="Cambria Math" panose="02040503050406030204" pitchFamily="18" charset="0"/>
                          </a:rPr>
                          <m:t>𝐹</m:t>
                        </m:r>
                      </m:e>
                      <m:sub>
                        <m:r>
                          <a:rPr lang="en-AU" sz="1200" b="0" i="1" smtClean="0">
                            <a:latin typeface="Cambria Math" panose="02040503050406030204" pitchFamily="18" charset="0"/>
                          </a:rPr>
                          <m:t>𝑐</m:t>
                        </m:r>
                      </m:sub>
                    </m:sSub>
                  </m:oMath>
                </a14:m>
                <a:r>
                  <a:rPr lang="en-AU" sz="1200" dirty="0"/>
                  <a:t> for a set of </a:t>
                </a:r>
                <a:r>
                  <a:rPr lang="en-US" sz="1200" dirty="0"/>
                  <a:t>FD</a:t>
                </a:r>
                <a:r>
                  <a:rPr lang="en-AU" sz="1200" dirty="0"/>
                  <a:t>s </a:t>
                </a:r>
                <a14:m>
                  <m:oMath xmlns:m="http://schemas.openxmlformats.org/officeDocument/2006/math">
                    <m:r>
                      <a:rPr lang="en-AU" sz="1200" i="1" dirty="0" smtClean="0">
                        <a:latin typeface="Cambria Math" panose="02040503050406030204" pitchFamily="18" charset="0"/>
                      </a:rPr>
                      <m:t>𝐹</m:t>
                    </m:r>
                  </m:oMath>
                </a14:m>
                <a:r>
                  <a:rPr lang="en-AU" sz="1200" dirty="0"/>
                  <a:t> has the properties:</a:t>
                </a:r>
              </a:p>
              <a:p>
                <a:pPr fontAlgn="ctr"/>
                <a14:m>
                  <m:oMath xmlns:m="http://schemas.openxmlformats.org/officeDocument/2006/math">
                    <m:sSub>
                      <m:sSubPr>
                        <m:ctrlPr>
                          <a:rPr lang="en-AU" sz="1200" i="1"/>
                        </m:ctrlPr>
                      </m:sSubPr>
                      <m:e>
                        <m:r>
                          <a:rPr lang="en-AU" sz="1200"/>
                          <m:t>𝐹</m:t>
                        </m:r>
                      </m:e>
                      <m:sub>
                        <m:r>
                          <a:rPr lang="en-AU" sz="1200"/>
                          <m:t>𝑐</m:t>
                        </m:r>
                      </m:sub>
                    </m:sSub>
                  </m:oMath>
                </a14:m>
                <a:r>
                  <a:rPr lang="en-AU" sz="1200" dirty="0"/>
                  <a:t> is equivalent to F (should have the same candidate key)</a:t>
                </a:r>
              </a:p>
              <a:p>
                <a:pPr fontAlgn="ctr"/>
                <a:r>
                  <a:rPr lang="en-AU" sz="1200" dirty="0"/>
                  <a:t>ALL </a:t>
                </a:r>
                <a:r>
                  <a:rPr lang="en-US" sz="1200" dirty="0"/>
                  <a:t>FD</a:t>
                </a:r>
                <a:r>
                  <a:rPr lang="en-AU" sz="1200" dirty="0"/>
                  <a:t>s in the form </a:t>
                </a:r>
                <a14:m>
                  <m:oMath xmlns:m="http://schemas.openxmlformats.org/officeDocument/2006/math">
                    <m:r>
                      <a:rPr lang="en-AU" sz="1200"/>
                      <m:t>𝑋</m:t>
                    </m:r>
                    <m:r>
                      <a:rPr lang="en-AU" sz="1200"/>
                      <m:t>→</m:t>
                    </m:r>
                    <m:r>
                      <a:rPr lang="en-AU" sz="1200"/>
                      <m:t>𝐴</m:t>
                    </m:r>
                  </m:oMath>
                </a14:m>
                <a:r>
                  <a:rPr lang="en-AU" sz="1200" dirty="0"/>
                  <a:t>, where </a:t>
                </a:r>
                <a14:m>
                  <m:oMath xmlns:m="http://schemas.openxmlformats.org/officeDocument/2006/math">
                    <m:r>
                      <a:rPr lang="en-AU" sz="1200" i="1" dirty="0" smtClean="0">
                        <a:latin typeface="Cambria Math" panose="02040503050406030204" pitchFamily="18" charset="0"/>
                      </a:rPr>
                      <m:t>𝐴</m:t>
                    </m:r>
                  </m:oMath>
                </a14:m>
                <a:r>
                  <a:rPr lang="en-AU" sz="1200" dirty="0"/>
                  <a:t> is a single attribute </a:t>
                </a:r>
                <a:r>
                  <a:rPr lang="en-AU" sz="1200" b="1" dirty="0">
                    <a:solidFill>
                      <a:srgbClr val="ADADAD"/>
                    </a:solidFill>
                  </a:rPr>
                  <a:t>(canonical form)</a:t>
                </a:r>
              </a:p>
              <a:p>
                <a:pPr fontAlgn="ctr"/>
                <a:r>
                  <a:rPr lang="en-AU" sz="1200" dirty="0"/>
                  <a:t>Not possible to make </a:t>
                </a:r>
                <a14:m>
                  <m:oMath xmlns:m="http://schemas.openxmlformats.org/officeDocument/2006/math">
                    <m:sSub>
                      <m:sSubPr>
                        <m:ctrlPr>
                          <a:rPr lang="en-AU" sz="1200" i="1"/>
                        </m:ctrlPr>
                      </m:sSubPr>
                      <m:e>
                        <m:r>
                          <a:rPr lang="en-AU" sz="1200"/>
                          <m:t>𝐹</m:t>
                        </m:r>
                      </m:e>
                      <m:sub>
                        <m:r>
                          <a:rPr lang="en-AU" sz="1200"/>
                          <m:t>𝑐</m:t>
                        </m:r>
                      </m:sub>
                    </m:sSub>
                  </m:oMath>
                </a14:m>
                <a:r>
                  <a:rPr lang="en-AU" sz="1200" dirty="0"/>
                  <a:t> smaller:</a:t>
                </a:r>
              </a:p>
              <a:p>
                <a:pPr lvl="1" fontAlgn="ctr"/>
                <a:r>
                  <a:rPr lang="en-AU" sz="1200" dirty="0"/>
                  <a:t>Can't remove any more attributes from an </a:t>
                </a:r>
                <a:r>
                  <a:rPr lang="en-US" sz="1200" dirty="0"/>
                  <a:t>FD</a:t>
                </a:r>
                <a:endParaRPr lang="en-AU" sz="1200" dirty="0"/>
              </a:p>
              <a:p>
                <a:pPr lvl="1" fontAlgn="ctr"/>
                <a:r>
                  <a:rPr lang="en-AU" sz="1200" dirty="0"/>
                  <a:t>Can't remove any more </a:t>
                </a:r>
                <a:r>
                  <a:rPr lang="en-US" sz="1200" dirty="0"/>
                  <a:t>FD</a:t>
                </a:r>
                <a:r>
                  <a:rPr lang="en-AU" sz="1200" dirty="0"/>
                  <a:t>s</a:t>
                </a:r>
              </a:p>
              <a:p>
                <a:pPr marL="596900" lvl="1" indent="0" fontAlgn="ctr">
                  <a:buNone/>
                </a:pPr>
                <a:endParaRPr lang="en-AU" sz="1200" dirty="0"/>
              </a:p>
              <a:p>
                <a:pPr marL="114300" indent="0" fontAlgn="ctr">
                  <a:buNone/>
                </a:pPr>
                <a:r>
                  <a:rPr lang="en-AU" sz="1200" b="1" dirty="0">
                    <a:solidFill>
                      <a:srgbClr val="9966FF"/>
                    </a:solidFill>
                  </a:rPr>
                  <a:t>Algorithm:</a:t>
                </a:r>
              </a:p>
              <a:p>
                <a:pPr marL="114300" indent="0">
                  <a:buNone/>
                </a:pPr>
                <a:r>
                  <a:rPr lang="en-AU" sz="1200" dirty="0"/>
                  <a:t>Start with </a:t>
                </a:r>
                <a14:m>
                  <m:oMath xmlns:m="http://schemas.openxmlformats.org/officeDocument/2006/math">
                    <m:sSub>
                      <m:sSubPr>
                        <m:ctrlPr>
                          <a:rPr lang="en-AU" sz="1200" i="1"/>
                        </m:ctrlPr>
                      </m:sSubPr>
                      <m:e>
                        <m:r>
                          <a:rPr lang="en-AU" sz="1200"/>
                          <m:t>𝐹</m:t>
                        </m:r>
                      </m:e>
                      <m:sub>
                        <m:r>
                          <a:rPr lang="en-AU" sz="1200"/>
                          <m:t>𝑐</m:t>
                        </m:r>
                      </m:sub>
                    </m:sSub>
                  </m:oMath>
                </a14:m>
                <a:r>
                  <a:rPr lang="en-AU" sz="1200" dirty="0"/>
                  <a:t> being </a:t>
                </a:r>
                <a14:m>
                  <m:oMath xmlns:m="http://schemas.openxmlformats.org/officeDocument/2006/math">
                    <m:r>
                      <a:rPr lang="en-AU" sz="1200"/>
                      <m:t>𝐹</m:t>
                    </m:r>
                  </m:oMath>
                </a14:m>
                <a:r>
                  <a:rPr lang="en-AU" sz="1200" dirty="0"/>
                  <a:t>.</a:t>
                </a:r>
              </a:p>
              <a:p>
                <a:pPr marL="114300" indent="0">
                  <a:buNone/>
                </a:pPr>
                <a:r>
                  <a:rPr lang="en-AU" sz="1200" dirty="0">
                    <a:solidFill>
                      <a:srgbClr val="9966FF"/>
                    </a:solidFill>
                  </a:rPr>
                  <a:t>1. Convert all FDs into canonical form </a:t>
                </a:r>
                <a14:m>
                  <m:oMath xmlns:m="http://schemas.openxmlformats.org/officeDocument/2006/math">
                    <m:r>
                      <a:rPr lang="en-AU" sz="1200"/>
                      <m:t>𝑋</m:t>
                    </m:r>
                    <m:r>
                      <a:rPr lang="en-AU" sz="1200"/>
                      <m:t>→</m:t>
                    </m:r>
                    <m:r>
                      <a:rPr lang="en-AU" sz="1200"/>
                      <m:t>𝐴</m:t>
                    </m:r>
                  </m:oMath>
                </a14:m>
                <a:r>
                  <a:rPr lang="en-AU" sz="1200" dirty="0"/>
                  <a:t>, where A is a single attribute. </a:t>
                </a:r>
                <a:r>
                  <a:rPr lang="en-AU" sz="1200" b="1" dirty="0">
                    <a:solidFill>
                      <a:srgbClr val="ADADAD"/>
                    </a:solidFill>
                  </a:rPr>
                  <a:t>e.g.</a:t>
                </a:r>
                <a:r>
                  <a:rPr lang="en-AU" sz="1200" dirty="0">
                    <a:solidFill>
                      <a:srgbClr val="ADADAD"/>
                    </a:solidFill>
                  </a:rPr>
                  <a:t> </a:t>
                </a:r>
                <a14:m>
                  <m:oMath xmlns:m="http://schemas.openxmlformats.org/officeDocument/2006/math">
                    <m:r>
                      <a:rPr lang="en-AU" sz="1200" b="0" i="1" smtClean="0">
                        <a:solidFill>
                          <a:srgbClr val="BFBF95"/>
                        </a:solidFill>
                        <a:latin typeface="Cambria Math" panose="02040503050406030204" pitchFamily="18" charset="0"/>
                      </a:rPr>
                      <m:t>𝐴𝐵</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𝐶𝐷</m:t>
                    </m:r>
                  </m:oMath>
                </a14:m>
                <a:r>
                  <a:rPr lang="en-AU" sz="1200" dirty="0">
                    <a:solidFill>
                      <a:srgbClr val="BFBF95"/>
                    </a:solidFill>
                  </a:rPr>
                  <a:t> </a:t>
                </a:r>
                <a:r>
                  <a:rPr lang="en-AU" sz="1200" dirty="0">
                    <a:solidFill>
                      <a:srgbClr val="ADADAD"/>
                    </a:solidFill>
                  </a:rPr>
                  <a:t>becomes </a:t>
                </a:r>
                <a14:m>
                  <m:oMath xmlns:m="http://schemas.openxmlformats.org/officeDocument/2006/math">
                    <m:r>
                      <a:rPr lang="en-AU" sz="1200" b="0" i="1" smtClean="0">
                        <a:solidFill>
                          <a:srgbClr val="569CD6"/>
                        </a:solidFill>
                        <a:latin typeface="Cambria Math" panose="02040503050406030204" pitchFamily="18" charset="0"/>
                      </a:rPr>
                      <m:t>𝐴𝐵</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r>
                      <a:rPr lang="en-AU" sz="1200" b="0" i="0" smtClean="0">
                        <a:solidFill>
                          <a:srgbClr val="569CD6"/>
                        </a:solidFill>
                        <a:latin typeface="Cambria Math" panose="02040503050406030204" pitchFamily="18" charset="0"/>
                      </a:rPr>
                      <m:t>, </m:t>
                    </m:r>
                    <m:r>
                      <m:rPr>
                        <m:sty m:val="p"/>
                      </m:rPr>
                      <a:rPr lang="en-AU" sz="1200" b="0" i="0" smtClean="0">
                        <a:solidFill>
                          <a:srgbClr val="569CD6"/>
                        </a:solidFill>
                        <a:latin typeface="Cambria Math" panose="02040503050406030204" pitchFamily="18" charset="0"/>
                      </a:rPr>
                      <m:t>AB</m:t>
                    </m:r>
                    <m:r>
                      <a:rPr lang="en-AU" sz="1200" b="0" i="0" smtClean="0">
                        <a:solidFill>
                          <a:srgbClr val="569CD6"/>
                        </a:solidFill>
                        <a:latin typeface="Cambria Math" panose="02040503050406030204" pitchFamily="18" charset="0"/>
                      </a:rPr>
                      <m:t>→</m:t>
                    </m:r>
                    <m:r>
                      <m:rPr>
                        <m:sty m:val="p"/>
                      </m:rPr>
                      <a:rPr lang="en-AU" sz="1200" b="0" i="0" smtClean="0">
                        <a:solidFill>
                          <a:srgbClr val="569CD6"/>
                        </a:solidFill>
                        <a:latin typeface="Cambria Math" panose="02040503050406030204" pitchFamily="18" charset="0"/>
                      </a:rPr>
                      <m:t>D</m:t>
                    </m:r>
                  </m:oMath>
                </a14:m>
                <a:endParaRPr lang="en-AU" sz="1200" dirty="0">
                  <a:solidFill>
                    <a:srgbClr val="ADADAD"/>
                  </a:solidFill>
                </a:endParaRPr>
              </a:p>
              <a:p>
                <a:pPr marL="114300" indent="0">
                  <a:buNone/>
                </a:pPr>
                <a:r>
                  <a:rPr lang="en-AU" sz="1200" dirty="0">
                    <a:solidFill>
                      <a:srgbClr val="9966FF"/>
                    </a:solidFill>
                  </a:rPr>
                  <a:t>2. Get rid of redundant LHS attributes</a:t>
                </a:r>
                <a:r>
                  <a:rPr lang="en-AU" sz="1200" dirty="0"/>
                  <a:t>, mainly by observing </a:t>
                </a:r>
                <a:r>
                  <a:rPr lang="en-US" sz="1200" dirty="0"/>
                  <a:t>FD</a:t>
                </a:r>
                <a:r>
                  <a:rPr lang="en-AU" sz="1200" dirty="0"/>
                  <a:t>s with multiple attributes in the LHS. </a:t>
                </a:r>
              </a:p>
              <a:p>
                <a:pPr marL="114300" indent="0">
                  <a:buNone/>
                </a:pPr>
                <a:r>
                  <a:rPr lang="en-AU" sz="1200" b="1" dirty="0">
                    <a:solidFill>
                      <a:srgbClr val="ADADAD"/>
                    </a:solidFill>
                  </a:rPr>
                  <a:t>e.g. </a:t>
                </a:r>
                <a:r>
                  <a:rPr lang="en-AU" sz="1200" dirty="0">
                    <a:solidFill>
                      <a:srgbClr val="ADADAD"/>
                    </a:solidFill>
                  </a:rPr>
                  <a:t>Try to prove either </a:t>
                </a:r>
                <a14:m>
                  <m:oMath xmlns:m="http://schemas.openxmlformats.org/officeDocument/2006/math">
                    <m:r>
                      <a:rPr lang="en-AU" sz="1200" b="0" i="1" smtClean="0">
                        <a:solidFill>
                          <a:srgbClr val="569CD6"/>
                        </a:solidFill>
                        <a:latin typeface="Cambria Math" panose="02040503050406030204" pitchFamily="18" charset="0"/>
                      </a:rPr>
                      <m:t>𝐴</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oMath>
                </a14:m>
                <a:r>
                  <a:rPr lang="en-AU" sz="1200" dirty="0">
                    <a:solidFill>
                      <a:srgbClr val="569CD6"/>
                    </a:solidFill>
                  </a:rPr>
                  <a:t> or </a:t>
                </a:r>
                <a14:m>
                  <m:oMath xmlns:m="http://schemas.openxmlformats.org/officeDocument/2006/math">
                    <m:r>
                      <a:rPr lang="en-AU" sz="1200" b="0" i="1" smtClean="0">
                        <a:solidFill>
                          <a:srgbClr val="569CD6"/>
                        </a:solidFill>
                        <a:latin typeface="Cambria Math" panose="02040503050406030204" pitchFamily="18" charset="0"/>
                      </a:rPr>
                      <m:t>𝐵</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oMath>
                </a14:m>
                <a:r>
                  <a:rPr lang="en-AU" sz="1200" dirty="0">
                    <a:solidFill>
                      <a:srgbClr val="569CD6"/>
                    </a:solidFill>
                  </a:rPr>
                  <a:t> </a:t>
                </a:r>
                <a:r>
                  <a:rPr lang="en-AU" sz="1200" dirty="0">
                    <a:solidFill>
                      <a:srgbClr val="ADADAD"/>
                    </a:solidFill>
                  </a:rPr>
                  <a:t>from </a:t>
                </a:r>
                <a14:m>
                  <m:oMath xmlns:m="http://schemas.openxmlformats.org/officeDocument/2006/math">
                    <m:r>
                      <a:rPr lang="en-AU" sz="1200" i="1" smtClean="0">
                        <a:solidFill>
                          <a:srgbClr val="BFBF95"/>
                        </a:solidFill>
                        <a:latin typeface="Cambria Math" panose="02040503050406030204" pitchFamily="18" charset="0"/>
                      </a:rPr>
                      <m:t>𝐴𝐵</m:t>
                    </m:r>
                    <m:r>
                      <a:rPr lang="en-AU" sz="1200" i="1" smtClean="0">
                        <a:solidFill>
                          <a:srgbClr val="BFBF95"/>
                        </a:solidFill>
                        <a:latin typeface="Cambria Math" panose="02040503050406030204" pitchFamily="18" charset="0"/>
                      </a:rPr>
                      <m:t>→</m:t>
                    </m:r>
                    <m:r>
                      <a:rPr lang="en-AU" sz="1200" i="1" smtClean="0">
                        <a:solidFill>
                          <a:srgbClr val="BFBF95"/>
                        </a:solidFill>
                        <a:latin typeface="Cambria Math" panose="02040503050406030204" pitchFamily="18" charset="0"/>
                      </a:rPr>
                      <m:t>𝐶</m:t>
                    </m:r>
                    <m:r>
                      <a:rPr lang="en-AU" sz="1200" b="0" i="0" smtClean="0">
                        <a:solidFill>
                          <a:srgbClr val="ADADAD"/>
                        </a:solidFill>
                        <a:latin typeface="Cambria Math" panose="02040503050406030204" pitchFamily="18" charset="0"/>
                      </a:rPr>
                      <m:t>.</m:t>
                    </m:r>
                  </m:oMath>
                </a14:m>
                <a:r>
                  <a:rPr lang="en-AU" sz="1200" dirty="0">
                    <a:solidFill>
                      <a:srgbClr val="ADADAD"/>
                    </a:solidFill>
                  </a:rPr>
                  <a:t> Use the other FDs to try prove one of these.</a:t>
                </a:r>
              </a:p>
              <a:p>
                <a:pPr marL="114300" indent="0">
                  <a:buNone/>
                </a:pPr>
                <a:r>
                  <a:rPr lang="en-AU" sz="1200" dirty="0">
                    <a:solidFill>
                      <a:srgbClr val="9966FF"/>
                    </a:solidFill>
                  </a:rPr>
                  <a:t>3. Get rid of redundant FDs that are implied by others.</a:t>
                </a:r>
                <a:r>
                  <a:rPr lang="en-AU" sz="1200" dirty="0"/>
                  <a:t> This is mainly trying to identify the transitive property.</a:t>
                </a:r>
              </a:p>
              <a:p>
                <a:pPr marL="114300" indent="0">
                  <a:buNone/>
                </a:pPr>
                <a:r>
                  <a:rPr lang="en-AU" sz="1200" b="1" dirty="0">
                    <a:solidFill>
                      <a:srgbClr val="ADADAD"/>
                    </a:solidFill>
                  </a:rPr>
                  <a:t>e.g. </a:t>
                </a:r>
                <a:r>
                  <a:rPr lang="en-AU" sz="1200" dirty="0">
                    <a:solidFill>
                      <a:srgbClr val="ADADAD"/>
                    </a:solidFill>
                  </a:rPr>
                  <a:t>For a set </a:t>
                </a:r>
                <a14:m>
                  <m:oMath xmlns:m="http://schemas.openxmlformats.org/officeDocument/2006/math">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𝐴</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𝐵</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𝐵</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𝐶</m:t>
                    </m:r>
                    <m:r>
                      <a:rPr lang="en-AU" sz="1200" b="0" i="1" smtClean="0">
                        <a:solidFill>
                          <a:srgbClr val="BFBF95"/>
                        </a:solidFill>
                        <a:latin typeface="Cambria Math" panose="02040503050406030204" pitchFamily="18" charset="0"/>
                      </a:rPr>
                      <m:t>, </m:t>
                    </m:r>
                    <m:r>
                      <a:rPr lang="en-AU" sz="1200" b="0" i="1" smtClean="0">
                        <a:solidFill>
                          <a:srgbClr val="BFBF95"/>
                        </a:solidFill>
                        <a:latin typeface="Cambria Math" panose="02040503050406030204" pitchFamily="18" charset="0"/>
                      </a:rPr>
                      <m:t>𝐴</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𝐶</m:t>
                    </m:r>
                    <m:r>
                      <a:rPr lang="en-AU" sz="1200" b="0" i="1" smtClean="0">
                        <a:solidFill>
                          <a:srgbClr val="BFBF95"/>
                        </a:solidFill>
                        <a:latin typeface="Cambria Math" panose="02040503050406030204" pitchFamily="18" charset="0"/>
                      </a:rPr>
                      <m:t>}</m:t>
                    </m:r>
                  </m:oMath>
                </a14:m>
                <a:r>
                  <a:rPr lang="en-AU" sz="1200" dirty="0">
                    <a:solidFill>
                      <a:srgbClr val="ADADAD"/>
                    </a:solidFill>
                  </a:rPr>
                  <a:t>,</a:t>
                </a:r>
                <a:r>
                  <a:rPr lang="en-AU" sz="1200" dirty="0">
                    <a:solidFill>
                      <a:srgbClr val="BFBF95"/>
                    </a:solidFill>
                  </a:rPr>
                  <a:t> </a:t>
                </a:r>
                <a:r>
                  <a:rPr lang="en-AU" sz="1200" dirty="0">
                    <a:solidFill>
                      <a:srgbClr val="ADADAD"/>
                    </a:solidFill>
                  </a:rPr>
                  <a:t>you can use the transitive property with </a:t>
                </a:r>
                <a14:m>
                  <m:oMath xmlns:m="http://schemas.openxmlformats.org/officeDocument/2006/math">
                    <m:r>
                      <a:rPr lang="en-AU" sz="1200" b="0" i="1">
                        <a:solidFill>
                          <a:srgbClr val="ADADAD"/>
                        </a:solidFill>
                        <a:latin typeface="Cambria Math" panose="02040503050406030204" pitchFamily="18" charset="0"/>
                      </a:rPr>
                      <m:t>𝐴</m:t>
                    </m:r>
                    <m:r>
                      <a:rPr lang="en-AU" sz="1200" b="0" i="1">
                        <a:solidFill>
                          <a:srgbClr val="ADADAD"/>
                        </a:solidFill>
                        <a:latin typeface="Cambria Math" panose="02040503050406030204" pitchFamily="18" charset="0"/>
                      </a:rPr>
                      <m:t>→</m:t>
                    </m:r>
                    <m:r>
                      <a:rPr lang="en-AU" sz="1200" b="0" i="1">
                        <a:solidFill>
                          <a:srgbClr val="ADADAD"/>
                        </a:solidFill>
                        <a:latin typeface="Cambria Math" panose="02040503050406030204" pitchFamily="18" charset="0"/>
                      </a:rPr>
                      <m:t>𝐵</m:t>
                    </m:r>
                    <m:r>
                      <a:rPr lang="en-AU" sz="1200" b="0" i="1" smtClean="0">
                        <a:solidFill>
                          <a:srgbClr val="ADADAD"/>
                        </a:solidFill>
                        <a:latin typeface="Cambria Math" panose="02040503050406030204" pitchFamily="18" charset="0"/>
                      </a:rPr>
                      <m:t> </m:t>
                    </m:r>
                    <m:r>
                      <m:rPr>
                        <m:sty m:val="p"/>
                      </m:rPr>
                      <a:rPr lang="en-AU" sz="1200" b="0" i="0" smtClean="0">
                        <a:solidFill>
                          <a:srgbClr val="ADADAD"/>
                        </a:solidFill>
                        <a:latin typeface="+mn-lt"/>
                      </a:rPr>
                      <m:t>and</m:t>
                    </m:r>
                    <m:r>
                      <a:rPr lang="en-AU" sz="1200" b="0" i="1" smtClean="0">
                        <a:solidFill>
                          <a:srgbClr val="ADADAD"/>
                        </a:solidFill>
                        <a:latin typeface="Cambria Math" panose="02040503050406030204" pitchFamily="18" charset="0"/>
                      </a:rPr>
                      <m:t> </m:t>
                    </m:r>
                    <m:r>
                      <a:rPr lang="en-AU" sz="1200" b="0" i="1">
                        <a:solidFill>
                          <a:srgbClr val="ADADAD"/>
                        </a:solidFill>
                        <a:latin typeface="Cambria Math" panose="02040503050406030204" pitchFamily="18" charset="0"/>
                      </a:rPr>
                      <m:t>𝐵</m:t>
                    </m:r>
                    <m:r>
                      <a:rPr lang="en-AU" sz="1200" b="0" i="1">
                        <a:solidFill>
                          <a:srgbClr val="ADADAD"/>
                        </a:solidFill>
                        <a:latin typeface="Cambria Math" panose="02040503050406030204" pitchFamily="18" charset="0"/>
                      </a:rPr>
                      <m:t>→</m:t>
                    </m:r>
                    <m:r>
                      <a:rPr lang="en-AU" sz="1200" b="0" i="1">
                        <a:solidFill>
                          <a:srgbClr val="ADADAD"/>
                        </a:solidFill>
                        <a:latin typeface="Cambria Math" panose="02040503050406030204" pitchFamily="18" charset="0"/>
                      </a:rPr>
                      <m:t>𝐶</m:t>
                    </m:r>
                  </m:oMath>
                </a14:m>
                <a:r>
                  <a:rPr lang="en-AU" sz="1200" dirty="0">
                    <a:solidFill>
                      <a:srgbClr val="ADADAD"/>
                    </a:solidFill>
                  </a:rPr>
                  <a:t> to imply </a:t>
                </a:r>
                <a14:m>
                  <m:oMath xmlns:m="http://schemas.openxmlformats.org/officeDocument/2006/math">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oMath>
                </a14:m>
                <a:r>
                  <a:rPr lang="en-AU" sz="1200" dirty="0">
                    <a:solidFill>
                      <a:srgbClr val="ADADAD"/>
                    </a:solidFill>
                  </a:rPr>
                  <a:t>, so you can physically </a:t>
                </a:r>
                <a:r>
                  <a:rPr lang="en-AU" sz="1200" dirty="0">
                    <a:solidFill>
                      <a:srgbClr val="569CD6"/>
                    </a:solidFill>
                  </a:rPr>
                  <a:t>remove </a:t>
                </a:r>
                <a14:m>
                  <m:oMath xmlns:m="http://schemas.openxmlformats.org/officeDocument/2006/math">
                    <m:r>
                      <a:rPr lang="en-AU" sz="1200" b="0" i="1" smtClean="0">
                        <a:solidFill>
                          <a:srgbClr val="569CD6"/>
                        </a:solidFill>
                        <a:latin typeface="Cambria Math" panose="02040503050406030204" pitchFamily="18" charset="0"/>
                      </a:rPr>
                      <m:t>𝐴</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oMath>
                </a14:m>
                <a:r>
                  <a:rPr lang="en-AU" sz="1200" dirty="0">
                    <a:solidFill>
                      <a:srgbClr val="569CD6"/>
                    </a:solidFill>
                  </a:rPr>
                  <a:t> </a:t>
                </a:r>
                <a:r>
                  <a:rPr lang="en-AU" sz="1200" dirty="0">
                    <a:solidFill>
                      <a:srgbClr val="ADADAD"/>
                    </a:solidFill>
                  </a:rPr>
                  <a:t>without altering equivalence.</a:t>
                </a:r>
              </a:p>
              <a:p>
                <a:pPr marL="114300" indent="0">
                  <a:buNone/>
                </a:pPr>
                <a:endParaRPr lang="en-GB" sz="1600" dirty="0"/>
              </a:p>
            </p:txBody>
          </p:sp>
        </mc:Choice>
        <mc:Fallback>
          <p:sp>
            <p:nvSpPr>
              <p:cNvPr id="81" name="Google Shape;81;p17">
                <a:extLst>
                  <a:ext uri="{FF2B5EF4-FFF2-40B4-BE49-F238E27FC236}">
                    <a16:creationId xmlns:a16="http://schemas.microsoft.com/office/drawing/2014/main" id="{DBC43E05-5CEF-7F99-20D4-72296C5FC50B}"/>
                  </a:ext>
                </a:extLst>
              </p:cNvPr>
              <p:cNvSpPr txBox="1">
                <a:spLocks noGrp="1" noRot="1" noChangeAspect="1" noMove="1" noResize="1" noEditPoints="1" noAdjustHandles="1" noChangeArrowheads="1" noChangeShapeType="1" noTextEdit="1"/>
              </p:cNvSpPr>
              <p:nvPr>
                <p:ph type="body" idx="1"/>
              </p:nvPr>
            </p:nvSpPr>
            <p:spPr>
              <a:xfrm>
                <a:off x="1" y="521083"/>
                <a:ext cx="4952588" cy="4708296"/>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3384F73-4848-D7F9-E43E-2876A5D745C2}"/>
                  </a:ext>
                </a:extLst>
              </p:cNvPr>
              <p:cNvSpPr txBox="1"/>
              <p:nvPr/>
            </p:nvSpPr>
            <p:spPr>
              <a:xfrm>
                <a:off x="5014353" y="487331"/>
                <a:ext cx="4006772" cy="4710970"/>
              </a:xfrm>
              <a:prstGeom prst="rect">
                <a:avLst/>
              </a:prstGeom>
              <a:noFill/>
            </p:spPr>
            <p:txBody>
              <a:bodyPr wrap="square" rtlCol="0">
                <a:spAutoFit/>
              </a:bodyPr>
              <a:lstStyle/>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lang="en-GB" sz="1600" b="1" dirty="0">
                    <a:solidFill>
                      <a:srgbClr val="9966FF"/>
                    </a:solidFill>
                  </a:rPr>
                  <a:t>3NF Decomposition</a:t>
                </a: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lang="en-GB" sz="1200" dirty="0">
                    <a:solidFill>
                      <a:srgbClr val="ADADAD"/>
                    </a:solidFill>
                  </a:rPr>
                  <a:t>If a table isn't in 3NF, decompose into multiple 3NF tables by this algorithm.</a:t>
                </a: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endParaRPr lang="en-GB" sz="1200" dirty="0">
                  <a:solidFill>
                    <a:srgbClr val="ADADAD"/>
                  </a:solidFill>
                </a:endParaRPr>
              </a:p>
              <a:p>
                <a:pPr marL="114300" marR="0" lvl="0" algn="l" defTabSz="914400" rtl="0" eaLnBrk="1" fontAlgn="auto" latinLnBrk="0" hangingPunct="1">
                  <a:lnSpc>
                    <a:spcPct val="115000"/>
                  </a:lnSpc>
                  <a:spcBef>
                    <a:spcPts val="0"/>
                  </a:spcBef>
                  <a:spcAft>
                    <a:spcPts val="0"/>
                  </a:spcAft>
                  <a:buClr>
                    <a:srgbClr val="ADADAD"/>
                  </a:buClr>
                  <a:buSzPts val="1800"/>
                  <a:tabLst/>
                  <a:defRPr/>
                </a:pPr>
                <a:r>
                  <a:rPr lang="en-GB" sz="1200" dirty="0">
                    <a:solidFill>
                      <a:srgbClr val="9966FF"/>
                    </a:solidFill>
                  </a:rPr>
                  <a:t>1.</a:t>
                </a:r>
                <a:r>
                  <a:rPr lang="en-GB" sz="1200" dirty="0">
                    <a:solidFill>
                      <a:srgbClr val="ADADAD"/>
                    </a:solidFill>
                  </a:rPr>
                  <a:t> Compute the candidate keys of the table.</a:t>
                </a:r>
              </a:p>
              <a:p>
                <a:pPr marL="114300" marR="0" lvl="0" algn="l" defTabSz="914400" rtl="0" eaLnBrk="1" fontAlgn="auto" latinLnBrk="0" hangingPunct="1">
                  <a:lnSpc>
                    <a:spcPct val="115000"/>
                  </a:lnSpc>
                  <a:spcBef>
                    <a:spcPts val="0"/>
                  </a:spcBef>
                  <a:spcAft>
                    <a:spcPts val="0"/>
                  </a:spcAft>
                  <a:buClr>
                    <a:srgbClr val="ADADAD"/>
                  </a:buClr>
                  <a:buSzPts val="1800"/>
                  <a:tabLst/>
                  <a:defRPr/>
                </a:pPr>
                <a:r>
                  <a:rPr lang="en-GB" sz="1200" dirty="0">
                    <a:solidFill>
                      <a:srgbClr val="9966FF"/>
                    </a:solidFill>
                  </a:rPr>
                  <a:t>2.</a:t>
                </a:r>
                <a:r>
                  <a:rPr lang="en-GB" sz="1200" dirty="0">
                    <a:solidFill>
                      <a:srgbClr val="ADADAD"/>
                    </a:solidFill>
                  </a:rPr>
                  <a:t> Compute the minimal cover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oMath>
                </a14:m>
                <a:endParaRPr lang="en-GB" sz="1200" dirty="0">
                  <a:solidFill>
                    <a:srgbClr val="ADADAD"/>
                  </a:solidFill>
                </a:endParaRPr>
              </a:p>
              <a:p>
                <a:pPr marL="114300">
                  <a:lnSpc>
                    <a:spcPct val="115000"/>
                  </a:lnSpc>
                  <a:buClr>
                    <a:srgbClr val="ADADAD"/>
                  </a:buClr>
                  <a:buSzPts val="1800"/>
                  <a:defRPr/>
                </a:pPr>
                <a:r>
                  <a:rPr lang="en-GB" sz="1000" dirty="0">
                    <a:solidFill>
                      <a:srgbClr val="9966FF"/>
                    </a:solidFill>
                  </a:rPr>
                  <a:t>2.5</a:t>
                </a:r>
                <a:r>
                  <a:rPr lang="en-GB" sz="1000" dirty="0">
                    <a:solidFill>
                      <a:srgbClr val="ADADAD"/>
                    </a:solidFill>
                  </a:rPr>
                  <a:t> (Optional but recommended). </a:t>
                </a:r>
              </a:p>
              <a:p>
                <a:pPr marL="114300">
                  <a:lnSpc>
                    <a:spcPct val="115000"/>
                  </a:lnSpc>
                  <a:buClr>
                    <a:srgbClr val="ADADAD"/>
                  </a:buClr>
                  <a:buSzPts val="1800"/>
                  <a:defRPr/>
                </a:pPr>
                <a:r>
                  <a:rPr lang="en-GB" sz="1000" dirty="0">
                    <a:solidFill>
                      <a:srgbClr val="ADADAD"/>
                    </a:solidFill>
                  </a:rPr>
                  <a:t>After computing </a:t>
                </a:r>
                <a14:m>
                  <m:oMath xmlns:m="http://schemas.openxmlformats.org/officeDocument/2006/math">
                    <m:sSub>
                      <m:sSubPr>
                        <m:ctrlPr>
                          <a:rPr lang="en-AU" sz="1000" b="0" i="1" smtClean="0">
                            <a:solidFill>
                              <a:srgbClr val="ADADAD"/>
                            </a:solidFill>
                            <a:latin typeface="Cambria Math" panose="02040503050406030204" pitchFamily="18" charset="0"/>
                          </a:rPr>
                        </m:ctrlPr>
                      </m:sSubPr>
                      <m:e>
                        <m:r>
                          <a:rPr lang="en-AU" sz="1000" b="0" i="1" smtClean="0">
                            <a:solidFill>
                              <a:srgbClr val="ADADAD"/>
                            </a:solidFill>
                            <a:latin typeface="Cambria Math" panose="02040503050406030204" pitchFamily="18" charset="0"/>
                          </a:rPr>
                          <m:t>𝐹</m:t>
                        </m:r>
                      </m:e>
                      <m:sub>
                        <m:r>
                          <a:rPr lang="en-AU" sz="1000" b="0" i="1" smtClean="0">
                            <a:solidFill>
                              <a:srgbClr val="ADADAD"/>
                            </a:solidFill>
                            <a:latin typeface="Cambria Math" panose="02040503050406030204" pitchFamily="18" charset="0"/>
                          </a:rPr>
                          <m:t>𝑐</m:t>
                        </m:r>
                      </m:sub>
                    </m:sSub>
                  </m:oMath>
                </a14:m>
                <a:r>
                  <a:rPr lang="en-GB" sz="1000" dirty="0">
                    <a:solidFill>
                      <a:srgbClr val="ADADAD"/>
                    </a:solidFill>
                  </a:rPr>
                  <a:t>, recombine FDs with the same LHS. (e.g. </a:t>
                </a:r>
                <a14:m>
                  <m:oMath xmlns:m="http://schemas.openxmlformats.org/officeDocument/2006/math">
                    <m:r>
                      <a:rPr lang="en-AU" sz="1000" i="1" smtClean="0">
                        <a:solidFill>
                          <a:srgbClr val="BFBF95"/>
                        </a:solidFill>
                        <a:latin typeface="Cambria Math" panose="02040503050406030204" pitchFamily="18" charset="0"/>
                      </a:rPr>
                      <m:t>𝐴𝐵</m:t>
                    </m:r>
                    <m:r>
                      <a:rPr lang="en-AU" sz="1000" i="1" smtClean="0">
                        <a:solidFill>
                          <a:srgbClr val="BFBF95"/>
                        </a:solidFill>
                        <a:latin typeface="Cambria Math" panose="02040503050406030204" pitchFamily="18" charset="0"/>
                      </a:rPr>
                      <m:t>→</m:t>
                    </m:r>
                    <m:r>
                      <a:rPr lang="en-AU" sz="1000" i="1" smtClean="0">
                        <a:solidFill>
                          <a:srgbClr val="BFBF95"/>
                        </a:solidFill>
                        <a:latin typeface="Cambria Math" panose="02040503050406030204" pitchFamily="18" charset="0"/>
                      </a:rPr>
                      <m:t>𝐶</m:t>
                    </m:r>
                    <m:r>
                      <a:rPr lang="en-AU" sz="1000">
                        <a:solidFill>
                          <a:srgbClr val="BFBF95"/>
                        </a:solidFill>
                        <a:latin typeface="Cambria Math" panose="02040503050406030204" pitchFamily="18" charset="0"/>
                      </a:rPr>
                      <m:t>, </m:t>
                    </m:r>
                    <m:r>
                      <m:rPr>
                        <m:sty m:val="p"/>
                      </m:rPr>
                      <a:rPr lang="en-AU" sz="1000">
                        <a:solidFill>
                          <a:srgbClr val="BFBF95"/>
                        </a:solidFill>
                        <a:latin typeface="Cambria Math" panose="02040503050406030204" pitchFamily="18" charset="0"/>
                      </a:rPr>
                      <m:t>AB</m:t>
                    </m:r>
                    <m:r>
                      <a:rPr lang="en-AU" sz="1000">
                        <a:solidFill>
                          <a:srgbClr val="BFBF95"/>
                        </a:solidFill>
                        <a:latin typeface="Cambria Math" panose="02040503050406030204" pitchFamily="18" charset="0"/>
                      </a:rPr>
                      <m:t>→</m:t>
                    </m:r>
                    <m:r>
                      <m:rPr>
                        <m:sty m:val="p"/>
                      </m:rPr>
                      <a:rPr lang="en-AU" sz="1000">
                        <a:solidFill>
                          <a:srgbClr val="BFBF95"/>
                        </a:solidFill>
                        <a:latin typeface="Cambria Math" panose="02040503050406030204" pitchFamily="18" charset="0"/>
                      </a:rPr>
                      <m:t>D</m:t>
                    </m:r>
                  </m:oMath>
                </a14:m>
                <a:r>
                  <a:rPr lang="en-AU" sz="1000" dirty="0">
                    <a:solidFill>
                      <a:srgbClr val="BFBF95"/>
                    </a:solidFill>
                  </a:rPr>
                  <a:t> </a:t>
                </a:r>
                <a:r>
                  <a:rPr lang="en-AU" sz="1000" dirty="0">
                    <a:solidFill>
                      <a:srgbClr val="ADADAD"/>
                    </a:solidFill>
                  </a:rPr>
                  <a:t>back to </a:t>
                </a:r>
                <a14:m>
                  <m:oMath xmlns:m="http://schemas.openxmlformats.org/officeDocument/2006/math">
                    <m:r>
                      <a:rPr lang="en-AU" sz="1000" i="1" smtClean="0">
                        <a:solidFill>
                          <a:srgbClr val="569CD6"/>
                        </a:solidFill>
                        <a:latin typeface="Cambria Math" panose="02040503050406030204" pitchFamily="18" charset="0"/>
                      </a:rPr>
                      <m:t>𝐴𝐵</m:t>
                    </m:r>
                    <m:r>
                      <a:rPr lang="en-AU" sz="1000" i="1" smtClean="0">
                        <a:solidFill>
                          <a:srgbClr val="569CD6"/>
                        </a:solidFill>
                        <a:latin typeface="Cambria Math" panose="02040503050406030204" pitchFamily="18" charset="0"/>
                      </a:rPr>
                      <m:t>→</m:t>
                    </m:r>
                    <m:r>
                      <a:rPr lang="en-AU" sz="1000" i="1" smtClean="0">
                        <a:solidFill>
                          <a:srgbClr val="569CD6"/>
                        </a:solidFill>
                        <a:latin typeface="Cambria Math" panose="02040503050406030204" pitchFamily="18" charset="0"/>
                      </a:rPr>
                      <m:t>𝐶𝐷</m:t>
                    </m:r>
                  </m:oMath>
                </a14:m>
                <a:r>
                  <a:rPr lang="en-GB" sz="1000" dirty="0">
                    <a:solidFill>
                      <a:srgbClr val="ADADAD"/>
                    </a:solidFill>
                  </a:rPr>
                  <a:t>)</a:t>
                </a:r>
              </a:p>
              <a:p>
                <a:pPr marL="114300">
                  <a:lnSpc>
                    <a:spcPct val="115000"/>
                  </a:lnSpc>
                  <a:buClr>
                    <a:srgbClr val="ADADAD"/>
                  </a:buClr>
                  <a:buSzPts val="1800"/>
                  <a:defRPr/>
                </a:pPr>
                <a:r>
                  <a:rPr lang="en-GB" sz="1200" dirty="0">
                    <a:solidFill>
                      <a:srgbClr val="9966FF"/>
                    </a:solidFill>
                  </a:rPr>
                  <a:t>3.</a:t>
                </a:r>
                <a:r>
                  <a:rPr lang="en-GB" sz="1200" dirty="0">
                    <a:solidFill>
                      <a:srgbClr val="ADADAD"/>
                    </a:solidFill>
                  </a:rPr>
                  <a:t> Flatten every FD of the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oMath>
                </a14:m>
                <a:r>
                  <a:rPr lang="en-GB" sz="1200" dirty="0">
                    <a:solidFill>
                      <a:srgbClr val="ADADAD"/>
                    </a:solidFill>
                  </a:rPr>
                  <a:t> to make a table.</a:t>
                </a:r>
                <a:br>
                  <a:rPr lang="en-GB" sz="1200" dirty="0">
                    <a:solidFill>
                      <a:srgbClr val="ADADAD"/>
                    </a:solidFill>
                  </a:rPr>
                </a:br>
                <a:r>
                  <a:rPr lang="en-GB" sz="1200" dirty="0">
                    <a:solidFill>
                      <a:srgbClr val="ADADAD"/>
                    </a:solidFill>
                  </a:rPr>
                  <a:t>LHS will be the key of the table.</a:t>
                </a:r>
              </a:p>
              <a:p>
                <a:pPr marL="114300">
                  <a:lnSpc>
                    <a:spcPct val="115000"/>
                  </a:lnSpc>
                  <a:buClr>
                    <a:srgbClr val="ADADAD"/>
                  </a:buClr>
                  <a:buSzPts val="1800"/>
                  <a:defRPr/>
                </a:pPr>
                <a:r>
                  <a:rPr lang="en-GB" sz="1200" b="1" dirty="0">
                    <a:solidFill>
                      <a:srgbClr val="ADADAD"/>
                    </a:solidFill>
                  </a:rPr>
                  <a:t>e.g.</a:t>
                </a:r>
                <a:r>
                  <a:rPr lang="en-GB" sz="1200" dirty="0">
                    <a:solidFill>
                      <a:srgbClr val="ADADAD"/>
                    </a:solidFill>
                  </a:rPr>
                  <a:t> If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r>
                      <a:rPr lang="en-AU" sz="1200" b="0" i="1" smtClean="0">
                        <a:solidFill>
                          <a:srgbClr val="ADADAD"/>
                        </a:solidFill>
                        <a:latin typeface="Cambria Math" panose="02040503050406030204" pitchFamily="18" charset="0"/>
                      </a:rPr>
                      <m:t>, </m:t>
                    </m:r>
                    <m:r>
                      <a:rPr lang="en-AU" sz="1200" b="0" i="1" smtClean="0">
                        <a:solidFill>
                          <a:srgbClr val="ADADAD"/>
                        </a:solidFill>
                        <a:latin typeface="Cambria Math" panose="02040503050406030204" pitchFamily="18" charset="0"/>
                      </a:rPr>
                      <m:t>𝐵</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𝐷</m:t>
                    </m:r>
                    <m:r>
                      <a:rPr lang="en-AU" sz="1200" b="0" i="1" smtClean="0">
                        <a:solidFill>
                          <a:srgbClr val="ADADAD"/>
                        </a:solidFill>
                        <a:latin typeface="Cambria Math" panose="02040503050406030204" pitchFamily="18" charset="0"/>
                      </a:rPr>
                      <m:t>}</m:t>
                    </m:r>
                  </m:oMath>
                </a14:m>
                <a:r>
                  <a:rPr lang="en-GB" sz="1200" dirty="0">
                    <a:solidFill>
                      <a:srgbClr val="ADADAD"/>
                    </a:solidFill>
                  </a:rPr>
                  <a:t>, schema are the tables </a:t>
                </a:r>
                <a14:m>
                  <m:oMath xmlns:m="http://schemas.openxmlformats.org/officeDocument/2006/math">
                    <m:r>
                      <a:rPr lang="en-GB" sz="1200" b="1" i="0" dirty="0" smtClean="0">
                        <a:solidFill>
                          <a:srgbClr val="569CD6"/>
                        </a:solidFill>
                        <a:latin typeface="Cambria Math" panose="02040503050406030204" pitchFamily="18" charset="0"/>
                      </a:rPr>
                      <m:t>𝐀</m:t>
                    </m:r>
                    <m:r>
                      <m:rPr>
                        <m:sty m:val="p"/>
                      </m:rPr>
                      <a:rPr lang="en-GB" sz="1200" i="0" dirty="0" smtClean="0">
                        <a:solidFill>
                          <a:srgbClr val="ADADAD"/>
                        </a:solidFill>
                        <a:latin typeface="Cambria Math" panose="02040503050406030204" pitchFamily="18" charset="0"/>
                      </a:rPr>
                      <m:t>C</m:t>
                    </m:r>
                  </m:oMath>
                </a14:m>
                <a:r>
                  <a:rPr lang="en-GB" sz="1200" dirty="0">
                    <a:solidFill>
                      <a:srgbClr val="ADADAD"/>
                    </a:solidFill>
                  </a:rPr>
                  <a:t> and </a:t>
                </a:r>
                <a14:m>
                  <m:oMath xmlns:m="http://schemas.openxmlformats.org/officeDocument/2006/math">
                    <m:r>
                      <a:rPr lang="en-GB" sz="1200" b="1" i="0" dirty="0" smtClean="0">
                        <a:solidFill>
                          <a:srgbClr val="569CD6"/>
                        </a:solidFill>
                        <a:latin typeface="Cambria Math" panose="02040503050406030204" pitchFamily="18" charset="0"/>
                      </a:rPr>
                      <m:t>𝐁</m:t>
                    </m:r>
                    <m:r>
                      <m:rPr>
                        <m:sty m:val="p"/>
                      </m:rPr>
                      <a:rPr lang="en-GB" sz="1200" i="0" dirty="0" smtClean="0">
                        <a:solidFill>
                          <a:srgbClr val="ADADAD"/>
                        </a:solidFill>
                        <a:latin typeface="Cambria Math" panose="02040503050406030204" pitchFamily="18" charset="0"/>
                      </a:rPr>
                      <m:t>D</m:t>
                    </m:r>
                  </m:oMath>
                </a14:m>
                <a:r>
                  <a:rPr lang="en-GB" sz="1200" dirty="0">
                    <a:solidFill>
                      <a:srgbClr val="ADADAD"/>
                    </a:solidFill>
                  </a:rPr>
                  <a:t>. Each table is representing an FD.</a:t>
                </a:r>
              </a:p>
              <a:p>
                <a:pPr marL="114300">
                  <a:lnSpc>
                    <a:spcPct val="115000"/>
                  </a:lnSpc>
                  <a:buClr>
                    <a:srgbClr val="ADADAD"/>
                  </a:buClr>
                  <a:buSzPts val="1800"/>
                  <a:defRPr/>
                </a:pPr>
                <a:r>
                  <a:rPr lang="en-GB" sz="1200" dirty="0">
                    <a:solidFill>
                      <a:srgbClr val="9966FF"/>
                    </a:solidFill>
                  </a:rPr>
                  <a:t>4.</a:t>
                </a:r>
                <a:r>
                  <a:rPr lang="en-GB" sz="1200" dirty="0">
                    <a:solidFill>
                      <a:srgbClr val="ADADAD"/>
                    </a:solidFill>
                  </a:rPr>
                  <a:t> If none of the tables contain a candidate key, add a candidate key as a table (otherwise don't do anything). The key of that table is the entire table (like a many-to-many relationship table).</a:t>
                </a:r>
              </a:p>
              <a:p>
                <a:pPr marL="114300">
                  <a:lnSpc>
                    <a:spcPct val="115000"/>
                  </a:lnSpc>
                  <a:buClr>
                    <a:srgbClr val="ADADAD"/>
                  </a:buClr>
                  <a:buSzPts val="1800"/>
                  <a:defRPr/>
                </a:pPr>
                <a:r>
                  <a:rPr lang="en-GB" sz="1200" dirty="0">
                    <a:solidFill>
                      <a:srgbClr val="ADADAD"/>
                    </a:solidFill>
                  </a:rPr>
                  <a:t>This is for connectivity purposes.</a:t>
                </a:r>
              </a:p>
              <a:p>
                <a:pPr marL="114300">
                  <a:lnSpc>
                    <a:spcPct val="115000"/>
                  </a:lnSpc>
                  <a:buClr>
                    <a:srgbClr val="ADADAD"/>
                  </a:buClr>
                  <a:buSzPts val="1800"/>
                  <a:defRPr/>
                </a:pPr>
                <a:endParaRPr lang="en-GB" sz="1200" dirty="0">
                  <a:solidFill>
                    <a:srgbClr val="ADADAD"/>
                  </a:solidFill>
                </a:endParaRPr>
              </a:p>
              <a:p>
                <a:pPr marL="114300">
                  <a:lnSpc>
                    <a:spcPct val="115000"/>
                  </a:lnSpc>
                  <a:buClr>
                    <a:srgbClr val="ADADAD"/>
                  </a:buClr>
                  <a:buSzPts val="1800"/>
                  <a:defRPr/>
                </a:pPr>
                <a:r>
                  <a:rPr lang="en-GB" sz="1200" b="1" dirty="0">
                    <a:solidFill>
                      <a:srgbClr val="ADADAD"/>
                    </a:solidFill>
                  </a:rPr>
                  <a:t>e.g. </a:t>
                </a:r>
                <a:r>
                  <a:rPr lang="en-GB" sz="1200" dirty="0">
                    <a:solidFill>
                      <a:srgbClr val="ADADAD"/>
                    </a:solidFill>
                  </a:rPr>
                  <a:t>The CK of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oMath>
                </a14:m>
                <a:r>
                  <a:rPr lang="en-GB" sz="1200" dirty="0">
                    <a:solidFill>
                      <a:srgbClr val="ADADAD"/>
                    </a:solidFill>
                  </a:rPr>
                  <a:t> above is AB, but AC and BD do not contain this CK AB, so add AB to make the final schema </a:t>
                </a:r>
                <a14:m>
                  <m:oMath xmlns:m="http://schemas.openxmlformats.org/officeDocument/2006/math">
                    <m:r>
                      <a:rPr lang="en-GB" sz="1200" b="1" i="0" dirty="0" smtClean="0">
                        <a:solidFill>
                          <a:srgbClr val="569CD6"/>
                        </a:solidFill>
                        <a:latin typeface="Cambria Math" panose="02040503050406030204" pitchFamily="18" charset="0"/>
                      </a:rPr>
                      <m:t>𝐀</m:t>
                    </m:r>
                    <m:r>
                      <m:rPr>
                        <m:sty m:val="p"/>
                      </m:rPr>
                      <a:rPr lang="en-GB" sz="1200" i="0" dirty="0" smtClean="0">
                        <a:solidFill>
                          <a:srgbClr val="ADADAD"/>
                        </a:solidFill>
                        <a:latin typeface="Cambria Math" panose="02040503050406030204" pitchFamily="18" charset="0"/>
                      </a:rPr>
                      <m:t>C</m:t>
                    </m:r>
                    <m:r>
                      <a:rPr lang="en-GB" sz="1200" i="0" dirty="0" smtClean="0">
                        <a:solidFill>
                          <a:srgbClr val="ADADAD"/>
                        </a:solidFill>
                        <a:latin typeface="Cambria Math" panose="02040503050406030204" pitchFamily="18" charset="0"/>
                      </a:rPr>
                      <m:t>, </m:t>
                    </m:r>
                    <m:r>
                      <a:rPr lang="en-GB" sz="1200" b="1" i="0" dirty="0" smtClean="0">
                        <a:solidFill>
                          <a:srgbClr val="569CD6"/>
                        </a:solidFill>
                        <a:latin typeface="Cambria Math" panose="02040503050406030204" pitchFamily="18" charset="0"/>
                      </a:rPr>
                      <m:t>𝐁</m:t>
                    </m:r>
                    <m:r>
                      <m:rPr>
                        <m:sty m:val="p"/>
                      </m:rPr>
                      <a:rPr lang="en-GB" sz="1200" i="0" dirty="0" smtClean="0">
                        <a:solidFill>
                          <a:srgbClr val="ADADAD"/>
                        </a:solidFill>
                        <a:latin typeface="Cambria Math" panose="02040503050406030204" pitchFamily="18" charset="0"/>
                      </a:rPr>
                      <m:t>D</m:t>
                    </m:r>
                    <m:r>
                      <a:rPr lang="en-GB" sz="1200" i="0" dirty="0" smtClean="0">
                        <a:solidFill>
                          <a:srgbClr val="ADADAD"/>
                        </a:solidFill>
                        <a:latin typeface="Cambria Math" panose="02040503050406030204" pitchFamily="18" charset="0"/>
                      </a:rPr>
                      <m:t>, </m:t>
                    </m:r>
                    <m:r>
                      <a:rPr lang="en-GB" sz="1200" b="1" i="0" dirty="0" smtClean="0">
                        <a:solidFill>
                          <a:srgbClr val="569CD6"/>
                        </a:solidFill>
                        <a:latin typeface="Cambria Math" panose="02040503050406030204" pitchFamily="18" charset="0"/>
                      </a:rPr>
                      <m:t>𝐀𝐁</m:t>
                    </m:r>
                    <m:r>
                      <a:rPr lang="en-GB" sz="1200" i="0" dirty="0" smtClean="0">
                        <a:solidFill>
                          <a:srgbClr val="ADADAD"/>
                        </a:solidFill>
                        <a:latin typeface="Cambria Math" panose="02040503050406030204" pitchFamily="18" charset="0"/>
                      </a:rPr>
                      <m:t>. </m:t>
                    </m:r>
                  </m:oMath>
                </a14:m>
                <a:endParaRPr lang="en-GB" sz="1200" dirty="0">
                  <a:solidFill>
                    <a:srgbClr val="ADADAD"/>
                  </a:solidFill>
                </a:endParaRPr>
              </a:p>
            </p:txBody>
          </p:sp>
        </mc:Choice>
        <mc:Fallback>
          <p:sp>
            <p:nvSpPr>
              <p:cNvPr id="4" name="TextBox 3">
                <a:extLst>
                  <a:ext uri="{FF2B5EF4-FFF2-40B4-BE49-F238E27FC236}">
                    <a16:creationId xmlns:a16="http://schemas.microsoft.com/office/drawing/2014/main" id="{C3384F73-4848-D7F9-E43E-2876A5D745C2}"/>
                  </a:ext>
                </a:extLst>
              </p:cNvPr>
              <p:cNvSpPr txBox="1">
                <a:spLocks noRot="1" noChangeAspect="1" noMove="1" noResize="1" noEditPoints="1" noAdjustHandles="1" noChangeArrowheads="1" noChangeShapeType="1" noTextEdit="1"/>
              </p:cNvSpPr>
              <p:nvPr/>
            </p:nvSpPr>
            <p:spPr>
              <a:xfrm>
                <a:off x="5014353" y="487331"/>
                <a:ext cx="4006772" cy="4710970"/>
              </a:xfrm>
              <a:prstGeom prst="rect">
                <a:avLst/>
              </a:prstGeom>
              <a:blipFill>
                <a:blip r:embed="rId4"/>
                <a:stretch>
                  <a:fillRect r="-152"/>
                </a:stretch>
              </a:blipFill>
            </p:spPr>
            <p:txBody>
              <a:bodyPr/>
              <a:lstStyle/>
              <a:p>
                <a:r>
                  <a:rPr lang="en-AU">
                    <a:noFill/>
                  </a:rPr>
                  <a:t> </a:t>
                </a:r>
              </a:p>
            </p:txBody>
          </p:sp>
        </mc:Fallback>
      </mc:AlternateContent>
    </p:spTree>
    <p:extLst>
      <p:ext uri="{BB962C8B-B14F-4D97-AF65-F5344CB8AC3E}">
        <p14:creationId xmlns:p14="http://schemas.microsoft.com/office/powerpoint/2010/main" val="402921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FED1DCAE-6802-4053-65F0-252E8221B988}"/>
            </a:ext>
          </a:extLst>
        </p:cNvPr>
        <p:cNvGrpSpPr/>
        <p:nvPr/>
      </p:nvGrpSpPr>
      <p:grpSpPr>
        <a:xfrm>
          <a:off x="0" y="0"/>
          <a:ext cx="0" cy="0"/>
          <a:chOff x="0" y="0"/>
          <a:chExt cx="0" cy="0"/>
        </a:xfrm>
      </p:grpSpPr>
      <p:sp>
        <p:nvSpPr>
          <p:cNvPr id="80" name="Google Shape;80;p17">
            <a:extLst>
              <a:ext uri="{FF2B5EF4-FFF2-40B4-BE49-F238E27FC236}">
                <a16:creationId xmlns:a16="http://schemas.microsoft.com/office/drawing/2014/main" id="{2A45A48E-1180-B3E0-BF4C-3EBCB29F011E}"/>
              </a:ext>
            </a:extLst>
          </p:cNvPr>
          <p:cNvSpPr txBox="1">
            <a:spLocks noGrp="1"/>
          </p:cNvSpPr>
          <p:nvPr>
            <p:ph type="title"/>
          </p:nvPr>
        </p:nvSpPr>
        <p:spPr>
          <a:xfrm>
            <a:off x="122875" y="20290"/>
            <a:ext cx="6997800" cy="51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Minimal Cover and 3NF Decomposition</a:t>
            </a:r>
            <a:endParaRPr dirty="0"/>
          </a:p>
        </p:txBody>
      </p:sp>
      <mc:AlternateContent xmlns:mc="http://schemas.openxmlformats.org/markup-compatibility/2006">
        <mc:Choice xmlns:a14="http://schemas.microsoft.com/office/drawing/2010/main" Requires="a14">
          <p:sp>
            <p:nvSpPr>
              <p:cNvPr id="81" name="Google Shape;81;p17">
                <a:extLst>
                  <a:ext uri="{FF2B5EF4-FFF2-40B4-BE49-F238E27FC236}">
                    <a16:creationId xmlns:a16="http://schemas.microsoft.com/office/drawing/2014/main" id="{743D7DBB-C82A-DFB4-068E-5A7EF7B673FD}"/>
                  </a:ext>
                </a:extLst>
              </p:cNvPr>
              <p:cNvSpPr txBox="1">
                <a:spLocks noGrp="1"/>
              </p:cNvSpPr>
              <p:nvPr>
                <p:ph type="body" idx="1"/>
              </p:nvPr>
            </p:nvSpPr>
            <p:spPr>
              <a:xfrm>
                <a:off x="1" y="521083"/>
                <a:ext cx="4952588" cy="4708296"/>
              </a:xfrm>
              <a:prstGeom prst="rect">
                <a:avLst/>
              </a:prstGeom>
            </p:spPr>
            <p:txBody>
              <a:bodyPr spcFirstLastPara="1" wrap="square" lIns="91425" tIns="91425" rIns="91425" bIns="91425" anchor="t" anchorCtr="0">
                <a:noAutofit/>
              </a:bodyPr>
              <a:lstStyle/>
              <a:p>
                <a:pPr marL="114300" indent="0">
                  <a:buNone/>
                </a:pPr>
                <a:r>
                  <a:rPr lang="en-AU" sz="1200" dirty="0"/>
                  <a:t>A minimal cover </a:t>
                </a:r>
                <a14:m>
                  <m:oMath xmlns:m="http://schemas.openxmlformats.org/officeDocument/2006/math">
                    <m:sSub>
                      <m:sSubPr>
                        <m:ctrlPr>
                          <a:rPr lang="en-AU" sz="1200" b="0" i="1" smtClean="0">
                            <a:latin typeface="Cambria Math" panose="02040503050406030204" pitchFamily="18" charset="0"/>
                          </a:rPr>
                        </m:ctrlPr>
                      </m:sSubPr>
                      <m:e>
                        <m:r>
                          <a:rPr lang="en-AU" sz="1200" b="0" i="1" smtClean="0">
                            <a:latin typeface="Cambria Math" panose="02040503050406030204" pitchFamily="18" charset="0"/>
                          </a:rPr>
                          <m:t>𝐹</m:t>
                        </m:r>
                      </m:e>
                      <m:sub>
                        <m:r>
                          <a:rPr lang="en-AU" sz="1200" b="0" i="1" smtClean="0">
                            <a:latin typeface="Cambria Math" panose="02040503050406030204" pitchFamily="18" charset="0"/>
                          </a:rPr>
                          <m:t>𝑐</m:t>
                        </m:r>
                      </m:sub>
                    </m:sSub>
                  </m:oMath>
                </a14:m>
                <a:r>
                  <a:rPr lang="en-AU" sz="1200" dirty="0"/>
                  <a:t> for a set of </a:t>
                </a:r>
                <a:r>
                  <a:rPr lang="en-US" sz="1200" dirty="0"/>
                  <a:t>FD</a:t>
                </a:r>
                <a:r>
                  <a:rPr lang="en-AU" sz="1200" dirty="0"/>
                  <a:t>s </a:t>
                </a:r>
                <a14:m>
                  <m:oMath xmlns:m="http://schemas.openxmlformats.org/officeDocument/2006/math">
                    <m:r>
                      <a:rPr lang="en-AU" sz="1200" i="1" dirty="0" smtClean="0">
                        <a:latin typeface="Cambria Math" panose="02040503050406030204" pitchFamily="18" charset="0"/>
                      </a:rPr>
                      <m:t>𝐹</m:t>
                    </m:r>
                  </m:oMath>
                </a14:m>
                <a:r>
                  <a:rPr lang="en-AU" sz="1200" dirty="0"/>
                  <a:t> has the properties:</a:t>
                </a:r>
              </a:p>
              <a:p>
                <a:pPr fontAlgn="ctr"/>
                <a14:m>
                  <m:oMath xmlns:m="http://schemas.openxmlformats.org/officeDocument/2006/math">
                    <m:sSub>
                      <m:sSubPr>
                        <m:ctrlPr>
                          <a:rPr lang="en-AU" sz="1200" i="1">
                            <a:latin typeface="Cambria Math" panose="02040503050406030204" pitchFamily="18" charset="0"/>
                          </a:rPr>
                        </m:ctrlPr>
                      </m:sSubPr>
                      <m:e>
                        <m:r>
                          <a:rPr lang="en-AU" sz="1200">
                            <a:latin typeface="Cambria Math" panose="02040503050406030204" pitchFamily="18" charset="0"/>
                          </a:rPr>
                          <m:t>𝐹</m:t>
                        </m:r>
                      </m:e>
                      <m:sub>
                        <m:r>
                          <a:rPr lang="en-AU" sz="1200">
                            <a:latin typeface="Cambria Math" panose="02040503050406030204" pitchFamily="18" charset="0"/>
                          </a:rPr>
                          <m:t>𝑐</m:t>
                        </m:r>
                      </m:sub>
                    </m:sSub>
                  </m:oMath>
                </a14:m>
                <a:r>
                  <a:rPr lang="en-AU" sz="1200" dirty="0"/>
                  <a:t> is equivalent to F (should have the same candidate key)</a:t>
                </a:r>
              </a:p>
              <a:p>
                <a:pPr fontAlgn="ctr"/>
                <a:r>
                  <a:rPr lang="en-AU" sz="1200" dirty="0"/>
                  <a:t>ALL </a:t>
                </a:r>
                <a:r>
                  <a:rPr lang="en-US" sz="1200" dirty="0"/>
                  <a:t>FD</a:t>
                </a:r>
                <a:r>
                  <a:rPr lang="en-AU" sz="1200" dirty="0"/>
                  <a:t>s in the form </a:t>
                </a:r>
                <a14:m>
                  <m:oMath xmlns:m="http://schemas.openxmlformats.org/officeDocument/2006/math">
                    <m:r>
                      <a:rPr lang="en-AU" sz="1200">
                        <a:latin typeface="Cambria Math" panose="02040503050406030204" pitchFamily="18" charset="0"/>
                      </a:rPr>
                      <m:t>𝑋</m:t>
                    </m:r>
                    <m:r>
                      <a:rPr lang="en-AU" sz="1200">
                        <a:latin typeface="Cambria Math" panose="02040503050406030204" pitchFamily="18" charset="0"/>
                      </a:rPr>
                      <m:t>→</m:t>
                    </m:r>
                    <m:r>
                      <a:rPr lang="en-AU" sz="1200">
                        <a:latin typeface="Cambria Math" panose="02040503050406030204" pitchFamily="18" charset="0"/>
                      </a:rPr>
                      <m:t>𝐴</m:t>
                    </m:r>
                  </m:oMath>
                </a14:m>
                <a:r>
                  <a:rPr lang="en-AU" sz="1200" dirty="0"/>
                  <a:t>, where </a:t>
                </a:r>
                <a14:m>
                  <m:oMath xmlns:m="http://schemas.openxmlformats.org/officeDocument/2006/math">
                    <m:r>
                      <a:rPr lang="en-AU" sz="1200" i="1" dirty="0" smtClean="0">
                        <a:latin typeface="Cambria Math" panose="02040503050406030204" pitchFamily="18" charset="0"/>
                      </a:rPr>
                      <m:t>𝐴</m:t>
                    </m:r>
                  </m:oMath>
                </a14:m>
                <a:r>
                  <a:rPr lang="en-AU" sz="1200" dirty="0"/>
                  <a:t> is a single attribute </a:t>
                </a:r>
                <a:r>
                  <a:rPr lang="en-AU" sz="1200" b="1" dirty="0">
                    <a:solidFill>
                      <a:srgbClr val="ADADAD"/>
                    </a:solidFill>
                  </a:rPr>
                  <a:t>(canonical form)</a:t>
                </a:r>
              </a:p>
              <a:p>
                <a:pPr fontAlgn="ctr"/>
                <a:r>
                  <a:rPr lang="en-AU" sz="1200" dirty="0"/>
                  <a:t>Not possible to make </a:t>
                </a:r>
                <a14:m>
                  <m:oMath xmlns:m="http://schemas.openxmlformats.org/officeDocument/2006/math">
                    <m:sSub>
                      <m:sSubPr>
                        <m:ctrlPr>
                          <a:rPr lang="en-AU" sz="1200" i="1">
                            <a:latin typeface="Cambria Math" panose="02040503050406030204" pitchFamily="18" charset="0"/>
                          </a:rPr>
                        </m:ctrlPr>
                      </m:sSubPr>
                      <m:e>
                        <m:r>
                          <a:rPr lang="en-AU" sz="1200">
                            <a:latin typeface="Cambria Math" panose="02040503050406030204" pitchFamily="18" charset="0"/>
                          </a:rPr>
                          <m:t>𝐹</m:t>
                        </m:r>
                      </m:e>
                      <m:sub>
                        <m:r>
                          <a:rPr lang="en-AU" sz="1200">
                            <a:latin typeface="Cambria Math" panose="02040503050406030204" pitchFamily="18" charset="0"/>
                          </a:rPr>
                          <m:t>𝑐</m:t>
                        </m:r>
                      </m:sub>
                    </m:sSub>
                  </m:oMath>
                </a14:m>
                <a:r>
                  <a:rPr lang="en-AU" sz="1200" dirty="0"/>
                  <a:t> smaller:</a:t>
                </a:r>
              </a:p>
              <a:p>
                <a:pPr lvl="1" fontAlgn="ctr"/>
                <a:r>
                  <a:rPr lang="en-AU" sz="1200" dirty="0"/>
                  <a:t>Can't remove any more attributes from an </a:t>
                </a:r>
                <a:r>
                  <a:rPr lang="en-US" sz="1200" dirty="0"/>
                  <a:t>FD</a:t>
                </a:r>
                <a:endParaRPr lang="en-AU" sz="1200" dirty="0"/>
              </a:p>
              <a:p>
                <a:pPr lvl="1" fontAlgn="ctr"/>
                <a:r>
                  <a:rPr lang="en-AU" sz="1200" dirty="0"/>
                  <a:t>Can't remove any more </a:t>
                </a:r>
                <a:r>
                  <a:rPr lang="en-US" sz="1200" dirty="0"/>
                  <a:t>FD</a:t>
                </a:r>
                <a:r>
                  <a:rPr lang="en-AU" sz="1200" dirty="0"/>
                  <a:t>s</a:t>
                </a:r>
              </a:p>
              <a:p>
                <a:pPr marL="596900" lvl="1" indent="0" fontAlgn="ctr">
                  <a:buNone/>
                </a:pPr>
                <a:endParaRPr lang="en-AU" sz="1200" dirty="0"/>
              </a:p>
              <a:p>
                <a:pPr marL="114300" indent="0" fontAlgn="ctr">
                  <a:buNone/>
                </a:pPr>
                <a:r>
                  <a:rPr lang="en-AU" sz="1200" b="1" dirty="0">
                    <a:solidFill>
                      <a:srgbClr val="9966FF"/>
                    </a:solidFill>
                  </a:rPr>
                  <a:t>Algorithm:</a:t>
                </a:r>
              </a:p>
              <a:p>
                <a:pPr marL="114300" indent="0">
                  <a:buNone/>
                </a:pPr>
                <a:r>
                  <a:rPr lang="en-AU" sz="1200" dirty="0"/>
                  <a:t>Start with </a:t>
                </a:r>
                <a14:m>
                  <m:oMath xmlns:m="http://schemas.openxmlformats.org/officeDocument/2006/math">
                    <m:sSub>
                      <m:sSubPr>
                        <m:ctrlPr>
                          <a:rPr lang="en-AU" sz="1200" i="1">
                            <a:latin typeface="Cambria Math" panose="02040503050406030204" pitchFamily="18" charset="0"/>
                          </a:rPr>
                        </m:ctrlPr>
                      </m:sSubPr>
                      <m:e>
                        <m:r>
                          <a:rPr lang="en-AU" sz="1200">
                            <a:latin typeface="Cambria Math" panose="02040503050406030204" pitchFamily="18" charset="0"/>
                          </a:rPr>
                          <m:t>𝐹</m:t>
                        </m:r>
                      </m:e>
                      <m:sub>
                        <m:r>
                          <a:rPr lang="en-AU" sz="1200">
                            <a:latin typeface="Cambria Math" panose="02040503050406030204" pitchFamily="18" charset="0"/>
                          </a:rPr>
                          <m:t>𝑐</m:t>
                        </m:r>
                      </m:sub>
                    </m:sSub>
                  </m:oMath>
                </a14:m>
                <a:r>
                  <a:rPr lang="en-AU" sz="1200" dirty="0"/>
                  <a:t> being </a:t>
                </a:r>
                <a14:m>
                  <m:oMath xmlns:m="http://schemas.openxmlformats.org/officeDocument/2006/math">
                    <m:r>
                      <a:rPr lang="en-AU" sz="1200">
                        <a:latin typeface="Cambria Math" panose="02040503050406030204" pitchFamily="18" charset="0"/>
                      </a:rPr>
                      <m:t>𝐹</m:t>
                    </m:r>
                  </m:oMath>
                </a14:m>
                <a:r>
                  <a:rPr lang="en-AU" sz="1200" dirty="0"/>
                  <a:t>.</a:t>
                </a:r>
              </a:p>
              <a:p>
                <a:pPr marL="114300" indent="0">
                  <a:buNone/>
                </a:pPr>
                <a:r>
                  <a:rPr lang="en-AU" sz="1200" dirty="0">
                    <a:solidFill>
                      <a:srgbClr val="9966FF"/>
                    </a:solidFill>
                  </a:rPr>
                  <a:t>1. Convert all FDs into canonical form </a:t>
                </a:r>
                <a14:m>
                  <m:oMath xmlns:m="http://schemas.openxmlformats.org/officeDocument/2006/math">
                    <m:r>
                      <a:rPr lang="en-AU" sz="1200">
                        <a:latin typeface="Cambria Math" panose="02040503050406030204" pitchFamily="18" charset="0"/>
                      </a:rPr>
                      <m:t>𝑋</m:t>
                    </m:r>
                    <m:r>
                      <a:rPr lang="en-AU" sz="1200">
                        <a:latin typeface="Cambria Math" panose="02040503050406030204" pitchFamily="18" charset="0"/>
                      </a:rPr>
                      <m:t>→</m:t>
                    </m:r>
                    <m:r>
                      <a:rPr lang="en-AU" sz="1200">
                        <a:latin typeface="Cambria Math" panose="02040503050406030204" pitchFamily="18" charset="0"/>
                      </a:rPr>
                      <m:t>𝐴</m:t>
                    </m:r>
                  </m:oMath>
                </a14:m>
                <a:r>
                  <a:rPr lang="en-AU" sz="1200" dirty="0"/>
                  <a:t>, where A is a single attribute. </a:t>
                </a:r>
                <a:r>
                  <a:rPr lang="en-AU" sz="1200" b="1" dirty="0">
                    <a:solidFill>
                      <a:srgbClr val="ADADAD"/>
                    </a:solidFill>
                  </a:rPr>
                  <a:t>e.g.</a:t>
                </a:r>
                <a:r>
                  <a:rPr lang="en-AU" sz="1200" dirty="0">
                    <a:solidFill>
                      <a:srgbClr val="ADADAD"/>
                    </a:solidFill>
                  </a:rPr>
                  <a:t> </a:t>
                </a:r>
                <a14:m>
                  <m:oMath xmlns:m="http://schemas.openxmlformats.org/officeDocument/2006/math">
                    <m:r>
                      <a:rPr lang="en-AU" sz="1200" b="0" i="1" smtClean="0">
                        <a:solidFill>
                          <a:srgbClr val="BFBF95"/>
                        </a:solidFill>
                        <a:latin typeface="Cambria Math" panose="02040503050406030204" pitchFamily="18" charset="0"/>
                      </a:rPr>
                      <m:t>𝐴𝐵</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𝐶𝐷</m:t>
                    </m:r>
                  </m:oMath>
                </a14:m>
                <a:r>
                  <a:rPr lang="en-AU" sz="1200" dirty="0">
                    <a:solidFill>
                      <a:srgbClr val="BFBF95"/>
                    </a:solidFill>
                  </a:rPr>
                  <a:t> </a:t>
                </a:r>
                <a:r>
                  <a:rPr lang="en-AU" sz="1200" dirty="0">
                    <a:solidFill>
                      <a:srgbClr val="ADADAD"/>
                    </a:solidFill>
                  </a:rPr>
                  <a:t>becomes </a:t>
                </a:r>
                <a14:m>
                  <m:oMath xmlns:m="http://schemas.openxmlformats.org/officeDocument/2006/math">
                    <m:r>
                      <a:rPr lang="en-AU" sz="1200" b="0" i="1" smtClean="0">
                        <a:solidFill>
                          <a:srgbClr val="569CD6"/>
                        </a:solidFill>
                        <a:latin typeface="Cambria Math" panose="02040503050406030204" pitchFamily="18" charset="0"/>
                      </a:rPr>
                      <m:t>𝐴𝐵</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r>
                      <a:rPr lang="en-AU" sz="1200" b="0" i="0" smtClean="0">
                        <a:solidFill>
                          <a:srgbClr val="569CD6"/>
                        </a:solidFill>
                        <a:latin typeface="Cambria Math" panose="02040503050406030204" pitchFamily="18" charset="0"/>
                      </a:rPr>
                      <m:t>, </m:t>
                    </m:r>
                    <m:r>
                      <m:rPr>
                        <m:sty m:val="p"/>
                      </m:rPr>
                      <a:rPr lang="en-AU" sz="1200" b="0" i="0" smtClean="0">
                        <a:solidFill>
                          <a:srgbClr val="569CD6"/>
                        </a:solidFill>
                        <a:latin typeface="Cambria Math" panose="02040503050406030204" pitchFamily="18" charset="0"/>
                      </a:rPr>
                      <m:t>AB</m:t>
                    </m:r>
                    <m:r>
                      <a:rPr lang="en-AU" sz="1200" b="0" i="0" smtClean="0">
                        <a:solidFill>
                          <a:srgbClr val="569CD6"/>
                        </a:solidFill>
                        <a:latin typeface="Cambria Math" panose="02040503050406030204" pitchFamily="18" charset="0"/>
                      </a:rPr>
                      <m:t>→</m:t>
                    </m:r>
                    <m:r>
                      <m:rPr>
                        <m:sty m:val="p"/>
                      </m:rPr>
                      <a:rPr lang="en-AU" sz="1200" b="0" i="0" smtClean="0">
                        <a:solidFill>
                          <a:srgbClr val="569CD6"/>
                        </a:solidFill>
                        <a:latin typeface="Cambria Math" panose="02040503050406030204" pitchFamily="18" charset="0"/>
                      </a:rPr>
                      <m:t>D</m:t>
                    </m:r>
                  </m:oMath>
                </a14:m>
                <a:endParaRPr lang="en-AU" sz="1200" dirty="0">
                  <a:solidFill>
                    <a:srgbClr val="ADADAD"/>
                  </a:solidFill>
                </a:endParaRPr>
              </a:p>
              <a:p>
                <a:pPr marL="114300" indent="0">
                  <a:buNone/>
                </a:pPr>
                <a:r>
                  <a:rPr lang="en-AU" sz="1200" dirty="0">
                    <a:solidFill>
                      <a:srgbClr val="9966FF"/>
                    </a:solidFill>
                  </a:rPr>
                  <a:t>2. Get rid of redundant LHS attributes</a:t>
                </a:r>
                <a:r>
                  <a:rPr lang="en-AU" sz="1200" dirty="0"/>
                  <a:t>, mainly by observing </a:t>
                </a:r>
                <a:r>
                  <a:rPr lang="en-US" sz="1200" dirty="0"/>
                  <a:t>FD</a:t>
                </a:r>
                <a:r>
                  <a:rPr lang="en-AU" sz="1200" dirty="0"/>
                  <a:t>s with multiple attributes in the LHS. </a:t>
                </a:r>
              </a:p>
              <a:p>
                <a:pPr marL="114300" indent="0">
                  <a:buNone/>
                </a:pPr>
                <a:r>
                  <a:rPr lang="en-AU" sz="1200" b="1" dirty="0">
                    <a:solidFill>
                      <a:srgbClr val="ADADAD"/>
                    </a:solidFill>
                  </a:rPr>
                  <a:t>e.g. </a:t>
                </a:r>
                <a:r>
                  <a:rPr lang="en-AU" sz="1200" dirty="0">
                    <a:solidFill>
                      <a:srgbClr val="ADADAD"/>
                    </a:solidFill>
                  </a:rPr>
                  <a:t>Try to prove either </a:t>
                </a:r>
                <a14:m>
                  <m:oMath xmlns:m="http://schemas.openxmlformats.org/officeDocument/2006/math">
                    <m:r>
                      <a:rPr lang="en-AU" sz="1200" b="0" i="1" smtClean="0">
                        <a:solidFill>
                          <a:srgbClr val="569CD6"/>
                        </a:solidFill>
                        <a:latin typeface="Cambria Math" panose="02040503050406030204" pitchFamily="18" charset="0"/>
                      </a:rPr>
                      <m:t>𝐴</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oMath>
                </a14:m>
                <a:r>
                  <a:rPr lang="en-AU" sz="1200" dirty="0">
                    <a:solidFill>
                      <a:srgbClr val="569CD6"/>
                    </a:solidFill>
                  </a:rPr>
                  <a:t> or </a:t>
                </a:r>
                <a14:m>
                  <m:oMath xmlns:m="http://schemas.openxmlformats.org/officeDocument/2006/math">
                    <m:r>
                      <a:rPr lang="en-AU" sz="1200" b="0" i="1" smtClean="0">
                        <a:solidFill>
                          <a:srgbClr val="569CD6"/>
                        </a:solidFill>
                        <a:latin typeface="Cambria Math" panose="02040503050406030204" pitchFamily="18" charset="0"/>
                      </a:rPr>
                      <m:t>𝐵</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oMath>
                </a14:m>
                <a:r>
                  <a:rPr lang="en-AU" sz="1200" dirty="0">
                    <a:solidFill>
                      <a:srgbClr val="569CD6"/>
                    </a:solidFill>
                  </a:rPr>
                  <a:t> </a:t>
                </a:r>
                <a:r>
                  <a:rPr lang="en-AU" sz="1200" dirty="0">
                    <a:solidFill>
                      <a:srgbClr val="ADADAD"/>
                    </a:solidFill>
                  </a:rPr>
                  <a:t>from </a:t>
                </a:r>
                <a14:m>
                  <m:oMath xmlns:m="http://schemas.openxmlformats.org/officeDocument/2006/math">
                    <m:r>
                      <a:rPr lang="en-AU" sz="1200" i="1" smtClean="0">
                        <a:solidFill>
                          <a:srgbClr val="BFBF95"/>
                        </a:solidFill>
                        <a:latin typeface="Cambria Math" panose="02040503050406030204" pitchFamily="18" charset="0"/>
                      </a:rPr>
                      <m:t>𝐴𝐵</m:t>
                    </m:r>
                    <m:r>
                      <a:rPr lang="en-AU" sz="1200" i="1" smtClean="0">
                        <a:solidFill>
                          <a:srgbClr val="BFBF95"/>
                        </a:solidFill>
                        <a:latin typeface="Cambria Math" panose="02040503050406030204" pitchFamily="18" charset="0"/>
                      </a:rPr>
                      <m:t>→</m:t>
                    </m:r>
                    <m:r>
                      <a:rPr lang="en-AU" sz="1200" i="1" smtClean="0">
                        <a:solidFill>
                          <a:srgbClr val="BFBF95"/>
                        </a:solidFill>
                        <a:latin typeface="Cambria Math" panose="02040503050406030204" pitchFamily="18" charset="0"/>
                      </a:rPr>
                      <m:t>𝐶</m:t>
                    </m:r>
                    <m:r>
                      <a:rPr lang="en-AU" sz="1200" b="0" i="0" smtClean="0">
                        <a:solidFill>
                          <a:srgbClr val="ADADAD"/>
                        </a:solidFill>
                        <a:latin typeface="Cambria Math" panose="02040503050406030204" pitchFamily="18" charset="0"/>
                      </a:rPr>
                      <m:t>.</m:t>
                    </m:r>
                  </m:oMath>
                </a14:m>
                <a:r>
                  <a:rPr lang="en-AU" sz="1200" dirty="0">
                    <a:solidFill>
                      <a:srgbClr val="ADADAD"/>
                    </a:solidFill>
                  </a:rPr>
                  <a:t> Use the other FDs to try prove one of these.</a:t>
                </a:r>
              </a:p>
              <a:p>
                <a:pPr marL="114300" indent="0">
                  <a:buNone/>
                </a:pPr>
                <a:r>
                  <a:rPr lang="en-AU" sz="1200" dirty="0">
                    <a:solidFill>
                      <a:srgbClr val="9966FF"/>
                    </a:solidFill>
                  </a:rPr>
                  <a:t>3. Get rid of redundant FDs that are implied by others.</a:t>
                </a:r>
                <a:r>
                  <a:rPr lang="en-AU" sz="1200" dirty="0"/>
                  <a:t> This is mainly trying to identify the transitive property.</a:t>
                </a:r>
              </a:p>
              <a:p>
                <a:pPr marL="114300" indent="0">
                  <a:buNone/>
                </a:pPr>
                <a:r>
                  <a:rPr lang="en-AU" sz="1200" b="1" dirty="0">
                    <a:solidFill>
                      <a:srgbClr val="ADADAD"/>
                    </a:solidFill>
                  </a:rPr>
                  <a:t>e.g. </a:t>
                </a:r>
                <a:r>
                  <a:rPr lang="en-AU" sz="1200" dirty="0">
                    <a:solidFill>
                      <a:srgbClr val="ADADAD"/>
                    </a:solidFill>
                  </a:rPr>
                  <a:t>For a set </a:t>
                </a:r>
                <a14:m>
                  <m:oMath xmlns:m="http://schemas.openxmlformats.org/officeDocument/2006/math">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𝐴</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𝐵</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𝐵</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𝐶</m:t>
                    </m:r>
                    <m:r>
                      <a:rPr lang="en-AU" sz="1200" b="0" i="1" smtClean="0">
                        <a:solidFill>
                          <a:srgbClr val="BFBF95"/>
                        </a:solidFill>
                        <a:latin typeface="Cambria Math" panose="02040503050406030204" pitchFamily="18" charset="0"/>
                      </a:rPr>
                      <m:t>, </m:t>
                    </m:r>
                    <m:r>
                      <a:rPr lang="en-AU" sz="1200" b="0" i="1" smtClean="0">
                        <a:solidFill>
                          <a:srgbClr val="BFBF95"/>
                        </a:solidFill>
                        <a:latin typeface="Cambria Math" panose="02040503050406030204" pitchFamily="18" charset="0"/>
                      </a:rPr>
                      <m:t>𝐴</m:t>
                    </m:r>
                    <m:r>
                      <a:rPr lang="en-AU" sz="1200" b="0" i="1" smtClean="0">
                        <a:solidFill>
                          <a:srgbClr val="BFBF95"/>
                        </a:solidFill>
                        <a:latin typeface="Cambria Math" panose="02040503050406030204" pitchFamily="18" charset="0"/>
                      </a:rPr>
                      <m:t>→</m:t>
                    </m:r>
                    <m:r>
                      <a:rPr lang="en-AU" sz="1200" b="0" i="1" smtClean="0">
                        <a:solidFill>
                          <a:srgbClr val="BFBF95"/>
                        </a:solidFill>
                        <a:latin typeface="Cambria Math" panose="02040503050406030204" pitchFamily="18" charset="0"/>
                      </a:rPr>
                      <m:t>𝐶</m:t>
                    </m:r>
                    <m:r>
                      <a:rPr lang="en-AU" sz="1200" b="0" i="1" smtClean="0">
                        <a:solidFill>
                          <a:srgbClr val="BFBF95"/>
                        </a:solidFill>
                        <a:latin typeface="Cambria Math" panose="02040503050406030204" pitchFamily="18" charset="0"/>
                      </a:rPr>
                      <m:t>}</m:t>
                    </m:r>
                  </m:oMath>
                </a14:m>
                <a:r>
                  <a:rPr lang="en-AU" sz="1200" dirty="0">
                    <a:solidFill>
                      <a:srgbClr val="ADADAD"/>
                    </a:solidFill>
                  </a:rPr>
                  <a:t>,</a:t>
                </a:r>
                <a:r>
                  <a:rPr lang="en-AU" sz="1200" dirty="0">
                    <a:solidFill>
                      <a:srgbClr val="BFBF95"/>
                    </a:solidFill>
                  </a:rPr>
                  <a:t> </a:t>
                </a:r>
                <a:r>
                  <a:rPr lang="en-AU" sz="1200" dirty="0">
                    <a:solidFill>
                      <a:srgbClr val="ADADAD"/>
                    </a:solidFill>
                  </a:rPr>
                  <a:t>you can use the transitive property with </a:t>
                </a:r>
                <a14:m>
                  <m:oMath xmlns:m="http://schemas.openxmlformats.org/officeDocument/2006/math">
                    <m:r>
                      <a:rPr lang="en-AU" sz="1200" b="0" i="1">
                        <a:solidFill>
                          <a:srgbClr val="ADADAD"/>
                        </a:solidFill>
                        <a:latin typeface="Cambria Math" panose="02040503050406030204" pitchFamily="18" charset="0"/>
                      </a:rPr>
                      <m:t>𝐴</m:t>
                    </m:r>
                    <m:r>
                      <a:rPr lang="en-AU" sz="1200" b="0" i="1">
                        <a:solidFill>
                          <a:srgbClr val="ADADAD"/>
                        </a:solidFill>
                        <a:latin typeface="Cambria Math" panose="02040503050406030204" pitchFamily="18" charset="0"/>
                      </a:rPr>
                      <m:t>→</m:t>
                    </m:r>
                    <m:r>
                      <a:rPr lang="en-AU" sz="1200" b="0" i="1">
                        <a:solidFill>
                          <a:srgbClr val="ADADAD"/>
                        </a:solidFill>
                        <a:latin typeface="Cambria Math" panose="02040503050406030204" pitchFamily="18" charset="0"/>
                      </a:rPr>
                      <m:t>𝐵</m:t>
                    </m:r>
                    <m:r>
                      <a:rPr lang="en-AU" sz="1200" b="0" i="1" smtClean="0">
                        <a:solidFill>
                          <a:srgbClr val="ADADAD"/>
                        </a:solidFill>
                        <a:latin typeface="Cambria Math" panose="02040503050406030204" pitchFamily="18" charset="0"/>
                      </a:rPr>
                      <m:t> </m:t>
                    </m:r>
                    <m:r>
                      <m:rPr>
                        <m:sty m:val="p"/>
                      </m:rPr>
                      <a:rPr lang="en-AU" sz="1200" b="0" i="0" smtClean="0">
                        <a:solidFill>
                          <a:srgbClr val="ADADAD"/>
                        </a:solidFill>
                        <a:latin typeface="Cambria Math" panose="02040503050406030204" pitchFamily="18" charset="0"/>
                      </a:rPr>
                      <m:t>and</m:t>
                    </m:r>
                    <m:r>
                      <a:rPr lang="en-AU" sz="1200" b="0" i="1" smtClean="0">
                        <a:solidFill>
                          <a:srgbClr val="ADADAD"/>
                        </a:solidFill>
                        <a:latin typeface="Cambria Math" panose="02040503050406030204" pitchFamily="18" charset="0"/>
                      </a:rPr>
                      <m:t> </m:t>
                    </m:r>
                    <m:r>
                      <a:rPr lang="en-AU" sz="1200" b="0" i="1">
                        <a:solidFill>
                          <a:srgbClr val="ADADAD"/>
                        </a:solidFill>
                        <a:latin typeface="Cambria Math" panose="02040503050406030204" pitchFamily="18" charset="0"/>
                      </a:rPr>
                      <m:t>𝐵</m:t>
                    </m:r>
                    <m:r>
                      <a:rPr lang="en-AU" sz="1200" b="0" i="1">
                        <a:solidFill>
                          <a:srgbClr val="ADADAD"/>
                        </a:solidFill>
                        <a:latin typeface="Cambria Math" panose="02040503050406030204" pitchFamily="18" charset="0"/>
                      </a:rPr>
                      <m:t>→</m:t>
                    </m:r>
                    <m:r>
                      <a:rPr lang="en-AU" sz="1200" b="0" i="1">
                        <a:solidFill>
                          <a:srgbClr val="ADADAD"/>
                        </a:solidFill>
                        <a:latin typeface="Cambria Math" panose="02040503050406030204" pitchFamily="18" charset="0"/>
                      </a:rPr>
                      <m:t>𝐶</m:t>
                    </m:r>
                  </m:oMath>
                </a14:m>
                <a:r>
                  <a:rPr lang="en-AU" sz="1200" dirty="0">
                    <a:solidFill>
                      <a:srgbClr val="ADADAD"/>
                    </a:solidFill>
                  </a:rPr>
                  <a:t> to imply </a:t>
                </a:r>
                <a14:m>
                  <m:oMath xmlns:m="http://schemas.openxmlformats.org/officeDocument/2006/math">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oMath>
                </a14:m>
                <a:r>
                  <a:rPr lang="en-AU" sz="1200" dirty="0">
                    <a:solidFill>
                      <a:srgbClr val="ADADAD"/>
                    </a:solidFill>
                  </a:rPr>
                  <a:t>, so you can physically </a:t>
                </a:r>
                <a:r>
                  <a:rPr lang="en-AU" sz="1200" dirty="0">
                    <a:solidFill>
                      <a:srgbClr val="569CD6"/>
                    </a:solidFill>
                  </a:rPr>
                  <a:t>remove </a:t>
                </a:r>
                <a14:m>
                  <m:oMath xmlns:m="http://schemas.openxmlformats.org/officeDocument/2006/math">
                    <m:r>
                      <a:rPr lang="en-AU" sz="1200" b="0" i="1" smtClean="0">
                        <a:solidFill>
                          <a:srgbClr val="569CD6"/>
                        </a:solidFill>
                        <a:latin typeface="Cambria Math" panose="02040503050406030204" pitchFamily="18" charset="0"/>
                      </a:rPr>
                      <m:t>𝐴</m:t>
                    </m:r>
                    <m:r>
                      <a:rPr lang="en-AU" sz="1200" b="0" i="1" smtClean="0">
                        <a:solidFill>
                          <a:srgbClr val="569CD6"/>
                        </a:solidFill>
                        <a:latin typeface="Cambria Math" panose="02040503050406030204" pitchFamily="18" charset="0"/>
                      </a:rPr>
                      <m:t>→</m:t>
                    </m:r>
                    <m:r>
                      <a:rPr lang="en-AU" sz="1200" b="0" i="1" smtClean="0">
                        <a:solidFill>
                          <a:srgbClr val="569CD6"/>
                        </a:solidFill>
                        <a:latin typeface="Cambria Math" panose="02040503050406030204" pitchFamily="18" charset="0"/>
                      </a:rPr>
                      <m:t>𝐶</m:t>
                    </m:r>
                  </m:oMath>
                </a14:m>
                <a:r>
                  <a:rPr lang="en-AU" sz="1200" dirty="0">
                    <a:solidFill>
                      <a:srgbClr val="569CD6"/>
                    </a:solidFill>
                  </a:rPr>
                  <a:t> </a:t>
                </a:r>
                <a:r>
                  <a:rPr lang="en-AU" sz="1200" dirty="0">
                    <a:solidFill>
                      <a:srgbClr val="ADADAD"/>
                    </a:solidFill>
                  </a:rPr>
                  <a:t>without altering equivalence.</a:t>
                </a:r>
              </a:p>
              <a:p>
                <a:pPr marL="114300" indent="0">
                  <a:buNone/>
                </a:pPr>
                <a:endParaRPr lang="en-GB" sz="1600" dirty="0"/>
              </a:p>
            </p:txBody>
          </p:sp>
        </mc:Choice>
        <mc:Fallback>
          <p:sp>
            <p:nvSpPr>
              <p:cNvPr id="81" name="Google Shape;81;p17">
                <a:extLst>
                  <a:ext uri="{FF2B5EF4-FFF2-40B4-BE49-F238E27FC236}">
                    <a16:creationId xmlns:a16="http://schemas.microsoft.com/office/drawing/2014/main" id="{743D7DBB-C82A-DFB4-068E-5A7EF7B673FD}"/>
                  </a:ext>
                </a:extLst>
              </p:cNvPr>
              <p:cNvSpPr txBox="1">
                <a:spLocks noGrp="1" noRot="1" noChangeAspect="1" noMove="1" noResize="1" noEditPoints="1" noAdjustHandles="1" noChangeArrowheads="1" noChangeShapeType="1" noTextEdit="1"/>
              </p:cNvSpPr>
              <p:nvPr>
                <p:ph type="body" idx="1"/>
              </p:nvPr>
            </p:nvSpPr>
            <p:spPr>
              <a:xfrm>
                <a:off x="1" y="521083"/>
                <a:ext cx="4952588" cy="4708296"/>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17AB9A3-5FEE-B91C-EC4C-8FB045B60ADE}"/>
                  </a:ext>
                </a:extLst>
              </p:cNvPr>
              <p:cNvSpPr txBox="1"/>
              <p:nvPr/>
            </p:nvSpPr>
            <p:spPr>
              <a:xfrm>
                <a:off x="5014353" y="487331"/>
                <a:ext cx="4006772" cy="4710970"/>
              </a:xfrm>
              <a:prstGeom prst="rect">
                <a:avLst/>
              </a:prstGeom>
              <a:noFill/>
            </p:spPr>
            <p:txBody>
              <a:bodyPr wrap="square" rtlCol="0">
                <a:spAutoFit/>
              </a:bodyPr>
              <a:lstStyle/>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lang="en-GB" sz="1600" b="1" dirty="0">
                    <a:solidFill>
                      <a:srgbClr val="9966FF"/>
                    </a:solidFill>
                  </a:rPr>
                  <a:t>3NF Decomposition</a:t>
                </a: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r>
                  <a:rPr lang="en-GB" sz="1200" dirty="0">
                    <a:solidFill>
                      <a:srgbClr val="ADADAD"/>
                    </a:solidFill>
                  </a:rPr>
                  <a:t>If a table isn't in 3NF, decompose into multiple 3NF tables by this algorithm.</a:t>
                </a:r>
              </a:p>
              <a:p>
                <a:pPr marL="114300" marR="0" lvl="0" indent="0" algn="l" defTabSz="914400" rtl="0" eaLnBrk="1" fontAlgn="auto" latinLnBrk="0" hangingPunct="1">
                  <a:lnSpc>
                    <a:spcPct val="115000"/>
                  </a:lnSpc>
                  <a:spcBef>
                    <a:spcPts val="0"/>
                  </a:spcBef>
                  <a:spcAft>
                    <a:spcPts val="0"/>
                  </a:spcAft>
                  <a:buClr>
                    <a:srgbClr val="ADADAD"/>
                  </a:buClr>
                  <a:buSzPts val="1800"/>
                  <a:buFont typeface="Arial"/>
                  <a:buNone/>
                  <a:tabLst/>
                  <a:defRPr/>
                </a:pPr>
                <a:endParaRPr lang="en-GB" sz="1200" dirty="0">
                  <a:solidFill>
                    <a:srgbClr val="ADADAD"/>
                  </a:solidFill>
                </a:endParaRPr>
              </a:p>
              <a:p>
                <a:pPr marL="114300" marR="0" lvl="0" algn="l" defTabSz="914400" rtl="0" eaLnBrk="1" fontAlgn="auto" latinLnBrk="0" hangingPunct="1">
                  <a:lnSpc>
                    <a:spcPct val="115000"/>
                  </a:lnSpc>
                  <a:spcBef>
                    <a:spcPts val="0"/>
                  </a:spcBef>
                  <a:spcAft>
                    <a:spcPts val="0"/>
                  </a:spcAft>
                  <a:buClr>
                    <a:srgbClr val="ADADAD"/>
                  </a:buClr>
                  <a:buSzPts val="1800"/>
                  <a:tabLst/>
                  <a:defRPr/>
                </a:pPr>
                <a:r>
                  <a:rPr lang="en-GB" sz="1200" dirty="0">
                    <a:solidFill>
                      <a:srgbClr val="9966FF"/>
                    </a:solidFill>
                  </a:rPr>
                  <a:t>1.</a:t>
                </a:r>
                <a:r>
                  <a:rPr lang="en-GB" sz="1200" dirty="0">
                    <a:solidFill>
                      <a:srgbClr val="ADADAD"/>
                    </a:solidFill>
                  </a:rPr>
                  <a:t> Compute the candidate keys of the table.</a:t>
                </a:r>
              </a:p>
              <a:p>
                <a:pPr marL="114300" marR="0" lvl="0" algn="l" defTabSz="914400" rtl="0" eaLnBrk="1" fontAlgn="auto" latinLnBrk="0" hangingPunct="1">
                  <a:lnSpc>
                    <a:spcPct val="115000"/>
                  </a:lnSpc>
                  <a:spcBef>
                    <a:spcPts val="0"/>
                  </a:spcBef>
                  <a:spcAft>
                    <a:spcPts val="0"/>
                  </a:spcAft>
                  <a:buClr>
                    <a:srgbClr val="ADADAD"/>
                  </a:buClr>
                  <a:buSzPts val="1800"/>
                  <a:tabLst/>
                  <a:defRPr/>
                </a:pPr>
                <a:r>
                  <a:rPr lang="en-GB" sz="1200" dirty="0">
                    <a:solidFill>
                      <a:srgbClr val="9966FF"/>
                    </a:solidFill>
                  </a:rPr>
                  <a:t>2.</a:t>
                </a:r>
                <a:r>
                  <a:rPr lang="en-GB" sz="1200" dirty="0">
                    <a:solidFill>
                      <a:srgbClr val="ADADAD"/>
                    </a:solidFill>
                  </a:rPr>
                  <a:t> Compute the minimal cover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oMath>
                </a14:m>
                <a:endParaRPr lang="en-GB" sz="1200" dirty="0">
                  <a:solidFill>
                    <a:srgbClr val="ADADAD"/>
                  </a:solidFill>
                </a:endParaRPr>
              </a:p>
              <a:p>
                <a:pPr marL="114300">
                  <a:lnSpc>
                    <a:spcPct val="115000"/>
                  </a:lnSpc>
                  <a:buClr>
                    <a:srgbClr val="ADADAD"/>
                  </a:buClr>
                  <a:buSzPts val="1800"/>
                  <a:defRPr/>
                </a:pPr>
                <a:r>
                  <a:rPr lang="en-GB" sz="1000" dirty="0">
                    <a:solidFill>
                      <a:srgbClr val="9966FF"/>
                    </a:solidFill>
                  </a:rPr>
                  <a:t>2.5</a:t>
                </a:r>
                <a:r>
                  <a:rPr lang="en-GB" sz="1000" dirty="0">
                    <a:solidFill>
                      <a:srgbClr val="ADADAD"/>
                    </a:solidFill>
                  </a:rPr>
                  <a:t> (Optional but recommended). </a:t>
                </a:r>
              </a:p>
              <a:p>
                <a:pPr marL="114300">
                  <a:lnSpc>
                    <a:spcPct val="115000"/>
                  </a:lnSpc>
                  <a:buClr>
                    <a:srgbClr val="ADADAD"/>
                  </a:buClr>
                  <a:buSzPts val="1800"/>
                  <a:defRPr/>
                </a:pPr>
                <a:r>
                  <a:rPr lang="en-GB" sz="1000" dirty="0">
                    <a:solidFill>
                      <a:srgbClr val="ADADAD"/>
                    </a:solidFill>
                  </a:rPr>
                  <a:t>After computing </a:t>
                </a:r>
                <a14:m>
                  <m:oMath xmlns:m="http://schemas.openxmlformats.org/officeDocument/2006/math">
                    <m:sSub>
                      <m:sSubPr>
                        <m:ctrlPr>
                          <a:rPr lang="en-AU" sz="1000" b="0" i="1" smtClean="0">
                            <a:solidFill>
                              <a:srgbClr val="ADADAD"/>
                            </a:solidFill>
                            <a:latin typeface="Cambria Math" panose="02040503050406030204" pitchFamily="18" charset="0"/>
                          </a:rPr>
                        </m:ctrlPr>
                      </m:sSubPr>
                      <m:e>
                        <m:r>
                          <a:rPr lang="en-AU" sz="1000" b="0" i="1" smtClean="0">
                            <a:solidFill>
                              <a:srgbClr val="ADADAD"/>
                            </a:solidFill>
                            <a:latin typeface="Cambria Math" panose="02040503050406030204" pitchFamily="18" charset="0"/>
                          </a:rPr>
                          <m:t>𝐹</m:t>
                        </m:r>
                      </m:e>
                      <m:sub>
                        <m:r>
                          <a:rPr lang="en-AU" sz="1000" b="0" i="1" smtClean="0">
                            <a:solidFill>
                              <a:srgbClr val="ADADAD"/>
                            </a:solidFill>
                            <a:latin typeface="Cambria Math" panose="02040503050406030204" pitchFamily="18" charset="0"/>
                          </a:rPr>
                          <m:t>𝑐</m:t>
                        </m:r>
                      </m:sub>
                    </m:sSub>
                  </m:oMath>
                </a14:m>
                <a:r>
                  <a:rPr lang="en-GB" sz="1000" dirty="0">
                    <a:solidFill>
                      <a:srgbClr val="ADADAD"/>
                    </a:solidFill>
                  </a:rPr>
                  <a:t>, recombine FDs with the same LHS. (e.g. </a:t>
                </a:r>
                <a14:m>
                  <m:oMath xmlns:m="http://schemas.openxmlformats.org/officeDocument/2006/math">
                    <m:r>
                      <a:rPr lang="en-AU" sz="1000" i="1" smtClean="0">
                        <a:solidFill>
                          <a:srgbClr val="BFBF95"/>
                        </a:solidFill>
                        <a:latin typeface="Cambria Math" panose="02040503050406030204" pitchFamily="18" charset="0"/>
                      </a:rPr>
                      <m:t>𝐴𝐵</m:t>
                    </m:r>
                    <m:r>
                      <a:rPr lang="en-AU" sz="1000" i="1" smtClean="0">
                        <a:solidFill>
                          <a:srgbClr val="BFBF95"/>
                        </a:solidFill>
                        <a:latin typeface="Cambria Math" panose="02040503050406030204" pitchFamily="18" charset="0"/>
                      </a:rPr>
                      <m:t>→</m:t>
                    </m:r>
                    <m:r>
                      <a:rPr lang="en-AU" sz="1000" i="1" smtClean="0">
                        <a:solidFill>
                          <a:srgbClr val="BFBF95"/>
                        </a:solidFill>
                        <a:latin typeface="Cambria Math" panose="02040503050406030204" pitchFamily="18" charset="0"/>
                      </a:rPr>
                      <m:t>𝐶</m:t>
                    </m:r>
                    <m:r>
                      <a:rPr lang="en-AU" sz="1000">
                        <a:solidFill>
                          <a:srgbClr val="BFBF95"/>
                        </a:solidFill>
                        <a:latin typeface="Cambria Math" panose="02040503050406030204" pitchFamily="18" charset="0"/>
                      </a:rPr>
                      <m:t>, </m:t>
                    </m:r>
                    <m:r>
                      <m:rPr>
                        <m:sty m:val="p"/>
                      </m:rPr>
                      <a:rPr lang="en-AU" sz="1000">
                        <a:solidFill>
                          <a:srgbClr val="BFBF95"/>
                        </a:solidFill>
                        <a:latin typeface="Cambria Math" panose="02040503050406030204" pitchFamily="18" charset="0"/>
                      </a:rPr>
                      <m:t>AB</m:t>
                    </m:r>
                    <m:r>
                      <a:rPr lang="en-AU" sz="1000">
                        <a:solidFill>
                          <a:srgbClr val="BFBF95"/>
                        </a:solidFill>
                        <a:latin typeface="Cambria Math" panose="02040503050406030204" pitchFamily="18" charset="0"/>
                      </a:rPr>
                      <m:t>→</m:t>
                    </m:r>
                    <m:r>
                      <m:rPr>
                        <m:sty m:val="p"/>
                      </m:rPr>
                      <a:rPr lang="en-AU" sz="1000">
                        <a:solidFill>
                          <a:srgbClr val="BFBF95"/>
                        </a:solidFill>
                        <a:latin typeface="Cambria Math" panose="02040503050406030204" pitchFamily="18" charset="0"/>
                      </a:rPr>
                      <m:t>D</m:t>
                    </m:r>
                  </m:oMath>
                </a14:m>
                <a:r>
                  <a:rPr lang="en-AU" sz="1000" dirty="0">
                    <a:solidFill>
                      <a:srgbClr val="BFBF95"/>
                    </a:solidFill>
                  </a:rPr>
                  <a:t> </a:t>
                </a:r>
                <a:r>
                  <a:rPr lang="en-AU" sz="1000" dirty="0">
                    <a:solidFill>
                      <a:srgbClr val="ADADAD"/>
                    </a:solidFill>
                  </a:rPr>
                  <a:t>back to </a:t>
                </a:r>
                <a14:m>
                  <m:oMath xmlns:m="http://schemas.openxmlformats.org/officeDocument/2006/math">
                    <m:r>
                      <a:rPr lang="en-AU" sz="1000" i="1" smtClean="0">
                        <a:solidFill>
                          <a:srgbClr val="569CD6"/>
                        </a:solidFill>
                        <a:latin typeface="Cambria Math" panose="02040503050406030204" pitchFamily="18" charset="0"/>
                      </a:rPr>
                      <m:t>𝐴𝐵</m:t>
                    </m:r>
                    <m:r>
                      <a:rPr lang="en-AU" sz="1000" i="1" smtClean="0">
                        <a:solidFill>
                          <a:srgbClr val="569CD6"/>
                        </a:solidFill>
                        <a:latin typeface="Cambria Math" panose="02040503050406030204" pitchFamily="18" charset="0"/>
                      </a:rPr>
                      <m:t>→</m:t>
                    </m:r>
                    <m:r>
                      <a:rPr lang="en-AU" sz="1000" i="1" smtClean="0">
                        <a:solidFill>
                          <a:srgbClr val="569CD6"/>
                        </a:solidFill>
                        <a:latin typeface="Cambria Math" panose="02040503050406030204" pitchFamily="18" charset="0"/>
                      </a:rPr>
                      <m:t>𝐶𝐷</m:t>
                    </m:r>
                  </m:oMath>
                </a14:m>
                <a:r>
                  <a:rPr lang="en-GB" sz="1000" dirty="0">
                    <a:solidFill>
                      <a:srgbClr val="ADADAD"/>
                    </a:solidFill>
                  </a:rPr>
                  <a:t>)</a:t>
                </a:r>
              </a:p>
              <a:p>
                <a:pPr marL="114300">
                  <a:lnSpc>
                    <a:spcPct val="115000"/>
                  </a:lnSpc>
                  <a:buClr>
                    <a:srgbClr val="ADADAD"/>
                  </a:buClr>
                  <a:buSzPts val="1800"/>
                  <a:defRPr/>
                </a:pPr>
                <a:r>
                  <a:rPr lang="en-GB" sz="1200" dirty="0">
                    <a:solidFill>
                      <a:srgbClr val="9966FF"/>
                    </a:solidFill>
                  </a:rPr>
                  <a:t>3.</a:t>
                </a:r>
                <a:r>
                  <a:rPr lang="en-GB" sz="1200" dirty="0">
                    <a:solidFill>
                      <a:srgbClr val="ADADAD"/>
                    </a:solidFill>
                  </a:rPr>
                  <a:t> Flatten every FD of the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oMath>
                </a14:m>
                <a:r>
                  <a:rPr lang="en-GB" sz="1200" dirty="0">
                    <a:solidFill>
                      <a:srgbClr val="ADADAD"/>
                    </a:solidFill>
                  </a:rPr>
                  <a:t> to make a table.</a:t>
                </a:r>
                <a:br>
                  <a:rPr lang="en-GB" sz="1200" dirty="0">
                    <a:solidFill>
                      <a:srgbClr val="ADADAD"/>
                    </a:solidFill>
                  </a:rPr>
                </a:br>
                <a:r>
                  <a:rPr lang="en-GB" sz="1200" dirty="0">
                    <a:solidFill>
                      <a:srgbClr val="ADADAD"/>
                    </a:solidFill>
                  </a:rPr>
                  <a:t>LHS will be the key of the table.</a:t>
                </a:r>
              </a:p>
              <a:p>
                <a:pPr marL="114300">
                  <a:lnSpc>
                    <a:spcPct val="115000"/>
                  </a:lnSpc>
                  <a:buClr>
                    <a:srgbClr val="ADADAD"/>
                  </a:buClr>
                  <a:buSzPts val="1800"/>
                  <a:defRPr/>
                </a:pPr>
                <a:r>
                  <a:rPr lang="en-GB" sz="1200" b="1" dirty="0">
                    <a:solidFill>
                      <a:srgbClr val="ADADAD"/>
                    </a:solidFill>
                  </a:rPr>
                  <a:t>e.g.</a:t>
                </a:r>
                <a:r>
                  <a:rPr lang="en-GB" sz="1200" dirty="0">
                    <a:solidFill>
                      <a:srgbClr val="ADADAD"/>
                    </a:solidFill>
                  </a:rPr>
                  <a:t> If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𝐴</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𝐶</m:t>
                    </m:r>
                    <m:r>
                      <a:rPr lang="en-AU" sz="1200" b="0" i="1" smtClean="0">
                        <a:solidFill>
                          <a:srgbClr val="ADADAD"/>
                        </a:solidFill>
                        <a:latin typeface="Cambria Math" panose="02040503050406030204" pitchFamily="18" charset="0"/>
                      </a:rPr>
                      <m:t>, </m:t>
                    </m:r>
                    <m:r>
                      <a:rPr lang="en-AU" sz="1200" b="0" i="1" smtClean="0">
                        <a:solidFill>
                          <a:srgbClr val="ADADAD"/>
                        </a:solidFill>
                        <a:latin typeface="Cambria Math" panose="02040503050406030204" pitchFamily="18" charset="0"/>
                      </a:rPr>
                      <m:t>𝐵</m:t>
                    </m:r>
                    <m:r>
                      <a:rPr lang="en-AU" sz="1200" b="0" i="1" smtClean="0">
                        <a:solidFill>
                          <a:srgbClr val="ADADAD"/>
                        </a:solidFill>
                        <a:latin typeface="Cambria Math" panose="02040503050406030204" pitchFamily="18" charset="0"/>
                      </a:rPr>
                      <m:t>→</m:t>
                    </m:r>
                    <m:r>
                      <a:rPr lang="en-AU" sz="1200" b="0" i="1" smtClean="0">
                        <a:solidFill>
                          <a:srgbClr val="ADADAD"/>
                        </a:solidFill>
                        <a:latin typeface="Cambria Math" panose="02040503050406030204" pitchFamily="18" charset="0"/>
                      </a:rPr>
                      <m:t>𝐷</m:t>
                    </m:r>
                    <m:r>
                      <a:rPr lang="en-AU" sz="1200" b="0" i="1" smtClean="0">
                        <a:solidFill>
                          <a:srgbClr val="ADADAD"/>
                        </a:solidFill>
                        <a:latin typeface="Cambria Math" panose="02040503050406030204" pitchFamily="18" charset="0"/>
                      </a:rPr>
                      <m:t>}</m:t>
                    </m:r>
                  </m:oMath>
                </a14:m>
                <a:r>
                  <a:rPr lang="en-GB" sz="1200" dirty="0">
                    <a:solidFill>
                      <a:srgbClr val="ADADAD"/>
                    </a:solidFill>
                  </a:rPr>
                  <a:t>, schema are the tables </a:t>
                </a:r>
                <a14:m>
                  <m:oMath xmlns:m="http://schemas.openxmlformats.org/officeDocument/2006/math">
                    <m:r>
                      <a:rPr lang="en-GB" sz="1200" b="1" i="0" dirty="0" smtClean="0">
                        <a:solidFill>
                          <a:srgbClr val="569CD6"/>
                        </a:solidFill>
                        <a:latin typeface="Cambria Math" panose="02040503050406030204" pitchFamily="18" charset="0"/>
                      </a:rPr>
                      <m:t>𝐀</m:t>
                    </m:r>
                    <m:r>
                      <m:rPr>
                        <m:sty m:val="p"/>
                      </m:rPr>
                      <a:rPr lang="en-GB" sz="1200" i="0" dirty="0" smtClean="0">
                        <a:solidFill>
                          <a:srgbClr val="ADADAD"/>
                        </a:solidFill>
                        <a:latin typeface="Cambria Math" panose="02040503050406030204" pitchFamily="18" charset="0"/>
                      </a:rPr>
                      <m:t>C</m:t>
                    </m:r>
                  </m:oMath>
                </a14:m>
                <a:r>
                  <a:rPr lang="en-GB" sz="1200" dirty="0">
                    <a:solidFill>
                      <a:srgbClr val="ADADAD"/>
                    </a:solidFill>
                  </a:rPr>
                  <a:t> and </a:t>
                </a:r>
                <a14:m>
                  <m:oMath xmlns:m="http://schemas.openxmlformats.org/officeDocument/2006/math">
                    <m:r>
                      <a:rPr lang="en-GB" sz="1200" b="1" i="0" dirty="0" smtClean="0">
                        <a:solidFill>
                          <a:srgbClr val="569CD6"/>
                        </a:solidFill>
                        <a:latin typeface="Cambria Math" panose="02040503050406030204" pitchFamily="18" charset="0"/>
                      </a:rPr>
                      <m:t>𝐁</m:t>
                    </m:r>
                    <m:r>
                      <m:rPr>
                        <m:sty m:val="p"/>
                      </m:rPr>
                      <a:rPr lang="en-GB" sz="1200" i="0" dirty="0" smtClean="0">
                        <a:solidFill>
                          <a:srgbClr val="ADADAD"/>
                        </a:solidFill>
                        <a:latin typeface="Cambria Math" panose="02040503050406030204" pitchFamily="18" charset="0"/>
                      </a:rPr>
                      <m:t>D</m:t>
                    </m:r>
                  </m:oMath>
                </a14:m>
                <a:r>
                  <a:rPr lang="en-GB" sz="1200" dirty="0">
                    <a:solidFill>
                      <a:srgbClr val="ADADAD"/>
                    </a:solidFill>
                  </a:rPr>
                  <a:t>. Each table is representing an FD.</a:t>
                </a:r>
              </a:p>
              <a:p>
                <a:pPr marL="114300">
                  <a:lnSpc>
                    <a:spcPct val="115000"/>
                  </a:lnSpc>
                  <a:buClr>
                    <a:srgbClr val="ADADAD"/>
                  </a:buClr>
                  <a:buSzPts val="1800"/>
                  <a:defRPr/>
                </a:pPr>
                <a:r>
                  <a:rPr lang="en-GB" sz="1200" dirty="0">
                    <a:solidFill>
                      <a:srgbClr val="9966FF"/>
                    </a:solidFill>
                  </a:rPr>
                  <a:t>4.</a:t>
                </a:r>
                <a:r>
                  <a:rPr lang="en-GB" sz="1200" dirty="0">
                    <a:solidFill>
                      <a:srgbClr val="ADADAD"/>
                    </a:solidFill>
                  </a:rPr>
                  <a:t> If none of the tables contain a candidate key, add a candidate key as a table (otherwise don't do anything). The key of that table is the entire table (like a many-to-many relationship table).</a:t>
                </a:r>
              </a:p>
              <a:p>
                <a:pPr marL="114300">
                  <a:lnSpc>
                    <a:spcPct val="115000"/>
                  </a:lnSpc>
                  <a:buClr>
                    <a:srgbClr val="ADADAD"/>
                  </a:buClr>
                  <a:buSzPts val="1800"/>
                  <a:defRPr/>
                </a:pPr>
                <a:r>
                  <a:rPr lang="en-GB" sz="1200" dirty="0">
                    <a:solidFill>
                      <a:srgbClr val="ADADAD"/>
                    </a:solidFill>
                  </a:rPr>
                  <a:t>This is for connectivity purposes.</a:t>
                </a:r>
              </a:p>
              <a:p>
                <a:pPr marL="114300">
                  <a:lnSpc>
                    <a:spcPct val="115000"/>
                  </a:lnSpc>
                  <a:buClr>
                    <a:srgbClr val="ADADAD"/>
                  </a:buClr>
                  <a:buSzPts val="1800"/>
                  <a:defRPr/>
                </a:pPr>
                <a:endParaRPr lang="en-GB" sz="1200" dirty="0">
                  <a:solidFill>
                    <a:srgbClr val="ADADAD"/>
                  </a:solidFill>
                </a:endParaRPr>
              </a:p>
              <a:p>
                <a:pPr marL="114300">
                  <a:lnSpc>
                    <a:spcPct val="115000"/>
                  </a:lnSpc>
                  <a:buClr>
                    <a:srgbClr val="ADADAD"/>
                  </a:buClr>
                  <a:buSzPts val="1800"/>
                  <a:defRPr/>
                </a:pPr>
                <a:r>
                  <a:rPr lang="en-GB" sz="1200" b="1" dirty="0">
                    <a:solidFill>
                      <a:srgbClr val="ADADAD"/>
                    </a:solidFill>
                  </a:rPr>
                  <a:t>e.g. </a:t>
                </a:r>
                <a:r>
                  <a:rPr lang="en-GB" sz="1200" dirty="0">
                    <a:solidFill>
                      <a:srgbClr val="ADADAD"/>
                    </a:solidFill>
                  </a:rPr>
                  <a:t>The CK of </a:t>
                </a:r>
                <a14:m>
                  <m:oMath xmlns:m="http://schemas.openxmlformats.org/officeDocument/2006/math">
                    <m:sSub>
                      <m:sSubPr>
                        <m:ctrlPr>
                          <a:rPr lang="en-AU" sz="1200" b="0" i="1" smtClean="0">
                            <a:solidFill>
                              <a:srgbClr val="ADADAD"/>
                            </a:solidFill>
                            <a:latin typeface="Cambria Math" panose="02040503050406030204" pitchFamily="18" charset="0"/>
                          </a:rPr>
                        </m:ctrlPr>
                      </m:sSubPr>
                      <m:e>
                        <m:r>
                          <a:rPr lang="en-AU" sz="1200" b="0" i="1" smtClean="0">
                            <a:solidFill>
                              <a:srgbClr val="ADADAD"/>
                            </a:solidFill>
                            <a:latin typeface="Cambria Math" panose="02040503050406030204" pitchFamily="18" charset="0"/>
                          </a:rPr>
                          <m:t>𝐹</m:t>
                        </m:r>
                      </m:e>
                      <m:sub>
                        <m:r>
                          <a:rPr lang="en-AU" sz="1200" b="0" i="1" smtClean="0">
                            <a:solidFill>
                              <a:srgbClr val="ADADAD"/>
                            </a:solidFill>
                            <a:latin typeface="Cambria Math" panose="02040503050406030204" pitchFamily="18" charset="0"/>
                          </a:rPr>
                          <m:t>𝑐</m:t>
                        </m:r>
                      </m:sub>
                    </m:sSub>
                  </m:oMath>
                </a14:m>
                <a:r>
                  <a:rPr lang="en-GB" sz="1200" dirty="0">
                    <a:solidFill>
                      <a:srgbClr val="ADADAD"/>
                    </a:solidFill>
                  </a:rPr>
                  <a:t> above is AB, but AC and BD do not contain this CK AB, so add AB to make the final schema </a:t>
                </a:r>
                <a14:m>
                  <m:oMath xmlns:m="http://schemas.openxmlformats.org/officeDocument/2006/math">
                    <m:r>
                      <a:rPr lang="en-GB" sz="1200" b="1" i="0" dirty="0" smtClean="0">
                        <a:solidFill>
                          <a:srgbClr val="569CD6"/>
                        </a:solidFill>
                        <a:latin typeface="Cambria Math" panose="02040503050406030204" pitchFamily="18" charset="0"/>
                      </a:rPr>
                      <m:t>𝐀</m:t>
                    </m:r>
                    <m:r>
                      <m:rPr>
                        <m:sty m:val="p"/>
                      </m:rPr>
                      <a:rPr lang="en-GB" sz="1200" i="0" dirty="0" smtClean="0">
                        <a:solidFill>
                          <a:srgbClr val="ADADAD"/>
                        </a:solidFill>
                        <a:latin typeface="Cambria Math" panose="02040503050406030204" pitchFamily="18" charset="0"/>
                      </a:rPr>
                      <m:t>C</m:t>
                    </m:r>
                    <m:r>
                      <a:rPr lang="en-GB" sz="1200" i="0" dirty="0" smtClean="0">
                        <a:solidFill>
                          <a:srgbClr val="ADADAD"/>
                        </a:solidFill>
                        <a:latin typeface="Cambria Math" panose="02040503050406030204" pitchFamily="18" charset="0"/>
                      </a:rPr>
                      <m:t>, </m:t>
                    </m:r>
                    <m:r>
                      <a:rPr lang="en-GB" sz="1200" b="1" i="0" dirty="0" smtClean="0">
                        <a:solidFill>
                          <a:srgbClr val="569CD6"/>
                        </a:solidFill>
                        <a:latin typeface="Cambria Math" panose="02040503050406030204" pitchFamily="18" charset="0"/>
                      </a:rPr>
                      <m:t>𝐁</m:t>
                    </m:r>
                    <m:r>
                      <m:rPr>
                        <m:sty m:val="p"/>
                      </m:rPr>
                      <a:rPr lang="en-GB" sz="1200" i="0" dirty="0" smtClean="0">
                        <a:solidFill>
                          <a:srgbClr val="ADADAD"/>
                        </a:solidFill>
                        <a:latin typeface="Cambria Math" panose="02040503050406030204" pitchFamily="18" charset="0"/>
                      </a:rPr>
                      <m:t>D</m:t>
                    </m:r>
                    <m:r>
                      <a:rPr lang="en-GB" sz="1200" i="0" dirty="0" smtClean="0">
                        <a:solidFill>
                          <a:srgbClr val="ADADAD"/>
                        </a:solidFill>
                        <a:latin typeface="Cambria Math" panose="02040503050406030204" pitchFamily="18" charset="0"/>
                      </a:rPr>
                      <m:t>, </m:t>
                    </m:r>
                    <m:r>
                      <a:rPr lang="en-GB" sz="1200" b="1" i="0" dirty="0" smtClean="0">
                        <a:solidFill>
                          <a:srgbClr val="569CD6"/>
                        </a:solidFill>
                        <a:latin typeface="Cambria Math" panose="02040503050406030204" pitchFamily="18" charset="0"/>
                      </a:rPr>
                      <m:t>𝐀𝐁</m:t>
                    </m:r>
                    <m:r>
                      <a:rPr lang="en-GB" sz="1200" i="0" dirty="0" smtClean="0">
                        <a:solidFill>
                          <a:srgbClr val="ADADAD"/>
                        </a:solidFill>
                        <a:latin typeface="Cambria Math" panose="02040503050406030204" pitchFamily="18" charset="0"/>
                      </a:rPr>
                      <m:t>. </m:t>
                    </m:r>
                  </m:oMath>
                </a14:m>
                <a:endParaRPr lang="en-GB" sz="1200" dirty="0">
                  <a:solidFill>
                    <a:srgbClr val="ADADAD"/>
                  </a:solidFill>
                </a:endParaRPr>
              </a:p>
            </p:txBody>
          </p:sp>
        </mc:Choice>
        <mc:Fallback>
          <p:sp>
            <p:nvSpPr>
              <p:cNvPr id="4" name="TextBox 3">
                <a:extLst>
                  <a:ext uri="{FF2B5EF4-FFF2-40B4-BE49-F238E27FC236}">
                    <a16:creationId xmlns:a16="http://schemas.microsoft.com/office/drawing/2014/main" id="{017AB9A3-5FEE-B91C-EC4C-8FB045B60ADE}"/>
                  </a:ext>
                </a:extLst>
              </p:cNvPr>
              <p:cNvSpPr txBox="1">
                <a:spLocks noRot="1" noChangeAspect="1" noMove="1" noResize="1" noEditPoints="1" noAdjustHandles="1" noChangeArrowheads="1" noChangeShapeType="1" noTextEdit="1"/>
              </p:cNvSpPr>
              <p:nvPr/>
            </p:nvSpPr>
            <p:spPr>
              <a:xfrm>
                <a:off x="5014353" y="487331"/>
                <a:ext cx="4006772" cy="4710970"/>
              </a:xfrm>
              <a:prstGeom prst="rect">
                <a:avLst/>
              </a:prstGeom>
              <a:blipFill>
                <a:blip r:embed="rId4"/>
                <a:stretch>
                  <a:fillRect r="-152"/>
                </a:stretch>
              </a:blipFill>
            </p:spPr>
            <p:txBody>
              <a:bodyPr/>
              <a:lstStyle/>
              <a:p>
                <a:r>
                  <a:rPr lang="en-AU">
                    <a:noFill/>
                  </a:rPr>
                  <a:t> </a:t>
                </a:r>
              </a:p>
            </p:txBody>
          </p:sp>
        </mc:Fallback>
      </mc:AlternateContent>
    </p:spTree>
    <p:extLst>
      <p:ext uri="{BB962C8B-B14F-4D97-AF65-F5344CB8AC3E}">
        <p14:creationId xmlns:p14="http://schemas.microsoft.com/office/powerpoint/2010/main" val="2339758732"/>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2E4A67B85D00468AAC289B4D959605" ma:contentTypeVersion="10" ma:contentTypeDescription="Create a new document." ma:contentTypeScope="" ma:versionID="ae699811f56a386dfc04af5b1883c917">
  <xsd:schema xmlns:xsd="http://www.w3.org/2001/XMLSchema" xmlns:xs="http://www.w3.org/2001/XMLSchema" xmlns:p="http://schemas.microsoft.com/office/2006/metadata/properties" xmlns:ns3="525e9b9e-c874-4f93-94d7-fb7350d42daf" xmlns:ns4="52b8e329-12ad-45d9-a8fc-f6c4a323d2c5" targetNamespace="http://schemas.microsoft.com/office/2006/metadata/properties" ma:root="true" ma:fieldsID="1aaa41d670b5bc01302a86d1b00c5ad7" ns3:_="" ns4:_="">
    <xsd:import namespace="525e9b9e-c874-4f93-94d7-fb7350d42daf"/>
    <xsd:import namespace="52b8e329-12ad-45d9-a8fc-f6c4a323d2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5e9b9e-c874-4f93-94d7-fb7350d42d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2b8e329-12ad-45d9-a8fc-f6c4a323d2c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25e9b9e-c874-4f93-94d7-fb7350d42daf" xsi:nil="true"/>
  </documentManagement>
</p:properties>
</file>

<file path=customXml/itemProps1.xml><?xml version="1.0" encoding="utf-8"?>
<ds:datastoreItem xmlns:ds="http://schemas.openxmlformats.org/officeDocument/2006/customXml" ds:itemID="{302A65C7-A937-448C-9801-3A953427A0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5e9b9e-c874-4f93-94d7-fb7350d42daf"/>
    <ds:schemaRef ds:uri="52b8e329-12ad-45d9-a8fc-f6c4a323d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4B95E1-9316-4619-A41F-4CF47B5EA3D0}">
  <ds:schemaRefs>
    <ds:schemaRef ds:uri="http://schemas.microsoft.com/sharepoint/v3/contenttype/forms"/>
  </ds:schemaRefs>
</ds:datastoreItem>
</file>

<file path=customXml/itemProps3.xml><?xml version="1.0" encoding="utf-8"?>
<ds:datastoreItem xmlns:ds="http://schemas.openxmlformats.org/officeDocument/2006/customXml" ds:itemID="{8F8B23A0-C19D-43B6-8A65-9D2E525062B3}">
  <ds:schemaRefs>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52b8e329-12ad-45d9-a8fc-f6c4a323d2c5"/>
    <ds:schemaRef ds:uri="http://schemas.microsoft.com/office/2006/documentManagement/types"/>
    <ds:schemaRef ds:uri="525e9b9e-c874-4f93-94d7-fb7350d42daf"/>
  </ds:schemaRefs>
</ds:datastoreItem>
</file>

<file path=docProps/app.xml><?xml version="1.0" encoding="utf-8"?>
<Properties xmlns="http://schemas.openxmlformats.org/officeDocument/2006/extended-properties" xmlns:vt="http://schemas.openxmlformats.org/officeDocument/2006/docPropsVTypes">
  <TotalTime>295</TotalTime>
  <Words>3114</Words>
  <Application>Microsoft Office PowerPoint</Application>
  <PresentationFormat>On-screen Show (16:9)</PresentationFormat>
  <Paragraphs>229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Consolas</vt:lpstr>
      <vt:lpstr>Courier New</vt:lpstr>
      <vt:lpstr>Simple Dark</vt:lpstr>
      <vt:lpstr>Topics Covered</vt:lpstr>
      <vt:lpstr>What is it For?</vt:lpstr>
      <vt:lpstr>Notation/Terminology</vt:lpstr>
      <vt:lpstr>Functional Dependency</vt:lpstr>
      <vt:lpstr>Closures</vt:lpstr>
      <vt:lpstr>Finding Candidate Keys</vt:lpstr>
      <vt:lpstr>Normal Forms</vt:lpstr>
      <vt:lpstr>Minimal Cover and 3NF Decomposition</vt:lpstr>
      <vt:lpstr>Minimal Cover and 3NF Decomposition</vt:lpstr>
      <vt:lpstr>BCNF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Kenneth</dc:creator>
  <cp:lastModifiedBy>Kenneth Li</cp:lastModifiedBy>
  <cp:revision>8</cp:revision>
  <dcterms:modified xsi:type="dcterms:W3CDTF">2025-07-26T08:21:12Z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0x010100102E4A67B85D00468AAC289B4D959605</vt:lpwstr>
  </property>
</Properties>
</file>