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B86899-3982-4D92-964C-29A3759353D6}" v="534" dt="2023-03-05T16:51:45.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3/5/2023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03682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3/5/2023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03362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3/5/2023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09470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3/5/2023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66031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3/5/2023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236255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3/5/2023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2348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3/5/2023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647024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3/5/2023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9423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3/5/2023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895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3/5/2023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13869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3/5/2023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8252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3/5/2023</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13558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aily.com/releases/2019/06/190614125848.htm" TargetMode="External"/><Relationship Id="rId2" Type="http://schemas.openxmlformats.org/officeDocument/2006/relationships/hyperlink" Target="https://news.essic.umd.edu/events/monitoring-human-activity-from-space-with-satellite-imagery-and-computer-vision/" TargetMode="Externa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hyperlink" Target="https://www.webtekno.com/enkaz-kurtarma-teknolojiler-h132145.html" TargetMode="External"/><Relationship Id="rId4" Type="http://schemas.openxmlformats.org/officeDocument/2006/relationships/hyperlink" Target="https://www.sciencedirect.com/science/article/pii/S0009254112005414?casa_token=6AokLWc3awcAAAAA:XbjstD9i8V1pzQQ3K6Y0kJRf6CkhcKytW3zrdZsf__O4PkP3lFupiq7OSGGQNfT-shDjz64iCO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na, açık hava, yol, kaldırım içeren bir resim&#10;&#10;Açıklama otomatik olarak oluşturuldu">
            <a:extLst>
              <a:ext uri="{FF2B5EF4-FFF2-40B4-BE49-F238E27FC236}">
                <a16:creationId xmlns:a16="http://schemas.microsoft.com/office/drawing/2014/main" id="{AEF7231A-43FC-78BE-5D7D-995D12F30D2D}"/>
              </a:ext>
            </a:extLst>
          </p:cNvPr>
          <p:cNvPicPr>
            <a:picLocks noChangeAspect="1"/>
          </p:cNvPicPr>
          <p:nvPr/>
        </p:nvPicPr>
        <p:blipFill rotWithShape="1">
          <a:blip r:embed="rId2"/>
          <a:srcRect t="7547" b="7547"/>
          <a:stretch/>
        </p:blipFill>
        <p:spPr>
          <a:xfrm>
            <a:off x="20" y="152"/>
            <a:ext cx="12191980" cy="6857848"/>
          </a:xfrm>
          <a:prstGeom prst="rect">
            <a:avLst/>
          </a:prstGeom>
        </p:spPr>
      </p:pic>
      <p:sp>
        <p:nvSpPr>
          <p:cNvPr id="20" name="Rectangle 19">
            <a:extLst>
              <a:ext uri="{FF2B5EF4-FFF2-40B4-BE49-F238E27FC236}">
                <a16:creationId xmlns:a16="http://schemas.microsoft.com/office/drawing/2014/main" id="{9E9D00D9-C4F5-471E-BE2C-126CB112A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925132" y="914400"/>
            <a:ext cx="4892948" cy="1549698"/>
          </a:xfrm>
        </p:spPr>
        <p:txBody>
          <a:bodyPr anchor="t">
            <a:normAutofit/>
          </a:bodyPr>
          <a:lstStyle/>
          <a:p>
            <a:r>
              <a:rPr lang="tr-TR" dirty="0">
                <a:solidFill>
                  <a:srgbClr val="FFFFFF"/>
                </a:solidFill>
              </a:rPr>
              <a:t>DEPREM VE YAPAY ZEKA</a:t>
            </a:r>
          </a:p>
        </p:txBody>
      </p:sp>
      <p:sp>
        <p:nvSpPr>
          <p:cNvPr id="3" name="Alt Başlık 2"/>
          <p:cNvSpPr>
            <a:spLocks noGrp="1"/>
          </p:cNvSpPr>
          <p:nvPr>
            <p:ph type="subTitle" idx="1"/>
          </p:nvPr>
        </p:nvSpPr>
        <p:spPr>
          <a:xfrm>
            <a:off x="925290" y="5253051"/>
            <a:ext cx="5171989" cy="1038302"/>
          </a:xfrm>
        </p:spPr>
        <p:txBody>
          <a:bodyPr anchor="t">
            <a:normAutofit fontScale="62500" lnSpcReduction="20000"/>
          </a:bodyPr>
          <a:lstStyle/>
          <a:p>
            <a:r>
              <a:rPr lang="tr-TR" dirty="0">
                <a:solidFill>
                  <a:schemeClr val="bg1"/>
                </a:solidFill>
                <a:ea typeface="+mn-lt"/>
                <a:cs typeface="+mn-lt"/>
              </a:rPr>
              <a:t>Fikir = YAPAY ZEKA İLE HIZLI BİR EYLEM PLANI HAZIRLAMAK</a:t>
            </a:r>
            <a:endParaRPr lang="tr-TR" dirty="0">
              <a:solidFill>
                <a:schemeClr val="bg1"/>
              </a:solidFill>
            </a:endParaRPr>
          </a:p>
          <a:p>
            <a:r>
              <a:rPr lang="tr-TR" dirty="0">
                <a:solidFill>
                  <a:schemeClr val="bg1"/>
                </a:solidFill>
                <a:ea typeface="+mn-lt"/>
                <a:cs typeface="+mn-lt"/>
              </a:rPr>
              <a:t>Yaratacağı değer = hızlı ve düzenli bir </a:t>
            </a:r>
            <a:r>
              <a:rPr lang="tr-TR" dirty="0" err="1">
                <a:solidFill>
                  <a:schemeClr val="bg1"/>
                </a:solidFill>
                <a:ea typeface="+mn-lt"/>
                <a:cs typeface="+mn-lt"/>
              </a:rPr>
              <a:t>SürEÇ</a:t>
            </a:r>
            <a:r>
              <a:rPr lang="tr-TR" dirty="0">
                <a:solidFill>
                  <a:schemeClr val="bg1"/>
                </a:solidFill>
                <a:ea typeface="+mn-lt"/>
                <a:cs typeface="+mn-lt"/>
              </a:rPr>
              <a:t> İLE EN ÇOK İNSANI KURTARMAK</a:t>
            </a:r>
            <a:endParaRPr lang="tr-TR" dirty="0">
              <a:solidFill>
                <a:schemeClr val="bg1"/>
              </a:solidFill>
            </a:endParaRPr>
          </a:p>
          <a:p>
            <a:endParaRPr lang="tr-TR" dirty="0">
              <a:solidFill>
                <a:schemeClr val="bg1"/>
              </a:solidFill>
            </a:endParaRPr>
          </a:p>
          <a:p>
            <a:endParaRPr lang="tr-TR" dirty="0">
              <a:solidFill>
                <a:srgbClr val="FFFFFF"/>
              </a:solidFill>
            </a:endParaRPr>
          </a:p>
        </p:txBody>
      </p:sp>
      <p:cxnSp>
        <p:nvCxnSpPr>
          <p:cNvPr id="22" name="Straight Connector 21">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75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Metin kutusu 4">
            <a:extLst>
              <a:ext uri="{FF2B5EF4-FFF2-40B4-BE49-F238E27FC236}">
                <a16:creationId xmlns:a16="http://schemas.microsoft.com/office/drawing/2014/main" id="{A6FDC782-71CC-9D0D-B120-901681A4FB0A}"/>
              </a:ext>
            </a:extLst>
          </p:cNvPr>
          <p:cNvSpPr txBox="1"/>
          <p:nvPr/>
        </p:nvSpPr>
        <p:spPr>
          <a:xfrm>
            <a:off x="9468970" y="6247279"/>
            <a:ext cx="25913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solidFill>
                  <a:schemeClr val="bg1"/>
                </a:solidFill>
              </a:rPr>
              <a:t>Baran Taze</a:t>
            </a:r>
          </a:p>
          <a:p>
            <a:r>
              <a:rPr lang="tr-TR" b="1" dirty="0">
                <a:solidFill>
                  <a:schemeClr val="bg1"/>
                </a:solidFill>
              </a:rPr>
              <a:t>barantz467@gmail.com</a:t>
            </a:r>
          </a:p>
        </p:txBody>
      </p:sp>
    </p:spTree>
    <p:extLst>
      <p:ext uri="{BB962C8B-B14F-4D97-AF65-F5344CB8AC3E}">
        <p14:creationId xmlns:p14="http://schemas.microsoft.com/office/powerpoint/2010/main" val="167442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na, açık hava, yol, kaldırım içeren bir resim&#10;&#10;Açıklama otomatik olarak oluşturuldu">
            <a:extLst>
              <a:ext uri="{FF2B5EF4-FFF2-40B4-BE49-F238E27FC236}">
                <a16:creationId xmlns:a16="http://schemas.microsoft.com/office/drawing/2014/main" id="{AEF7231A-43FC-78BE-5D7D-995D12F30D2D}"/>
              </a:ext>
            </a:extLst>
          </p:cNvPr>
          <p:cNvPicPr>
            <a:picLocks noChangeAspect="1"/>
          </p:cNvPicPr>
          <p:nvPr/>
        </p:nvPicPr>
        <p:blipFill rotWithShape="1">
          <a:blip r:embed="rId2"/>
          <a:srcRect t="7547" b="7547"/>
          <a:stretch/>
        </p:blipFill>
        <p:spPr>
          <a:xfrm>
            <a:off x="20" y="152"/>
            <a:ext cx="12191980" cy="6857848"/>
          </a:xfrm>
          <a:prstGeom prst="rect">
            <a:avLst/>
          </a:prstGeom>
        </p:spPr>
      </p:pic>
      <p:sp useBgFill="1">
        <p:nvSpPr>
          <p:cNvPr id="29" name="Rectangle 28">
            <a:extLst>
              <a:ext uri="{FF2B5EF4-FFF2-40B4-BE49-F238E27FC236}">
                <a16:creationId xmlns:a16="http://schemas.microsoft.com/office/drawing/2014/main" id="{D30DD7D3-2712-4491-B2C2-5FC23330C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51" y="1066800"/>
            <a:ext cx="5699422"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1628932" y="2227510"/>
            <a:ext cx="4229739" cy="3350276"/>
          </a:xfrm>
        </p:spPr>
        <p:txBody>
          <a:bodyPr anchor="t">
            <a:normAutofit/>
          </a:bodyPr>
          <a:lstStyle/>
          <a:p>
            <a:r>
              <a:rPr lang="tr-TR" sz="3200" b="1" dirty="0">
                <a:ea typeface="+mj-lt"/>
                <a:cs typeface="+mj-lt"/>
              </a:rPr>
              <a:t>G</a:t>
            </a:r>
            <a:r>
              <a:rPr lang="tr-TR" sz="1400" b="1" dirty="0">
                <a:ea typeface="+mj-lt"/>
                <a:cs typeface="+mj-lt"/>
              </a:rPr>
              <a:t>ünümüz teknolojisiyle depremi önlemek mümkün değil ama etkilerini maddi olarak daha sağlam yapılar yaparak veya enerji sönümleme teknolojileri yardımıyla azaltabiliriz. Peki manevi anlamda deprem anında ve sonraki süreçte insan ve diğer canlıların zarar görmemesi ya da daha az zarar görmesi için neler yapabiliriz? Bunun için önce zararın boyutunu bilmeli, hayat kurtarmak için gelen bilgiler aracılığıyla eylem planı yapmalıyız. Bu iki süreç için de en iyi araç uydulardır.</a:t>
            </a:r>
            <a:endParaRPr lang="tr-TR" sz="1400" b="1" dirty="0"/>
          </a:p>
          <a:p>
            <a:endParaRPr lang="tr-TR" dirty="0"/>
          </a:p>
        </p:txBody>
      </p:sp>
      <p:sp>
        <p:nvSpPr>
          <p:cNvPr id="3" name="Alt Başlık 2"/>
          <p:cNvSpPr>
            <a:spLocks noGrp="1"/>
          </p:cNvSpPr>
          <p:nvPr>
            <p:ph type="subTitle" idx="1"/>
          </p:nvPr>
        </p:nvSpPr>
        <p:spPr>
          <a:xfrm>
            <a:off x="1619736" y="1117383"/>
            <a:ext cx="4732625" cy="875824"/>
          </a:xfrm>
        </p:spPr>
        <p:txBody>
          <a:bodyPr>
            <a:normAutofit/>
          </a:bodyPr>
          <a:lstStyle/>
          <a:p>
            <a:r>
              <a:rPr lang="tr-TR" dirty="0"/>
              <a:t>DEPREMİ NASIL ÖNLEYEBİLİRİZ?</a:t>
            </a:r>
          </a:p>
        </p:txBody>
      </p:sp>
      <p:cxnSp>
        <p:nvCxnSpPr>
          <p:cNvPr id="31" name="Straight Connector 30">
            <a:extLst>
              <a:ext uri="{FF2B5EF4-FFF2-40B4-BE49-F238E27FC236}">
                <a16:creationId xmlns:a16="http://schemas.microsoft.com/office/drawing/2014/main" id="{FFD0734C-004D-4938-8EA0-2C3867A11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0419" y="5780876"/>
            <a:ext cx="570258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2">
            <a:extLst>
              <a:ext uri="{FF2B5EF4-FFF2-40B4-BE49-F238E27FC236}">
                <a16:creationId xmlns:a16="http://schemas.microsoft.com/office/drawing/2014/main" id="{5241A266-A3B8-491F-B948-A528C7B7D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na, açık hava, yol, kaldırım içeren bir resim&#10;&#10;Açıklama otomatik olarak oluşturuldu">
            <a:extLst>
              <a:ext uri="{FF2B5EF4-FFF2-40B4-BE49-F238E27FC236}">
                <a16:creationId xmlns:a16="http://schemas.microsoft.com/office/drawing/2014/main" id="{AEF7231A-43FC-78BE-5D7D-995D12F30D2D}"/>
              </a:ext>
            </a:extLst>
          </p:cNvPr>
          <p:cNvPicPr>
            <a:picLocks noChangeAspect="1"/>
          </p:cNvPicPr>
          <p:nvPr/>
        </p:nvPicPr>
        <p:blipFill rotWithShape="1">
          <a:blip r:embed="rId2">
            <a:alphaModFix amt="40000"/>
          </a:blip>
          <a:srcRect t="7547" b="7547"/>
          <a:stretch/>
        </p:blipFill>
        <p:spPr>
          <a:xfrm>
            <a:off x="20" y="10"/>
            <a:ext cx="12191979" cy="6857990"/>
          </a:xfrm>
          <a:prstGeom prst="rect">
            <a:avLst/>
          </a:prstGeom>
        </p:spPr>
      </p:pic>
      <p:sp>
        <p:nvSpPr>
          <p:cNvPr id="2" name="Başlık 1"/>
          <p:cNvSpPr>
            <a:spLocks noGrp="1"/>
          </p:cNvSpPr>
          <p:nvPr>
            <p:ph type="ctrTitle"/>
          </p:nvPr>
        </p:nvSpPr>
        <p:spPr>
          <a:xfrm>
            <a:off x="914401" y="2797721"/>
            <a:ext cx="6750184" cy="2993479"/>
          </a:xfrm>
        </p:spPr>
        <p:txBody>
          <a:bodyPr vert="horz" lIns="91440" tIns="45720" rIns="91440" bIns="45720" rtlCol="0" anchor="b">
            <a:normAutofit/>
          </a:bodyPr>
          <a:lstStyle/>
          <a:p>
            <a:pPr>
              <a:lnSpc>
                <a:spcPct val="90000"/>
              </a:lnSpc>
            </a:pPr>
            <a:r>
              <a:rPr lang="tr-TR" sz="1600" b="1" dirty="0">
                <a:solidFill>
                  <a:srgbClr val="FFFFFF"/>
                </a:solidFill>
              </a:rPr>
              <a:t>Uydu özellikleri :</a:t>
            </a:r>
            <a:br>
              <a:rPr lang="tr-TR" sz="1600" b="1" dirty="0"/>
            </a:br>
            <a:br>
              <a:rPr lang="tr-TR" sz="1600" b="1" dirty="0"/>
            </a:br>
            <a:r>
              <a:rPr lang="tr-TR" sz="1600" b="1" dirty="0">
                <a:solidFill>
                  <a:srgbClr val="FFFFFF"/>
                </a:solidFill>
              </a:rPr>
              <a:t>    Haritalama hasarı</a:t>
            </a:r>
            <a:br>
              <a:rPr lang="tr-TR" sz="1600" b="1" dirty="0">
                <a:ea typeface="+mj-lt"/>
                <a:cs typeface="+mj-lt"/>
              </a:rPr>
            </a:br>
            <a:r>
              <a:rPr lang="tr-TR" sz="1600" b="1" dirty="0">
                <a:solidFill>
                  <a:srgbClr val="FFFFFF"/>
                </a:solidFill>
              </a:rPr>
              <a:t>    Artçı sarsıntı riskinin değerlendirilmesi</a:t>
            </a:r>
            <a:br>
              <a:rPr lang="tr-TR" sz="1600" b="1" dirty="0">
                <a:ea typeface="+mj-lt"/>
                <a:cs typeface="+mj-lt"/>
              </a:rPr>
            </a:br>
            <a:r>
              <a:rPr lang="tr-TR" sz="1600" b="1" dirty="0">
                <a:solidFill>
                  <a:srgbClr val="FFFFFF"/>
                </a:solidFill>
              </a:rPr>
              <a:t>    İletişim ve seyrüsefer,</a:t>
            </a:r>
            <a:br>
              <a:rPr lang="tr-TR" sz="1600" b="1" dirty="0">
                <a:ea typeface="+mj-lt"/>
                <a:cs typeface="+mj-lt"/>
              </a:rPr>
            </a:br>
            <a:r>
              <a:rPr lang="tr-TR" sz="1600" b="1" dirty="0">
                <a:solidFill>
                  <a:srgbClr val="FFFFFF"/>
                </a:solidFill>
              </a:rPr>
              <a:t>    Yardım çabaları</a:t>
            </a:r>
            <a:br>
              <a:rPr lang="tr-TR" sz="1600" b="1" dirty="0">
                <a:ea typeface="+mj-lt"/>
                <a:cs typeface="+mj-lt"/>
              </a:rPr>
            </a:br>
            <a:r>
              <a:rPr lang="tr-TR" sz="1600" b="1" dirty="0">
                <a:solidFill>
                  <a:srgbClr val="FFFFFF"/>
                </a:solidFill>
              </a:rPr>
              <a:t>    </a:t>
            </a:r>
            <a:r>
              <a:rPr lang="tr-TR" sz="1600" b="1" dirty="0">
                <a:solidFill>
                  <a:srgbClr val="FFFFFF"/>
                </a:solidFill>
                <a:ea typeface="+mj-lt"/>
                <a:cs typeface="+mj-lt"/>
              </a:rPr>
              <a:t>CO</a:t>
            </a:r>
            <a:r>
              <a:rPr lang="tr-TR" sz="1600" b="1" baseline="-25000" dirty="0">
                <a:solidFill>
                  <a:srgbClr val="FFFFFF"/>
                </a:solidFill>
                <a:ea typeface="+mj-lt"/>
                <a:cs typeface="+mj-lt"/>
              </a:rPr>
              <a:t>2</a:t>
            </a:r>
            <a:r>
              <a:rPr lang="tr-TR" sz="1600" b="1" dirty="0">
                <a:solidFill>
                  <a:srgbClr val="FFFFFF"/>
                </a:solidFill>
              </a:rPr>
              <a:t> dedektörü</a:t>
            </a:r>
            <a:br>
              <a:rPr lang="tr-TR" sz="1600" b="1" dirty="0">
                <a:ea typeface="+mj-lt"/>
                <a:cs typeface="+mj-lt"/>
              </a:rPr>
            </a:br>
            <a:r>
              <a:rPr lang="tr-TR" sz="1600" b="1" dirty="0">
                <a:solidFill>
                  <a:srgbClr val="FFFFFF"/>
                </a:solidFill>
              </a:rPr>
              <a:t>    Çevresel izleme</a:t>
            </a:r>
            <a:br>
              <a:rPr lang="tr-TR" sz="1600" b="1" dirty="0">
                <a:ea typeface="+mj-lt"/>
                <a:cs typeface="+mj-lt"/>
              </a:rPr>
            </a:br>
            <a:r>
              <a:rPr lang="tr-TR" sz="1600" b="1" dirty="0">
                <a:solidFill>
                  <a:srgbClr val="FFFFFF"/>
                </a:solidFill>
              </a:rPr>
              <a:t>    Anlamsal görüntü analizi</a:t>
            </a:r>
            <a:br>
              <a:rPr lang="tr-TR" sz="1600" b="1" dirty="0">
                <a:ea typeface="+mj-lt"/>
                <a:cs typeface="+mj-lt"/>
              </a:rPr>
            </a:br>
            <a:r>
              <a:rPr lang="tr-TR" sz="1600" b="1" dirty="0">
                <a:solidFill>
                  <a:srgbClr val="FFFFFF"/>
                </a:solidFill>
              </a:rPr>
              <a:t>    3-Boyutlu görüntüleme</a:t>
            </a:r>
            <a:br>
              <a:rPr lang="tr-TR" sz="1600" b="1" dirty="0">
                <a:ea typeface="+mj-lt"/>
                <a:cs typeface="+mj-lt"/>
              </a:rPr>
            </a:br>
            <a:r>
              <a:rPr lang="tr-TR" sz="1600" b="1" dirty="0">
                <a:solidFill>
                  <a:srgbClr val="FFFFFF"/>
                </a:solidFill>
              </a:rPr>
              <a:t>    Örüntü ve nesne tanıma</a:t>
            </a:r>
            <a:br>
              <a:rPr lang="tr-TR" sz="1600" b="1" dirty="0">
                <a:ea typeface="+mj-lt"/>
                <a:cs typeface="+mj-lt"/>
              </a:rPr>
            </a:br>
            <a:r>
              <a:rPr lang="tr-TR" sz="1600" b="1" dirty="0">
                <a:solidFill>
                  <a:srgbClr val="FFFFFF"/>
                </a:solidFill>
              </a:rPr>
              <a:t>    Yüksek performanslı hesaplama</a:t>
            </a:r>
            <a:endParaRPr lang="tr-TR" sz="1600" dirty="0">
              <a:solidFill>
                <a:srgbClr val="FFFFFF"/>
              </a:solidFill>
            </a:endParaRPr>
          </a:p>
        </p:txBody>
      </p:sp>
      <p:sp>
        <p:nvSpPr>
          <p:cNvPr id="3" name="Alt Başlık 2"/>
          <p:cNvSpPr>
            <a:spLocks noGrp="1"/>
          </p:cNvSpPr>
          <p:nvPr>
            <p:ph type="subTitle" idx="1"/>
          </p:nvPr>
        </p:nvSpPr>
        <p:spPr>
          <a:xfrm>
            <a:off x="914400" y="1420093"/>
            <a:ext cx="6546270" cy="1120634"/>
          </a:xfrm>
        </p:spPr>
        <p:txBody>
          <a:bodyPr anchor="t">
            <a:normAutofit/>
          </a:bodyPr>
          <a:lstStyle/>
          <a:p>
            <a:r>
              <a:rPr lang="tr-TR">
                <a:solidFill>
                  <a:srgbClr val="FFFFFF"/>
                </a:solidFill>
                <a:ea typeface="+mn-lt"/>
                <a:cs typeface="+mn-lt"/>
              </a:rPr>
              <a:t>Peki uyduların özellikleri nelerdir ve bize nasıl yardımcı olurlar?</a:t>
            </a:r>
          </a:p>
          <a:p>
            <a:endParaRPr lang="tr-TR">
              <a:solidFill>
                <a:srgbClr val="FFFFFF"/>
              </a:solidFill>
            </a:endParaRPr>
          </a:p>
        </p:txBody>
      </p:sp>
      <p:cxnSp>
        <p:nvCxnSpPr>
          <p:cNvPr id="66" name="Straight Connector 64">
            <a:extLst>
              <a:ext uri="{FF2B5EF4-FFF2-40B4-BE49-F238E27FC236}">
                <a16:creationId xmlns:a16="http://schemas.microsoft.com/office/drawing/2014/main" id="{23DDA327-270B-43AF-BDBD-2EB50E83E2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60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na, açık hava, yol, kaldırım içeren bir resim&#10;&#10;Açıklama otomatik olarak oluşturuldu">
            <a:extLst>
              <a:ext uri="{FF2B5EF4-FFF2-40B4-BE49-F238E27FC236}">
                <a16:creationId xmlns:a16="http://schemas.microsoft.com/office/drawing/2014/main" id="{AEF7231A-43FC-78BE-5D7D-995D12F30D2D}"/>
              </a:ext>
            </a:extLst>
          </p:cNvPr>
          <p:cNvPicPr>
            <a:picLocks noChangeAspect="1"/>
          </p:cNvPicPr>
          <p:nvPr/>
        </p:nvPicPr>
        <p:blipFill rotWithShape="1">
          <a:blip r:embed="rId2"/>
          <a:srcRect t="7547" b="7547"/>
          <a:stretch/>
        </p:blipFill>
        <p:spPr>
          <a:xfrm>
            <a:off x="20" y="10"/>
            <a:ext cx="12191979" cy="6857990"/>
          </a:xfrm>
          <a:prstGeom prst="rect">
            <a:avLst/>
          </a:prstGeom>
        </p:spPr>
      </p:pic>
      <p:sp>
        <p:nvSpPr>
          <p:cNvPr id="54" name="Rectangle 53">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6421729" y="914400"/>
            <a:ext cx="4892948" cy="3427867"/>
          </a:xfrm>
        </p:spPr>
        <p:txBody>
          <a:bodyPr vert="horz" lIns="91440" tIns="45720" rIns="91440" bIns="45720" rtlCol="0" anchor="t">
            <a:normAutofit/>
          </a:bodyPr>
          <a:lstStyle/>
          <a:p>
            <a:pPr algn="r">
              <a:lnSpc>
                <a:spcPct val="90000"/>
              </a:lnSpc>
            </a:pPr>
            <a:r>
              <a:rPr lang="tr-TR" sz="2500" b="1" dirty="0">
                <a:solidFill>
                  <a:srgbClr val="FFFFFF"/>
                </a:solidFill>
                <a:ea typeface="+mj-lt"/>
                <a:cs typeface="+mj-lt"/>
              </a:rPr>
              <a:t>Fark ettiyseniz bu gerçekleştirilen işlemlerin biri için bile çok fazla veri kullanmak ve işlemek gerekir. İşte burada yapay zeka devreye giriyor ve hem deprem anında insan kaynaklı oluşabilecek hataları engellemek hem de hızlı bir veri işleme süreci gerçekleşmiş oluyor.</a:t>
            </a:r>
            <a:endParaRPr lang="tr-TR" sz="2500" b="1" dirty="0">
              <a:solidFill>
                <a:srgbClr val="FFFFFF"/>
              </a:solidFill>
            </a:endParaRPr>
          </a:p>
        </p:txBody>
      </p:sp>
      <p:cxnSp>
        <p:nvCxnSpPr>
          <p:cNvPr id="56" name="Straight Connector 55">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5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na, açık hava, yol, kaldırım içeren bir resim&#10;&#10;Açıklama otomatik olarak oluşturuldu">
            <a:extLst>
              <a:ext uri="{FF2B5EF4-FFF2-40B4-BE49-F238E27FC236}">
                <a16:creationId xmlns:a16="http://schemas.microsoft.com/office/drawing/2014/main" id="{AEF7231A-43FC-78BE-5D7D-995D12F30D2D}"/>
              </a:ext>
            </a:extLst>
          </p:cNvPr>
          <p:cNvPicPr>
            <a:picLocks noChangeAspect="1"/>
          </p:cNvPicPr>
          <p:nvPr/>
        </p:nvPicPr>
        <p:blipFill rotWithShape="1">
          <a:blip r:embed="rId2">
            <a:alphaModFix amt="40000"/>
          </a:blip>
          <a:srcRect t="7547" b="7547"/>
          <a:stretch/>
        </p:blipFill>
        <p:spPr>
          <a:xfrm>
            <a:off x="20" y="10"/>
            <a:ext cx="12191979" cy="6857990"/>
          </a:xfrm>
          <a:prstGeom prst="rect">
            <a:avLst/>
          </a:prstGeom>
        </p:spPr>
      </p:pic>
      <p:sp>
        <p:nvSpPr>
          <p:cNvPr id="2" name="Başlık 1"/>
          <p:cNvSpPr>
            <a:spLocks noGrp="1"/>
          </p:cNvSpPr>
          <p:nvPr>
            <p:ph type="ctrTitle"/>
          </p:nvPr>
        </p:nvSpPr>
        <p:spPr>
          <a:xfrm>
            <a:off x="914401" y="2583874"/>
            <a:ext cx="7178722" cy="2884767"/>
          </a:xfrm>
        </p:spPr>
        <p:txBody>
          <a:bodyPr vert="horz" lIns="91440" tIns="45720" rIns="91440" bIns="45720" rtlCol="0" anchor="b">
            <a:normAutofit/>
          </a:bodyPr>
          <a:lstStyle/>
          <a:p>
            <a:pPr>
              <a:lnSpc>
                <a:spcPct val="90000"/>
              </a:lnSpc>
            </a:pPr>
            <a:r>
              <a:rPr lang="tr-TR" sz="1900" b="1" dirty="0">
                <a:solidFill>
                  <a:srgbClr val="FFFFFF"/>
                </a:solidFill>
                <a:ea typeface="+mj-lt"/>
                <a:cs typeface="+mj-lt"/>
              </a:rPr>
              <a:t>Kişilerin telefon hattı aracılığıyla depremden önceki yaklaşık konumu bulunabilir ama kurtarma eylemi için öncelik hayatta olanlardır bu yüzden de enkaz altında nefes alıp veren insanların çıkarmış olduğu karbondioksit gazını (</a:t>
            </a:r>
            <a:r>
              <a:rPr lang="tr-TR" sz="1900" b="1" dirty="0">
                <a:solidFill>
                  <a:schemeClr val="bg1"/>
                </a:solidFill>
                <a:ea typeface="+mj-lt"/>
                <a:cs typeface="+mj-lt"/>
              </a:rPr>
              <a:t>CO</a:t>
            </a:r>
            <a:r>
              <a:rPr lang="tr-TR" sz="1900" b="1" baseline="-25000" dirty="0">
                <a:solidFill>
                  <a:schemeClr val="bg1"/>
                </a:solidFill>
                <a:ea typeface="+mj-lt"/>
                <a:cs typeface="+mj-lt"/>
              </a:rPr>
              <a:t>2</a:t>
            </a:r>
            <a:r>
              <a:rPr lang="tr-TR" sz="1900" b="1" dirty="0">
                <a:solidFill>
                  <a:srgbClr val="FFFFFF"/>
                </a:solidFill>
                <a:ea typeface="+mj-lt"/>
                <a:cs typeface="+mj-lt"/>
              </a:rPr>
              <a:t>) karbondioksit dedektörleri vasıtasıyla tespit edebiliriz. Yoğun insan topluluklarını sadece </a:t>
            </a:r>
            <a:r>
              <a:rPr lang="tr-TR" sz="1900" b="1" dirty="0">
                <a:solidFill>
                  <a:schemeClr val="bg1"/>
                </a:solidFill>
                <a:ea typeface="+mj-lt"/>
                <a:cs typeface="+mj-lt"/>
              </a:rPr>
              <a:t>karbondioksit dedektörleri ile</a:t>
            </a:r>
            <a:r>
              <a:rPr lang="tr-TR" sz="1900" b="1" dirty="0">
                <a:solidFill>
                  <a:srgbClr val="FFFFFF"/>
                </a:solidFill>
                <a:ea typeface="+mj-lt"/>
                <a:cs typeface="+mj-lt"/>
              </a:rPr>
              <a:t> de bulabiliriz ancak daha ayrıntılı bir öncelik planı için telefon hattını kullanan kişinin kullanıcı bilgileriyle de kişinin hali hazırda bir sağlık problemi olup olmadığı bulunur ve bu sayede bir öncelik sırası oluşturulur. </a:t>
            </a:r>
            <a:endParaRPr lang="tr-TR" sz="1900" b="1" dirty="0">
              <a:solidFill>
                <a:srgbClr val="FFFFFF"/>
              </a:solidFill>
            </a:endParaRPr>
          </a:p>
        </p:txBody>
      </p:sp>
      <p:sp>
        <p:nvSpPr>
          <p:cNvPr id="3" name="Alt Başlık 2"/>
          <p:cNvSpPr>
            <a:spLocks noGrp="1"/>
          </p:cNvSpPr>
          <p:nvPr>
            <p:ph type="subTitle" idx="1"/>
          </p:nvPr>
        </p:nvSpPr>
        <p:spPr>
          <a:xfrm>
            <a:off x="914400" y="956113"/>
            <a:ext cx="7124131" cy="1329888"/>
          </a:xfrm>
        </p:spPr>
        <p:txBody>
          <a:bodyPr anchor="t">
            <a:normAutofit/>
          </a:bodyPr>
          <a:lstStyle/>
          <a:p>
            <a:r>
              <a:rPr lang="tr-TR">
                <a:solidFill>
                  <a:srgbClr val="FFFFFF"/>
                </a:solidFill>
                <a:ea typeface="+mn-lt"/>
                <a:cs typeface="+mn-lt"/>
              </a:rPr>
              <a:t>peki bu projede yapay zeka tam olarak ne yapacak? </a:t>
            </a:r>
            <a:endParaRPr lang="tr-TR">
              <a:solidFill>
                <a:srgbClr val="FFFFFF"/>
              </a:solidFill>
            </a:endParaRPr>
          </a:p>
          <a:p>
            <a:endParaRPr lang="tr-TR">
              <a:solidFill>
                <a:srgbClr val="FFFFFF"/>
              </a:solidFill>
            </a:endParaRPr>
          </a:p>
        </p:txBody>
      </p:sp>
      <p:cxnSp>
        <p:nvCxnSpPr>
          <p:cNvPr id="65" name="Straight Connector 64">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58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na, açık hava, yol, kaldırım içeren bir resim&#10;&#10;Açıklama otomatik olarak oluşturuldu">
            <a:extLst>
              <a:ext uri="{FF2B5EF4-FFF2-40B4-BE49-F238E27FC236}">
                <a16:creationId xmlns:a16="http://schemas.microsoft.com/office/drawing/2014/main" id="{AEF7231A-43FC-78BE-5D7D-995D12F30D2D}"/>
              </a:ext>
            </a:extLst>
          </p:cNvPr>
          <p:cNvPicPr>
            <a:picLocks noChangeAspect="1"/>
          </p:cNvPicPr>
          <p:nvPr/>
        </p:nvPicPr>
        <p:blipFill rotWithShape="1">
          <a:blip r:embed="rId2">
            <a:alphaModFix amt="40000"/>
          </a:blip>
          <a:srcRect t="7547" b="7547"/>
          <a:stretch/>
        </p:blipFill>
        <p:spPr>
          <a:xfrm>
            <a:off x="20" y="10"/>
            <a:ext cx="12191979" cy="6857990"/>
          </a:xfrm>
          <a:prstGeom prst="rect">
            <a:avLst/>
          </a:prstGeom>
        </p:spPr>
      </p:pic>
      <p:sp>
        <p:nvSpPr>
          <p:cNvPr id="2" name="Başlık 1"/>
          <p:cNvSpPr>
            <a:spLocks noGrp="1"/>
          </p:cNvSpPr>
          <p:nvPr>
            <p:ph type="ctrTitle"/>
          </p:nvPr>
        </p:nvSpPr>
        <p:spPr>
          <a:xfrm>
            <a:off x="914401" y="2583874"/>
            <a:ext cx="7178722" cy="2884767"/>
          </a:xfrm>
        </p:spPr>
        <p:txBody>
          <a:bodyPr vert="horz" lIns="91440" tIns="45720" rIns="91440" bIns="45720" rtlCol="0" anchor="b">
            <a:normAutofit/>
          </a:bodyPr>
          <a:lstStyle/>
          <a:p>
            <a:r>
              <a:rPr lang="tr-TR" sz="1900" b="1" dirty="0">
                <a:solidFill>
                  <a:schemeClr val="bg1"/>
                </a:solidFill>
                <a:ea typeface="+mj-lt"/>
                <a:cs typeface="+mj-lt"/>
              </a:rPr>
              <a:t>yapay zekayı sadece bu işlem için değil aynı zamanda depremden etkilenmeyen veya az etkilenen yolların tespiti ve uygun güzergahın seçilmesi ve kendi imkanlarıyla kaçabilecek insanlar için en yakın zarar görmemiş toplanma yerinin bilgisini de bulup iletebilir. Tabi ki deprem gibi doğal afetler çok geniş kitlelerin sorunu olduğu için devletler aracılığıyla da sağlanan verilerle daha öncesinden eğitilen yapay zekanın çok daha düşük bir hata oranın da olduğu unutulmamalıdır.</a:t>
            </a:r>
            <a:endParaRPr lang="tr-TR" b="1" dirty="0">
              <a:solidFill>
                <a:schemeClr val="bg1"/>
              </a:solidFill>
            </a:endParaRPr>
          </a:p>
          <a:p>
            <a:pPr>
              <a:lnSpc>
                <a:spcPct val="90000"/>
              </a:lnSpc>
            </a:pPr>
            <a:endParaRPr lang="tr-TR" sz="1900" b="1" dirty="0">
              <a:solidFill>
                <a:srgbClr val="FFFFFF"/>
              </a:solidFill>
            </a:endParaRPr>
          </a:p>
        </p:txBody>
      </p:sp>
      <p:sp>
        <p:nvSpPr>
          <p:cNvPr id="3" name="Alt Başlık 2"/>
          <p:cNvSpPr>
            <a:spLocks noGrp="1"/>
          </p:cNvSpPr>
          <p:nvPr>
            <p:ph type="subTitle" idx="1"/>
          </p:nvPr>
        </p:nvSpPr>
        <p:spPr>
          <a:xfrm>
            <a:off x="914400" y="956113"/>
            <a:ext cx="7124131" cy="1329888"/>
          </a:xfrm>
        </p:spPr>
        <p:txBody>
          <a:bodyPr anchor="t">
            <a:normAutofit/>
          </a:bodyPr>
          <a:lstStyle/>
          <a:p>
            <a:r>
              <a:rPr lang="tr-TR" dirty="0">
                <a:solidFill>
                  <a:srgbClr val="FFFFFF"/>
                </a:solidFill>
              </a:rPr>
              <a:t>BU KADARLA DA SINIRLI DEĞİL</a:t>
            </a:r>
          </a:p>
          <a:p>
            <a:endParaRPr lang="tr-TR">
              <a:solidFill>
                <a:srgbClr val="FFFFFF"/>
              </a:solidFill>
            </a:endParaRPr>
          </a:p>
        </p:txBody>
      </p:sp>
      <p:cxnSp>
        <p:nvCxnSpPr>
          <p:cNvPr id="65" name="Straight Connector 64">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69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914400" y="2480312"/>
            <a:ext cx="4819290" cy="3001951"/>
          </a:xfrm>
        </p:spPr>
        <p:txBody>
          <a:bodyPr vert="horz" lIns="91440" tIns="45720" rIns="91440" bIns="45720" rtlCol="0" anchor="b">
            <a:normAutofit/>
          </a:bodyPr>
          <a:lstStyle/>
          <a:p>
            <a:pPr>
              <a:lnSpc>
                <a:spcPct val="90000"/>
              </a:lnSpc>
            </a:pPr>
            <a:r>
              <a:rPr lang="tr-TR" sz="1300" dirty="0">
                <a:ea typeface="+mj-lt"/>
                <a:cs typeface="+mj-lt"/>
                <a:hlinkClick r:id="rId2"/>
              </a:rPr>
              <a:t>https://news.essic.umd.edu/events/monitoring-human-activity-from-space-with-satellite-imagery-and-computer-vision/</a:t>
            </a:r>
            <a:br>
              <a:rPr lang="tr-TR" sz="1300" dirty="0">
                <a:ea typeface="+mj-lt"/>
                <a:cs typeface="+mj-lt"/>
              </a:rPr>
            </a:br>
            <a:br>
              <a:rPr lang="tr-TR" sz="1300" dirty="0">
                <a:ea typeface="+mj-lt"/>
                <a:cs typeface="+mj-lt"/>
              </a:rPr>
            </a:br>
            <a:r>
              <a:rPr lang="tr-TR" sz="1300" dirty="0">
                <a:ea typeface="+mj-lt"/>
                <a:cs typeface="+mj-lt"/>
                <a:hlinkClick r:id="rId3"/>
              </a:rPr>
              <a:t>https://www.sciencedaily.com/releases/2019/06/190614125848.htm</a:t>
            </a:r>
            <a:br>
              <a:rPr lang="tr-TR" sz="1300" dirty="0">
                <a:ea typeface="+mj-lt"/>
                <a:cs typeface="+mj-lt"/>
              </a:rPr>
            </a:br>
            <a:br>
              <a:rPr lang="tr-TR" sz="1300" dirty="0">
                <a:ea typeface="+mj-lt"/>
                <a:cs typeface="+mj-lt"/>
              </a:rPr>
            </a:br>
            <a:r>
              <a:rPr lang="tr-TR" sz="1300" dirty="0">
                <a:ea typeface="+mj-lt"/>
                <a:cs typeface="+mj-lt"/>
                <a:hlinkClick r:id="rId4"/>
              </a:rPr>
              <a:t>https://www.sciencedirect.com/science/article/pii/S0009254112005414?casa_token=6AokLWc3awcAAAAA:XbjstD9i8V1pzQQ3K6Y0kJRf6CkhcKytW3zrdZsf__O4PkP3lFupiq7OSGGQNfT-shDjz64iCOk</a:t>
            </a:r>
            <a:br>
              <a:rPr lang="tr-TR" sz="1300" dirty="0">
                <a:ea typeface="+mj-lt"/>
                <a:cs typeface="+mj-lt"/>
              </a:rPr>
            </a:br>
            <a:br>
              <a:rPr lang="tr-TR" sz="1300" dirty="0">
                <a:ea typeface="+mj-lt"/>
                <a:cs typeface="+mj-lt"/>
              </a:rPr>
            </a:br>
            <a:r>
              <a:rPr lang="tr-TR" sz="1300" dirty="0">
                <a:ea typeface="+mj-lt"/>
                <a:cs typeface="+mj-lt"/>
                <a:hlinkClick r:id="rId5"/>
              </a:rPr>
              <a:t>https://www.webtekno.com/enkaz-kurtarma-teknolojiler-h132145.html</a:t>
            </a:r>
            <a:br>
              <a:rPr lang="tr-TR" sz="1300" dirty="0">
                <a:ea typeface="+mj-lt"/>
                <a:cs typeface="+mj-lt"/>
              </a:rPr>
            </a:br>
            <a:endParaRPr lang="tr-TR" sz="1300"/>
          </a:p>
          <a:p>
            <a:pPr>
              <a:lnSpc>
                <a:spcPct val="90000"/>
              </a:lnSpc>
            </a:pPr>
            <a:endParaRPr lang="tr-TR" sz="1300" b="1"/>
          </a:p>
        </p:txBody>
      </p:sp>
      <p:sp>
        <p:nvSpPr>
          <p:cNvPr id="3" name="Alt Başlık 2"/>
          <p:cNvSpPr>
            <a:spLocks noGrp="1"/>
          </p:cNvSpPr>
          <p:nvPr>
            <p:ph type="subTitle" idx="1"/>
          </p:nvPr>
        </p:nvSpPr>
        <p:spPr>
          <a:xfrm>
            <a:off x="914402" y="956118"/>
            <a:ext cx="4819290" cy="1364726"/>
          </a:xfrm>
        </p:spPr>
        <p:txBody>
          <a:bodyPr anchor="t">
            <a:normAutofit/>
          </a:bodyPr>
          <a:lstStyle/>
          <a:p>
            <a:r>
              <a:rPr lang="tr-TR"/>
              <a:t>KAYNAKÇA</a:t>
            </a:r>
          </a:p>
          <a:p>
            <a:endParaRPr lang="tr-TR"/>
          </a:p>
        </p:txBody>
      </p:sp>
      <p:cxnSp>
        <p:nvCxnSpPr>
          <p:cNvPr id="79" name="Straight Connector 78">
            <a:extLst>
              <a:ext uri="{FF2B5EF4-FFF2-40B4-BE49-F238E27FC236}">
                <a16:creationId xmlns:a16="http://schemas.microsoft.com/office/drawing/2014/main" id="{750527CE-FCD0-40C8-B37A-39331C2A4F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descr="bina, açık hava, yol, kaldırım içeren bir resim&#10;&#10;Açıklama otomatik olarak oluşturuldu">
            <a:extLst>
              <a:ext uri="{FF2B5EF4-FFF2-40B4-BE49-F238E27FC236}">
                <a16:creationId xmlns:a16="http://schemas.microsoft.com/office/drawing/2014/main" id="{AEF7231A-43FC-78BE-5D7D-995D12F30D2D}"/>
              </a:ext>
            </a:extLst>
          </p:cNvPr>
          <p:cNvPicPr>
            <a:picLocks noChangeAspect="1"/>
          </p:cNvPicPr>
          <p:nvPr/>
        </p:nvPicPr>
        <p:blipFill rotWithShape="1">
          <a:blip r:embed="rId6"/>
          <a:srcRect l="17735" r="27425" b="-1"/>
          <a:stretch/>
        </p:blipFill>
        <p:spPr>
          <a:xfrm>
            <a:off x="6817812" y="-476"/>
            <a:ext cx="5373535" cy="6858952"/>
          </a:xfrm>
          <a:prstGeom prst="rect">
            <a:avLst/>
          </a:prstGeom>
        </p:spPr>
      </p:pic>
    </p:spTree>
    <p:extLst>
      <p:ext uri="{BB962C8B-B14F-4D97-AF65-F5344CB8AC3E}">
        <p14:creationId xmlns:p14="http://schemas.microsoft.com/office/powerpoint/2010/main" val="3534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ashVTI">
  <a:themeElements>
    <a:clrScheme name="AnalogousFromDarkSeedLeftStep">
      <a:dk1>
        <a:srgbClr val="000000"/>
      </a:dk1>
      <a:lt1>
        <a:srgbClr val="FFFFFF"/>
      </a:lt1>
      <a:dk2>
        <a:srgbClr val="1C2031"/>
      </a:dk2>
      <a:lt2>
        <a:srgbClr val="F0F3F2"/>
      </a:lt2>
      <a:accent1>
        <a:srgbClr val="CA458E"/>
      </a:accent1>
      <a:accent2>
        <a:srgbClr val="B934B4"/>
      </a:accent2>
      <a:accent3>
        <a:srgbClr val="9845CA"/>
      </a:accent3>
      <a:accent4>
        <a:srgbClr val="5238BA"/>
      </a:accent4>
      <a:accent5>
        <a:srgbClr val="4562CA"/>
      </a:accent5>
      <a:accent6>
        <a:srgbClr val="3488B9"/>
      </a:accent6>
      <a:hlink>
        <a:srgbClr val="3F45B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DashVTI</vt:lpstr>
      <vt:lpstr>DEPREM VE YAPAY ZEKA</vt:lpstr>
      <vt:lpstr>Günümüz teknolojisiyle depremi önlemek mümkün değil ama etkilerini maddi olarak daha sağlam yapılar yaparak veya enerji sönümleme teknolojileri yardımıyla azaltabiliriz. Peki manevi anlamda deprem anında ve sonraki süreçte insan ve diğer canlıların zarar görmemesi ya da daha az zarar görmesi için neler yapabiliriz? Bunun için önce zararın boyutunu bilmeli, hayat kurtarmak için gelen bilgiler aracılığıyla eylem planı yapmalıyız. Bu iki süreç için de en iyi araç uydulardır. </vt:lpstr>
      <vt:lpstr>Uydu özellikleri :      Haritalama hasarı     Artçı sarsıntı riskinin değerlendirilmesi     İletişim ve seyrüsefer,     Yardım çabaları     CO2 dedektörü     Çevresel izleme     Anlamsal görüntü analizi     3-Boyutlu görüntüleme     Örüntü ve nesne tanıma     Yüksek performanslı hesaplama</vt:lpstr>
      <vt:lpstr>Fark ettiyseniz bu gerçekleştirilen işlemlerin biri için bile çok fazla veri kullanmak ve işlemek gerekir. İşte burada yapay zeka devreye giriyor ve hem deprem anında insan kaynaklı oluşabilecek hataları engellemek hem de hızlı bir veri işleme süreci gerçekleşmiş oluyor.</vt:lpstr>
      <vt:lpstr>Kişilerin telefon hattı aracılığıyla depremden önceki yaklaşık konumu bulunabilir ama kurtarma eylemi için öncelik hayatta olanlardır bu yüzden de enkaz altında nefes alıp veren insanların çıkarmış olduğu karbondioksit gazını (CO2) karbondioksit dedektörleri vasıtasıyla tespit edebiliriz. Yoğun insan topluluklarını sadece karbondioksit dedektörleri ile de bulabiliriz ancak daha ayrıntılı bir öncelik planı için telefon hattını kullanan kişinin kullanıcı bilgileriyle de kişinin hali hazırda bir sağlık problemi olup olmadığı bulunur ve bu sayede bir öncelik sırası oluşturulur. </vt:lpstr>
      <vt:lpstr>yapay zekayı sadece bu işlem için değil aynı zamanda depremden etkilenmeyen veya az etkilenen yolların tespiti ve uygun güzergahın seçilmesi ve kendi imkanlarıyla kaçabilecek insanlar için en yakın zarar görmemiş toplanma yerinin bilgisini de bulup iletebilir. Tabi ki deprem gibi doğal afetler çok geniş kitlelerin sorunu olduğu için devletler aracılığıyla da sağlanan verilerle daha öncesinden eğitilen yapay zekanın çok daha düşük bir hata oranın da olduğu unutulmamalıdır. </vt:lpstr>
      <vt:lpstr>https://news.essic.umd.edu/events/monitoring-human-activity-from-space-with-satellite-imagery-and-computer-vision/  https://www.sciencedaily.com/releases/2019/06/190614125848.htm  https://www.sciencedirect.com/science/article/pii/S0009254112005414?casa_token=6AokLWc3awcAAAAA:XbjstD9i8V1pzQQ3K6Y0kJRf6CkhcKytW3zrdZsf__O4PkP3lFupiq7OSGGQNfT-shDjz64iCOk  https://www.webtekno.com/enkaz-kurtarma-teknolojiler-h132145.html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225</cp:revision>
  <dcterms:created xsi:type="dcterms:W3CDTF">2023-03-05T14:49:03Z</dcterms:created>
  <dcterms:modified xsi:type="dcterms:W3CDTF">2023-03-05T16:52:31Z</dcterms:modified>
</cp:coreProperties>
</file>