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72" r:id="rId12"/>
    <p:sldId id="273" r:id="rId13"/>
    <p:sldId id="274" r:id="rId14"/>
    <p:sldId id="275" r:id="rId15"/>
    <p:sldId id="276" r:id="rId16"/>
    <p:sldId id="271" r:id="rId17"/>
    <p:sldId id="277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68" r:id="rId28"/>
    <p:sldId id="287" r:id="rId29"/>
    <p:sldId id="26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1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shshuffle/spec/blob/master/CASHFUSION.m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shshuffle/spec/blob/master/CASHFUSION.m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kSNACKs/WasabiResearchClu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2B6C-3FCE-4ECF-B396-7D8E26F2B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CashFusion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8EE08-070E-430A-B2AF-45AAA047A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Flexible Arbitrary-input Consolidation COinJoinS**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7458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The problem(s)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/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>
            <a:extLst>
              <a:ext uri="{FF2B5EF4-FFF2-40B4-BE49-F238E27FC236}">
                <a16:creationId xmlns:a16="http://schemas.microsoft.com/office/drawing/2014/main" id="{639B8A9A-321E-492F-9275-4EDDEC26618B}"/>
              </a:ext>
            </a:extLst>
          </p:cNvPr>
          <p:cNvSpPr/>
          <p:nvPr/>
        </p:nvSpPr>
        <p:spPr>
          <a:xfrm>
            <a:off x="2162890" y="3847754"/>
            <a:ext cx="1008112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59216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The problem(s)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/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>
            <a:extLst>
              <a:ext uri="{FF2B5EF4-FFF2-40B4-BE49-F238E27FC236}">
                <a16:creationId xmlns:a16="http://schemas.microsoft.com/office/drawing/2014/main" id="{639B8A9A-321E-492F-9275-4EDDEC26618B}"/>
              </a:ext>
            </a:extLst>
          </p:cNvPr>
          <p:cNvSpPr/>
          <p:nvPr/>
        </p:nvSpPr>
        <p:spPr>
          <a:xfrm>
            <a:off x="2162890" y="3847754"/>
            <a:ext cx="1008112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9F5470-578E-488C-9D78-F317CC7C43C8}"/>
              </a:ext>
            </a:extLst>
          </p:cNvPr>
          <p:cNvCxnSpPr>
            <a:cxnSpLocks/>
          </p:cNvCxnSpPr>
          <p:nvPr/>
        </p:nvCxnSpPr>
        <p:spPr>
          <a:xfrm flipV="1">
            <a:off x="2666946" y="2208946"/>
            <a:ext cx="271463" cy="1535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68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The problem(s)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/>
              <p:nvPr/>
            </p:nvSpPr>
            <p:spPr>
              <a:xfrm>
                <a:off x="2666946" y="1571960"/>
                <a:ext cx="68581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46" y="1571960"/>
                <a:ext cx="685810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>
            <a:extLst>
              <a:ext uri="{FF2B5EF4-FFF2-40B4-BE49-F238E27FC236}">
                <a16:creationId xmlns:a16="http://schemas.microsoft.com/office/drawing/2014/main" id="{639B8A9A-321E-492F-9275-4EDDEC26618B}"/>
              </a:ext>
            </a:extLst>
          </p:cNvPr>
          <p:cNvSpPr/>
          <p:nvPr/>
        </p:nvSpPr>
        <p:spPr>
          <a:xfrm>
            <a:off x="2162890" y="3847754"/>
            <a:ext cx="1008112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9F5470-578E-488C-9D78-F317CC7C43C8}"/>
              </a:ext>
            </a:extLst>
          </p:cNvPr>
          <p:cNvCxnSpPr>
            <a:cxnSpLocks/>
          </p:cNvCxnSpPr>
          <p:nvPr/>
        </p:nvCxnSpPr>
        <p:spPr>
          <a:xfrm flipV="1">
            <a:off x="2666946" y="2208946"/>
            <a:ext cx="271463" cy="1535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Arrow: Circular 3">
            <a:extLst>
              <a:ext uri="{FF2B5EF4-FFF2-40B4-BE49-F238E27FC236}">
                <a16:creationId xmlns:a16="http://schemas.microsoft.com/office/drawing/2014/main" id="{0A2278B6-9332-4DD5-83C7-5DAD7EC5912B}"/>
              </a:ext>
            </a:extLst>
          </p:cNvPr>
          <p:cNvSpPr/>
          <p:nvPr/>
        </p:nvSpPr>
        <p:spPr>
          <a:xfrm>
            <a:off x="2768887" y="1166117"/>
            <a:ext cx="1008112" cy="977820"/>
          </a:xfrm>
          <a:prstGeom prst="circular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The problem(s)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/>
              <p:nvPr/>
            </p:nvSpPr>
            <p:spPr>
              <a:xfrm>
                <a:off x="2666946" y="1571960"/>
                <a:ext cx="68581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46" y="1571960"/>
                <a:ext cx="685810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>
            <a:extLst>
              <a:ext uri="{FF2B5EF4-FFF2-40B4-BE49-F238E27FC236}">
                <a16:creationId xmlns:a16="http://schemas.microsoft.com/office/drawing/2014/main" id="{639B8A9A-321E-492F-9275-4EDDEC26618B}"/>
              </a:ext>
            </a:extLst>
          </p:cNvPr>
          <p:cNvSpPr/>
          <p:nvPr/>
        </p:nvSpPr>
        <p:spPr>
          <a:xfrm>
            <a:off x="2162890" y="3847754"/>
            <a:ext cx="1008112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9F5470-578E-488C-9D78-F317CC7C43C8}"/>
              </a:ext>
            </a:extLst>
          </p:cNvPr>
          <p:cNvCxnSpPr>
            <a:cxnSpLocks/>
          </p:cNvCxnSpPr>
          <p:nvPr/>
        </p:nvCxnSpPr>
        <p:spPr>
          <a:xfrm flipV="1">
            <a:off x="2666946" y="2208946"/>
            <a:ext cx="271463" cy="1535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Arrow: Circular 3">
            <a:extLst>
              <a:ext uri="{FF2B5EF4-FFF2-40B4-BE49-F238E27FC236}">
                <a16:creationId xmlns:a16="http://schemas.microsoft.com/office/drawing/2014/main" id="{0A2278B6-9332-4DD5-83C7-5DAD7EC5912B}"/>
              </a:ext>
            </a:extLst>
          </p:cNvPr>
          <p:cNvSpPr/>
          <p:nvPr/>
        </p:nvSpPr>
        <p:spPr>
          <a:xfrm>
            <a:off x="2768887" y="1166117"/>
            <a:ext cx="1008112" cy="977820"/>
          </a:xfrm>
          <a:prstGeom prst="circular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589CD7AC-B775-497C-8DBA-B49CC3FBE28C}"/>
              </a:ext>
            </a:extLst>
          </p:cNvPr>
          <p:cNvSpPr/>
          <p:nvPr/>
        </p:nvSpPr>
        <p:spPr>
          <a:xfrm>
            <a:off x="3799039" y="1038665"/>
            <a:ext cx="1549433" cy="1232723"/>
          </a:xfrm>
          <a:prstGeom prst="circularArrow">
            <a:avLst>
              <a:gd name="adj1" fmla="val 8884"/>
              <a:gd name="adj2" fmla="val 852003"/>
              <a:gd name="adj3" fmla="val 20538228"/>
              <a:gd name="adj4" fmla="val 11358493"/>
              <a:gd name="adj5" fmla="val 12498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2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The problem(s)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/>
              <p:nvPr/>
            </p:nvSpPr>
            <p:spPr>
              <a:xfrm>
                <a:off x="2666946" y="1571960"/>
                <a:ext cx="68581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46" y="1571960"/>
                <a:ext cx="685810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>
            <a:extLst>
              <a:ext uri="{FF2B5EF4-FFF2-40B4-BE49-F238E27FC236}">
                <a16:creationId xmlns:a16="http://schemas.microsoft.com/office/drawing/2014/main" id="{639B8A9A-321E-492F-9275-4EDDEC26618B}"/>
              </a:ext>
            </a:extLst>
          </p:cNvPr>
          <p:cNvSpPr/>
          <p:nvPr/>
        </p:nvSpPr>
        <p:spPr>
          <a:xfrm>
            <a:off x="2162890" y="3847754"/>
            <a:ext cx="1008112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9F5470-578E-488C-9D78-F317CC7C43C8}"/>
              </a:ext>
            </a:extLst>
          </p:cNvPr>
          <p:cNvCxnSpPr>
            <a:cxnSpLocks/>
          </p:cNvCxnSpPr>
          <p:nvPr/>
        </p:nvCxnSpPr>
        <p:spPr>
          <a:xfrm flipV="1">
            <a:off x="2666946" y="2208946"/>
            <a:ext cx="271463" cy="1535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Arrow: Circular 3">
            <a:extLst>
              <a:ext uri="{FF2B5EF4-FFF2-40B4-BE49-F238E27FC236}">
                <a16:creationId xmlns:a16="http://schemas.microsoft.com/office/drawing/2014/main" id="{0A2278B6-9332-4DD5-83C7-5DAD7EC5912B}"/>
              </a:ext>
            </a:extLst>
          </p:cNvPr>
          <p:cNvSpPr/>
          <p:nvPr/>
        </p:nvSpPr>
        <p:spPr>
          <a:xfrm>
            <a:off x="2768887" y="1166117"/>
            <a:ext cx="1008112" cy="977820"/>
          </a:xfrm>
          <a:prstGeom prst="circular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589CD7AC-B775-497C-8DBA-B49CC3FBE28C}"/>
              </a:ext>
            </a:extLst>
          </p:cNvPr>
          <p:cNvSpPr/>
          <p:nvPr/>
        </p:nvSpPr>
        <p:spPr>
          <a:xfrm>
            <a:off x="3799039" y="1038665"/>
            <a:ext cx="1549433" cy="1232723"/>
          </a:xfrm>
          <a:prstGeom prst="circularArrow">
            <a:avLst>
              <a:gd name="adj1" fmla="val 8884"/>
              <a:gd name="adj2" fmla="val 852003"/>
              <a:gd name="adj3" fmla="val 20538228"/>
              <a:gd name="adj4" fmla="val 11358493"/>
              <a:gd name="adj5" fmla="val 12498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ED9A65A2-7B16-4E31-A58D-3A58BAB7C02A}"/>
              </a:ext>
            </a:extLst>
          </p:cNvPr>
          <p:cNvSpPr/>
          <p:nvPr/>
        </p:nvSpPr>
        <p:spPr>
          <a:xfrm>
            <a:off x="5293778" y="1083050"/>
            <a:ext cx="1420384" cy="977820"/>
          </a:xfrm>
          <a:prstGeom prst="circular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09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The problem(s)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/>
              <p:nvPr/>
            </p:nvSpPr>
            <p:spPr>
              <a:xfrm>
                <a:off x="2666946" y="1571960"/>
                <a:ext cx="68581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46" y="1571960"/>
                <a:ext cx="685810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>
            <a:extLst>
              <a:ext uri="{FF2B5EF4-FFF2-40B4-BE49-F238E27FC236}">
                <a16:creationId xmlns:a16="http://schemas.microsoft.com/office/drawing/2014/main" id="{639B8A9A-321E-492F-9275-4EDDEC26618B}"/>
              </a:ext>
            </a:extLst>
          </p:cNvPr>
          <p:cNvSpPr/>
          <p:nvPr/>
        </p:nvSpPr>
        <p:spPr>
          <a:xfrm>
            <a:off x="2162890" y="3847754"/>
            <a:ext cx="1008112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9F5470-578E-488C-9D78-F317CC7C43C8}"/>
              </a:ext>
            </a:extLst>
          </p:cNvPr>
          <p:cNvCxnSpPr>
            <a:cxnSpLocks/>
          </p:cNvCxnSpPr>
          <p:nvPr/>
        </p:nvCxnSpPr>
        <p:spPr>
          <a:xfrm flipV="1">
            <a:off x="2666946" y="2208946"/>
            <a:ext cx="271463" cy="1535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Arrow: Circular 3">
            <a:extLst>
              <a:ext uri="{FF2B5EF4-FFF2-40B4-BE49-F238E27FC236}">
                <a16:creationId xmlns:a16="http://schemas.microsoft.com/office/drawing/2014/main" id="{0A2278B6-9332-4DD5-83C7-5DAD7EC5912B}"/>
              </a:ext>
            </a:extLst>
          </p:cNvPr>
          <p:cNvSpPr/>
          <p:nvPr/>
        </p:nvSpPr>
        <p:spPr>
          <a:xfrm>
            <a:off x="2768887" y="1166117"/>
            <a:ext cx="1008112" cy="977820"/>
          </a:xfrm>
          <a:prstGeom prst="circular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589CD7AC-B775-497C-8DBA-B49CC3FBE28C}"/>
              </a:ext>
            </a:extLst>
          </p:cNvPr>
          <p:cNvSpPr/>
          <p:nvPr/>
        </p:nvSpPr>
        <p:spPr>
          <a:xfrm>
            <a:off x="3799039" y="1038665"/>
            <a:ext cx="1549433" cy="1232723"/>
          </a:xfrm>
          <a:prstGeom prst="circularArrow">
            <a:avLst>
              <a:gd name="adj1" fmla="val 8884"/>
              <a:gd name="adj2" fmla="val 852003"/>
              <a:gd name="adj3" fmla="val 20538228"/>
              <a:gd name="adj4" fmla="val 11358493"/>
              <a:gd name="adj5" fmla="val 12498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ED9A65A2-7B16-4E31-A58D-3A58BAB7C02A}"/>
              </a:ext>
            </a:extLst>
          </p:cNvPr>
          <p:cNvSpPr/>
          <p:nvPr/>
        </p:nvSpPr>
        <p:spPr>
          <a:xfrm>
            <a:off x="5293778" y="1083050"/>
            <a:ext cx="1420384" cy="977820"/>
          </a:xfrm>
          <a:prstGeom prst="circular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FE88C3-11FE-4BCF-991A-DCD8BA58AC76}"/>
                  </a:ext>
                </a:extLst>
              </p:cNvPr>
              <p:cNvSpPr txBox="1"/>
              <p:nvPr/>
            </p:nvSpPr>
            <p:spPr>
              <a:xfrm>
                <a:off x="3272943" y="4131140"/>
                <a:ext cx="37444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∈{0,1,3,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FE88C3-11FE-4BCF-991A-DCD8BA58A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943" y="4131140"/>
                <a:ext cx="3744400" cy="369332"/>
              </a:xfrm>
              <a:prstGeom prst="rect">
                <a:avLst/>
              </a:prstGeom>
              <a:blipFill>
                <a:blip r:embed="rId3"/>
                <a:stretch>
                  <a:fillRect l="-977" b="-3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9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The problem(s)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/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>
            <a:extLst>
              <a:ext uri="{FF2B5EF4-FFF2-40B4-BE49-F238E27FC236}">
                <a16:creationId xmlns:a16="http://schemas.microsoft.com/office/drawing/2014/main" id="{639B8A9A-321E-492F-9275-4EDDEC26618B}"/>
              </a:ext>
            </a:extLst>
          </p:cNvPr>
          <p:cNvSpPr/>
          <p:nvPr/>
        </p:nvSpPr>
        <p:spPr>
          <a:xfrm>
            <a:off x="3472845" y="3847756"/>
            <a:ext cx="1008112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9F5470-578E-488C-9D78-F317CC7C43C8}"/>
              </a:ext>
            </a:extLst>
          </p:cNvPr>
          <p:cNvCxnSpPr>
            <a:cxnSpLocks/>
          </p:cNvCxnSpPr>
          <p:nvPr/>
        </p:nvCxnSpPr>
        <p:spPr>
          <a:xfrm flipV="1">
            <a:off x="2666946" y="2221009"/>
            <a:ext cx="1031751" cy="1523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Smiley Face 18">
            <a:extLst>
              <a:ext uri="{FF2B5EF4-FFF2-40B4-BE49-F238E27FC236}">
                <a16:creationId xmlns:a16="http://schemas.microsoft.com/office/drawing/2014/main" id="{2A1BABE7-E5BC-43B9-BD86-4ABF57558C2A}"/>
              </a:ext>
            </a:extLst>
          </p:cNvPr>
          <p:cNvSpPr/>
          <p:nvPr/>
        </p:nvSpPr>
        <p:spPr>
          <a:xfrm>
            <a:off x="2162890" y="3847756"/>
            <a:ext cx="1008112" cy="93610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B6E94-4544-45C0-A822-939DF5A8EB78}"/>
                  </a:ext>
                </a:extLst>
              </p:cNvPr>
              <p:cNvSpPr txBox="1"/>
              <p:nvPr/>
            </p:nvSpPr>
            <p:spPr>
              <a:xfrm>
                <a:off x="4618859" y="4131142"/>
                <a:ext cx="37444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∈{0,1,3,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B6E94-4544-45C0-A822-939DF5A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859" y="4131142"/>
                <a:ext cx="3744400" cy="369332"/>
              </a:xfrm>
              <a:prstGeom prst="rect">
                <a:avLst/>
              </a:prstGeom>
              <a:blipFill>
                <a:blip r:embed="rId3"/>
                <a:stretch>
                  <a:fillRect l="-977" b="-3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78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The problem(s)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/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>
            <a:extLst>
              <a:ext uri="{FF2B5EF4-FFF2-40B4-BE49-F238E27FC236}">
                <a16:creationId xmlns:a16="http://schemas.microsoft.com/office/drawing/2014/main" id="{639B8A9A-321E-492F-9275-4EDDEC26618B}"/>
              </a:ext>
            </a:extLst>
          </p:cNvPr>
          <p:cNvSpPr/>
          <p:nvPr/>
        </p:nvSpPr>
        <p:spPr>
          <a:xfrm>
            <a:off x="3472845" y="3847756"/>
            <a:ext cx="1008112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9F5470-578E-488C-9D78-F317CC7C43C8}"/>
              </a:ext>
            </a:extLst>
          </p:cNvPr>
          <p:cNvCxnSpPr>
            <a:cxnSpLocks/>
          </p:cNvCxnSpPr>
          <p:nvPr/>
        </p:nvCxnSpPr>
        <p:spPr>
          <a:xfrm flipV="1">
            <a:off x="2666946" y="2221009"/>
            <a:ext cx="1031751" cy="1523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Smiley Face 18">
            <a:extLst>
              <a:ext uri="{FF2B5EF4-FFF2-40B4-BE49-F238E27FC236}">
                <a16:creationId xmlns:a16="http://schemas.microsoft.com/office/drawing/2014/main" id="{2A1BABE7-E5BC-43B9-BD86-4ABF57558C2A}"/>
              </a:ext>
            </a:extLst>
          </p:cNvPr>
          <p:cNvSpPr/>
          <p:nvPr/>
        </p:nvSpPr>
        <p:spPr>
          <a:xfrm>
            <a:off x="2162890" y="3847756"/>
            <a:ext cx="1008112" cy="93610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B6E94-4544-45C0-A822-939DF5A8EB78}"/>
                  </a:ext>
                </a:extLst>
              </p:cNvPr>
              <p:cNvSpPr txBox="1"/>
              <p:nvPr/>
            </p:nvSpPr>
            <p:spPr>
              <a:xfrm>
                <a:off x="4618859" y="4131142"/>
                <a:ext cx="37444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∈{0,1,3,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B6E94-4544-45C0-A822-939DF5A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859" y="4131142"/>
                <a:ext cx="3744400" cy="369332"/>
              </a:xfrm>
              <a:prstGeom prst="rect">
                <a:avLst/>
              </a:prstGeom>
              <a:blipFill>
                <a:blip r:embed="rId3"/>
                <a:stretch>
                  <a:fillRect l="-977" b="-3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Circular 7">
            <a:extLst>
              <a:ext uri="{FF2B5EF4-FFF2-40B4-BE49-F238E27FC236}">
                <a16:creationId xmlns:a16="http://schemas.microsoft.com/office/drawing/2014/main" id="{18BDF794-AD5E-4795-B440-56A99D51CAA7}"/>
              </a:ext>
            </a:extLst>
          </p:cNvPr>
          <p:cNvSpPr/>
          <p:nvPr/>
        </p:nvSpPr>
        <p:spPr>
          <a:xfrm>
            <a:off x="3647327" y="1140363"/>
            <a:ext cx="1008112" cy="977820"/>
          </a:xfrm>
          <a:prstGeom prst="circular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37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The problem(s)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/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>
            <a:extLst>
              <a:ext uri="{FF2B5EF4-FFF2-40B4-BE49-F238E27FC236}">
                <a16:creationId xmlns:a16="http://schemas.microsoft.com/office/drawing/2014/main" id="{639B8A9A-321E-492F-9275-4EDDEC26618B}"/>
              </a:ext>
            </a:extLst>
          </p:cNvPr>
          <p:cNvSpPr/>
          <p:nvPr/>
        </p:nvSpPr>
        <p:spPr>
          <a:xfrm>
            <a:off x="3472845" y="3847756"/>
            <a:ext cx="1008112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9F5470-578E-488C-9D78-F317CC7C43C8}"/>
              </a:ext>
            </a:extLst>
          </p:cNvPr>
          <p:cNvCxnSpPr>
            <a:cxnSpLocks/>
          </p:cNvCxnSpPr>
          <p:nvPr/>
        </p:nvCxnSpPr>
        <p:spPr>
          <a:xfrm flipV="1">
            <a:off x="2666946" y="2221009"/>
            <a:ext cx="1031751" cy="1523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Smiley Face 18">
            <a:extLst>
              <a:ext uri="{FF2B5EF4-FFF2-40B4-BE49-F238E27FC236}">
                <a16:creationId xmlns:a16="http://schemas.microsoft.com/office/drawing/2014/main" id="{2A1BABE7-E5BC-43B9-BD86-4ABF57558C2A}"/>
              </a:ext>
            </a:extLst>
          </p:cNvPr>
          <p:cNvSpPr/>
          <p:nvPr/>
        </p:nvSpPr>
        <p:spPr>
          <a:xfrm>
            <a:off x="2162890" y="3847756"/>
            <a:ext cx="1008112" cy="93610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B6E94-4544-45C0-A822-939DF5A8EB78}"/>
                  </a:ext>
                </a:extLst>
              </p:cNvPr>
              <p:cNvSpPr txBox="1"/>
              <p:nvPr/>
            </p:nvSpPr>
            <p:spPr>
              <a:xfrm>
                <a:off x="4618859" y="4131142"/>
                <a:ext cx="37444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∈{0,1,3,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B6E94-4544-45C0-A822-939DF5A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859" y="4131142"/>
                <a:ext cx="3744400" cy="369332"/>
              </a:xfrm>
              <a:prstGeom prst="rect">
                <a:avLst/>
              </a:prstGeom>
              <a:blipFill>
                <a:blip r:embed="rId3"/>
                <a:stretch>
                  <a:fillRect l="-977" b="-3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Circular 7">
            <a:extLst>
              <a:ext uri="{FF2B5EF4-FFF2-40B4-BE49-F238E27FC236}">
                <a16:creationId xmlns:a16="http://schemas.microsoft.com/office/drawing/2014/main" id="{18BDF794-AD5E-4795-B440-56A99D51CAA7}"/>
              </a:ext>
            </a:extLst>
          </p:cNvPr>
          <p:cNvSpPr/>
          <p:nvPr/>
        </p:nvSpPr>
        <p:spPr>
          <a:xfrm>
            <a:off x="3647327" y="1140363"/>
            <a:ext cx="1008112" cy="977820"/>
          </a:xfrm>
          <a:prstGeom prst="circular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3CDDE4DF-CE8D-4362-9355-9F79CB4D66DE}"/>
              </a:ext>
            </a:extLst>
          </p:cNvPr>
          <p:cNvSpPr/>
          <p:nvPr/>
        </p:nvSpPr>
        <p:spPr>
          <a:xfrm>
            <a:off x="4389834" y="1140363"/>
            <a:ext cx="1008112" cy="977820"/>
          </a:xfrm>
          <a:prstGeom prst="circular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6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The problem(s)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/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>
            <a:extLst>
              <a:ext uri="{FF2B5EF4-FFF2-40B4-BE49-F238E27FC236}">
                <a16:creationId xmlns:a16="http://schemas.microsoft.com/office/drawing/2014/main" id="{639B8A9A-321E-492F-9275-4EDDEC26618B}"/>
              </a:ext>
            </a:extLst>
          </p:cNvPr>
          <p:cNvSpPr/>
          <p:nvPr/>
        </p:nvSpPr>
        <p:spPr>
          <a:xfrm>
            <a:off x="3472845" y="3847756"/>
            <a:ext cx="1008112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9F5470-578E-488C-9D78-F317CC7C43C8}"/>
              </a:ext>
            </a:extLst>
          </p:cNvPr>
          <p:cNvCxnSpPr>
            <a:cxnSpLocks/>
          </p:cNvCxnSpPr>
          <p:nvPr/>
        </p:nvCxnSpPr>
        <p:spPr>
          <a:xfrm flipV="1">
            <a:off x="2666946" y="2221009"/>
            <a:ext cx="1031751" cy="1523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Smiley Face 18">
            <a:extLst>
              <a:ext uri="{FF2B5EF4-FFF2-40B4-BE49-F238E27FC236}">
                <a16:creationId xmlns:a16="http://schemas.microsoft.com/office/drawing/2014/main" id="{2A1BABE7-E5BC-43B9-BD86-4ABF57558C2A}"/>
              </a:ext>
            </a:extLst>
          </p:cNvPr>
          <p:cNvSpPr/>
          <p:nvPr/>
        </p:nvSpPr>
        <p:spPr>
          <a:xfrm>
            <a:off x="2162890" y="3847756"/>
            <a:ext cx="1008112" cy="93610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B6E94-4544-45C0-A822-939DF5A8EB78}"/>
                  </a:ext>
                </a:extLst>
              </p:cNvPr>
              <p:cNvSpPr txBox="1"/>
              <p:nvPr/>
            </p:nvSpPr>
            <p:spPr>
              <a:xfrm>
                <a:off x="4618859" y="4131142"/>
                <a:ext cx="37444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∈{0,1,3,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B6E94-4544-45C0-A822-939DF5A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859" y="4131142"/>
                <a:ext cx="3744400" cy="369332"/>
              </a:xfrm>
              <a:prstGeom prst="rect">
                <a:avLst/>
              </a:prstGeom>
              <a:blipFill>
                <a:blip r:embed="rId3"/>
                <a:stretch>
                  <a:fillRect l="-977" b="-3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Circular 7">
            <a:extLst>
              <a:ext uri="{FF2B5EF4-FFF2-40B4-BE49-F238E27FC236}">
                <a16:creationId xmlns:a16="http://schemas.microsoft.com/office/drawing/2014/main" id="{18BDF794-AD5E-4795-B440-56A99D51CAA7}"/>
              </a:ext>
            </a:extLst>
          </p:cNvPr>
          <p:cNvSpPr/>
          <p:nvPr/>
        </p:nvSpPr>
        <p:spPr>
          <a:xfrm>
            <a:off x="3647327" y="1140363"/>
            <a:ext cx="1008112" cy="977820"/>
          </a:xfrm>
          <a:prstGeom prst="circular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3CDDE4DF-CE8D-4362-9355-9F79CB4D66DE}"/>
              </a:ext>
            </a:extLst>
          </p:cNvPr>
          <p:cNvSpPr/>
          <p:nvPr/>
        </p:nvSpPr>
        <p:spPr>
          <a:xfrm>
            <a:off x="4389834" y="1140363"/>
            <a:ext cx="1008112" cy="977820"/>
          </a:xfrm>
          <a:prstGeom prst="circular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316384FA-0B69-4EE2-8676-71C0CF05B765}"/>
              </a:ext>
            </a:extLst>
          </p:cNvPr>
          <p:cNvSpPr/>
          <p:nvPr/>
        </p:nvSpPr>
        <p:spPr>
          <a:xfrm>
            <a:off x="5327150" y="766243"/>
            <a:ext cx="2578813" cy="1726059"/>
          </a:xfrm>
          <a:prstGeom prst="circular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9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err="1"/>
              <a:t>Fyookball</a:t>
            </a:r>
            <a:r>
              <a:rPr lang="en-CA" sz="3600" dirty="0"/>
              <a:t> and Lundeberg (2019)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77931-6FDC-4BC7-948C-784B5301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09" y="1702468"/>
            <a:ext cx="8061182" cy="3453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17785A-BA34-4D52-970A-869F236B3228}"/>
              </a:ext>
            </a:extLst>
          </p:cNvPr>
          <p:cNvSpPr txBox="1"/>
          <p:nvPr/>
        </p:nvSpPr>
        <p:spPr>
          <a:xfrm>
            <a:off x="2223786" y="5481263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3"/>
              </a:rPr>
              <a:t>https://github.com/cashshuffle/spec/blob/master/CASHFUSION.md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0633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The problem(s)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/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>
            <a:extLst>
              <a:ext uri="{FF2B5EF4-FFF2-40B4-BE49-F238E27FC236}">
                <a16:creationId xmlns:a16="http://schemas.microsoft.com/office/drawing/2014/main" id="{639B8A9A-321E-492F-9275-4EDDEC26618B}"/>
              </a:ext>
            </a:extLst>
          </p:cNvPr>
          <p:cNvSpPr/>
          <p:nvPr/>
        </p:nvSpPr>
        <p:spPr>
          <a:xfrm>
            <a:off x="3472845" y="3847756"/>
            <a:ext cx="1008112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9F5470-578E-488C-9D78-F317CC7C43C8}"/>
              </a:ext>
            </a:extLst>
          </p:cNvPr>
          <p:cNvCxnSpPr>
            <a:cxnSpLocks/>
          </p:cNvCxnSpPr>
          <p:nvPr/>
        </p:nvCxnSpPr>
        <p:spPr>
          <a:xfrm flipV="1">
            <a:off x="2666946" y="2221009"/>
            <a:ext cx="1031751" cy="1523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Smiley Face 18">
            <a:extLst>
              <a:ext uri="{FF2B5EF4-FFF2-40B4-BE49-F238E27FC236}">
                <a16:creationId xmlns:a16="http://schemas.microsoft.com/office/drawing/2014/main" id="{2A1BABE7-E5BC-43B9-BD86-4ABF57558C2A}"/>
              </a:ext>
            </a:extLst>
          </p:cNvPr>
          <p:cNvSpPr/>
          <p:nvPr/>
        </p:nvSpPr>
        <p:spPr>
          <a:xfrm>
            <a:off x="2162890" y="3847756"/>
            <a:ext cx="1008112" cy="93610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B6E94-4544-45C0-A822-939DF5A8EB78}"/>
                  </a:ext>
                </a:extLst>
              </p:cNvPr>
              <p:cNvSpPr txBox="1"/>
              <p:nvPr/>
            </p:nvSpPr>
            <p:spPr>
              <a:xfrm>
                <a:off x="4618859" y="4131142"/>
                <a:ext cx="37444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∈{0,1,3,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B6E94-4544-45C0-A822-939DF5A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859" y="4131142"/>
                <a:ext cx="3744400" cy="369332"/>
              </a:xfrm>
              <a:prstGeom prst="rect">
                <a:avLst/>
              </a:prstGeom>
              <a:blipFill>
                <a:blip r:embed="rId3"/>
                <a:stretch>
                  <a:fillRect l="-977" b="-3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Circular 7">
            <a:extLst>
              <a:ext uri="{FF2B5EF4-FFF2-40B4-BE49-F238E27FC236}">
                <a16:creationId xmlns:a16="http://schemas.microsoft.com/office/drawing/2014/main" id="{18BDF794-AD5E-4795-B440-56A99D51CAA7}"/>
              </a:ext>
            </a:extLst>
          </p:cNvPr>
          <p:cNvSpPr/>
          <p:nvPr/>
        </p:nvSpPr>
        <p:spPr>
          <a:xfrm>
            <a:off x="3647327" y="1140363"/>
            <a:ext cx="1008112" cy="977820"/>
          </a:xfrm>
          <a:prstGeom prst="circular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3CDDE4DF-CE8D-4362-9355-9F79CB4D66DE}"/>
              </a:ext>
            </a:extLst>
          </p:cNvPr>
          <p:cNvSpPr/>
          <p:nvPr/>
        </p:nvSpPr>
        <p:spPr>
          <a:xfrm>
            <a:off x="4389834" y="1140363"/>
            <a:ext cx="1008112" cy="977820"/>
          </a:xfrm>
          <a:prstGeom prst="circular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316384FA-0B69-4EE2-8676-71C0CF05B765}"/>
              </a:ext>
            </a:extLst>
          </p:cNvPr>
          <p:cNvSpPr/>
          <p:nvPr/>
        </p:nvSpPr>
        <p:spPr>
          <a:xfrm>
            <a:off x="5327150" y="766243"/>
            <a:ext cx="2578813" cy="1726059"/>
          </a:xfrm>
          <a:prstGeom prst="circular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E6754DC9-CDB7-4B50-B8D5-0B41B6B3A96F}"/>
              </a:ext>
            </a:extLst>
          </p:cNvPr>
          <p:cNvSpPr/>
          <p:nvPr/>
        </p:nvSpPr>
        <p:spPr>
          <a:xfrm>
            <a:off x="7859203" y="1087339"/>
            <a:ext cx="1176918" cy="977820"/>
          </a:xfrm>
          <a:prstGeom prst="circular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94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The problem(s)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/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>
            <a:extLst>
              <a:ext uri="{FF2B5EF4-FFF2-40B4-BE49-F238E27FC236}">
                <a16:creationId xmlns:a16="http://schemas.microsoft.com/office/drawing/2014/main" id="{639B8A9A-321E-492F-9275-4EDDEC26618B}"/>
              </a:ext>
            </a:extLst>
          </p:cNvPr>
          <p:cNvSpPr/>
          <p:nvPr/>
        </p:nvSpPr>
        <p:spPr>
          <a:xfrm>
            <a:off x="3472845" y="3847756"/>
            <a:ext cx="1008112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9F5470-578E-488C-9D78-F317CC7C43C8}"/>
              </a:ext>
            </a:extLst>
          </p:cNvPr>
          <p:cNvCxnSpPr>
            <a:cxnSpLocks/>
          </p:cNvCxnSpPr>
          <p:nvPr/>
        </p:nvCxnSpPr>
        <p:spPr>
          <a:xfrm flipV="1">
            <a:off x="2666946" y="2221009"/>
            <a:ext cx="1031751" cy="1523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Smiley Face 18">
            <a:extLst>
              <a:ext uri="{FF2B5EF4-FFF2-40B4-BE49-F238E27FC236}">
                <a16:creationId xmlns:a16="http://schemas.microsoft.com/office/drawing/2014/main" id="{2A1BABE7-E5BC-43B9-BD86-4ABF57558C2A}"/>
              </a:ext>
            </a:extLst>
          </p:cNvPr>
          <p:cNvSpPr/>
          <p:nvPr/>
        </p:nvSpPr>
        <p:spPr>
          <a:xfrm>
            <a:off x="2162890" y="3847756"/>
            <a:ext cx="1008112" cy="93610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B6E94-4544-45C0-A822-939DF5A8EB78}"/>
                  </a:ext>
                </a:extLst>
              </p:cNvPr>
              <p:cNvSpPr txBox="1"/>
              <p:nvPr/>
            </p:nvSpPr>
            <p:spPr>
              <a:xfrm>
                <a:off x="4618859" y="4131142"/>
                <a:ext cx="37444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∈{0,1,3,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B6E94-4544-45C0-A822-939DF5A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859" y="4131142"/>
                <a:ext cx="3744400" cy="369332"/>
              </a:xfrm>
              <a:prstGeom prst="rect">
                <a:avLst/>
              </a:prstGeom>
              <a:blipFill>
                <a:blip r:embed="rId3"/>
                <a:stretch>
                  <a:fillRect l="-977" b="-3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Circular 7">
            <a:extLst>
              <a:ext uri="{FF2B5EF4-FFF2-40B4-BE49-F238E27FC236}">
                <a16:creationId xmlns:a16="http://schemas.microsoft.com/office/drawing/2014/main" id="{18BDF794-AD5E-4795-B440-56A99D51CAA7}"/>
              </a:ext>
            </a:extLst>
          </p:cNvPr>
          <p:cNvSpPr/>
          <p:nvPr/>
        </p:nvSpPr>
        <p:spPr>
          <a:xfrm>
            <a:off x="3647327" y="1140363"/>
            <a:ext cx="1008112" cy="977820"/>
          </a:xfrm>
          <a:prstGeom prst="circular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3CDDE4DF-CE8D-4362-9355-9F79CB4D66DE}"/>
              </a:ext>
            </a:extLst>
          </p:cNvPr>
          <p:cNvSpPr/>
          <p:nvPr/>
        </p:nvSpPr>
        <p:spPr>
          <a:xfrm>
            <a:off x="4389834" y="1140363"/>
            <a:ext cx="1008112" cy="977820"/>
          </a:xfrm>
          <a:prstGeom prst="circular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316384FA-0B69-4EE2-8676-71C0CF05B765}"/>
              </a:ext>
            </a:extLst>
          </p:cNvPr>
          <p:cNvSpPr/>
          <p:nvPr/>
        </p:nvSpPr>
        <p:spPr>
          <a:xfrm>
            <a:off x="5327150" y="766243"/>
            <a:ext cx="2578813" cy="1726059"/>
          </a:xfrm>
          <a:prstGeom prst="circular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E6754DC9-CDB7-4B50-B8D5-0B41B6B3A96F}"/>
              </a:ext>
            </a:extLst>
          </p:cNvPr>
          <p:cNvSpPr/>
          <p:nvPr/>
        </p:nvSpPr>
        <p:spPr>
          <a:xfrm>
            <a:off x="7859203" y="1087339"/>
            <a:ext cx="1176918" cy="977820"/>
          </a:xfrm>
          <a:prstGeom prst="circular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3B1457-B2DE-446F-82F1-1BCC3AA1CC41}"/>
                  </a:ext>
                </a:extLst>
              </p:cNvPr>
              <p:cNvSpPr txBox="1"/>
              <p:nvPr/>
            </p:nvSpPr>
            <p:spPr>
              <a:xfrm>
                <a:off x="4655438" y="4599194"/>
                <a:ext cx="3944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∈{1,2,3,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3B1457-B2DE-446F-82F1-1BCC3AA1C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438" y="4599194"/>
                <a:ext cx="3944031" cy="369332"/>
              </a:xfrm>
              <a:prstGeom prst="rect">
                <a:avLst/>
              </a:prstGeom>
              <a:blipFill>
                <a:blip r:embed="rId4"/>
                <a:stretch>
                  <a:fillRect l="-2009" b="-377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80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31878" y="2968821"/>
            <a:ext cx="9404723" cy="1400530"/>
          </a:xfrm>
        </p:spPr>
        <p:txBody>
          <a:bodyPr/>
          <a:lstStyle/>
          <a:p>
            <a:r>
              <a:rPr lang="en-CA" sz="3600" dirty="0"/>
              <a:t>The problem(s)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/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>
            <a:extLst>
              <a:ext uri="{FF2B5EF4-FFF2-40B4-BE49-F238E27FC236}">
                <a16:creationId xmlns:a16="http://schemas.microsoft.com/office/drawing/2014/main" id="{639B8A9A-321E-492F-9275-4EDDEC26618B}"/>
              </a:ext>
            </a:extLst>
          </p:cNvPr>
          <p:cNvSpPr/>
          <p:nvPr/>
        </p:nvSpPr>
        <p:spPr>
          <a:xfrm>
            <a:off x="3472845" y="3847756"/>
            <a:ext cx="1008112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2A1BABE7-E5BC-43B9-BD86-4ABF57558C2A}"/>
              </a:ext>
            </a:extLst>
          </p:cNvPr>
          <p:cNvSpPr/>
          <p:nvPr/>
        </p:nvSpPr>
        <p:spPr>
          <a:xfrm>
            <a:off x="2162890" y="3847756"/>
            <a:ext cx="1008112" cy="93610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B6E94-4544-45C0-A822-939DF5A8EB78}"/>
                  </a:ext>
                </a:extLst>
              </p:cNvPr>
              <p:cNvSpPr txBox="1"/>
              <p:nvPr/>
            </p:nvSpPr>
            <p:spPr>
              <a:xfrm>
                <a:off x="6092754" y="3896757"/>
                <a:ext cx="37444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∈{0,1,3,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B6E94-4544-45C0-A822-939DF5A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754" y="3896757"/>
                <a:ext cx="3744400" cy="369332"/>
              </a:xfrm>
              <a:prstGeom prst="rect">
                <a:avLst/>
              </a:prstGeom>
              <a:blipFill>
                <a:blip r:embed="rId3"/>
                <a:stretch>
                  <a:fillRect l="-813" b="-377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3B1457-B2DE-446F-82F1-1BCC3AA1CC41}"/>
                  </a:ext>
                </a:extLst>
              </p:cNvPr>
              <p:cNvSpPr txBox="1"/>
              <p:nvPr/>
            </p:nvSpPr>
            <p:spPr>
              <a:xfrm>
                <a:off x="6106803" y="4358422"/>
                <a:ext cx="3944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∈{1,2,3,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3B1457-B2DE-446F-82F1-1BCC3AA1C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803" y="4358422"/>
                <a:ext cx="3944031" cy="369332"/>
              </a:xfrm>
              <a:prstGeom prst="rect">
                <a:avLst/>
              </a:prstGeom>
              <a:blipFill>
                <a:blip r:embed="rId4"/>
                <a:stretch>
                  <a:fillRect l="-2009" b="-360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DB556ED8-629B-4BF0-BF7B-054BDE0EA48F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3600"/>
              <a:t>The problem(s)</a:t>
            </a:r>
            <a:endParaRPr lang="en-CA" sz="3600" dirty="0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1E5E6131-1D2E-4081-9084-EF11884A2171}"/>
              </a:ext>
            </a:extLst>
          </p:cNvPr>
          <p:cNvSpPr/>
          <p:nvPr/>
        </p:nvSpPr>
        <p:spPr>
          <a:xfrm>
            <a:off x="4782800" y="3847756"/>
            <a:ext cx="1008112" cy="93610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F6DD3A-7B4C-4FCA-AC46-0241C67A7413}"/>
                  </a:ext>
                </a:extLst>
              </p:cNvPr>
              <p:cNvSpPr txBox="1"/>
              <p:nvPr/>
            </p:nvSpPr>
            <p:spPr>
              <a:xfrm>
                <a:off x="6092754" y="4831868"/>
                <a:ext cx="3944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∈{1, 3,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−2,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F6DD3A-7B4C-4FCA-AC46-0241C67A7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754" y="4831868"/>
                <a:ext cx="3944031" cy="369332"/>
              </a:xfrm>
              <a:prstGeom prst="rect">
                <a:avLst/>
              </a:prstGeom>
              <a:blipFill>
                <a:blip r:embed="rId5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470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31878" y="2968821"/>
            <a:ext cx="9404723" cy="1400530"/>
          </a:xfrm>
        </p:spPr>
        <p:txBody>
          <a:bodyPr/>
          <a:lstStyle/>
          <a:p>
            <a:r>
              <a:rPr lang="en-CA" sz="3600" dirty="0"/>
              <a:t>The problem(s)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/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>
            <a:extLst>
              <a:ext uri="{FF2B5EF4-FFF2-40B4-BE49-F238E27FC236}">
                <a16:creationId xmlns:a16="http://schemas.microsoft.com/office/drawing/2014/main" id="{639B8A9A-321E-492F-9275-4EDDEC26618B}"/>
              </a:ext>
            </a:extLst>
          </p:cNvPr>
          <p:cNvSpPr/>
          <p:nvPr/>
        </p:nvSpPr>
        <p:spPr>
          <a:xfrm>
            <a:off x="3565312" y="4369351"/>
            <a:ext cx="1008112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2A1BABE7-E5BC-43B9-BD86-4ABF57558C2A}"/>
              </a:ext>
            </a:extLst>
          </p:cNvPr>
          <p:cNvSpPr/>
          <p:nvPr/>
        </p:nvSpPr>
        <p:spPr>
          <a:xfrm>
            <a:off x="2255357" y="4369351"/>
            <a:ext cx="1008112" cy="93610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B6E94-4544-45C0-A822-939DF5A8EB78}"/>
                  </a:ext>
                </a:extLst>
              </p:cNvPr>
              <p:cNvSpPr txBox="1"/>
              <p:nvPr/>
            </p:nvSpPr>
            <p:spPr>
              <a:xfrm>
                <a:off x="6185221" y="4418352"/>
                <a:ext cx="37444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∈{0,1,3,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B6E94-4544-45C0-A822-939DF5A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221" y="4418352"/>
                <a:ext cx="3744400" cy="369332"/>
              </a:xfrm>
              <a:prstGeom prst="rect">
                <a:avLst/>
              </a:prstGeom>
              <a:blipFill>
                <a:blip r:embed="rId3"/>
                <a:stretch>
                  <a:fillRect l="-977" b="-3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3B1457-B2DE-446F-82F1-1BCC3AA1CC41}"/>
                  </a:ext>
                </a:extLst>
              </p:cNvPr>
              <p:cNvSpPr txBox="1"/>
              <p:nvPr/>
            </p:nvSpPr>
            <p:spPr>
              <a:xfrm>
                <a:off x="6199270" y="4880017"/>
                <a:ext cx="3944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∈{1,2,3,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3B1457-B2DE-446F-82F1-1BCC3AA1C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270" y="4880017"/>
                <a:ext cx="3944031" cy="369332"/>
              </a:xfrm>
              <a:prstGeom prst="rect">
                <a:avLst/>
              </a:prstGeom>
              <a:blipFill>
                <a:blip r:embed="rId4"/>
                <a:stretch>
                  <a:fillRect l="-2009" b="-3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DB556ED8-629B-4BF0-BF7B-054BDE0EA48F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3600"/>
              <a:t>The problem(s)</a:t>
            </a:r>
            <a:endParaRPr lang="en-CA" sz="3600" dirty="0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1E5E6131-1D2E-4081-9084-EF11884A2171}"/>
              </a:ext>
            </a:extLst>
          </p:cNvPr>
          <p:cNvSpPr/>
          <p:nvPr/>
        </p:nvSpPr>
        <p:spPr>
          <a:xfrm>
            <a:off x="4875267" y="4369351"/>
            <a:ext cx="1008112" cy="93610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F6DD3A-7B4C-4FCA-AC46-0241C67A7413}"/>
                  </a:ext>
                </a:extLst>
              </p:cNvPr>
              <p:cNvSpPr txBox="1"/>
              <p:nvPr/>
            </p:nvSpPr>
            <p:spPr>
              <a:xfrm>
                <a:off x="6185221" y="5353463"/>
                <a:ext cx="3944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∈{1, 3,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−2,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F6DD3A-7B4C-4FCA-AC46-0241C67A7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221" y="5353463"/>
                <a:ext cx="3944031" cy="369332"/>
              </a:xfrm>
              <a:prstGeom prst="rect">
                <a:avLst/>
              </a:prstGeom>
              <a:blipFill>
                <a:blip r:embed="rId5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76178E-8455-4354-A85D-43CBC15CE4C5}"/>
                  </a:ext>
                </a:extLst>
              </p:cNvPr>
              <p:cNvSpPr txBox="1"/>
              <p:nvPr/>
            </p:nvSpPr>
            <p:spPr>
              <a:xfrm>
                <a:off x="1593296" y="2958722"/>
                <a:ext cx="3944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∈{2,3,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76178E-8455-4354-A85D-43CBC15CE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96" y="2958722"/>
                <a:ext cx="3944031" cy="369332"/>
              </a:xfrm>
              <a:prstGeom prst="rect">
                <a:avLst/>
              </a:prstGeom>
              <a:blipFill>
                <a:blip r:embed="rId6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988760-BBF4-4989-92D1-AB2EE9B4ED33}"/>
              </a:ext>
            </a:extLst>
          </p:cNvPr>
          <p:cNvCxnSpPr>
            <a:cxnSpLocks/>
          </p:cNvCxnSpPr>
          <p:nvPr/>
        </p:nvCxnSpPr>
        <p:spPr>
          <a:xfrm>
            <a:off x="5316436" y="3163936"/>
            <a:ext cx="1402866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BF0F66-BBE7-4E04-BA0B-D60C0342E567}"/>
                  </a:ext>
                </a:extLst>
              </p:cNvPr>
              <p:cNvSpPr txBox="1"/>
              <p:nvPr/>
            </p:nvSpPr>
            <p:spPr>
              <a:xfrm>
                <a:off x="6857090" y="2976779"/>
                <a:ext cx="35537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BF0F66-BBE7-4E04-BA0B-D60C0342E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90" y="2976779"/>
                <a:ext cx="355370" cy="369332"/>
              </a:xfrm>
              <a:prstGeom prst="rect">
                <a:avLst/>
              </a:prstGeom>
              <a:blipFill>
                <a:blip r:embed="rId7"/>
                <a:stretch>
                  <a:fillRect l="-10345" r="-8621"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673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31878" y="2968821"/>
            <a:ext cx="9404723" cy="1400530"/>
          </a:xfrm>
        </p:spPr>
        <p:txBody>
          <a:bodyPr/>
          <a:lstStyle/>
          <a:p>
            <a:r>
              <a:rPr lang="en-CA" sz="3600" dirty="0"/>
              <a:t>The problem(s)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/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>
            <a:extLst>
              <a:ext uri="{FF2B5EF4-FFF2-40B4-BE49-F238E27FC236}">
                <a16:creationId xmlns:a16="http://schemas.microsoft.com/office/drawing/2014/main" id="{639B8A9A-321E-492F-9275-4EDDEC26618B}"/>
              </a:ext>
            </a:extLst>
          </p:cNvPr>
          <p:cNvSpPr/>
          <p:nvPr/>
        </p:nvSpPr>
        <p:spPr>
          <a:xfrm>
            <a:off x="3565312" y="4369351"/>
            <a:ext cx="1008112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2A1BABE7-E5BC-43B9-BD86-4ABF57558C2A}"/>
              </a:ext>
            </a:extLst>
          </p:cNvPr>
          <p:cNvSpPr/>
          <p:nvPr/>
        </p:nvSpPr>
        <p:spPr>
          <a:xfrm>
            <a:off x="2255357" y="4369351"/>
            <a:ext cx="1008112" cy="93610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B6E94-4544-45C0-A822-939DF5A8EB78}"/>
                  </a:ext>
                </a:extLst>
              </p:cNvPr>
              <p:cNvSpPr txBox="1"/>
              <p:nvPr/>
            </p:nvSpPr>
            <p:spPr>
              <a:xfrm>
                <a:off x="6185221" y="4418352"/>
                <a:ext cx="37444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∈{0,1,3,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B6E94-4544-45C0-A822-939DF5A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221" y="4418352"/>
                <a:ext cx="3744400" cy="369332"/>
              </a:xfrm>
              <a:prstGeom prst="rect">
                <a:avLst/>
              </a:prstGeom>
              <a:blipFill>
                <a:blip r:embed="rId3"/>
                <a:stretch>
                  <a:fillRect l="-977" b="-3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3B1457-B2DE-446F-82F1-1BCC3AA1CC41}"/>
                  </a:ext>
                </a:extLst>
              </p:cNvPr>
              <p:cNvSpPr txBox="1"/>
              <p:nvPr/>
            </p:nvSpPr>
            <p:spPr>
              <a:xfrm>
                <a:off x="6199270" y="4880017"/>
                <a:ext cx="3944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∈{1,2,3,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3B1457-B2DE-446F-82F1-1BCC3AA1C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270" y="4880017"/>
                <a:ext cx="3944031" cy="369332"/>
              </a:xfrm>
              <a:prstGeom prst="rect">
                <a:avLst/>
              </a:prstGeom>
              <a:blipFill>
                <a:blip r:embed="rId4"/>
                <a:stretch>
                  <a:fillRect l="-2009" b="-3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DB556ED8-629B-4BF0-BF7B-054BDE0EA48F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3600"/>
              <a:t>The problem(s)</a:t>
            </a:r>
            <a:endParaRPr lang="en-CA" sz="3600" dirty="0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1E5E6131-1D2E-4081-9084-EF11884A2171}"/>
              </a:ext>
            </a:extLst>
          </p:cNvPr>
          <p:cNvSpPr/>
          <p:nvPr/>
        </p:nvSpPr>
        <p:spPr>
          <a:xfrm>
            <a:off x="4875267" y="4369351"/>
            <a:ext cx="1008112" cy="93610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F6DD3A-7B4C-4FCA-AC46-0241C67A7413}"/>
                  </a:ext>
                </a:extLst>
              </p:cNvPr>
              <p:cNvSpPr txBox="1"/>
              <p:nvPr/>
            </p:nvSpPr>
            <p:spPr>
              <a:xfrm>
                <a:off x="6185221" y="5353463"/>
                <a:ext cx="3944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∈{1, 3,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−2,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F6DD3A-7B4C-4FCA-AC46-0241C67A7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221" y="5353463"/>
                <a:ext cx="3944031" cy="369332"/>
              </a:xfrm>
              <a:prstGeom prst="rect">
                <a:avLst/>
              </a:prstGeom>
              <a:blipFill>
                <a:blip r:embed="rId5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76178E-8455-4354-A85D-43CBC15CE4C5}"/>
                  </a:ext>
                </a:extLst>
              </p:cNvPr>
              <p:cNvSpPr txBox="1"/>
              <p:nvPr/>
            </p:nvSpPr>
            <p:spPr>
              <a:xfrm>
                <a:off x="1593296" y="2958722"/>
                <a:ext cx="3944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∈{2,3,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76178E-8455-4354-A85D-43CBC15CE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96" y="2958722"/>
                <a:ext cx="3944031" cy="369332"/>
              </a:xfrm>
              <a:prstGeom prst="rect">
                <a:avLst/>
              </a:prstGeom>
              <a:blipFill>
                <a:blip r:embed="rId6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988760-BBF4-4989-92D1-AB2EE9B4ED33}"/>
              </a:ext>
            </a:extLst>
          </p:cNvPr>
          <p:cNvCxnSpPr>
            <a:cxnSpLocks/>
          </p:cNvCxnSpPr>
          <p:nvPr/>
        </p:nvCxnSpPr>
        <p:spPr>
          <a:xfrm>
            <a:off x="5316436" y="3163936"/>
            <a:ext cx="1402866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BF0F66-BBE7-4E04-BA0B-D60C0342E567}"/>
                  </a:ext>
                </a:extLst>
              </p:cNvPr>
              <p:cNvSpPr txBox="1"/>
              <p:nvPr/>
            </p:nvSpPr>
            <p:spPr>
              <a:xfrm>
                <a:off x="6857090" y="2976779"/>
                <a:ext cx="35537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BF0F66-BBE7-4E04-BA0B-D60C0342E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90" y="2976779"/>
                <a:ext cx="355370" cy="369332"/>
              </a:xfrm>
              <a:prstGeom prst="rect">
                <a:avLst/>
              </a:prstGeom>
              <a:blipFill>
                <a:blip r:embed="rId7"/>
                <a:stretch>
                  <a:fillRect l="-10345" r="-8621"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928FFE87-DD70-4654-8198-BA194ECA8E0A}"/>
              </a:ext>
            </a:extLst>
          </p:cNvPr>
          <p:cNvSpPr/>
          <p:nvPr/>
        </p:nvSpPr>
        <p:spPr>
          <a:xfrm>
            <a:off x="9996855" y="4391995"/>
            <a:ext cx="462337" cy="48802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B85D63EF-D668-4CC4-B53D-5A5E5D09793C}"/>
              </a:ext>
            </a:extLst>
          </p:cNvPr>
          <p:cNvSpPr/>
          <p:nvPr/>
        </p:nvSpPr>
        <p:spPr>
          <a:xfrm>
            <a:off x="10050834" y="5294118"/>
            <a:ext cx="462337" cy="48802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Green checkmark icon - Free green check mark icons">
            <a:extLst>
              <a:ext uri="{FF2B5EF4-FFF2-40B4-BE49-F238E27FC236}">
                <a16:creationId xmlns:a16="http://schemas.microsoft.com/office/drawing/2014/main" id="{3677AE28-2D13-41BB-A470-AAF287B5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960" y="4880017"/>
            <a:ext cx="320211" cy="32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463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31878" y="2968821"/>
            <a:ext cx="9404723" cy="1400530"/>
          </a:xfrm>
        </p:spPr>
        <p:txBody>
          <a:bodyPr/>
          <a:lstStyle/>
          <a:p>
            <a:r>
              <a:rPr lang="en-CA" sz="3600" dirty="0"/>
              <a:t>The problem(s)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/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>
            <a:extLst>
              <a:ext uri="{FF2B5EF4-FFF2-40B4-BE49-F238E27FC236}">
                <a16:creationId xmlns:a16="http://schemas.microsoft.com/office/drawing/2014/main" id="{639B8A9A-321E-492F-9275-4EDDEC26618B}"/>
              </a:ext>
            </a:extLst>
          </p:cNvPr>
          <p:cNvSpPr/>
          <p:nvPr/>
        </p:nvSpPr>
        <p:spPr>
          <a:xfrm>
            <a:off x="3565312" y="4369351"/>
            <a:ext cx="1008112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2A1BABE7-E5BC-43B9-BD86-4ABF57558C2A}"/>
              </a:ext>
            </a:extLst>
          </p:cNvPr>
          <p:cNvSpPr/>
          <p:nvPr/>
        </p:nvSpPr>
        <p:spPr>
          <a:xfrm>
            <a:off x="2255357" y="4369351"/>
            <a:ext cx="1008112" cy="93610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B6E94-4544-45C0-A822-939DF5A8EB78}"/>
                  </a:ext>
                </a:extLst>
              </p:cNvPr>
              <p:cNvSpPr txBox="1"/>
              <p:nvPr/>
            </p:nvSpPr>
            <p:spPr>
              <a:xfrm>
                <a:off x="6185221" y="4418352"/>
                <a:ext cx="37444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∈{0,1,3,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8B6E94-4544-45C0-A822-939DF5A8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221" y="4418352"/>
                <a:ext cx="3744400" cy="369332"/>
              </a:xfrm>
              <a:prstGeom prst="rect">
                <a:avLst/>
              </a:prstGeom>
              <a:blipFill>
                <a:blip r:embed="rId3"/>
                <a:stretch>
                  <a:fillRect l="-977" b="-3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3B1457-B2DE-446F-82F1-1BCC3AA1CC41}"/>
                  </a:ext>
                </a:extLst>
              </p:cNvPr>
              <p:cNvSpPr txBox="1"/>
              <p:nvPr/>
            </p:nvSpPr>
            <p:spPr>
              <a:xfrm>
                <a:off x="6199270" y="4880017"/>
                <a:ext cx="3944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∈{1,2,3,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3B1457-B2DE-446F-82F1-1BCC3AA1C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270" y="4880017"/>
                <a:ext cx="3944031" cy="369332"/>
              </a:xfrm>
              <a:prstGeom prst="rect">
                <a:avLst/>
              </a:prstGeom>
              <a:blipFill>
                <a:blip r:embed="rId4"/>
                <a:stretch>
                  <a:fillRect l="-2009" b="-3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DB556ED8-629B-4BF0-BF7B-054BDE0EA48F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3600"/>
              <a:t>The problem(s)</a:t>
            </a:r>
            <a:endParaRPr lang="en-CA" sz="3600" dirty="0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1E5E6131-1D2E-4081-9084-EF11884A2171}"/>
              </a:ext>
            </a:extLst>
          </p:cNvPr>
          <p:cNvSpPr/>
          <p:nvPr/>
        </p:nvSpPr>
        <p:spPr>
          <a:xfrm>
            <a:off x="4875267" y="4369351"/>
            <a:ext cx="1008112" cy="93610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F6DD3A-7B4C-4FCA-AC46-0241C67A7413}"/>
                  </a:ext>
                </a:extLst>
              </p:cNvPr>
              <p:cNvSpPr txBox="1"/>
              <p:nvPr/>
            </p:nvSpPr>
            <p:spPr>
              <a:xfrm>
                <a:off x="6185221" y="5353463"/>
                <a:ext cx="3944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∈{1, 3,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−2,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F6DD3A-7B4C-4FCA-AC46-0241C67A7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221" y="5353463"/>
                <a:ext cx="3944031" cy="369332"/>
              </a:xfrm>
              <a:prstGeom prst="rect">
                <a:avLst/>
              </a:prstGeom>
              <a:blipFill>
                <a:blip r:embed="rId5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76178E-8455-4354-A85D-43CBC15CE4C5}"/>
                  </a:ext>
                </a:extLst>
              </p:cNvPr>
              <p:cNvSpPr txBox="1"/>
              <p:nvPr/>
            </p:nvSpPr>
            <p:spPr>
              <a:xfrm>
                <a:off x="1593296" y="2958722"/>
                <a:ext cx="3944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∈{2,3,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−1}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76178E-8455-4354-A85D-43CBC15CE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96" y="2958722"/>
                <a:ext cx="3944031" cy="369332"/>
              </a:xfrm>
              <a:prstGeom prst="rect">
                <a:avLst/>
              </a:prstGeom>
              <a:blipFill>
                <a:blip r:embed="rId6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988760-BBF4-4989-92D1-AB2EE9B4ED33}"/>
              </a:ext>
            </a:extLst>
          </p:cNvPr>
          <p:cNvCxnSpPr>
            <a:cxnSpLocks/>
          </p:cNvCxnSpPr>
          <p:nvPr/>
        </p:nvCxnSpPr>
        <p:spPr>
          <a:xfrm>
            <a:off x="5316436" y="3163936"/>
            <a:ext cx="1402866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BF0F66-BBE7-4E04-BA0B-D60C0342E567}"/>
                  </a:ext>
                </a:extLst>
              </p:cNvPr>
              <p:cNvSpPr txBox="1"/>
              <p:nvPr/>
            </p:nvSpPr>
            <p:spPr>
              <a:xfrm>
                <a:off x="6857090" y="2976779"/>
                <a:ext cx="35537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BF0F66-BBE7-4E04-BA0B-D60C0342E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90" y="2976779"/>
                <a:ext cx="355370" cy="369332"/>
              </a:xfrm>
              <a:prstGeom prst="rect">
                <a:avLst/>
              </a:prstGeom>
              <a:blipFill>
                <a:blip r:embed="rId7"/>
                <a:stretch>
                  <a:fillRect l="-10345" r="-8621"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928FFE87-DD70-4654-8198-BA194ECA8E0A}"/>
              </a:ext>
            </a:extLst>
          </p:cNvPr>
          <p:cNvSpPr/>
          <p:nvPr/>
        </p:nvSpPr>
        <p:spPr>
          <a:xfrm>
            <a:off x="9996855" y="4391995"/>
            <a:ext cx="462337" cy="48802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B85D63EF-D668-4CC4-B53D-5A5E5D09793C}"/>
              </a:ext>
            </a:extLst>
          </p:cNvPr>
          <p:cNvSpPr/>
          <p:nvPr/>
        </p:nvSpPr>
        <p:spPr>
          <a:xfrm>
            <a:off x="10050834" y="5294118"/>
            <a:ext cx="462337" cy="48802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Green checkmark icon - Free green check mark icons">
            <a:extLst>
              <a:ext uri="{FF2B5EF4-FFF2-40B4-BE49-F238E27FC236}">
                <a16:creationId xmlns:a16="http://schemas.microsoft.com/office/drawing/2014/main" id="{3677AE28-2D13-41BB-A470-AAF287B5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960" y="4880017"/>
            <a:ext cx="320211" cy="32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93039C-F9AB-4C7A-99AD-1A2AE5FDA278}"/>
              </a:ext>
            </a:extLst>
          </p:cNvPr>
          <p:cNvCxnSpPr>
            <a:cxnSpLocks/>
            <a:stCxn id="11" idx="2"/>
            <a:endCxn id="19" idx="7"/>
          </p:cNvCxnSpPr>
          <p:nvPr/>
        </p:nvCxnSpPr>
        <p:spPr>
          <a:xfrm flipH="1">
            <a:off x="3115834" y="3328054"/>
            <a:ext cx="449478" cy="1178386"/>
          </a:xfrm>
          <a:prstGeom prst="straightConnector1">
            <a:avLst/>
          </a:prstGeom>
          <a:ln w="571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781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err="1"/>
              <a:t>Fyookball</a:t>
            </a:r>
            <a:r>
              <a:rPr lang="en-CA" sz="3600" dirty="0"/>
              <a:t> and Lundeberg (2019)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77931-6FDC-4BC7-948C-784B5301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09" y="1702468"/>
            <a:ext cx="8061182" cy="3453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17785A-BA34-4D52-970A-869F236B3228}"/>
              </a:ext>
            </a:extLst>
          </p:cNvPr>
          <p:cNvSpPr txBox="1"/>
          <p:nvPr/>
        </p:nvSpPr>
        <p:spPr>
          <a:xfrm>
            <a:off x="2223786" y="5481263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3"/>
              </a:rPr>
              <a:t>https://github.com/cashshuffle/spec/blob/master/CASHFUSION.md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7368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4145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The problem(s)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/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𝐶𝐽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46" y="1576249"/>
                <a:ext cx="685810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>
            <a:extLst>
              <a:ext uri="{FF2B5EF4-FFF2-40B4-BE49-F238E27FC236}">
                <a16:creationId xmlns:a16="http://schemas.microsoft.com/office/drawing/2014/main" id="{639B8A9A-321E-492F-9275-4EDDEC26618B}"/>
              </a:ext>
            </a:extLst>
          </p:cNvPr>
          <p:cNvSpPr/>
          <p:nvPr/>
        </p:nvSpPr>
        <p:spPr>
          <a:xfrm>
            <a:off x="1784918" y="4068649"/>
            <a:ext cx="1008112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1CE4BBB2-F053-4EE4-A5FE-C815F8CCCBF4}"/>
              </a:ext>
            </a:extLst>
          </p:cNvPr>
          <p:cNvSpPr/>
          <p:nvPr/>
        </p:nvSpPr>
        <p:spPr>
          <a:xfrm>
            <a:off x="3441102" y="4068649"/>
            <a:ext cx="1008112" cy="93610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6B6D23ED-B5CA-4117-8DDD-880811C0F93F}"/>
              </a:ext>
            </a:extLst>
          </p:cNvPr>
          <p:cNvSpPr/>
          <p:nvPr/>
        </p:nvSpPr>
        <p:spPr>
          <a:xfrm>
            <a:off x="5025278" y="4068649"/>
            <a:ext cx="1008112" cy="936104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1A96FEC3-FE74-4359-8E5F-A6DC75901A33}"/>
              </a:ext>
            </a:extLst>
          </p:cNvPr>
          <p:cNvSpPr/>
          <p:nvPr/>
        </p:nvSpPr>
        <p:spPr>
          <a:xfrm>
            <a:off x="9768398" y="4068649"/>
            <a:ext cx="1008112" cy="936104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D2F658AC-7B6C-4E8F-AE6F-660FDCDAF9F4}"/>
              </a:ext>
            </a:extLst>
          </p:cNvPr>
          <p:cNvSpPr/>
          <p:nvPr/>
        </p:nvSpPr>
        <p:spPr>
          <a:xfrm>
            <a:off x="6609454" y="4072381"/>
            <a:ext cx="1008112" cy="936104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90C8E401-99AC-440D-87DC-E67C3F564D24}"/>
              </a:ext>
            </a:extLst>
          </p:cNvPr>
          <p:cNvSpPr/>
          <p:nvPr/>
        </p:nvSpPr>
        <p:spPr>
          <a:xfrm>
            <a:off x="8188926" y="4068649"/>
            <a:ext cx="1008112" cy="93610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511212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The problem(s)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/>
              <p:nvPr/>
            </p:nvSpPr>
            <p:spPr>
              <a:xfrm>
                <a:off x="2823466" y="1576249"/>
                <a:ext cx="65450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78DBA-2A14-4E41-ACC5-B0440C69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66" y="1576249"/>
                <a:ext cx="654506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46C454-3B5E-4BF2-8F15-307A78F9B24F}"/>
              </a:ext>
            </a:extLst>
          </p:cNvPr>
          <p:cNvSpPr/>
          <p:nvPr/>
        </p:nvSpPr>
        <p:spPr>
          <a:xfrm>
            <a:off x="1104293" y="3678825"/>
            <a:ext cx="1282262" cy="404648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i</a:t>
            </a:r>
            <a:r>
              <a:rPr lang="en-CA" dirty="0"/>
              <a:t> = 19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1C4B28-0130-4EBC-A728-27A7B4108539}"/>
              </a:ext>
            </a:extLst>
          </p:cNvPr>
          <p:cNvCxnSpPr>
            <a:cxnSpLocks/>
          </p:cNvCxnSpPr>
          <p:nvPr/>
        </p:nvCxnSpPr>
        <p:spPr>
          <a:xfrm>
            <a:off x="2506937" y="3871016"/>
            <a:ext cx="720000" cy="0"/>
          </a:xfrm>
          <a:prstGeom prst="straightConnector1">
            <a:avLst/>
          </a:prstGeom>
          <a:ln w="7620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DE735F-D056-46D6-9E86-331336B5C5C5}"/>
              </a:ext>
            </a:extLst>
          </p:cNvPr>
          <p:cNvSpPr/>
          <p:nvPr/>
        </p:nvSpPr>
        <p:spPr>
          <a:xfrm>
            <a:off x="3256777" y="3891520"/>
            <a:ext cx="1282262" cy="404648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 = 10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234FC5-AAFC-40A4-BA23-0A7383892BB1}"/>
              </a:ext>
            </a:extLst>
          </p:cNvPr>
          <p:cNvSpPr/>
          <p:nvPr/>
        </p:nvSpPr>
        <p:spPr>
          <a:xfrm>
            <a:off x="3256777" y="3429000"/>
            <a:ext cx="1282262" cy="4046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o = 9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88E17A-A1FC-4535-81CE-CF2A7328636E}"/>
              </a:ext>
            </a:extLst>
          </p:cNvPr>
          <p:cNvGrpSpPr/>
          <p:nvPr/>
        </p:nvGrpSpPr>
        <p:grpSpPr>
          <a:xfrm>
            <a:off x="5609592" y="3429000"/>
            <a:ext cx="4526009" cy="1308946"/>
            <a:chOff x="2683145" y="1853248"/>
            <a:chExt cx="4526009" cy="130894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9FC0CB6-575D-4F0A-99CC-D2244E97EFF3}"/>
                </a:ext>
              </a:extLst>
            </p:cNvPr>
            <p:cNvSpPr/>
            <p:nvPr/>
          </p:nvSpPr>
          <p:spPr>
            <a:xfrm>
              <a:off x="3835876" y="1853248"/>
              <a:ext cx="1282262" cy="40464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err="1"/>
                <a:t>i</a:t>
              </a:r>
              <a:r>
                <a:rPr lang="en-CA" dirty="0"/>
                <a:t> = 21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3B59633-E48C-474A-A803-81A11E2AC770}"/>
                </a:ext>
              </a:extLst>
            </p:cNvPr>
            <p:cNvSpPr/>
            <p:nvPr/>
          </p:nvSpPr>
          <p:spPr>
            <a:xfrm>
              <a:off x="3835876" y="2305397"/>
              <a:ext cx="1282262" cy="404648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err="1"/>
                <a:t>i</a:t>
              </a:r>
              <a:r>
                <a:rPr lang="en-CA" dirty="0"/>
                <a:t> = 10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2D6CACF-BAC0-4AED-90A8-54B00CE933BE}"/>
                </a:ext>
              </a:extLst>
            </p:cNvPr>
            <p:cNvCxnSpPr>
              <a:cxnSpLocks/>
            </p:cNvCxnSpPr>
            <p:nvPr/>
          </p:nvCxnSpPr>
          <p:spPr>
            <a:xfrm>
              <a:off x="5177052" y="2295264"/>
              <a:ext cx="720000" cy="0"/>
            </a:xfrm>
            <a:prstGeom prst="straightConnector1">
              <a:avLst/>
            </a:prstGeom>
            <a:ln w="76200">
              <a:solidFill>
                <a:schemeClr val="tx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F7F725B-CD1E-4064-8A51-6057BEE374B8}"/>
                </a:ext>
              </a:extLst>
            </p:cNvPr>
            <p:cNvSpPr/>
            <p:nvPr/>
          </p:nvSpPr>
          <p:spPr>
            <a:xfrm>
              <a:off x="5926892" y="2305397"/>
              <a:ext cx="1282262" cy="404648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 = 10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D8706AE-19CD-47D6-860D-FBBD7F84102E}"/>
                </a:ext>
              </a:extLst>
            </p:cNvPr>
            <p:cNvSpPr/>
            <p:nvPr/>
          </p:nvSpPr>
          <p:spPr>
            <a:xfrm>
              <a:off x="5926892" y="2757546"/>
              <a:ext cx="1282262" cy="40464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 = 11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8C1189B-CDDC-4AD1-99FB-56AC473A53CE}"/>
                </a:ext>
              </a:extLst>
            </p:cNvPr>
            <p:cNvSpPr/>
            <p:nvPr/>
          </p:nvSpPr>
          <p:spPr>
            <a:xfrm>
              <a:off x="5926892" y="1853248"/>
              <a:ext cx="1282262" cy="40464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 = 10</a:t>
              </a:r>
            </a:p>
          </p:txBody>
        </p:sp>
        <p:pic>
          <p:nvPicPr>
            <p:cNvPr id="15" name="Picture 2" descr="Image result for signature&quot;">
              <a:extLst>
                <a:ext uri="{FF2B5EF4-FFF2-40B4-BE49-F238E27FC236}">
                  <a16:creationId xmlns:a16="http://schemas.microsoft.com/office/drawing/2014/main" id="{37D5DF07-054C-433B-BD44-8E7844475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15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3145" y="1887627"/>
              <a:ext cx="1066536" cy="370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67B0CB-9580-4DCD-A23C-569B0D6B2841}"/>
              </a:ext>
            </a:extLst>
          </p:cNvPr>
          <p:cNvSpPr txBox="1"/>
          <p:nvPr/>
        </p:nvSpPr>
        <p:spPr>
          <a:xfrm>
            <a:off x="4054807" y="5332362"/>
            <a:ext cx="3186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 the public key from a previous transaction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C0714B-FA6B-4A7A-B772-A1AD0C465652}"/>
              </a:ext>
            </a:extLst>
          </p:cNvPr>
          <p:cNvCxnSpPr>
            <a:cxnSpLocks/>
            <a:stCxn id="16" idx="0"/>
            <a:endCxn id="4" idx="2"/>
          </p:cNvCxnSpPr>
          <p:nvPr/>
        </p:nvCxnSpPr>
        <p:spPr>
          <a:xfrm flipH="1" flipV="1">
            <a:off x="1745424" y="4083473"/>
            <a:ext cx="3902667" cy="124888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F210F6-7B20-41F0-BDC0-C00C78631E89}"/>
              </a:ext>
            </a:extLst>
          </p:cNvPr>
          <p:cNvCxnSpPr>
            <a:cxnSpLocks/>
            <a:stCxn id="16" idx="0"/>
            <a:endCxn id="12" idx="1"/>
          </p:cNvCxnSpPr>
          <p:nvPr/>
        </p:nvCxnSpPr>
        <p:spPr>
          <a:xfrm flipV="1">
            <a:off x="5648091" y="4083473"/>
            <a:ext cx="3205248" cy="124888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8A388B-6F05-4C25-B5CF-B83EC38E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Wasabi Research Club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8EDC6C-C8C5-487B-BC79-74B9E56C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n-CA" dirty="0"/>
              <a:t>January 6</a:t>
            </a:r>
            <a:r>
              <a:rPr lang="en-CA" baseline="30000" dirty="0"/>
              <a:t>th</a:t>
            </a:r>
            <a:r>
              <a:rPr lang="en-CA" dirty="0"/>
              <a:t>, 2020 	– Knapsack CoinJoin</a:t>
            </a:r>
          </a:p>
          <a:p>
            <a:r>
              <a:rPr lang="en-CA" dirty="0"/>
              <a:t>January 13</a:t>
            </a:r>
            <a:r>
              <a:rPr lang="en-CA" baseline="30000" dirty="0"/>
              <a:t>th</a:t>
            </a:r>
            <a:r>
              <a:rPr lang="en-CA" dirty="0"/>
              <a:t>, 2020 	– SNICKER</a:t>
            </a:r>
          </a:p>
          <a:p>
            <a:r>
              <a:rPr lang="en-CA" dirty="0"/>
              <a:t>January 20</a:t>
            </a:r>
            <a:r>
              <a:rPr lang="en-CA" baseline="30000" dirty="0"/>
              <a:t>th</a:t>
            </a:r>
            <a:r>
              <a:rPr lang="en-CA" dirty="0"/>
              <a:t>, 2020 	– CoinShuffle</a:t>
            </a:r>
          </a:p>
          <a:p>
            <a:r>
              <a:rPr lang="en-CA" dirty="0"/>
              <a:t>January 27</a:t>
            </a:r>
            <a:r>
              <a:rPr lang="en-CA" baseline="30000" dirty="0"/>
              <a:t>th</a:t>
            </a:r>
            <a:r>
              <a:rPr lang="en-CA" dirty="0"/>
              <a:t>, 2020 	– Dining Cryptographer Networks</a:t>
            </a:r>
          </a:p>
          <a:p>
            <a:r>
              <a:rPr lang="en-CA" dirty="0"/>
              <a:t>February 3</a:t>
            </a:r>
            <a:r>
              <a:rPr lang="en-CA" baseline="30000" dirty="0"/>
              <a:t>rd</a:t>
            </a:r>
            <a:r>
              <a:rPr lang="en-CA" dirty="0"/>
              <a:t>, 2020 	– CoinShuffle ++ (Part 1)</a:t>
            </a:r>
          </a:p>
          <a:p>
            <a:r>
              <a:rPr lang="en-CA" dirty="0" err="1"/>
              <a:t>Feburary</a:t>
            </a:r>
            <a:r>
              <a:rPr lang="en-CA" dirty="0"/>
              <a:t> 10</a:t>
            </a:r>
            <a:r>
              <a:rPr lang="en-CA" baseline="30000" dirty="0"/>
              <a:t>th</a:t>
            </a:r>
            <a:r>
              <a:rPr lang="en-CA" dirty="0"/>
              <a:t>, 2020 	– CoinShuffle ++ (Part 2, w/ Tim Ruffing)</a:t>
            </a:r>
          </a:p>
          <a:p>
            <a:r>
              <a:rPr lang="en-CA" dirty="0" err="1"/>
              <a:t>Feburary</a:t>
            </a:r>
            <a:r>
              <a:rPr lang="en-CA" dirty="0"/>
              <a:t> 17</a:t>
            </a:r>
            <a:r>
              <a:rPr lang="en-CA" baseline="30000" dirty="0"/>
              <a:t>th</a:t>
            </a:r>
            <a:r>
              <a:rPr lang="en-CA" dirty="0"/>
              <a:t>, 2020 	– CashFusion</a:t>
            </a:r>
          </a:p>
          <a:p>
            <a:r>
              <a:rPr lang="en-CA" dirty="0"/>
              <a:t>February 24</a:t>
            </a:r>
            <a:r>
              <a:rPr lang="en-CA" baseline="30000" dirty="0"/>
              <a:t>th</a:t>
            </a:r>
            <a:r>
              <a:rPr lang="en-CA" dirty="0"/>
              <a:t>, 2020 	– TBD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FA722-B537-425D-A534-F0EE193D0841}"/>
              </a:ext>
            </a:extLst>
          </p:cNvPr>
          <p:cNvSpPr txBox="1"/>
          <p:nvPr/>
        </p:nvSpPr>
        <p:spPr>
          <a:xfrm>
            <a:off x="1218883" y="5264417"/>
            <a:ext cx="792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hlinkClick r:id="rId2"/>
              </a:rPr>
              <a:t>https://github.com/zkSNACKs/WasabiResearchClub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0925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The last three weeks- CoinShuffle(++)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60FDFC-CD6A-4008-9986-EFCBF19F6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749" y="1511725"/>
            <a:ext cx="10360501" cy="4462272"/>
          </a:xfrm>
        </p:spPr>
        <p:txBody>
          <a:bodyPr/>
          <a:lstStyle/>
          <a:p>
            <a:r>
              <a:rPr lang="en-CA" dirty="0"/>
              <a:t>One issue with CoinJoin implementations is the reliance on a central coordinator</a:t>
            </a:r>
            <a:r>
              <a:rPr lang="en-CA" b="1" u="sng" dirty="0"/>
              <a:t>. Removing the coordinator </a:t>
            </a:r>
            <a:r>
              <a:rPr lang="en-CA" dirty="0"/>
              <a:t>would require a secure method of participants declaring their anonymous addresses</a:t>
            </a:r>
          </a:p>
          <a:p>
            <a:r>
              <a:rPr lang="en-CA" dirty="0"/>
              <a:t>We can replace the coordinator with a Coin</a:t>
            </a:r>
            <a:r>
              <a:rPr lang="en-CA" i="1" dirty="0"/>
              <a:t>Shuffle, </a:t>
            </a:r>
            <a:r>
              <a:rPr lang="en-CA" dirty="0"/>
              <a:t>where each participant </a:t>
            </a:r>
            <a:r>
              <a:rPr lang="en-CA" b="1" u="sng" dirty="0"/>
              <a:t>onion-encrypts their address </a:t>
            </a:r>
            <a:r>
              <a:rPr lang="en-CA" dirty="0"/>
              <a:t>with the public keys of the latter participants. They then </a:t>
            </a:r>
            <a:r>
              <a:rPr lang="en-CA" b="1" u="sng" dirty="0"/>
              <a:t>decrypt and shuffle </a:t>
            </a:r>
            <a:r>
              <a:rPr lang="en-CA" dirty="0"/>
              <a:t>all encrypted addresses they have received with their own address, and proceed to hand off the encrypted addresses to the next participant. </a:t>
            </a:r>
          </a:p>
          <a:p>
            <a:r>
              <a:rPr lang="en-CA" b="1" u="sng" dirty="0"/>
              <a:t>Scales poorly </a:t>
            </a:r>
            <a:r>
              <a:rPr lang="en-CA" dirty="0"/>
              <a:t>with many participants, </a:t>
            </a:r>
            <a:r>
              <a:rPr lang="en-CA" dirty="0" err="1"/>
              <a:t>ElectronCash</a:t>
            </a:r>
            <a:r>
              <a:rPr lang="en-CA" dirty="0"/>
              <a:t>(5)</a:t>
            </a:r>
          </a:p>
          <a:p>
            <a:r>
              <a:rPr lang="en-CA" i="1" dirty="0"/>
              <a:t>CoinShuffle++ </a:t>
            </a:r>
            <a:r>
              <a:rPr lang="en-CA" dirty="0"/>
              <a:t>adds to the protocol by introducing a DC-nets protocol that can handle collisions and disruptions in just </a:t>
            </a:r>
            <a:r>
              <a:rPr lang="en-CA" b="1" i="1" dirty="0"/>
              <a:t>4+2f</a:t>
            </a:r>
            <a:r>
              <a:rPr lang="en-CA" dirty="0"/>
              <a:t> rounds, given </a:t>
            </a:r>
            <a:r>
              <a:rPr lang="en-CA" b="1" i="1" dirty="0"/>
              <a:t>f</a:t>
            </a:r>
            <a:r>
              <a:rPr lang="en-CA" dirty="0"/>
              <a:t> peers.</a:t>
            </a:r>
          </a:p>
        </p:txBody>
      </p:sp>
    </p:spTree>
    <p:extLst>
      <p:ext uri="{BB962C8B-B14F-4D97-AF65-F5344CB8AC3E}">
        <p14:creationId xmlns:p14="http://schemas.microsoft.com/office/powerpoint/2010/main" val="409487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The problem(s)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60FDFC-CD6A-4008-9986-EFCBF19F6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749" y="1511725"/>
            <a:ext cx="10360501" cy="4462272"/>
          </a:xfrm>
        </p:spPr>
        <p:txBody>
          <a:bodyPr/>
          <a:lstStyle/>
          <a:p>
            <a:r>
              <a:rPr lang="en-CA" dirty="0"/>
              <a:t>When users CoinJoin with </a:t>
            </a:r>
            <a:r>
              <a:rPr lang="en-CA" dirty="0" err="1"/>
              <a:t>CashShuffle</a:t>
            </a:r>
            <a:r>
              <a:rPr lang="en-CA" dirty="0"/>
              <a:t> (or any protocol for that matter) they typically get many coins of equal denominations.</a:t>
            </a:r>
          </a:p>
          <a:p>
            <a:r>
              <a:rPr lang="en-CA" dirty="0"/>
              <a:t>We need a </a:t>
            </a:r>
            <a:r>
              <a:rPr lang="en-CA" b="1" u="sng" dirty="0"/>
              <a:t>private way </a:t>
            </a:r>
            <a:r>
              <a:rPr lang="en-CA" dirty="0"/>
              <a:t>for users to </a:t>
            </a:r>
            <a:r>
              <a:rPr lang="en-CA" b="1" u="sng" dirty="0"/>
              <a:t>consolidate arbitrary number of coins </a:t>
            </a:r>
            <a:r>
              <a:rPr lang="en-CA" dirty="0"/>
              <a:t>without revealing input ownership.</a:t>
            </a:r>
          </a:p>
          <a:p>
            <a:r>
              <a:rPr lang="en-CA" dirty="0"/>
              <a:t>The protocol should not rely on a central coordinator.</a:t>
            </a:r>
          </a:p>
          <a:p>
            <a:r>
              <a:rPr lang="en-CA" dirty="0"/>
              <a:t>The protocol should allow </a:t>
            </a:r>
            <a:r>
              <a:rPr lang="en-CA" b="1" u="sng" dirty="0"/>
              <a:t>for arbitrary outputs of arbitrary amounts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25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The problem(s)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55095FB-A021-4577-AF47-812C220E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696" y="1152983"/>
            <a:ext cx="4220776" cy="50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9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943-B00A-4893-9FA6-222B8E16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The problem(s)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55095FB-A021-4577-AF47-812C220E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696" y="1152983"/>
            <a:ext cx="4220776" cy="500063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3BA28C5-4E3F-467B-BC61-28D617963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5820" y="3007413"/>
            <a:ext cx="4220776" cy="50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55095FB-A021-4577-AF47-812C220E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44" y="38237"/>
            <a:ext cx="4220776" cy="500063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3BA28C5-4E3F-467B-BC61-28D617963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7308" y="1897804"/>
            <a:ext cx="4220776" cy="500063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862FE81-FB3A-4062-8AAE-46BBECE1C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9762" y="3757371"/>
            <a:ext cx="4220776" cy="50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1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427F96-EE1E-4B19-95C1-226E67CA0801}"/>
              </a:ext>
            </a:extLst>
          </p:cNvPr>
          <p:cNvSpPr/>
          <p:nvPr/>
        </p:nvSpPr>
        <p:spPr>
          <a:xfrm>
            <a:off x="9467373" y="3703833"/>
            <a:ext cx="1160979" cy="446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EB2602-63EB-4C55-9007-A9CA6C665F00}"/>
              </a:ext>
            </a:extLst>
          </p:cNvPr>
          <p:cNvSpPr/>
          <p:nvPr/>
        </p:nvSpPr>
        <p:spPr>
          <a:xfrm>
            <a:off x="6308392" y="3246633"/>
            <a:ext cx="1160979" cy="446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0BBE91-4F64-4BC7-BFDE-B3C562BA3DA3}"/>
              </a:ext>
            </a:extLst>
          </p:cNvPr>
          <p:cNvSpPr/>
          <p:nvPr/>
        </p:nvSpPr>
        <p:spPr>
          <a:xfrm>
            <a:off x="3164440" y="457200"/>
            <a:ext cx="1160979" cy="446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55095FB-A021-4577-AF47-812C220E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44" y="38237"/>
            <a:ext cx="4220776" cy="500063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3BA28C5-4E3F-467B-BC61-28D617963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7308" y="1897804"/>
            <a:ext cx="4220776" cy="500063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862FE81-FB3A-4062-8AAE-46BBECE1C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9762" y="3757371"/>
            <a:ext cx="4220776" cy="50006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DD9949-3D2F-4739-BA54-FC8F38A11A9D}"/>
              </a:ext>
            </a:extLst>
          </p:cNvPr>
          <p:cNvCxnSpPr>
            <a:stCxn id="2" idx="3"/>
          </p:cNvCxnSpPr>
          <p:nvPr/>
        </p:nvCxnSpPr>
        <p:spPr>
          <a:xfrm>
            <a:off x="4325419" y="680663"/>
            <a:ext cx="6036069" cy="1035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09488-B4CF-47FA-BA54-849DD0733C3A}"/>
              </a:ext>
            </a:extLst>
          </p:cNvPr>
          <p:cNvCxnSpPr>
            <a:cxnSpLocks/>
          </p:cNvCxnSpPr>
          <p:nvPr/>
        </p:nvCxnSpPr>
        <p:spPr>
          <a:xfrm flipV="1">
            <a:off x="7469371" y="1779596"/>
            <a:ext cx="2892117" cy="1722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E42E94-34DD-4F4C-9242-E51432AE03BB}"/>
              </a:ext>
            </a:extLst>
          </p:cNvPr>
          <p:cNvCxnSpPr>
            <a:cxnSpLocks/>
          </p:cNvCxnSpPr>
          <p:nvPr/>
        </p:nvCxnSpPr>
        <p:spPr>
          <a:xfrm flipH="1" flipV="1">
            <a:off x="10428270" y="1779596"/>
            <a:ext cx="200082" cy="2169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98F7FB-DA40-409B-9822-02589AD49ADC}"/>
              </a:ext>
            </a:extLst>
          </p:cNvPr>
          <p:cNvCxnSpPr>
            <a:cxnSpLocks/>
          </p:cNvCxnSpPr>
          <p:nvPr/>
        </p:nvCxnSpPr>
        <p:spPr>
          <a:xfrm>
            <a:off x="10386983" y="1769322"/>
            <a:ext cx="7296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72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1700</TotalTime>
  <Words>750</Words>
  <Application>Microsoft Office PowerPoint</Application>
  <PresentationFormat>Widescreen</PresentationFormat>
  <Paragraphs>105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Century Gothic</vt:lpstr>
      <vt:lpstr>Wingdings 3</vt:lpstr>
      <vt:lpstr>Ion</vt:lpstr>
      <vt:lpstr>CashFusion</vt:lpstr>
      <vt:lpstr>Fyookball and Lundeberg (2019)</vt:lpstr>
      <vt:lpstr>Wasabi Research Club</vt:lpstr>
      <vt:lpstr>The last three weeks- CoinShuffle(++)</vt:lpstr>
      <vt:lpstr>The problem(s)</vt:lpstr>
      <vt:lpstr>The problem(s)</vt:lpstr>
      <vt:lpstr>The problem(s)</vt:lpstr>
      <vt:lpstr>PowerPoint Presentation</vt:lpstr>
      <vt:lpstr>PowerPoint Presentation</vt:lpstr>
      <vt:lpstr>The problem(s)</vt:lpstr>
      <vt:lpstr>The problem(s)</vt:lpstr>
      <vt:lpstr>The problem(s)</vt:lpstr>
      <vt:lpstr>The problem(s)</vt:lpstr>
      <vt:lpstr>The problem(s)</vt:lpstr>
      <vt:lpstr>The problem(s)</vt:lpstr>
      <vt:lpstr>The problem(s)</vt:lpstr>
      <vt:lpstr>The problem(s)</vt:lpstr>
      <vt:lpstr>The problem(s)</vt:lpstr>
      <vt:lpstr>The problem(s)</vt:lpstr>
      <vt:lpstr>The problem(s)</vt:lpstr>
      <vt:lpstr>The problem(s)</vt:lpstr>
      <vt:lpstr>The problem(s)</vt:lpstr>
      <vt:lpstr>The problem(s)</vt:lpstr>
      <vt:lpstr>The problem(s)</vt:lpstr>
      <vt:lpstr>The problem(s)</vt:lpstr>
      <vt:lpstr>Fyookball and Lundeberg (2019)</vt:lpstr>
      <vt:lpstr>Questions?</vt:lpstr>
      <vt:lpstr>The problem(s)</vt:lpstr>
      <vt:lpstr>The problem(s)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Coinshuffle++</dc:title>
  <dc:creator>Aviv Milner</dc:creator>
  <cp:lastModifiedBy>Aviv Milner</cp:lastModifiedBy>
  <cp:revision>25</cp:revision>
  <dcterms:created xsi:type="dcterms:W3CDTF">2020-02-02T23:35:46Z</dcterms:created>
  <dcterms:modified xsi:type="dcterms:W3CDTF">2020-02-17T21:18:57Z</dcterms:modified>
</cp:coreProperties>
</file>