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80" r:id="rId14"/>
    <p:sldId id="269" r:id="rId15"/>
    <p:sldId id="268" r:id="rId16"/>
    <p:sldId id="270" r:id="rId17"/>
    <p:sldId id="271" r:id="rId18"/>
    <p:sldId id="272" r:id="rId19"/>
    <p:sldId id="274" r:id="rId20"/>
    <p:sldId id="275" r:id="rId21"/>
    <p:sldId id="276"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6" d="100"/>
          <a:sy n="76" d="100"/>
        </p:scale>
        <p:origin x="69"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st.github.com/AdamISZ/2c13fb5819bd469ca318156e2cf25d7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kSNACKs/WasabiResearchClu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F802-47AE-499B-A26F-183D846034C4}"/>
              </a:ext>
            </a:extLst>
          </p:cNvPr>
          <p:cNvSpPr>
            <a:spLocks noGrp="1"/>
          </p:cNvSpPr>
          <p:nvPr>
            <p:ph type="ctrTitle"/>
          </p:nvPr>
        </p:nvSpPr>
        <p:spPr/>
        <p:txBody>
          <a:bodyPr/>
          <a:lstStyle/>
          <a:p>
            <a:r>
              <a:rPr lang="en-CA" dirty="0"/>
              <a:t>SNICKER</a:t>
            </a:r>
          </a:p>
        </p:txBody>
      </p:sp>
      <p:sp>
        <p:nvSpPr>
          <p:cNvPr id="3" name="Subtitle 2">
            <a:extLst>
              <a:ext uri="{FF2B5EF4-FFF2-40B4-BE49-F238E27FC236}">
                <a16:creationId xmlns:a16="http://schemas.microsoft.com/office/drawing/2014/main" id="{BBB54003-DB47-4D1E-B3AC-851F74EA5149}"/>
              </a:ext>
            </a:extLst>
          </p:cNvPr>
          <p:cNvSpPr>
            <a:spLocks noGrp="1"/>
          </p:cNvSpPr>
          <p:nvPr>
            <p:ph type="subTitle" idx="1"/>
          </p:nvPr>
        </p:nvSpPr>
        <p:spPr>
          <a:xfrm>
            <a:off x="1154954" y="4777380"/>
            <a:ext cx="9111263" cy="861420"/>
          </a:xfrm>
        </p:spPr>
        <p:txBody>
          <a:bodyPr>
            <a:normAutofit/>
          </a:bodyPr>
          <a:lstStyle/>
          <a:p>
            <a:r>
              <a:rPr lang="en-CA" dirty="0"/>
              <a:t>Simple Non-interactive </a:t>
            </a:r>
            <a:r>
              <a:rPr lang="en-CA" dirty="0" err="1"/>
              <a:t>Coinjoin</a:t>
            </a:r>
            <a:r>
              <a:rPr lang="en-CA" dirty="0"/>
              <a:t> with Keys for Encryption Reused</a:t>
            </a:r>
          </a:p>
        </p:txBody>
      </p:sp>
    </p:spTree>
    <p:extLst>
      <p:ext uri="{BB962C8B-B14F-4D97-AF65-F5344CB8AC3E}">
        <p14:creationId xmlns:p14="http://schemas.microsoft.com/office/powerpoint/2010/main" val="112109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20</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20</a:t>
            </a:r>
          </a:p>
        </p:txBody>
      </p:sp>
    </p:spTree>
    <p:extLst>
      <p:ext uri="{BB962C8B-B14F-4D97-AF65-F5344CB8AC3E}">
        <p14:creationId xmlns:p14="http://schemas.microsoft.com/office/powerpoint/2010/main" val="392476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771075" y="322667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340103" y="4501295"/>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sp>
        <p:nvSpPr>
          <p:cNvPr id="8" name="Rectangle: Rounded Corners 7">
            <a:extLst>
              <a:ext uri="{FF2B5EF4-FFF2-40B4-BE49-F238E27FC236}">
                <a16:creationId xmlns:a16="http://schemas.microsoft.com/office/drawing/2014/main" id="{9B4F1D0E-2E30-4368-9906-65E7FDEC700E}"/>
              </a:ext>
            </a:extLst>
          </p:cNvPr>
          <p:cNvSpPr/>
          <p:nvPr/>
        </p:nvSpPr>
        <p:spPr>
          <a:xfrm>
            <a:off x="3902202" y="1448600"/>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9</a:t>
            </a:r>
          </a:p>
        </p:txBody>
      </p:sp>
      <p:sp>
        <p:nvSpPr>
          <p:cNvPr id="9" name="Rectangle: Rounded Corners 8">
            <a:extLst>
              <a:ext uri="{FF2B5EF4-FFF2-40B4-BE49-F238E27FC236}">
                <a16:creationId xmlns:a16="http://schemas.microsoft.com/office/drawing/2014/main" id="{D21F1533-4137-4583-996A-B6E0C9526A6A}"/>
              </a:ext>
            </a:extLst>
          </p:cNvPr>
          <p:cNvSpPr/>
          <p:nvPr/>
        </p:nvSpPr>
        <p:spPr>
          <a:xfrm>
            <a:off x="4622365" y="2772623"/>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16</a:t>
            </a:r>
          </a:p>
        </p:txBody>
      </p:sp>
      <p:sp>
        <p:nvSpPr>
          <p:cNvPr id="10" name="Rectangle: Rounded Corners 9">
            <a:extLst>
              <a:ext uri="{FF2B5EF4-FFF2-40B4-BE49-F238E27FC236}">
                <a16:creationId xmlns:a16="http://schemas.microsoft.com/office/drawing/2014/main" id="{77AEF66F-0CEE-4A9E-A79A-9935611E3C49}"/>
              </a:ext>
            </a:extLst>
          </p:cNvPr>
          <p:cNvSpPr/>
          <p:nvPr/>
        </p:nvSpPr>
        <p:spPr>
          <a:xfrm>
            <a:off x="6233724" y="180881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sp>
        <p:nvSpPr>
          <p:cNvPr id="11" name="Rectangle: Rounded Corners 10">
            <a:extLst>
              <a:ext uri="{FF2B5EF4-FFF2-40B4-BE49-F238E27FC236}">
                <a16:creationId xmlns:a16="http://schemas.microsoft.com/office/drawing/2014/main" id="{CE425F83-574D-4CB5-BDE3-31B3E195BF48}"/>
              </a:ext>
            </a:extLst>
          </p:cNvPr>
          <p:cNvSpPr/>
          <p:nvPr/>
        </p:nvSpPr>
        <p:spPr>
          <a:xfrm>
            <a:off x="5904627" y="369199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5</a:t>
            </a:r>
          </a:p>
        </p:txBody>
      </p:sp>
      <p:sp>
        <p:nvSpPr>
          <p:cNvPr id="12" name="Rectangle: Rounded Corners 11">
            <a:extLst>
              <a:ext uri="{FF2B5EF4-FFF2-40B4-BE49-F238E27FC236}">
                <a16:creationId xmlns:a16="http://schemas.microsoft.com/office/drawing/2014/main" id="{AA87E024-7C93-4AD7-A54E-614AF39DE098}"/>
              </a:ext>
            </a:extLst>
          </p:cNvPr>
          <p:cNvSpPr/>
          <p:nvPr/>
        </p:nvSpPr>
        <p:spPr>
          <a:xfrm>
            <a:off x="7854706" y="2687592"/>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3</a:t>
            </a:r>
          </a:p>
        </p:txBody>
      </p:sp>
      <p:sp>
        <p:nvSpPr>
          <p:cNvPr id="13" name="Rectangle: Rounded Corners 12">
            <a:extLst>
              <a:ext uri="{FF2B5EF4-FFF2-40B4-BE49-F238E27FC236}">
                <a16:creationId xmlns:a16="http://schemas.microsoft.com/office/drawing/2014/main" id="{9362E5BF-D189-48C9-8C8F-FB8F61DFF81C}"/>
              </a:ext>
            </a:extLst>
          </p:cNvPr>
          <p:cNvSpPr/>
          <p:nvPr/>
        </p:nvSpPr>
        <p:spPr>
          <a:xfrm>
            <a:off x="5740898" y="5016021"/>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11</a:t>
            </a:r>
          </a:p>
        </p:txBody>
      </p:sp>
      <p:sp>
        <p:nvSpPr>
          <p:cNvPr id="14" name="Rectangle: Rounded Corners 13">
            <a:extLst>
              <a:ext uri="{FF2B5EF4-FFF2-40B4-BE49-F238E27FC236}">
                <a16:creationId xmlns:a16="http://schemas.microsoft.com/office/drawing/2014/main" id="{39719B35-4F95-4A93-995A-CAF72C5FC344}"/>
              </a:ext>
            </a:extLst>
          </p:cNvPr>
          <p:cNvSpPr/>
          <p:nvPr/>
        </p:nvSpPr>
        <p:spPr>
          <a:xfrm>
            <a:off x="8323782" y="409664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15</a:t>
            </a:r>
          </a:p>
        </p:txBody>
      </p:sp>
    </p:spTree>
    <p:extLst>
      <p:ext uri="{BB962C8B-B14F-4D97-AF65-F5344CB8AC3E}">
        <p14:creationId xmlns:p14="http://schemas.microsoft.com/office/powerpoint/2010/main" val="214361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771075" y="322667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340103" y="4501295"/>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sp>
        <p:nvSpPr>
          <p:cNvPr id="8" name="Rectangle: Rounded Corners 7">
            <a:extLst>
              <a:ext uri="{FF2B5EF4-FFF2-40B4-BE49-F238E27FC236}">
                <a16:creationId xmlns:a16="http://schemas.microsoft.com/office/drawing/2014/main" id="{9B4F1D0E-2E30-4368-9906-65E7FDEC700E}"/>
              </a:ext>
            </a:extLst>
          </p:cNvPr>
          <p:cNvSpPr/>
          <p:nvPr/>
        </p:nvSpPr>
        <p:spPr>
          <a:xfrm>
            <a:off x="3902202" y="1448600"/>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9</a:t>
            </a:r>
          </a:p>
        </p:txBody>
      </p:sp>
      <p:sp>
        <p:nvSpPr>
          <p:cNvPr id="9" name="Rectangle: Rounded Corners 8">
            <a:extLst>
              <a:ext uri="{FF2B5EF4-FFF2-40B4-BE49-F238E27FC236}">
                <a16:creationId xmlns:a16="http://schemas.microsoft.com/office/drawing/2014/main" id="{D21F1533-4137-4583-996A-B6E0C9526A6A}"/>
              </a:ext>
            </a:extLst>
          </p:cNvPr>
          <p:cNvSpPr/>
          <p:nvPr/>
        </p:nvSpPr>
        <p:spPr>
          <a:xfrm>
            <a:off x="4622365" y="2772623"/>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16</a:t>
            </a:r>
          </a:p>
        </p:txBody>
      </p:sp>
      <p:sp>
        <p:nvSpPr>
          <p:cNvPr id="10" name="Rectangle: Rounded Corners 9">
            <a:extLst>
              <a:ext uri="{FF2B5EF4-FFF2-40B4-BE49-F238E27FC236}">
                <a16:creationId xmlns:a16="http://schemas.microsoft.com/office/drawing/2014/main" id="{77AEF66F-0CEE-4A9E-A79A-9935611E3C49}"/>
              </a:ext>
            </a:extLst>
          </p:cNvPr>
          <p:cNvSpPr/>
          <p:nvPr/>
        </p:nvSpPr>
        <p:spPr>
          <a:xfrm>
            <a:off x="6233724" y="180881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sp>
        <p:nvSpPr>
          <p:cNvPr id="11" name="Rectangle: Rounded Corners 10">
            <a:extLst>
              <a:ext uri="{FF2B5EF4-FFF2-40B4-BE49-F238E27FC236}">
                <a16:creationId xmlns:a16="http://schemas.microsoft.com/office/drawing/2014/main" id="{CE425F83-574D-4CB5-BDE3-31B3E195BF48}"/>
              </a:ext>
            </a:extLst>
          </p:cNvPr>
          <p:cNvSpPr/>
          <p:nvPr/>
        </p:nvSpPr>
        <p:spPr>
          <a:xfrm>
            <a:off x="5904627" y="369199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5</a:t>
            </a:r>
          </a:p>
        </p:txBody>
      </p:sp>
      <p:sp>
        <p:nvSpPr>
          <p:cNvPr id="12" name="Rectangle: Rounded Corners 11">
            <a:extLst>
              <a:ext uri="{FF2B5EF4-FFF2-40B4-BE49-F238E27FC236}">
                <a16:creationId xmlns:a16="http://schemas.microsoft.com/office/drawing/2014/main" id="{AA87E024-7C93-4AD7-A54E-614AF39DE098}"/>
              </a:ext>
            </a:extLst>
          </p:cNvPr>
          <p:cNvSpPr/>
          <p:nvPr/>
        </p:nvSpPr>
        <p:spPr>
          <a:xfrm>
            <a:off x="7854706" y="2687592"/>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3</a:t>
            </a:r>
          </a:p>
        </p:txBody>
      </p:sp>
      <p:sp>
        <p:nvSpPr>
          <p:cNvPr id="13" name="Rectangle: Rounded Corners 12">
            <a:extLst>
              <a:ext uri="{FF2B5EF4-FFF2-40B4-BE49-F238E27FC236}">
                <a16:creationId xmlns:a16="http://schemas.microsoft.com/office/drawing/2014/main" id="{9362E5BF-D189-48C9-8C8F-FB8F61DFF81C}"/>
              </a:ext>
            </a:extLst>
          </p:cNvPr>
          <p:cNvSpPr/>
          <p:nvPr/>
        </p:nvSpPr>
        <p:spPr>
          <a:xfrm>
            <a:off x="5740898" y="5016021"/>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11</a:t>
            </a:r>
          </a:p>
        </p:txBody>
      </p:sp>
      <p:sp>
        <p:nvSpPr>
          <p:cNvPr id="14" name="Rectangle: Rounded Corners 13">
            <a:extLst>
              <a:ext uri="{FF2B5EF4-FFF2-40B4-BE49-F238E27FC236}">
                <a16:creationId xmlns:a16="http://schemas.microsoft.com/office/drawing/2014/main" id="{39719B35-4F95-4A93-995A-CAF72C5FC344}"/>
              </a:ext>
            </a:extLst>
          </p:cNvPr>
          <p:cNvSpPr/>
          <p:nvPr/>
        </p:nvSpPr>
        <p:spPr>
          <a:xfrm>
            <a:off x="8323782" y="409664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15</a:t>
            </a:r>
          </a:p>
        </p:txBody>
      </p:sp>
      <p:cxnSp>
        <p:nvCxnSpPr>
          <p:cNvPr id="4" name="Straight Connector 3">
            <a:extLst>
              <a:ext uri="{FF2B5EF4-FFF2-40B4-BE49-F238E27FC236}">
                <a16:creationId xmlns:a16="http://schemas.microsoft.com/office/drawing/2014/main" id="{BE749B74-4937-4F69-9548-3E06E5B58D2E}"/>
              </a:ext>
            </a:extLst>
          </p:cNvPr>
          <p:cNvCxnSpPr>
            <a:cxnSpLocks/>
            <a:stCxn id="6" idx="3"/>
            <a:endCxn id="10" idx="1"/>
          </p:cNvCxnSpPr>
          <p:nvPr/>
        </p:nvCxnSpPr>
        <p:spPr>
          <a:xfrm flipV="1">
            <a:off x="2053337" y="2011142"/>
            <a:ext cx="4180387" cy="1417858"/>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8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Tree>
    <p:extLst>
      <p:ext uri="{BB962C8B-B14F-4D97-AF65-F5344CB8AC3E}">
        <p14:creationId xmlns:p14="http://schemas.microsoft.com/office/powerpoint/2010/main" val="265789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3" name="Content Placeholder 2">
            <a:extLst>
              <a:ext uri="{FF2B5EF4-FFF2-40B4-BE49-F238E27FC236}">
                <a16:creationId xmlns:a16="http://schemas.microsoft.com/office/drawing/2014/main" id="{078B5A1F-F23D-470B-80C9-A65B5F184BF9}"/>
              </a:ext>
            </a:extLst>
          </p:cNvPr>
          <p:cNvSpPr>
            <a:spLocks noGrp="1"/>
          </p:cNvSpPr>
          <p:nvPr>
            <p:ph idx="1"/>
          </p:nvPr>
        </p:nvSpPr>
        <p:spPr/>
        <p:txBody>
          <a:bodyPr/>
          <a:lstStyle/>
          <a:p>
            <a:r>
              <a:rPr lang="en-CA" dirty="0"/>
              <a:t>A </a:t>
            </a:r>
            <a:r>
              <a:rPr lang="en-CA" b="1" u="sng" dirty="0"/>
              <a:t>proposer</a:t>
            </a:r>
            <a:r>
              <a:rPr lang="en-CA" dirty="0"/>
              <a:t> knows their own address, and they know their own </a:t>
            </a:r>
            <a:r>
              <a:rPr lang="en-CA" b="1" u="sng" dirty="0"/>
              <a:t>unused</a:t>
            </a:r>
            <a:r>
              <a:rPr lang="en-CA" dirty="0"/>
              <a:t> fresh addresses.</a:t>
            </a:r>
          </a:p>
          <a:p>
            <a:r>
              <a:rPr lang="en-CA" dirty="0"/>
              <a:t>But how will a proposer figure out a fresh address that belongs to the other party that is participating in the same transaction?</a:t>
            </a:r>
          </a:p>
          <a:p>
            <a:pPr lvl="1"/>
            <a:r>
              <a:rPr lang="en-CA" dirty="0"/>
              <a:t>They aren’t communicating! </a:t>
            </a:r>
          </a:p>
          <a:p>
            <a:pPr lvl="1"/>
            <a:endParaRPr lang="en-CA" dirty="0"/>
          </a:p>
        </p:txBody>
      </p:sp>
    </p:spTree>
    <p:extLst>
      <p:ext uri="{BB962C8B-B14F-4D97-AF65-F5344CB8AC3E}">
        <p14:creationId xmlns:p14="http://schemas.microsoft.com/office/powerpoint/2010/main" val="190621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pic>
        <p:nvPicPr>
          <p:cNvPr id="2054" name="Picture 6" descr="Image result for question mark&quot;">
            <a:extLst>
              <a:ext uri="{FF2B5EF4-FFF2-40B4-BE49-F238E27FC236}">
                <a16:creationId xmlns:a16="http://schemas.microsoft.com/office/drawing/2014/main" id="{8016A886-4DD2-433A-944B-52404B4C0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240" y="2209243"/>
            <a:ext cx="884552" cy="88455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09D60B0-8F69-46A1-A1F1-0B2F5F5C83D7}"/>
              </a:ext>
            </a:extLst>
          </p:cNvPr>
          <p:cNvCxnSpPr>
            <a:cxnSpLocks/>
          </p:cNvCxnSpPr>
          <p:nvPr/>
        </p:nvCxnSpPr>
        <p:spPr>
          <a:xfrm flipH="1">
            <a:off x="7307147" y="2672309"/>
            <a:ext cx="1727093" cy="77748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1104293" y="1665799"/>
            <a:ext cx="8946541" cy="4195481"/>
          </a:xfrm>
        </p:spPr>
        <p:txBody>
          <a:bodyPr/>
          <a:lstStyle/>
          <a:p>
            <a:pPr marL="0" indent="0">
              <a:buNone/>
            </a:pPr>
            <a:r>
              <a:rPr lang="en-CA" dirty="0"/>
              <a:t>How will a proposer figure out a fresh address that belongs to the other party that is participating in the same transaction?</a:t>
            </a:r>
          </a:p>
          <a:p>
            <a:pPr lvl="1"/>
            <a:endParaRPr lang="en-CA" dirty="0"/>
          </a:p>
        </p:txBody>
      </p:sp>
    </p:spTree>
    <p:extLst>
      <p:ext uri="{BB962C8B-B14F-4D97-AF65-F5344CB8AC3E}">
        <p14:creationId xmlns:p14="http://schemas.microsoft.com/office/powerpoint/2010/main" val="179642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pic>
        <p:nvPicPr>
          <p:cNvPr id="2054" name="Picture 6" descr="Image result for question mark&quot;">
            <a:extLst>
              <a:ext uri="{FF2B5EF4-FFF2-40B4-BE49-F238E27FC236}">
                <a16:creationId xmlns:a16="http://schemas.microsoft.com/office/drawing/2014/main" id="{8016A886-4DD2-433A-944B-52404B4C0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240" y="2209243"/>
            <a:ext cx="884552" cy="88455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09D60B0-8F69-46A1-A1F1-0B2F5F5C83D7}"/>
              </a:ext>
            </a:extLst>
          </p:cNvPr>
          <p:cNvCxnSpPr>
            <a:cxnSpLocks/>
          </p:cNvCxnSpPr>
          <p:nvPr/>
        </p:nvCxnSpPr>
        <p:spPr>
          <a:xfrm flipH="1">
            <a:off x="7307147" y="2672309"/>
            <a:ext cx="1727093" cy="77748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1104293" y="1665799"/>
            <a:ext cx="8946541" cy="4195481"/>
          </a:xfrm>
        </p:spPr>
        <p:txBody>
          <a:bodyPr/>
          <a:lstStyle/>
          <a:p>
            <a:pPr marL="0" indent="0">
              <a:buNone/>
            </a:pPr>
            <a:r>
              <a:rPr lang="en-CA" dirty="0"/>
              <a:t>Naïve Solution – Just copy the same address used by that UTXO!</a:t>
            </a:r>
          </a:p>
          <a:p>
            <a:pPr lvl="1"/>
            <a:endParaRPr lang="en-CA" dirty="0"/>
          </a:p>
        </p:txBody>
      </p:sp>
    </p:spTree>
    <p:extLst>
      <p:ext uri="{BB962C8B-B14F-4D97-AF65-F5344CB8AC3E}">
        <p14:creationId xmlns:p14="http://schemas.microsoft.com/office/powerpoint/2010/main" val="3500296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pic>
        <p:nvPicPr>
          <p:cNvPr id="2054" name="Picture 6" descr="Image result for question mark&quot;">
            <a:extLst>
              <a:ext uri="{FF2B5EF4-FFF2-40B4-BE49-F238E27FC236}">
                <a16:creationId xmlns:a16="http://schemas.microsoft.com/office/drawing/2014/main" id="{8016A886-4DD2-433A-944B-52404B4C0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240" y="2209243"/>
            <a:ext cx="884552" cy="88455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09D60B0-8F69-46A1-A1F1-0B2F5F5C83D7}"/>
              </a:ext>
            </a:extLst>
          </p:cNvPr>
          <p:cNvCxnSpPr>
            <a:cxnSpLocks/>
          </p:cNvCxnSpPr>
          <p:nvPr/>
        </p:nvCxnSpPr>
        <p:spPr>
          <a:xfrm flipH="1">
            <a:off x="7307147" y="2672309"/>
            <a:ext cx="1727093" cy="77748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1104293" y="1665799"/>
            <a:ext cx="8946541" cy="4195481"/>
          </a:xfrm>
        </p:spPr>
        <p:txBody>
          <a:bodyPr/>
          <a:lstStyle/>
          <a:p>
            <a:pPr marL="0" indent="0">
              <a:buNone/>
            </a:pPr>
            <a:r>
              <a:rPr lang="en-CA" dirty="0"/>
              <a:t>Smart Solution – Use an address that is tweaked from the public key of the UTXO, by a common shared secret between parties.</a:t>
            </a:r>
          </a:p>
          <a:p>
            <a:pPr lvl="1"/>
            <a:endParaRPr lang="en-CA" dirty="0"/>
          </a:p>
        </p:txBody>
      </p:sp>
    </p:spTree>
    <p:extLst>
      <p:ext uri="{BB962C8B-B14F-4D97-AF65-F5344CB8AC3E}">
        <p14:creationId xmlns:p14="http://schemas.microsoft.com/office/powerpoint/2010/main" val="296826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1104293" y="1665799"/>
            <a:ext cx="8946541" cy="4195481"/>
          </a:xfrm>
        </p:spPr>
        <p:txBody>
          <a:bodyPr/>
          <a:lstStyle/>
          <a:p>
            <a:pPr marL="0" indent="0">
              <a:buNone/>
            </a:pPr>
            <a:r>
              <a:rPr lang="en-CA" dirty="0"/>
              <a:t>Smart Solution – Use an address that is tweaked from the public key of the UTXO, by a common shared secret between parties.</a:t>
            </a:r>
          </a:p>
          <a:p>
            <a:r>
              <a:rPr lang="en-CA" dirty="0"/>
              <a:t>All you know about the mystery UTXO is that it possesses the private key to the public key that holds the funds.</a:t>
            </a:r>
          </a:p>
          <a:p>
            <a:r>
              <a:rPr lang="en-CA" dirty="0"/>
              <a:t>But the </a:t>
            </a:r>
            <a:r>
              <a:rPr lang="en-CA" b="1" u="sng" dirty="0"/>
              <a:t>public key is not explicitly written </a:t>
            </a:r>
            <a:r>
              <a:rPr lang="en-CA" dirty="0"/>
              <a:t>in the UTXO! Only the hash of the public key is offered.</a:t>
            </a:r>
          </a:p>
          <a:p>
            <a:r>
              <a:rPr lang="en-CA" dirty="0"/>
              <a:t>Unless… the individual with the UTXO has </a:t>
            </a:r>
            <a:r>
              <a:rPr lang="en-CA" b="1" u="sng" dirty="0"/>
              <a:t>spent from that address in the past</a:t>
            </a:r>
            <a:r>
              <a:rPr lang="en-CA" dirty="0"/>
              <a:t> – in which case the signature would reveal the public key.</a:t>
            </a:r>
          </a:p>
          <a:p>
            <a:r>
              <a:rPr lang="en-CA" dirty="0"/>
              <a:t>Thus the proposer must only consider UTXOs which belong to addresses that have been re-used at least once (SNICKER V. 0 )</a:t>
            </a:r>
          </a:p>
        </p:txBody>
      </p:sp>
    </p:spTree>
    <p:extLst>
      <p:ext uri="{BB962C8B-B14F-4D97-AF65-F5344CB8AC3E}">
        <p14:creationId xmlns:p14="http://schemas.microsoft.com/office/powerpoint/2010/main" val="272768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pic>
        <p:nvPicPr>
          <p:cNvPr id="2054" name="Picture 6" descr="Image result for question mark&quot;">
            <a:extLst>
              <a:ext uri="{FF2B5EF4-FFF2-40B4-BE49-F238E27FC236}">
                <a16:creationId xmlns:a16="http://schemas.microsoft.com/office/drawing/2014/main" id="{8016A886-4DD2-433A-944B-52404B4C0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240" y="2209243"/>
            <a:ext cx="884552" cy="88455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09D60B0-8F69-46A1-A1F1-0B2F5F5C83D7}"/>
              </a:ext>
            </a:extLst>
          </p:cNvPr>
          <p:cNvCxnSpPr>
            <a:cxnSpLocks/>
          </p:cNvCxnSpPr>
          <p:nvPr/>
        </p:nvCxnSpPr>
        <p:spPr>
          <a:xfrm flipH="1">
            <a:off x="7307147" y="2672309"/>
            <a:ext cx="1727093" cy="77748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1104293" y="1665799"/>
            <a:ext cx="8946541" cy="4195481"/>
          </a:xfrm>
        </p:spPr>
        <p:txBody>
          <a:bodyPr/>
          <a:lstStyle/>
          <a:p>
            <a:pPr marL="0" indent="0">
              <a:buNone/>
            </a:pPr>
            <a:r>
              <a:rPr lang="en-CA" dirty="0"/>
              <a:t>But how will we teak the public key of the receiver?</a:t>
            </a:r>
          </a:p>
          <a:p>
            <a:pPr marL="0" indent="0">
              <a:buNone/>
            </a:pPr>
            <a:r>
              <a:rPr lang="en-CA" dirty="0"/>
              <a:t>With a shared secret! </a:t>
            </a:r>
          </a:p>
          <a:p>
            <a:pPr lvl="1"/>
            <a:endParaRPr lang="en-CA" dirty="0"/>
          </a:p>
        </p:txBody>
      </p:sp>
    </p:spTree>
    <p:extLst>
      <p:ext uri="{BB962C8B-B14F-4D97-AF65-F5344CB8AC3E}">
        <p14:creationId xmlns:p14="http://schemas.microsoft.com/office/powerpoint/2010/main" val="366558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8AA3-EC2C-4391-BC13-7F43034D3613}"/>
              </a:ext>
            </a:extLst>
          </p:cNvPr>
          <p:cNvSpPr>
            <a:spLocks noGrp="1"/>
          </p:cNvSpPr>
          <p:nvPr>
            <p:ph type="title"/>
          </p:nvPr>
        </p:nvSpPr>
        <p:spPr/>
        <p:txBody>
          <a:bodyPr/>
          <a:lstStyle/>
          <a:p>
            <a:r>
              <a:rPr lang="en-CA" dirty="0"/>
              <a:t>SNICKER (BIP Draft, 2020)</a:t>
            </a:r>
            <a:br>
              <a:rPr lang="en-CA" dirty="0"/>
            </a:br>
            <a:r>
              <a:rPr lang="en-CA" dirty="0"/>
              <a:t>Adam Gibson (u/waxwing)</a:t>
            </a:r>
          </a:p>
        </p:txBody>
      </p:sp>
      <p:pic>
        <p:nvPicPr>
          <p:cNvPr id="7" name="Picture 6">
            <a:extLst>
              <a:ext uri="{FF2B5EF4-FFF2-40B4-BE49-F238E27FC236}">
                <a16:creationId xmlns:a16="http://schemas.microsoft.com/office/drawing/2014/main" id="{AE1DF4A2-2AE9-42E8-B990-F17C78BFF04D}"/>
              </a:ext>
            </a:extLst>
          </p:cNvPr>
          <p:cNvPicPr>
            <a:picLocks noChangeAspect="1"/>
          </p:cNvPicPr>
          <p:nvPr/>
        </p:nvPicPr>
        <p:blipFill>
          <a:blip r:embed="rId2"/>
          <a:stretch>
            <a:fillRect/>
          </a:stretch>
        </p:blipFill>
        <p:spPr>
          <a:xfrm>
            <a:off x="1110775" y="2305872"/>
            <a:ext cx="9970449" cy="3465536"/>
          </a:xfrm>
          <a:prstGeom prst="rect">
            <a:avLst/>
          </a:prstGeom>
        </p:spPr>
      </p:pic>
      <p:sp>
        <p:nvSpPr>
          <p:cNvPr id="8" name="TextBox 7">
            <a:extLst>
              <a:ext uri="{FF2B5EF4-FFF2-40B4-BE49-F238E27FC236}">
                <a16:creationId xmlns:a16="http://schemas.microsoft.com/office/drawing/2014/main" id="{C00E9C89-916D-435C-B395-BB1A0A1D238C}"/>
              </a:ext>
            </a:extLst>
          </p:cNvPr>
          <p:cNvSpPr txBox="1"/>
          <p:nvPr/>
        </p:nvSpPr>
        <p:spPr>
          <a:xfrm>
            <a:off x="1279089" y="5854700"/>
            <a:ext cx="8138766" cy="369332"/>
          </a:xfrm>
          <a:prstGeom prst="rect">
            <a:avLst/>
          </a:prstGeom>
          <a:noFill/>
        </p:spPr>
        <p:txBody>
          <a:bodyPr wrap="none" rtlCol="0">
            <a:spAutoFit/>
          </a:bodyPr>
          <a:lstStyle/>
          <a:p>
            <a:r>
              <a:rPr lang="en-CA" dirty="0">
                <a:hlinkClick r:id="rId3"/>
              </a:rPr>
              <a:t>https://gist.github.com/AdamISZ/2c13fb5819bd469ca318156e2cf25d79</a:t>
            </a:r>
            <a:endParaRPr lang="en-CA" dirty="0"/>
          </a:p>
        </p:txBody>
      </p:sp>
    </p:spTree>
    <p:extLst>
      <p:ext uri="{BB962C8B-B14F-4D97-AF65-F5344CB8AC3E}">
        <p14:creationId xmlns:p14="http://schemas.microsoft.com/office/powerpoint/2010/main" val="1730572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a:xfrm>
            <a:off x="646109" y="452718"/>
            <a:ext cx="9839455" cy="1400530"/>
          </a:xfrm>
        </p:spPr>
        <p:txBody>
          <a:bodyPr/>
          <a:lstStyle/>
          <a:p>
            <a:r>
              <a:rPr lang="en-CA" dirty="0"/>
              <a:t>Elliptic Curve Primitives, Diffie Hellman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00A79E-B2D6-4C6B-BA6B-C8D2FD40B08A}"/>
                  </a:ext>
                </a:extLst>
              </p:cNvPr>
              <p:cNvSpPr>
                <a:spLocks noGrp="1"/>
              </p:cNvSpPr>
              <p:nvPr>
                <p:ph idx="1"/>
              </p:nvPr>
            </p:nvSpPr>
            <p:spPr/>
            <p:txBody>
              <a:bodyPr/>
              <a:lstStyle/>
              <a:p>
                <a14:m>
                  <m:oMath xmlns:m="http://schemas.openxmlformats.org/officeDocument/2006/math">
                    <m:r>
                      <a:rPr lang="en-CA" sz="2800" b="0" i="1" smtClean="0">
                        <a:latin typeface="Cambria Math" panose="02040503050406030204" pitchFamily="18" charset="0"/>
                      </a:rPr>
                      <m:t>𝑝</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𝐺</m:t>
                    </m:r>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𝑃</m:t>
                    </m:r>
                  </m:oMath>
                </a14:m>
                <a:endParaRPr lang="en-CA" sz="2800" dirty="0"/>
              </a:p>
              <a:p>
                <a14:m>
                  <m:oMath xmlns:m="http://schemas.openxmlformats.org/officeDocument/2006/math">
                    <m:r>
                      <a:rPr lang="en-CA" sz="2800" b="0" i="1" smtClean="0">
                        <a:latin typeface="Cambria Math" panose="02040503050406030204" pitchFamily="18" charset="0"/>
                        <a:ea typeface="Cambria Math" panose="02040503050406030204" pitchFamily="18" charset="0"/>
                      </a:rPr>
                      <m:t>𝑘</m:t>
                    </m:r>
                    <m:r>
                      <a:rPr lang="en-CA" sz="2800" i="1">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𝐺</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𝐾</m:t>
                    </m:r>
                  </m:oMath>
                </a14:m>
                <a:endParaRPr lang="en-CA" sz="2800" dirty="0"/>
              </a:p>
              <a:p>
                <a14:m>
                  <m:oMath xmlns:m="http://schemas.openxmlformats.org/officeDocument/2006/math">
                    <m:r>
                      <a:rPr lang="en-CA" sz="2800" i="1">
                        <a:latin typeface="Cambria Math" panose="02040503050406030204" pitchFamily="18" charset="0"/>
                      </a:rPr>
                      <m:t>𝑝</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𝐾</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𝑝</m:t>
                    </m:r>
                    <m:r>
                      <a:rPr lang="en-CA" sz="2800" i="1">
                        <a:latin typeface="Cambria Math" panose="02040503050406030204" pitchFamily="18" charset="0"/>
                        <a:ea typeface="Cambria Math" panose="02040503050406030204" pitchFamily="18" charset="0"/>
                      </a:rPr>
                      <m:t>∙</m:t>
                    </m:r>
                    <m:d>
                      <m:dPr>
                        <m:ctrlPr>
                          <a:rPr lang="en-CA" sz="2800" b="0" i="1" smtClean="0">
                            <a:latin typeface="Cambria Math" panose="02040503050406030204" pitchFamily="18" charset="0"/>
                            <a:ea typeface="Cambria Math" panose="02040503050406030204" pitchFamily="18" charset="0"/>
                          </a:rPr>
                        </m:ctrlPr>
                      </m:dPr>
                      <m:e>
                        <m:r>
                          <a:rPr lang="en-CA" sz="2800" i="1">
                            <a:latin typeface="Cambria Math" panose="02040503050406030204" pitchFamily="18" charset="0"/>
                            <a:ea typeface="Cambria Math" panose="02040503050406030204" pitchFamily="18" charset="0"/>
                          </a:rPr>
                          <m:t>𝑘</m:t>
                        </m:r>
                        <m:r>
                          <a:rPr lang="en-CA" sz="2800" i="1">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𝐺</m:t>
                        </m:r>
                      </m:e>
                    </m:d>
                    <m:r>
                      <a:rPr lang="en-CA" sz="2800" b="0" i="1" smtClean="0">
                        <a:latin typeface="Cambria Math" panose="02040503050406030204" pitchFamily="18" charset="0"/>
                        <a:ea typeface="Cambria Math" panose="02040503050406030204" pitchFamily="18" charset="0"/>
                      </a:rPr>
                      <m:t>=</m:t>
                    </m:r>
                  </m:oMath>
                </a14:m>
                <a:r>
                  <a:rPr lang="en-CA" sz="2800" dirty="0">
                    <a:ea typeface="Cambria Math" panose="02040503050406030204" pitchFamily="18" charset="0"/>
                  </a:rPr>
                  <a:t> </a:t>
                </a:r>
                <a14:m>
                  <m:oMath xmlns:m="http://schemas.openxmlformats.org/officeDocument/2006/math">
                    <m:r>
                      <a:rPr lang="en-CA" sz="2800" b="0" i="1" smtClean="0">
                        <a:latin typeface="Cambria Math" panose="02040503050406030204" pitchFamily="18" charset="0"/>
                        <a:ea typeface="Cambria Math" panose="02040503050406030204" pitchFamily="18" charset="0"/>
                      </a:rPr>
                      <m:t>𝑘</m:t>
                    </m:r>
                    <m:r>
                      <a:rPr lang="en-CA" sz="2800" i="1" smtClean="0">
                        <a:latin typeface="Cambria Math" panose="02040503050406030204" pitchFamily="18" charset="0"/>
                        <a:ea typeface="Cambria Math" panose="02040503050406030204" pitchFamily="18" charset="0"/>
                      </a:rPr>
                      <m:t>∙</m:t>
                    </m:r>
                    <m:d>
                      <m:dPr>
                        <m:ctrlPr>
                          <a:rPr lang="en-CA" sz="2800" i="1">
                            <a:latin typeface="Cambria Math" panose="02040503050406030204" pitchFamily="18" charset="0"/>
                            <a:ea typeface="Cambria Math" panose="02040503050406030204" pitchFamily="18" charset="0"/>
                          </a:rPr>
                        </m:ctrlPr>
                      </m:dPr>
                      <m:e>
                        <m:r>
                          <a:rPr lang="en-CA" sz="2800" b="0" i="1" smtClean="0">
                            <a:latin typeface="Cambria Math" panose="02040503050406030204" pitchFamily="18" charset="0"/>
                            <a:ea typeface="Cambria Math" panose="02040503050406030204" pitchFamily="18" charset="0"/>
                          </a:rPr>
                          <m:t>𝑝</m:t>
                        </m:r>
                        <m:r>
                          <a:rPr lang="en-CA" sz="2800" i="1">
                            <a:latin typeface="Cambria Math" panose="02040503050406030204" pitchFamily="18" charset="0"/>
                            <a:ea typeface="Cambria Math" panose="02040503050406030204" pitchFamily="18" charset="0"/>
                          </a:rPr>
                          <m:t>∙</m:t>
                        </m:r>
                        <m:r>
                          <a:rPr lang="en-CA" sz="2800" i="1">
                            <a:latin typeface="Cambria Math" panose="02040503050406030204" pitchFamily="18" charset="0"/>
                            <a:ea typeface="Cambria Math" panose="02040503050406030204" pitchFamily="18" charset="0"/>
                          </a:rPr>
                          <m:t>𝐺</m:t>
                        </m:r>
                      </m:e>
                    </m:d>
                    <m:r>
                      <a:rPr lang="en-CA" sz="2800" b="0" i="1" smtClean="0">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𝑘</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𝑃</m:t>
                    </m:r>
                  </m:oMath>
                </a14:m>
                <a:endParaRPr lang="en-CA" sz="2800" dirty="0"/>
              </a:p>
              <a:p>
                <a14:m>
                  <m:oMath xmlns:m="http://schemas.openxmlformats.org/officeDocument/2006/math">
                    <m:r>
                      <a:rPr lang="en-CA" sz="2800" i="1" smtClean="0">
                        <a:latin typeface="Cambria Math" panose="02040503050406030204" pitchFamily="18" charset="0"/>
                      </a:rPr>
                      <m:t>𝑝</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𝐾</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𝑆</m:t>
                    </m:r>
                  </m:oMath>
                </a14:m>
                <a:endParaRPr lang="en-CA" sz="2800" b="0" i="1" dirty="0">
                  <a:latin typeface="Cambria Math" panose="02040503050406030204" pitchFamily="18" charset="0"/>
                  <a:ea typeface="Cambria Math" panose="02040503050406030204" pitchFamily="18" charset="0"/>
                </a:endParaRPr>
              </a:p>
              <a:p>
                <a14:m>
                  <m:oMath xmlns:m="http://schemas.openxmlformats.org/officeDocument/2006/math">
                    <m:r>
                      <a:rPr lang="en-CA" sz="2800" i="1">
                        <a:latin typeface="Cambria Math" panose="02040503050406030204" pitchFamily="18" charset="0"/>
                        <a:ea typeface="Cambria Math" panose="02040503050406030204" pitchFamily="18" charset="0"/>
                      </a:rPr>
                      <m:t>𝑘</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𝑃</m:t>
                    </m:r>
                    <m:r>
                      <a:rPr lang="en-CA" sz="2800" i="1">
                        <a:latin typeface="Cambria Math" panose="02040503050406030204" pitchFamily="18" charset="0"/>
                        <a:ea typeface="Cambria Math" panose="02040503050406030204" pitchFamily="18" charset="0"/>
                      </a:rPr>
                      <m:t>=</m:t>
                    </m:r>
                    <m:r>
                      <a:rPr lang="en-CA" sz="2800" b="0" i="1" smtClean="0">
                        <a:latin typeface="Cambria Math" panose="02040503050406030204" pitchFamily="18" charset="0"/>
                        <a:ea typeface="Cambria Math" panose="02040503050406030204" pitchFamily="18" charset="0"/>
                      </a:rPr>
                      <m:t>𝑆</m:t>
                    </m:r>
                  </m:oMath>
                </a14:m>
                <a:endParaRPr lang="en-CA" sz="2800" b="0" dirty="0">
                  <a:ea typeface="Cambria Math" panose="02040503050406030204" pitchFamily="18" charset="0"/>
                </a:endParaRPr>
              </a:p>
              <a:p>
                <a:r>
                  <a:rPr lang="en-CA" sz="2800" dirty="0"/>
                  <a:t>Diffie Hellman Key Exchange (S)</a:t>
                </a:r>
                <a:endParaRPr lang="en-CA" dirty="0"/>
              </a:p>
              <a:p>
                <a:endParaRPr lang="en-CA" dirty="0"/>
              </a:p>
            </p:txBody>
          </p:sp>
        </mc:Choice>
        <mc:Fallback>
          <p:sp>
            <p:nvSpPr>
              <p:cNvPr id="3" name="Content Placeholder 2">
                <a:extLst>
                  <a:ext uri="{FF2B5EF4-FFF2-40B4-BE49-F238E27FC236}">
                    <a16:creationId xmlns:a16="http://schemas.microsoft.com/office/drawing/2014/main" id="{7E00A79E-B2D6-4C6B-BA6B-C8D2FD40B08A}"/>
                  </a:ext>
                </a:extLst>
              </p:cNvPr>
              <p:cNvSpPr>
                <a:spLocks noGrp="1" noRot="1" noChangeAspect="1" noMove="1" noResize="1" noEditPoints="1" noAdjustHandles="1" noChangeArrowheads="1" noChangeShapeType="1" noTextEdit="1"/>
              </p:cNvSpPr>
              <p:nvPr>
                <p:ph idx="1"/>
              </p:nvPr>
            </p:nvSpPr>
            <p:spPr>
              <a:blipFill>
                <a:blip r:embed="rId2"/>
                <a:stretch>
                  <a:fillRect l="-886"/>
                </a:stretch>
              </a:blipFill>
            </p:spPr>
            <p:txBody>
              <a:bodyPr/>
              <a:lstStyle/>
              <a:p>
                <a:r>
                  <a:rPr lang="en-CA">
                    <a:noFill/>
                  </a:rPr>
                  <a:t> </a:t>
                </a:r>
              </a:p>
            </p:txBody>
          </p:sp>
        </mc:Fallback>
      </mc:AlternateContent>
      <p:pic>
        <p:nvPicPr>
          <p:cNvPr id="3076" name="Picture 4" descr="Image result for elliptic curve&quot;">
            <a:extLst>
              <a:ext uri="{FF2B5EF4-FFF2-40B4-BE49-F238E27FC236}">
                <a16:creationId xmlns:a16="http://schemas.microsoft.com/office/drawing/2014/main" id="{E382F394-661D-448F-83FA-ABA8CC490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164" y="1656585"/>
            <a:ext cx="3895725"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01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3933869"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933869"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15" name="Straight Arrow Connector 14">
            <a:extLst>
              <a:ext uri="{FF2B5EF4-FFF2-40B4-BE49-F238E27FC236}">
                <a16:creationId xmlns:a16="http://schemas.microsoft.com/office/drawing/2014/main" id="{3D6C1491-AB9D-40B5-A63A-2E78B265A25D}"/>
              </a:ext>
            </a:extLst>
          </p:cNvPr>
          <p:cNvCxnSpPr>
            <a:cxnSpLocks/>
          </p:cNvCxnSpPr>
          <p:nvPr/>
        </p:nvCxnSpPr>
        <p:spPr>
          <a:xfrm>
            <a:off x="5275045" y="3216543"/>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A5C6E69-C7A0-4B1A-9D17-29D814717456}"/>
              </a:ext>
            </a:extLst>
          </p:cNvPr>
          <p:cNvSpPr/>
          <p:nvPr/>
        </p:nvSpPr>
        <p:spPr>
          <a:xfrm>
            <a:off x="6024885" y="3226676"/>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8" name="Rectangle: Rounded Corners 17">
            <a:extLst>
              <a:ext uri="{FF2B5EF4-FFF2-40B4-BE49-F238E27FC236}">
                <a16:creationId xmlns:a16="http://schemas.microsoft.com/office/drawing/2014/main" id="{0DD0466E-A3CE-47F7-B864-9DD6A11C7ED4}"/>
              </a:ext>
            </a:extLst>
          </p:cNvPr>
          <p:cNvSpPr/>
          <p:nvPr/>
        </p:nvSpPr>
        <p:spPr>
          <a:xfrm>
            <a:off x="6024885" y="3678825"/>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9" name="Rectangle: Rounded Corners 18">
            <a:extLst>
              <a:ext uri="{FF2B5EF4-FFF2-40B4-BE49-F238E27FC236}">
                <a16:creationId xmlns:a16="http://schemas.microsoft.com/office/drawing/2014/main" id="{64A6A738-85D8-4D8D-9891-D746ABEF6579}"/>
              </a:ext>
            </a:extLst>
          </p:cNvPr>
          <p:cNvSpPr/>
          <p:nvPr/>
        </p:nvSpPr>
        <p:spPr>
          <a:xfrm>
            <a:off x="6024885" y="2774527"/>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875201" y="1581084"/>
            <a:ext cx="8946541" cy="4195481"/>
          </a:xfrm>
        </p:spPr>
        <p:txBody>
          <a:bodyPr/>
          <a:lstStyle/>
          <a:p>
            <a:pPr marL="0" indent="0">
              <a:buNone/>
            </a:pPr>
            <a:r>
              <a:rPr lang="en-CA" dirty="0"/>
              <a:t>Let’s take the proposer and receiver public key and use it to create a shared secret (c), then let’s shift the receiver’s public key by c to create a fresh address!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6983D7F-6D32-45BA-9D6C-456A4D36B85F}"/>
                  </a:ext>
                </a:extLst>
              </p:cNvPr>
              <p:cNvSpPr/>
              <p:nvPr/>
            </p:nvSpPr>
            <p:spPr>
              <a:xfrm>
                <a:off x="7312081" y="3260908"/>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xmlns="">
          <p:sp>
            <p:nvSpPr>
              <p:cNvPr id="3" name="Rectangle 2">
                <a:extLst>
                  <a:ext uri="{FF2B5EF4-FFF2-40B4-BE49-F238E27FC236}">
                    <a16:creationId xmlns:a16="http://schemas.microsoft.com/office/drawing/2014/main" id="{16983D7F-6D32-45BA-9D6C-456A4D36B85F}"/>
                  </a:ext>
                </a:extLst>
              </p:cNvPr>
              <p:cNvSpPr>
                <a:spLocks noRot="1" noChangeAspect="1" noMove="1" noResize="1" noEditPoints="1" noAdjustHandles="1" noChangeArrowheads="1" noChangeShapeType="1" noTextEdit="1"/>
              </p:cNvSpPr>
              <p:nvPr/>
            </p:nvSpPr>
            <p:spPr>
              <a:xfrm>
                <a:off x="7312081" y="3260908"/>
                <a:ext cx="2593209" cy="369332"/>
              </a:xfrm>
              <a:prstGeom prst="rect">
                <a:avLst/>
              </a:prstGeom>
              <a:blipFill>
                <a:blip r:embed="rId2"/>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72985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2 – Outputs</a:t>
            </a:r>
          </a:p>
        </p:txBody>
      </p:sp>
      <p:sp>
        <p:nvSpPr>
          <p:cNvPr id="20" name="Content Placeholder 2">
            <a:extLst>
              <a:ext uri="{FF2B5EF4-FFF2-40B4-BE49-F238E27FC236}">
                <a16:creationId xmlns:a16="http://schemas.microsoft.com/office/drawing/2014/main" id="{180FDAE0-7792-4A95-A22D-9FB6B659C0ED}"/>
              </a:ext>
            </a:extLst>
          </p:cNvPr>
          <p:cNvSpPr>
            <a:spLocks noGrp="1"/>
          </p:cNvSpPr>
          <p:nvPr>
            <p:ph idx="1"/>
          </p:nvPr>
        </p:nvSpPr>
        <p:spPr>
          <a:xfrm>
            <a:off x="875201" y="1581084"/>
            <a:ext cx="8946541" cy="4195481"/>
          </a:xfrm>
        </p:spPr>
        <p:txBody>
          <a:bodyPr>
            <a:normAutofit/>
          </a:bodyPr>
          <a:lstStyle/>
          <a:p>
            <a:pPr marL="0" indent="0">
              <a:buNone/>
            </a:pPr>
            <a:r>
              <a:rPr lang="en-CA" sz="2800" dirty="0"/>
              <a:t>So far</a:t>
            </a:r>
          </a:p>
          <a:p>
            <a:pPr marL="457200" indent="-457200">
              <a:buFont typeface="+mj-lt"/>
              <a:buAutoNum type="arabicPeriod"/>
            </a:pPr>
            <a:r>
              <a:rPr lang="en-CA" sz="2800" dirty="0"/>
              <a:t>Selected a bunch of candidate UTXOs</a:t>
            </a:r>
          </a:p>
          <a:p>
            <a:pPr marL="857250" lvl="1" indent="-457200">
              <a:buFont typeface="+mj-lt"/>
              <a:buAutoNum type="arabicPeriod"/>
            </a:pPr>
            <a:r>
              <a:rPr lang="en-CA" sz="2600" dirty="0"/>
              <a:t>Re-used addresses</a:t>
            </a:r>
          </a:p>
          <a:p>
            <a:pPr marL="857250" lvl="1" indent="-457200">
              <a:buFont typeface="+mj-lt"/>
              <a:buAutoNum type="arabicPeriod"/>
            </a:pPr>
            <a:r>
              <a:rPr lang="en-CA" sz="2600" dirty="0"/>
              <a:t>Amount smaller than ours</a:t>
            </a:r>
            <a:endParaRPr lang="en-CA" sz="2800" dirty="0"/>
          </a:p>
          <a:p>
            <a:pPr marL="457200" indent="-457200">
              <a:buFont typeface="+mj-lt"/>
              <a:buAutoNum type="arabicPeriod"/>
            </a:pPr>
            <a:r>
              <a:rPr lang="en-CA" sz="2800" dirty="0"/>
              <a:t>Create recipient address with DH tweak (c)</a:t>
            </a:r>
            <a:endParaRPr lang="en-CA" sz="2600" dirty="0"/>
          </a:p>
          <a:p>
            <a:pPr marL="457200" indent="-457200">
              <a:buFont typeface="+mj-lt"/>
              <a:buAutoNum type="arabicPeriod"/>
            </a:pPr>
            <a:r>
              <a:rPr lang="en-CA" sz="2600" dirty="0"/>
              <a:t>But what about signatures?</a:t>
            </a:r>
          </a:p>
        </p:txBody>
      </p:sp>
    </p:spTree>
    <p:extLst>
      <p:ext uri="{BB962C8B-B14F-4D97-AF65-F5344CB8AC3E}">
        <p14:creationId xmlns:p14="http://schemas.microsoft.com/office/powerpoint/2010/main" val="119160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3 – Signatures</a:t>
            </a:r>
          </a:p>
        </p:txBody>
      </p:sp>
      <p:sp>
        <p:nvSpPr>
          <p:cNvPr id="3" name="Content Placeholder 2">
            <a:extLst>
              <a:ext uri="{FF2B5EF4-FFF2-40B4-BE49-F238E27FC236}">
                <a16:creationId xmlns:a16="http://schemas.microsoft.com/office/drawing/2014/main" id="{078B5A1F-F23D-470B-80C9-A65B5F184BF9}"/>
              </a:ext>
            </a:extLst>
          </p:cNvPr>
          <p:cNvSpPr>
            <a:spLocks noGrp="1"/>
          </p:cNvSpPr>
          <p:nvPr>
            <p:ph idx="1"/>
          </p:nvPr>
        </p:nvSpPr>
        <p:spPr/>
        <p:txBody>
          <a:bodyPr/>
          <a:lstStyle/>
          <a:p>
            <a:r>
              <a:rPr lang="en-CA" dirty="0"/>
              <a:t>A </a:t>
            </a:r>
            <a:r>
              <a:rPr lang="en-CA" b="1" u="sng" dirty="0"/>
              <a:t>proposer</a:t>
            </a:r>
            <a:r>
              <a:rPr lang="en-CA" dirty="0"/>
              <a:t> can sign their own input, and can validate that all of the information in the CoinJoin is valid. How can the proposer get the signature of the participant?</a:t>
            </a:r>
          </a:p>
          <a:p>
            <a:r>
              <a:rPr lang="en-CA" dirty="0"/>
              <a:t>A proposer could first sign the CoinJoin and then present the partially signed bitcoin transaction (PSBT) to the receiver.</a:t>
            </a:r>
          </a:p>
          <a:p>
            <a:pPr lvl="1"/>
            <a:r>
              <a:rPr lang="en-CA" dirty="0"/>
              <a:t>Perhaps there is a message board</a:t>
            </a:r>
          </a:p>
          <a:p>
            <a:pPr lvl="1"/>
            <a:r>
              <a:rPr lang="en-CA" dirty="0"/>
              <a:t>Or in a more P2P fashion (Directly send PSBT clusters to active users)</a:t>
            </a:r>
          </a:p>
          <a:p>
            <a:pPr lvl="1"/>
            <a:endParaRPr lang="en-CA" dirty="0"/>
          </a:p>
        </p:txBody>
      </p:sp>
    </p:spTree>
    <p:extLst>
      <p:ext uri="{BB962C8B-B14F-4D97-AF65-F5344CB8AC3E}">
        <p14:creationId xmlns:p14="http://schemas.microsoft.com/office/powerpoint/2010/main" val="2813031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3 – Signatures</a:t>
            </a:r>
          </a:p>
        </p:txBody>
      </p:sp>
      <p:grpSp>
        <p:nvGrpSpPr>
          <p:cNvPr id="30" name="Group 29">
            <a:extLst>
              <a:ext uri="{FF2B5EF4-FFF2-40B4-BE49-F238E27FC236}">
                <a16:creationId xmlns:a16="http://schemas.microsoft.com/office/drawing/2014/main" id="{926D00CD-0158-4FED-93FB-0CE815CB2010}"/>
              </a:ext>
            </a:extLst>
          </p:cNvPr>
          <p:cNvGrpSpPr/>
          <p:nvPr/>
        </p:nvGrpSpPr>
        <p:grpSpPr>
          <a:xfrm>
            <a:off x="2533924" y="1942106"/>
            <a:ext cx="7124152" cy="1308946"/>
            <a:chOff x="2683145" y="1853248"/>
            <a:chExt cx="7124152" cy="1308946"/>
          </a:xfrm>
        </p:grpSpPr>
        <p:sp>
          <p:nvSpPr>
            <p:cNvPr id="6" name="Rectangle: Rounded Corners 5">
              <a:extLst>
                <a:ext uri="{FF2B5EF4-FFF2-40B4-BE49-F238E27FC236}">
                  <a16:creationId xmlns:a16="http://schemas.microsoft.com/office/drawing/2014/main" id="{B99224FE-9AFB-4F83-BD7F-7FA5DE295418}"/>
                </a:ext>
              </a:extLst>
            </p:cNvPr>
            <p:cNvSpPr/>
            <p:nvPr/>
          </p:nvSpPr>
          <p:spPr>
            <a:xfrm>
              <a:off x="3835876"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A93E3C52-F180-4408-B66F-C98A65CBA4B1}"/>
                </a:ext>
              </a:extLst>
            </p:cNvPr>
            <p:cNvSpPr/>
            <p:nvPr/>
          </p:nvSpPr>
          <p:spPr>
            <a:xfrm>
              <a:off x="3835876"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8" name="Straight Arrow Connector 7">
              <a:extLst>
                <a:ext uri="{FF2B5EF4-FFF2-40B4-BE49-F238E27FC236}">
                  <a16:creationId xmlns:a16="http://schemas.microsoft.com/office/drawing/2014/main" id="{EAEA6FAA-13A1-44AD-BFBA-AFE114A046EA}"/>
                </a:ext>
              </a:extLst>
            </p:cNvPr>
            <p:cNvCxnSpPr>
              <a:cxnSpLocks/>
            </p:cNvCxnSpPr>
            <p:nvPr/>
          </p:nvCxnSpPr>
          <p:spPr>
            <a:xfrm>
              <a:off x="5177052" y="22952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7E9F62E-FE01-494D-BED7-3222FFE0C32D}"/>
                </a:ext>
              </a:extLst>
            </p:cNvPr>
            <p:cNvSpPr/>
            <p:nvPr/>
          </p:nvSpPr>
          <p:spPr>
            <a:xfrm>
              <a:off x="5926892"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0" name="Rectangle: Rounded Corners 9">
              <a:extLst>
                <a:ext uri="{FF2B5EF4-FFF2-40B4-BE49-F238E27FC236}">
                  <a16:creationId xmlns:a16="http://schemas.microsoft.com/office/drawing/2014/main" id="{A64BDA00-7074-4241-BE92-A4B923286AC4}"/>
                </a:ext>
              </a:extLst>
            </p:cNvPr>
            <p:cNvSpPr/>
            <p:nvPr/>
          </p:nvSpPr>
          <p:spPr>
            <a:xfrm>
              <a:off x="5926892" y="27575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1" name="Rectangle: Rounded Corners 10">
              <a:extLst>
                <a:ext uri="{FF2B5EF4-FFF2-40B4-BE49-F238E27FC236}">
                  <a16:creationId xmlns:a16="http://schemas.microsoft.com/office/drawing/2014/main" id="{660FA0CB-3A0F-4C06-AEA0-2F2D91A7E2BB}"/>
                </a:ext>
              </a:extLst>
            </p:cNvPr>
            <p:cNvSpPr/>
            <p:nvPr/>
          </p:nvSpPr>
          <p:spPr>
            <a:xfrm>
              <a:off x="5926892"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3FE5451-5C07-4ED1-96C7-035A832658E1}"/>
                    </a:ext>
                  </a:extLst>
                </p:cNvPr>
                <p:cNvSpPr/>
                <p:nvPr/>
              </p:nvSpPr>
              <p:spPr>
                <a:xfrm>
                  <a:off x="7214088" y="23396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12" name="Rectangle 11">
                  <a:extLst>
                    <a:ext uri="{FF2B5EF4-FFF2-40B4-BE49-F238E27FC236}">
                      <a16:creationId xmlns:a16="http://schemas.microsoft.com/office/drawing/2014/main" id="{33FE5451-5C07-4ED1-96C7-035A832658E1}"/>
                    </a:ext>
                  </a:extLst>
                </p:cNvPr>
                <p:cNvSpPr>
                  <a:spLocks noRot="1" noChangeAspect="1" noMove="1" noResize="1" noEditPoints="1" noAdjustHandles="1" noChangeArrowheads="1" noChangeShapeType="1" noTextEdit="1"/>
                </p:cNvSpPr>
                <p:nvPr/>
              </p:nvSpPr>
              <p:spPr>
                <a:xfrm>
                  <a:off x="7214088" y="2339629"/>
                  <a:ext cx="2593209" cy="369332"/>
                </a:xfrm>
                <a:prstGeom prst="rect">
                  <a:avLst/>
                </a:prstGeom>
                <a:blipFill>
                  <a:blip r:embed="rId2"/>
                  <a:stretch>
                    <a:fillRect/>
                  </a:stretch>
                </a:blipFill>
              </p:spPr>
              <p:txBody>
                <a:bodyPr/>
                <a:lstStyle/>
                <a:p>
                  <a:r>
                    <a:rPr lang="en-CA">
                      <a:noFill/>
                    </a:rPr>
                    <a:t> </a:t>
                  </a:r>
                </a:p>
              </p:txBody>
            </p:sp>
          </mc:Fallback>
        </mc:AlternateContent>
        <p:pic>
          <p:nvPicPr>
            <p:cNvPr id="1026" name="Picture 2" descr="Image result for signature&quot;">
              <a:extLst>
                <a:ext uri="{FF2B5EF4-FFF2-40B4-BE49-F238E27FC236}">
                  <a16:creationId xmlns:a16="http://schemas.microsoft.com/office/drawing/2014/main" id="{02C3A8CD-D36C-42A1-8238-0463F71E9B8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683145" y="18876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F534155-6DBF-4D05-A864-4063E7A9509A}"/>
              </a:ext>
            </a:extLst>
          </p:cNvPr>
          <p:cNvGrpSpPr/>
          <p:nvPr/>
        </p:nvGrpSpPr>
        <p:grpSpPr>
          <a:xfrm>
            <a:off x="2533924" y="3526862"/>
            <a:ext cx="7124152" cy="1308946"/>
            <a:chOff x="2835545" y="2005648"/>
            <a:chExt cx="7124152" cy="1308946"/>
          </a:xfrm>
        </p:grpSpPr>
        <p:sp>
          <p:nvSpPr>
            <p:cNvPr id="22" name="Rectangle: Rounded Corners 21">
              <a:extLst>
                <a:ext uri="{FF2B5EF4-FFF2-40B4-BE49-F238E27FC236}">
                  <a16:creationId xmlns:a16="http://schemas.microsoft.com/office/drawing/2014/main" id="{AAAE60F8-DABB-47A6-93DA-281935D7B71D}"/>
                </a:ext>
              </a:extLst>
            </p:cNvPr>
            <p:cNvSpPr/>
            <p:nvPr/>
          </p:nvSpPr>
          <p:spPr>
            <a:xfrm>
              <a:off x="3988276"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23" name="Rectangle: Rounded Corners 22">
              <a:extLst>
                <a:ext uri="{FF2B5EF4-FFF2-40B4-BE49-F238E27FC236}">
                  <a16:creationId xmlns:a16="http://schemas.microsoft.com/office/drawing/2014/main" id="{F56D68C3-C2A2-4558-9B2E-67D55E72A19B}"/>
                </a:ext>
              </a:extLst>
            </p:cNvPr>
            <p:cNvSpPr/>
            <p:nvPr/>
          </p:nvSpPr>
          <p:spPr>
            <a:xfrm>
              <a:off x="3988276"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12</a:t>
              </a:r>
            </a:p>
          </p:txBody>
        </p:sp>
        <p:cxnSp>
          <p:nvCxnSpPr>
            <p:cNvPr id="24" name="Straight Arrow Connector 23">
              <a:extLst>
                <a:ext uri="{FF2B5EF4-FFF2-40B4-BE49-F238E27FC236}">
                  <a16:creationId xmlns:a16="http://schemas.microsoft.com/office/drawing/2014/main" id="{9B7D2D8B-BD9D-4388-B67C-996A501A966E}"/>
                </a:ext>
              </a:extLst>
            </p:cNvPr>
            <p:cNvCxnSpPr>
              <a:cxnSpLocks/>
            </p:cNvCxnSpPr>
            <p:nvPr/>
          </p:nvCxnSpPr>
          <p:spPr>
            <a:xfrm>
              <a:off x="5329452" y="24476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BE72051F-6325-47B1-96E4-28C76B86BB8D}"/>
                </a:ext>
              </a:extLst>
            </p:cNvPr>
            <p:cNvSpPr/>
            <p:nvPr/>
          </p:nvSpPr>
          <p:spPr>
            <a:xfrm>
              <a:off x="6079292"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12</a:t>
              </a:r>
            </a:p>
          </p:txBody>
        </p:sp>
        <p:sp>
          <p:nvSpPr>
            <p:cNvPr id="26" name="Rectangle: Rounded Corners 25">
              <a:extLst>
                <a:ext uri="{FF2B5EF4-FFF2-40B4-BE49-F238E27FC236}">
                  <a16:creationId xmlns:a16="http://schemas.microsoft.com/office/drawing/2014/main" id="{2502BC2C-82E1-4189-8770-1A13B8EC52E0}"/>
                </a:ext>
              </a:extLst>
            </p:cNvPr>
            <p:cNvSpPr/>
            <p:nvPr/>
          </p:nvSpPr>
          <p:spPr>
            <a:xfrm>
              <a:off x="6079292" y="29099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9</a:t>
              </a:r>
            </a:p>
          </p:txBody>
        </p:sp>
        <p:sp>
          <p:nvSpPr>
            <p:cNvPr id="27" name="Rectangle: Rounded Corners 26">
              <a:extLst>
                <a:ext uri="{FF2B5EF4-FFF2-40B4-BE49-F238E27FC236}">
                  <a16:creationId xmlns:a16="http://schemas.microsoft.com/office/drawing/2014/main" id="{919468B9-8022-40F1-8C73-8A5B258CA565}"/>
                </a:ext>
              </a:extLst>
            </p:cNvPr>
            <p:cNvSpPr/>
            <p:nvPr/>
          </p:nvSpPr>
          <p:spPr>
            <a:xfrm>
              <a:off x="6079292"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12</a:t>
              </a:r>
            </a:p>
          </p:txBody>
        </p:sp>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0B59B6CB-D5E4-4E6C-909E-681AC886E6CC}"/>
                    </a:ext>
                  </a:extLst>
                </p:cNvPr>
                <p:cNvSpPr/>
                <p:nvPr/>
              </p:nvSpPr>
              <p:spPr>
                <a:xfrm>
                  <a:off x="7366488" y="24920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28" name="Rectangle 27">
                  <a:extLst>
                    <a:ext uri="{FF2B5EF4-FFF2-40B4-BE49-F238E27FC236}">
                      <a16:creationId xmlns:a16="http://schemas.microsoft.com/office/drawing/2014/main" id="{0B59B6CB-D5E4-4E6C-909E-681AC886E6CC}"/>
                    </a:ext>
                  </a:extLst>
                </p:cNvPr>
                <p:cNvSpPr>
                  <a:spLocks noRot="1" noChangeAspect="1" noMove="1" noResize="1" noEditPoints="1" noAdjustHandles="1" noChangeArrowheads="1" noChangeShapeType="1" noTextEdit="1"/>
                </p:cNvSpPr>
                <p:nvPr/>
              </p:nvSpPr>
              <p:spPr>
                <a:xfrm>
                  <a:off x="7366488" y="2492029"/>
                  <a:ext cx="2593209" cy="369332"/>
                </a:xfrm>
                <a:prstGeom prst="rect">
                  <a:avLst/>
                </a:prstGeom>
                <a:blipFill>
                  <a:blip r:embed="rId5"/>
                  <a:stretch>
                    <a:fillRect/>
                  </a:stretch>
                </a:blipFill>
              </p:spPr>
              <p:txBody>
                <a:bodyPr/>
                <a:lstStyle/>
                <a:p>
                  <a:r>
                    <a:rPr lang="en-CA">
                      <a:noFill/>
                    </a:rPr>
                    <a:t> </a:t>
                  </a:r>
                </a:p>
              </p:txBody>
            </p:sp>
          </mc:Fallback>
        </mc:AlternateContent>
        <p:pic>
          <p:nvPicPr>
            <p:cNvPr id="29" name="Picture 2" descr="Image result for signature&quot;">
              <a:extLst>
                <a:ext uri="{FF2B5EF4-FFF2-40B4-BE49-F238E27FC236}">
                  <a16:creationId xmlns:a16="http://schemas.microsoft.com/office/drawing/2014/main" id="{B003B3AC-5C76-4DFB-BE8B-4AC3FFD881D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835545" y="20400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9ADBD021-3B68-47C5-AE69-2D550962D46E}"/>
              </a:ext>
            </a:extLst>
          </p:cNvPr>
          <p:cNvGrpSpPr/>
          <p:nvPr/>
        </p:nvGrpSpPr>
        <p:grpSpPr>
          <a:xfrm>
            <a:off x="2533924" y="5112703"/>
            <a:ext cx="7124152" cy="1308946"/>
            <a:chOff x="2835545" y="2005648"/>
            <a:chExt cx="7124152" cy="1308946"/>
          </a:xfrm>
        </p:grpSpPr>
        <p:sp>
          <p:nvSpPr>
            <p:cNvPr id="33" name="Rectangle: Rounded Corners 32">
              <a:extLst>
                <a:ext uri="{FF2B5EF4-FFF2-40B4-BE49-F238E27FC236}">
                  <a16:creationId xmlns:a16="http://schemas.microsoft.com/office/drawing/2014/main" id="{08AEBF61-F380-4ADC-8956-4E25A8A0FAED}"/>
                </a:ext>
              </a:extLst>
            </p:cNvPr>
            <p:cNvSpPr/>
            <p:nvPr/>
          </p:nvSpPr>
          <p:spPr>
            <a:xfrm>
              <a:off x="3988276"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34" name="Rectangle: Rounded Corners 33">
              <a:extLst>
                <a:ext uri="{FF2B5EF4-FFF2-40B4-BE49-F238E27FC236}">
                  <a16:creationId xmlns:a16="http://schemas.microsoft.com/office/drawing/2014/main" id="{BB2040B4-CC7B-4E6F-BC24-A3E67BC1974F}"/>
                </a:ext>
              </a:extLst>
            </p:cNvPr>
            <p:cNvSpPr/>
            <p:nvPr/>
          </p:nvSpPr>
          <p:spPr>
            <a:xfrm>
              <a:off x="3988276"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cxnSp>
          <p:nvCxnSpPr>
            <p:cNvPr id="35" name="Straight Arrow Connector 34">
              <a:extLst>
                <a:ext uri="{FF2B5EF4-FFF2-40B4-BE49-F238E27FC236}">
                  <a16:creationId xmlns:a16="http://schemas.microsoft.com/office/drawing/2014/main" id="{18013D1D-F930-45A6-8953-0373E46A8245}"/>
                </a:ext>
              </a:extLst>
            </p:cNvPr>
            <p:cNvCxnSpPr>
              <a:cxnSpLocks/>
            </p:cNvCxnSpPr>
            <p:nvPr/>
          </p:nvCxnSpPr>
          <p:spPr>
            <a:xfrm>
              <a:off x="5329452" y="24476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3ACFCD95-C566-43A1-BF36-D02321D61ED5}"/>
                </a:ext>
              </a:extLst>
            </p:cNvPr>
            <p:cNvSpPr/>
            <p:nvPr/>
          </p:nvSpPr>
          <p:spPr>
            <a:xfrm>
              <a:off x="6079292"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20</a:t>
              </a:r>
            </a:p>
          </p:txBody>
        </p:sp>
        <p:sp>
          <p:nvSpPr>
            <p:cNvPr id="37" name="Rectangle: Rounded Corners 36">
              <a:extLst>
                <a:ext uri="{FF2B5EF4-FFF2-40B4-BE49-F238E27FC236}">
                  <a16:creationId xmlns:a16="http://schemas.microsoft.com/office/drawing/2014/main" id="{93E3CA8A-CBA5-409E-A3AB-2AB935FCD03E}"/>
                </a:ext>
              </a:extLst>
            </p:cNvPr>
            <p:cNvSpPr/>
            <p:nvPr/>
          </p:nvSpPr>
          <p:spPr>
            <a:xfrm>
              <a:off x="6079292" y="29099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a:t>
              </a:r>
            </a:p>
          </p:txBody>
        </p:sp>
        <p:sp>
          <p:nvSpPr>
            <p:cNvPr id="38" name="Rectangle: Rounded Corners 37">
              <a:extLst>
                <a:ext uri="{FF2B5EF4-FFF2-40B4-BE49-F238E27FC236}">
                  <a16:creationId xmlns:a16="http://schemas.microsoft.com/office/drawing/2014/main" id="{68769B5C-A47B-4621-89F3-48F9202EE18E}"/>
                </a:ext>
              </a:extLst>
            </p:cNvPr>
            <p:cNvSpPr/>
            <p:nvPr/>
          </p:nvSpPr>
          <p:spPr>
            <a:xfrm>
              <a:off x="6079292"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20</a:t>
              </a:r>
            </a:p>
          </p:txBody>
        </p:sp>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C993E2A3-472B-48B3-ADBD-ECAE61DB78B1}"/>
                    </a:ext>
                  </a:extLst>
                </p:cNvPr>
                <p:cNvSpPr/>
                <p:nvPr/>
              </p:nvSpPr>
              <p:spPr>
                <a:xfrm>
                  <a:off x="7366488" y="24920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39" name="Rectangle 38">
                  <a:extLst>
                    <a:ext uri="{FF2B5EF4-FFF2-40B4-BE49-F238E27FC236}">
                      <a16:creationId xmlns:a16="http://schemas.microsoft.com/office/drawing/2014/main" id="{C993E2A3-472B-48B3-ADBD-ECAE61DB78B1}"/>
                    </a:ext>
                  </a:extLst>
                </p:cNvPr>
                <p:cNvSpPr>
                  <a:spLocks noRot="1" noChangeAspect="1" noMove="1" noResize="1" noEditPoints="1" noAdjustHandles="1" noChangeArrowheads="1" noChangeShapeType="1" noTextEdit="1"/>
                </p:cNvSpPr>
                <p:nvPr/>
              </p:nvSpPr>
              <p:spPr>
                <a:xfrm>
                  <a:off x="7366488" y="2492029"/>
                  <a:ext cx="2593209" cy="369332"/>
                </a:xfrm>
                <a:prstGeom prst="rect">
                  <a:avLst/>
                </a:prstGeom>
                <a:blipFill>
                  <a:blip r:embed="rId6"/>
                  <a:stretch>
                    <a:fillRect/>
                  </a:stretch>
                </a:blipFill>
              </p:spPr>
              <p:txBody>
                <a:bodyPr/>
                <a:lstStyle/>
                <a:p>
                  <a:r>
                    <a:rPr lang="en-CA">
                      <a:noFill/>
                    </a:rPr>
                    <a:t> </a:t>
                  </a:r>
                </a:p>
              </p:txBody>
            </p:sp>
          </mc:Fallback>
        </mc:AlternateContent>
        <p:pic>
          <p:nvPicPr>
            <p:cNvPr id="40" name="Picture 2" descr="Image result for signature&quot;">
              <a:extLst>
                <a:ext uri="{FF2B5EF4-FFF2-40B4-BE49-F238E27FC236}">
                  <a16:creationId xmlns:a16="http://schemas.microsoft.com/office/drawing/2014/main" id="{7B48A128-DB98-4F4F-9A58-AEA50770B3E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835545" y="20400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445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3 – Signatures</a:t>
            </a:r>
          </a:p>
        </p:txBody>
      </p:sp>
      <p:grpSp>
        <p:nvGrpSpPr>
          <p:cNvPr id="30" name="Group 29">
            <a:extLst>
              <a:ext uri="{FF2B5EF4-FFF2-40B4-BE49-F238E27FC236}">
                <a16:creationId xmlns:a16="http://schemas.microsoft.com/office/drawing/2014/main" id="{926D00CD-0158-4FED-93FB-0CE815CB2010}"/>
              </a:ext>
            </a:extLst>
          </p:cNvPr>
          <p:cNvGrpSpPr/>
          <p:nvPr/>
        </p:nvGrpSpPr>
        <p:grpSpPr>
          <a:xfrm>
            <a:off x="304657" y="2120054"/>
            <a:ext cx="7124152" cy="1308946"/>
            <a:chOff x="2683145" y="1853248"/>
            <a:chExt cx="7124152" cy="1308946"/>
          </a:xfrm>
        </p:grpSpPr>
        <p:sp>
          <p:nvSpPr>
            <p:cNvPr id="6" name="Rectangle: Rounded Corners 5">
              <a:extLst>
                <a:ext uri="{FF2B5EF4-FFF2-40B4-BE49-F238E27FC236}">
                  <a16:creationId xmlns:a16="http://schemas.microsoft.com/office/drawing/2014/main" id="{B99224FE-9AFB-4F83-BD7F-7FA5DE295418}"/>
                </a:ext>
              </a:extLst>
            </p:cNvPr>
            <p:cNvSpPr/>
            <p:nvPr/>
          </p:nvSpPr>
          <p:spPr>
            <a:xfrm>
              <a:off x="3835876"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A93E3C52-F180-4408-B66F-C98A65CBA4B1}"/>
                </a:ext>
              </a:extLst>
            </p:cNvPr>
            <p:cNvSpPr/>
            <p:nvPr/>
          </p:nvSpPr>
          <p:spPr>
            <a:xfrm>
              <a:off x="3835876"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8" name="Straight Arrow Connector 7">
              <a:extLst>
                <a:ext uri="{FF2B5EF4-FFF2-40B4-BE49-F238E27FC236}">
                  <a16:creationId xmlns:a16="http://schemas.microsoft.com/office/drawing/2014/main" id="{EAEA6FAA-13A1-44AD-BFBA-AFE114A046EA}"/>
                </a:ext>
              </a:extLst>
            </p:cNvPr>
            <p:cNvCxnSpPr>
              <a:cxnSpLocks/>
            </p:cNvCxnSpPr>
            <p:nvPr/>
          </p:nvCxnSpPr>
          <p:spPr>
            <a:xfrm>
              <a:off x="5177052" y="22952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7E9F62E-FE01-494D-BED7-3222FFE0C32D}"/>
                </a:ext>
              </a:extLst>
            </p:cNvPr>
            <p:cNvSpPr/>
            <p:nvPr/>
          </p:nvSpPr>
          <p:spPr>
            <a:xfrm>
              <a:off x="5926892"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0" name="Rectangle: Rounded Corners 9">
              <a:extLst>
                <a:ext uri="{FF2B5EF4-FFF2-40B4-BE49-F238E27FC236}">
                  <a16:creationId xmlns:a16="http://schemas.microsoft.com/office/drawing/2014/main" id="{A64BDA00-7074-4241-BE92-A4B923286AC4}"/>
                </a:ext>
              </a:extLst>
            </p:cNvPr>
            <p:cNvSpPr/>
            <p:nvPr/>
          </p:nvSpPr>
          <p:spPr>
            <a:xfrm>
              <a:off x="5926892" y="27575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1" name="Rectangle: Rounded Corners 10">
              <a:extLst>
                <a:ext uri="{FF2B5EF4-FFF2-40B4-BE49-F238E27FC236}">
                  <a16:creationId xmlns:a16="http://schemas.microsoft.com/office/drawing/2014/main" id="{660FA0CB-3A0F-4C06-AEA0-2F2D91A7E2BB}"/>
                </a:ext>
              </a:extLst>
            </p:cNvPr>
            <p:cNvSpPr/>
            <p:nvPr/>
          </p:nvSpPr>
          <p:spPr>
            <a:xfrm>
              <a:off x="5926892"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3FE5451-5C07-4ED1-96C7-035A832658E1}"/>
                    </a:ext>
                  </a:extLst>
                </p:cNvPr>
                <p:cNvSpPr/>
                <p:nvPr/>
              </p:nvSpPr>
              <p:spPr>
                <a:xfrm>
                  <a:off x="7214088" y="23396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12" name="Rectangle 11">
                  <a:extLst>
                    <a:ext uri="{FF2B5EF4-FFF2-40B4-BE49-F238E27FC236}">
                      <a16:creationId xmlns:a16="http://schemas.microsoft.com/office/drawing/2014/main" id="{33FE5451-5C07-4ED1-96C7-035A832658E1}"/>
                    </a:ext>
                  </a:extLst>
                </p:cNvPr>
                <p:cNvSpPr>
                  <a:spLocks noRot="1" noChangeAspect="1" noMove="1" noResize="1" noEditPoints="1" noAdjustHandles="1" noChangeArrowheads="1" noChangeShapeType="1" noTextEdit="1"/>
                </p:cNvSpPr>
                <p:nvPr/>
              </p:nvSpPr>
              <p:spPr>
                <a:xfrm>
                  <a:off x="7214088" y="2339629"/>
                  <a:ext cx="2593209" cy="369332"/>
                </a:xfrm>
                <a:prstGeom prst="rect">
                  <a:avLst/>
                </a:prstGeom>
                <a:blipFill>
                  <a:blip r:embed="rId2"/>
                  <a:stretch>
                    <a:fillRect/>
                  </a:stretch>
                </a:blipFill>
              </p:spPr>
              <p:txBody>
                <a:bodyPr/>
                <a:lstStyle/>
                <a:p>
                  <a:r>
                    <a:rPr lang="en-CA">
                      <a:noFill/>
                    </a:rPr>
                    <a:t> </a:t>
                  </a:r>
                </a:p>
              </p:txBody>
            </p:sp>
          </mc:Fallback>
        </mc:AlternateContent>
        <p:pic>
          <p:nvPicPr>
            <p:cNvPr id="1026" name="Picture 2" descr="Image result for signature&quot;">
              <a:extLst>
                <a:ext uri="{FF2B5EF4-FFF2-40B4-BE49-F238E27FC236}">
                  <a16:creationId xmlns:a16="http://schemas.microsoft.com/office/drawing/2014/main" id="{02C3A8CD-D36C-42A1-8238-0463F71E9B8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683145" y="18876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F534155-6DBF-4D05-A864-4063E7A9509A}"/>
              </a:ext>
            </a:extLst>
          </p:cNvPr>
          <p:cNvGrpSpPr/>
          <p:nvPr/>
        </p:nvGrpSpPr>
        <p:grpSpPr>
          <a:xfrm>
            <a:off x="304657" y="3704810"/>
            <a:ext cx="7124152" cy="1308946"/>
            <a:chOff x="2835545" y="2005648"/>
            <a:chExt cx="7124152" cy="1308946"/>
          </a:xfrm>
        </p:grpSpPr>
        <p:sp>
          <p:nvSpPr>
            <p:cNvPr id="22" name="Rectangle: Rounded Corners 21">
              <a:extLst>
                <a:ext uri="{FF2B5EF4-FFF2-40B4-BE49-F238E27FC236}">
                  <a16:creationId xmlns:a16="http://schemas.microsoft.com/office/drawing/2014/main" id="{AAAE60F8-DABB-47A6-93DA-281935D7B71D}"/>
                </a:ext>
              </a:extLst>
            </p:cNvPr>
            <p:cNvSpPr/>
            <p:nvPr/>
          </p:nvSpPr>
          <p:spPr>
            <a:xfrm>
              <a:off x="3988276"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23" name="Rectangle: Rounded Corners 22">
              <a:extLst>
                <a:ext uri="{FF2B5EF4-FFF2-40B4-BE49-F238E27FC236}">
                  <a16:creationId xmlns:a16="http://schemas.microsoft.com/office/drawing/2014/main" id="{F56D68C3-C2A2-4558-9B2E-67D55E72A19B}"/>
                </a:ext>
              </a:extLst>
            </p:cNvPr>
            <p:cNvSpPr/>
            <p:nvPr/>
          </p:nvSpPr>
          <p:spPr>
            <a:xfrm>
              <a:off x="3988276"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12</a:t>
              </a:r>
            </a:p>
          </p:txBody>
        </p:sp>
        <p:cxnSp>
          <p:nvCxnSpPr>
            <p:cNvPr id="24" name="Straight Arrow Connector 23">
              <a:extLst>
                <a:ext uri="{FF2B5EF4-FFF2-40B4-BE49-F238E27FC236}">
                  <a16:creationId xmlns:a16="http://schemas.microsoft.com/office/drawing/2014/main" id="{9B7D2D8B-BD9D-4388-B67C-996A501A966E}"/>
                </a:ext>
              </a:extLst>
            </p:cNvPr>
            <p:cNvCxnSpPr>
              <a:cxnSpLocks/>
            </p:cNvCxnSpPr>
            <p:nvPr/>
          </p:nvCxnSpPr>
          <p:spPr>
            <a:xfrm>
              <a:off x="5329452" y="24476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BE72051F-6325-47B1-96E4-28C76B86BB8D}"/>
                </a:ext>
              </a:extLst>
            </p:cNvPr>
            <p:cNvSpPr/>
            <p:nvPr/>
          </p:nvSpPr>
          <p:spPr>
            <a:xfrm>
              <a:off x="6079292"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12</a:t>
              </a:r>
            </a:p>
          </p:txBody>
        </p:sp>
        <p:sp>
          <p:nvSpPr>
            <p:cNvPr id="26" name="Rectangle: Rounded Corners 25">
              <a:extLst>
                <a:ext uri="{FF2B5EF4-FFF2-40B4-BE49-F238E27FC236}">
                  <a16:creationId xmlns:a16="http://schemas.microsoft.com/office/drawing/2014/main" id="{2502BC2C-82E1-4189-8770-1A13B8EC52E0}"/>
                </a:ext>
              </a:extLst>
            </p:cNvPr>
            <p:cNvSpPr/>
            <p:nvPr/>
          </p:nvSpPr>
          <p:spPr>
            <a:xfrm>
              <a:off x="6079292" y="29099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9</a:t>
              </a:r>
            </a:p>
          </p:txBody>
        </p:sp>
        <p:sp>
          <p:nvSpPr>
            <p:cNvPr id="27" name="Rectangle: Rounded Corners 26">
              <a:extLst>
                <a:ext uri="{FF2B5EF4-FFF2-40B4-BE49-F238E27FC236}">
                  <a16:creationId xmlns:a16="http://schemas.microsoft.com/office/drawing/2014/main" id="{919468B9-8022-40F1-8C73-8A5B258CA565}"/>
                </a:ext>
              </a:extLst>
            </p:cNvPr>
            <p:cNvSpPr/>
            <p:nvPr/>
          </p:nvSpPr>
          <p:spPr>
            <a:xfrm>
              <a:off x="6079292"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12</a:t>
              </a:r>
            </a:p>
          </p:txBody>
        </p:sp>
        <mc:AlternateContent xmlns:mc="http://schemas.openxmlformats.org/markup-compatibility/2006">
          <mc:Choice xmlns:a14="http://schemas.microsoft.com/office/drawing/2010/main" Requires="a14">
            <p:sp>
              <p:nvSpPr>
                <p:cNvPr id="28" name="Rectangle 27">
                  <a:extLst>
                    <a:ext uri="{FF2B5EF4-FFF2-40B4-BE49-F238E27FC236}">
                      <a16:creationId xmlns:a16="http://schemas.microsoft.com/office/drawing/2014/main" id="{0B59B6CB-D5E4-4E6C-909E-681AC886E6CC}"/>
                    </a:ext>
                  </a:extLst>
                </p:cNvPr>
                <p:cNvSpPr/>
                <p:nvPr/>
              </p:nvSpPr>
              <p:spPr>
                <a:xfrm>
                  <a:off x="7366488" y="24920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28" name="Rectangle 27">
                  <a:extLst>
                    <a:ext uri="{FF2B5EF4-FFF2-40B4-BE49-F238E27FC236}">
                      <a16:creationId xmlns:a16="http://schemas.microsoft.com/office/drawing/2014/main" id="{0B59B6CB-D5E4-4E6C-909E-681AC886E6CC}"/>
                    </a:ext>
                  </a:extLst>
                </p:cNvPr>
                <p:cNvSpPr>
                  <a:spLocks noRot="1" noChangeAspect="1" noMove="1" noResize="1" noEditPoints="1" noAdjustHandles="1" noChangeArrowheads="1" noChangeShapeType="1" noTextEdit="1"/>
                </p:cNvSpPr>
                <p:nvPr/>
              </p:nvSpPr>
              <p:spPr>
                <a:xfrm>
                  <a:off x="7366488" y="2492029"/>
                  <a:ext cx="2593209" cy="369332"/>
                </a:xfrm>
                <a:prstGeom prst="rect">
                  <a:avLst/>
                </a:prstGeom>
                <a:blipFill>
                  <a:blip r:embed="rId5"/>
                  <a:stretch>
                    <a:fillRect/>
                  </a:stretch>
                </a:blipFill>
              </p:spPr>
              <p:txBody>
                <a:bodyPr/>
                <a:lstStyle/>
                <a:p>
                  <a:r>
                    <a:rPr lang="en-CA">
                      <a:noFill/>
                    </a:rPr>
                    <a:t> </a:t>
                  </a:r>
                </a:p>
              </p:txBody>
            </p:sp>
          </mc:Fallback>
        </mc:AlternateContent>
        <p:pic>
          <p:nvPicPr>
            <p:cNvPr id="29" name="Picture 2" descr="Image result for signature&quot;">
              <a:extLst>
                <a:ext uri="{FF2B5EF4-FFF2-40B4-BE49-F238E27FC236}">
                  <a16:creationId xmlns:a16="http://schemas.microsoft.com/office/drawing/2014/main" id="{B003B3AC-5C76-4DFB-BE8B-4AC3FFD881D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835545" y="20400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9ADBD021-3B68-47C5-AE69-2D550962D46E}"/>
              </a:ext>
            </a:extLst>
          </p:cNvPr>
          <p:cNvGrpSpPr/>
          <p:nvPr/>
        </p:nvGrpSpPr>
        <p:grpSpPr>
          <a:xfrm>
            <a:off x="304657" y="5290651"/>
            <a:ext cx="7124152" cy="1308946"/>
            <a:chOff x="2835545" y="2005648"/>
            <a:chExt cx="7124152" cy="1308946"/>
          </a:xfrm>
        </p:grpSpPr>
        <p:sp>
          <p:nvSpPr>
            <p:cNvPr id="33" name="Rectangle: Rounded Corners 32">
              <a:extLst>
                <a:ext uri="{FF2B5EF4-FFF2-40B4-BE49-F238E27FC236}">
                  <a16:creationId xmlns:a16="http://schemas.microsoft.com/office/drawing/2014/main" id="{08AEBF61-F380-4ADC-8956-4E25A8A0FAED}"/>
                </a:ext>
              </a:extLst>
            </p:cNvPr>
            <p:cNvSpPr/>
            <p:nvPr/>
          </p:nvSpPr>
          <p:spPr>
            <a:xfrm>
              <a:off x="3988276"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34" name="Rectangle: Rounded Corners 33">
              <a:extLst>
                <a:ext uri="{FF2B5EF4-FFF2-40B4-BE49-F238E27FC236}">
                  <a16:creationId xmlns:a16="http://schemas.microsoft.com/office/drawing/2014/main" id="{BB2040B4-CC7B-4E6F-BC24-A3E67BC1974F}"/>
                </a:ext>
              </a:extLst>
            </p:cNvPr>
            <p:cNvSpPr/>
            <p:nvPr/>
          </p:nvSpPr>
          <p:spPr>
            <a:xfrm>
              <a:off x="3988276"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cxnSp>
          <p:nvCxnSpPr>
            <p:cNvPr id="35" name="Straight Arrow Connector 34">
              <a:extLst>
                <a:ext uri="{FF2B5EF4-FFF2-40B4-BE49-F238E27FC236}">
                  <a16:creationId xmlns:a16="http://schemas.microsoft.com/office/drawing/2014/main" id="{18013D1D-F930-45A6-8953-0373E46A8245}"/>
                </a:ext>
              </a:extLst>
            </p:cNvPr>
            <p:cNvCxnSpPr>
              <a:cxnSpLocks/>
            </p:cNvCxnSpPr>
            <p:nvPr/>
          </p:nvCxnSpPr>
          <p:spPr>
            <a:xfrm>
              <a:off x="5329452" y="24476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3ACFCD95-C566-43A1-BF36-D02321D61ED5}"/>
                </a:ext>
              </a:extLst>
            </p:cNvPr>
            <p:cNvSpPr/>
            <p:nvPr/>
          </p:nvSpPr>
          <p:spPr>
            <a:xfrm>
              <a:off x="6079292" y="24577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20</a:t>
              </a:r>
            </a:p>
          </p:txBody>
        </p:sp>
        <p:sp>
          <p:nvSpPr>
            <p:cNvPr id="37" name="Rectangle: Rounded Corners 36">
              <a:extLst>
                <a:ext uri="{FF2B5EF4-FFF2-40B4-BE49-F238E27FC236}">
                  <a16:creationId xmlns:a16="http://schemas.microsoft.com/office/drawing/2014/main" id="{93E3CA8A-CBA5-409E-A3AB-2AB935FCD03E}"/>
                </a:ext>
              </a:extLst>
            </p:cNvPr>
            <p:cNvSpPr/>
            <p:nvPr/>
          </p:nvSpPr>
          <p:spPr>
            <a:xfrm>
              <a:off x="6079292" y="29099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a:t>
              </a:r>
            </a:p>
          </p:txBody>
        </p:sp>
        <p:sp>
          <p:nvSpPr>
            <p:cNvPr id="38" name="Rectangle: Rounded Corners 37">
              <a:extLst>
                <a:ext uri="{FF2B5EF4-FFF2-40B4-BE49-F238E27FC236}">
                  <a16:creationId xmlns:a16="http://schemas.microsoft.com/office/drawing/2014/main" id="{68769B5C-A47B-4621-89F3-48F9202EE18E}"/>
                </a:ext>
              </a:extLst>
            </p:cNvPr>
            <p:cNvSpPr/>
            <p:nvPr/>
          </p:nvSpPr>
          <p:spPr>
            <a:xfrm>
              <a:off x="6079292" y="20056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20</a:t>
              </a:r>
            </a:p>
          </p:txBody>
        </p:sp>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C993E2A3-472B-48B3-ADBD-ECAE61DB78B1}"/>
                    </a:ext>
                  </a:extLst>
                </p:cNvPr>
                <p:cNvSpPr/>
                <p:nvPr/>
              </p:nvSpPr>
              <p:spPr>
                <a:xfrm>
                  <a:off x="7366488" y="24920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39" name="Rectangle 38">
                  <a:extLst>
                    <a:ext uri="{FF2B5EF4-FFF2-40B4-BE49-F238E27FC236}">
                      <a16:creationId xmlns:a16="http://schemas.microsoft.com/office/drawing/2014/main" id="{C993E2A3-472B-48B3-ADBD-ECAE61DB78B1}"/>
                    </a:ext>
                  </a:extLst>
                </p:cNvPr>
                <p:cNvSpPr>
                  <a:spLocks noRot="1" noChangeAspect="1" noMove="1" noResize="1" noEditPoints="1" noAdjustHandles="1" noChangeArrowheads="1" noChangeShapeType="1" noTextEdit="1"/>
                </p:cNvSpPr>
                <p:nvPr/>
              </p:nvSpPr>
              <p:spPr>
                <a:xfrm>
                  <a:off x="7366488" y="2492029"/>
                  <a:ext cx="2593209" cy="369332"/>
                </a:xfrm>
                <a:prstGeom prst="rect">
                  <a:avLst/>
                </a:prstGeom>
                <a:blipFill>
                  <a:blip r:embed="rId6"/>
                  <a:stretch>
                    <a:fillRect/>
                  </a:stretch>
                </a:blipFill>
              </p:spPr>
              <p:txBody>
                <a:bodyPr/>
                <a:lstStyle/>
                <a:p>
                  <a:r>
                    <a:rPr lang="en-CA">
                      <a:noFill/>
                    </a:rPr>
                    <a:t> </a:t>
                  </a:r>
                </a:p>
              </p:txBody>
            </p:sp>
          </mc:Fallback>
        </mc:AlternateContent>
        <p:pic>
          <p:nvPicPr>
            <p:cNvPr id="40" name="Picture 2" descr="Image result for signature&quot;">
              <a:extLst>
                <a:ext uri="{FF2B5EF4-FFF2-40B4-BE49-F238E27FC236}">
                  <a16:creationId xmlns:a16="http://schemas.microsoft.com/office/drawing/2014/main" id="{7B48A128-DB98-4F4F-9A58-AEA50770B3E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835545" y="20400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Arc 2">
            <a:extLst>
              <a:ext uri="{FF2B5EF4-FFF2-40B4-BE49-F238E27FC236}">
                <a16:creationId xmlns:a16="http://schemas.microsoft.com/office/drawing/2014/main" id="{6340D81B-58BC-40FD-8455-5B9E690C7C66}"/>
              </a:ext>
            </a:extLst>
          </p:cNvPr>
          <p:cNvSpPr/>
          <p:nvPr/>
        </p:nvSpPr>
        <p:spPr>
          <a:xfrm>
            <a:off x="5387807" y="1990626"/>
            <a:ext cx="2930085" cy="2522940"/>
          </a:xfrm>
          <a:prstGeom prst="arc">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1" name="Arc 30">
            <a:extLst>
              <a:ext uri="{FF2B5EF4-FFF2-40B4-BE49-F238E27FC236}">
                <a16:creationId xmlns:a16="http://schemas.microsoft.com/office/drawing/2014/main" id="{2B95E86B-90F7-43DF-B8D8-A6AFFA7663ED}"/>
              </a:ext>
            </a:extLst>
          </p:cNvPr>
          <p:cNvSpPr/>
          <p:nvPr/>
        </p:nvSpPr>
        <p:spPr>
          <a:xfrm>
            <a:off x="5301058" y="1597541"/>
            <a:ext cx="3525873" cy="2914610"/>
          </a:xfrm>
          <a:prstGeom prst="arc">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1" name="Arc 40">
            <a:extLst>
              <a:ext uri="{FF2B5EF4-FFF2-40B4-BE49-F238E27FC236}">
                <a16:creationId xmlns:a16="http://schemas.microsoft.com/office/drawing/2014/main" id="{F0CBD80C-0C47-4FA0-8C74-C5ECFD03BDA3}"/>
              </a:ext>
            </a:extLst>
          </p:cNvPr>
          <p:cNvSpPr/>
          <p:nvPr/>
        </p:nvSpPr>
        <p:spPr>
          <a:xfrm>
            <a:off x="5311142" y="1149970"/>
            <a:ext cx="3982706" cy="3185042"/>
          </a:xfrm>
          <a:prstGeom prst="arc">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036422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3 – Signatures</a:t>
            </a:r>
          </a:p>
        </p:txBody>
      </p:sp>
      <p:grpSp>
        <p:nvGrpSpPr>
          <p:cNvPr id="30" name="Group 29">
            <a:extLst>
              <a:ext uri="{FF2B5EF4-FFF2-40B4-BE49-F238E27FC236}">
                <a16:creationId xmlns:a16="http://schemas.microsoft.com/office/drawing/2014/main" id="{926D00CD-0158-4FED-93FB-0CE815CB2010}"/>
              </a:ext>
            </a:extLst>
          </p:cNvPr>
          <p:cNvGrpSpPr/>
          <p:nvPr/>
        </p:nvGrpSpPr>
        <p:grpSpPr>
          <a:xfrm>
            <a:off x="2533924" y="2774527"/>
            <a:ext cx="7124152" cy="1308946"/>
            <a:chOff x="2683145" y="1853248"/>
            <a:chExt cx="7124152" cy="1308946"/>
          </a:xfrm>
        </p:grpSpPr>
        <p:sp>
          <p:nvSpPr>
            <p:cNvPr id="6" name="Rectangle: Rounded Corners 5">
              <a:extLst>
                <a:ext uri="{FF2B5EF4-FFF2-40B4-BE49-F238E27FC236}">
                  <a16:creationId xmlns:a16="http://schemas.microsoft.com/office/drawing/2014/main" id="{B99224FE-9AFB-4F83-BD7F-7FA5DE295418}"/>
                </a:ext>
              </a:extLst>
            </p:cNvPr>
            <p:cNvSpPr/>
            <p:nvPr/>
          </p:nvSpPr>
          <p:spPr>
            <a:xfrm>
              <a:off x="3835876"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A93E3C52-F180-4408-B66F-C98A65CBA4B1}"/>
                </a:ext>
              </a:extLst>
            </p:cNvPr>
            <p:cNvSpPr/>
            <p:nvPr/>
          </p:nvSpPr>
          <p:spPr>
            <a:xfrm>
              <a:off x="3835876"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8" name="Straight Arrow Connector 7">
              <a:extLst>
                <a:ext uri="{FF2B5EF4-FFF2-40B4-BE49-F238E27FC236}">
                  <a16:creationId xmlns:a16="http://schemas.microsoft.com/office/drawing/2014/main" id="{EAEA6FAA-13A1-44AD-BFBA-AFE114A046EA}"/>
                </a:ext>
              </a:extLst>
            </p:cNvPr>
            <p:cNvCxnSpPr>
              <a:cxnSpLocks/>
            </p:cNvCxnSpPr>
            <p:nvPr/>
          </p:nvCxnSpPr>
          <p:spPr>
            <a:xfrm>
              <a:off x="5177052" y="22952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7E9F62E-FE01-494D-BED7-3222FFE0C32D}"/>
                </a:ext>
              </a:extLst>
            </p:cNvPr>
            <p:cNvSpPr/>
            <p:nvPr/>
          </p:nvSpPr>
          <p:spPr>
            <a:xfrm>
              <a:off x="5926892"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0" name="Rectangle: Rounded Corners 9">
              <a:extLst>
                <a:ext uri="{FF2B5EF4-FFF2-40B4-BE49-F238E27FC236}">
                  <a16:creationId xmlns:a16="http://schemas.microsoft.com/office/drawing/2014/main" id="{A64BDA00-7074-4241-BE92-A4B923286AC4}"/>
                </a:ext>
              </a:extLst>
            </p:cNvPr>
            <p:cNvSpPr/>
            <p:nvPr/>
          </p:nvSpPr>
          <p:spPr>
            <a:xfrm>
              <a:off x="5926892" y="27575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1" name="Rectangle: Rounded Corners 10">
              <a:extLst>
                <a:ext uri="{FF2B5EF4-FFF2-40B4-BE49-F238E27FC236}">
                  <a16:creationId xmlns:a16="http://schemas.microsoft.com/office/drawing/2014/main" id="{660FA0CB-3A0F-4C06-AEA0-2F2D91A7E2BB}"/>
                </a:ext>
              </a:extLst>
            </p:cNvPr>
            <p:cNvSpPr/>
            <p:nvPr/>
          </p:nvSpPr>
          <p:spPr>
            <a:xfrm>
              <a:off x="5926892"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3FE5451-5C07-4ED1-96C7-035A832658E1}"/>
                    </a:ext>
                  </a:extLst>
                </p:cNvPr>
                <p:cNvSpPr/>
                <p:nvPr/>
              </p:nvSpPr>
              <p:spPr>
                <a:xfrm>
                  <a:off x="7214088" y="23396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12" name="Rectangle 11">
                  <a:extLst>
                    <a:ext uri="{FF2B5EF4-FFF2-40B4-BE49-F238E27FC236}">
                      <a16:creationId xmlns:a16="http://schemas.microsoft.com/office/drawing/2014/main" id="{33FE5451-5C07-4ED1-96C7-035A832658E1}"/>
                    </a:ext>
                  </a:extLst>
                </p:cNvPr>
                <p:cNvSpPr>
                  <a:spLocks noRot="1" noChangeAspect="1" noMove="1" noResize="1" noEditPoints="1" noAdjustHandles="1" noChangeArrowheads="1" noChangeShapeType="1" noTextEdit="1"/>
                </p:cNvSpPr>
                <p:nvPr/>
              </p:nvSpPr>
              <p:spPr>
                <a:xfrm>
                  <a:off x="7214088" y="2339629"/>
                  <a:ext cx="2593209" cy="369332"/>
                </a:xfrm>
                <a:prstGeom prst="rect">
                  <a:avLst/>
                </a:prstGeom>
                <a:blipFill>
                  <a:blip r:embed="rId2"/>
                  <a:stretch>
                    <a:fillRect/>
                  </a:stretch>
                </a:blipFill>
              </p:spPr>
              <p:txBody>
                <a:bodyPr/>
                <a:lstStyle/>
                <a:p>
                  <a:r>
                    <a:rPr lang="en-CA">
                      <a:noFill/>
                    </a:rPr>
                    <a:t> </a:t>
                  </a:r>
                </a:p>
              </p:txBody>
            </p:sp>
          </mc:Fallback>
        </mc:AlternateContent>
        <p:pic>
          <p:nvPicPr>
            <p:cNvPr id="1026" name="Picture 2" descr="Image result for signature&quot;">
              <a:extLst>
                <a:ext uri="{FF2B5EF4-FFF2-40B4-BE49-F238E27FC236}">
                  <a16:creationId xmlns:a16="http://schemas.microsoft.com/office/drawing/2014/main" id="{02C3A8CD-D36C-42A1-8238-0463F71E9B8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683145" y="18876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pic>
        <p:nvPicPr>
          <p:cNvPr id="42" name="Picture 2" descr="Image result for signature&quot;">
            <a:extLst>
              <a:ext uri="{FF2B5EF4-FFF2-40B4-BE49-F238E27FC236}">
                <a16:creationId xmlns:a16="http://schemas.microsoft.com/office/drawing/2014/main" id="{EC07DB99-E20A-44F6-AF2B-C6ACD30CE593}"/>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4">
                    <a14:imgEffect>
                      <a14:artisticPhotocopy trans="100000"/>
                    </a14:imgEffect>
                  </a14:imgLayer>
                </a14:imgProps>
              </a:ext>
              <a:ext uri="{28A0092B-C50C-407E-A947-70E740481C1C}">
                <a14:useLocalDpi xmlns:a14="http://schemas.microsoft.com/office/drawing/2010/main" val="0"/>
              </a:ext>
            </a:extLst>
          </a:blip>
          <a:srcRect/>
          <a:stretch>
            <a:fillRect/>
          </a:stretch>
        </p:blipFill>
        <p:spPr bwMode="auto">
          <a:xfrm>
            <a:off x="2533924" y="3260908"/>
            <a:ext cx="1066536" cy="37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07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3 – Signatures</a:t>
            </a:r>
          </a:p>
        </p:txBody>
      </p:sp>
      <p:grpSp>
        <p:nvGrpSpPr>
          <p:cNvPr id="30" name="Group 29">
            <a:extLst>
              <a:ext uri="{FF2B5EF4-FFF2-40B4-BE49-F238E27FC236}">
                <a16:creationId xmlns:a16="http://schemas.microsoft.com/office/drawing/2014/main" id="{926D00CD-0158-4FED-93FB-0CE815CB2010}"/>
              </a:ext>
            </a:extLst>
          </p:cNvPr>
          <p:cNvGrpSpPr/>
          <p:nvPr/>
        </p:nvGrpSpPr>
        <p:grpSpPr>
          <a:xfrm>
            <a:off x="2533924" y="2774527"/>
            <a:ext cx="7124152" cy="1308946"/>
            <a:chOff x="2683145" y="1853248"/>
            <a:chExt cx="7124152" cy="1308946"/>
          </a:xfrm>
        </p:grpSpPr>
        <p:sp>
          <p:nvSpPr>
            <p:cNvPr id="6" name="Rectangle: Rounded Corners 5">
              <a:extLst>
                <a:ext uri="{FF2B5EF4-FFF2-40B4-BE49-F238E27FC236}">
                  <a16:creationId xmlns:a16="http://schemas.microsoft.com/office/drawing/2014/main" id="{B99224FE-9AFB-4F83-BD7F-7FA5DE295418}"/>
                </a:ext>
              </a:extLst>
            </p:cNvPr>
            <p:cNvSpPr/>
            <p:nvPr/>
          </p:nvSpPr>
          <p:spPr>
            <a:xfrm>
              <a:off x="3835876"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A93E3C52-F180-4408-B66F-C98A65CBA4B1}"/>
                </a:ext>
              </a:extLst>
            </p:cNvPr>
            <p:cNvSpPr/>
            <p:nvPr/>
          </p:nvSpPr>
          <p:spPr>
            <a:xfrm>
              <a:off x="3835876"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8" name="Straight Arrow Connector 7">
              <a:extLst>
                <a:ext uri="{FF2B5EF4-FFF2-40B4-BE49-F238E27FC236}">
                  <a16:creationId xmlns:a16="http://schemas.microsoft.com/office/drawing/2014/main" id="{EAEA6FAA-13A1-44AD-BFBA-AFE114A046EA}"/>
                </a:ext>
              </a:extLst>
            </p:cNvPr>
            <p:cNvCxnSpPr>
              <a:cxnSpLocks/>
            </p:cNvCxnSpPr>
            <p:nvPr/>
          </p:nvCxnSpPr>
          <p:spPr>
            <a:xfrm>
              <a:off x="5177052" y="22952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7E9F62E-FE01-494D-BED7-3222FFE0C32D}"/>
                </a:ext>
              </a:extLst>
            </p:cNvPr>
            <p:cNvSpPr/>
            <p:nvPr/>
          </p:nvSpPr>
          <p:spPr>
            <a:xfrm>
              <a:off x="5926892"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p:sp>
          <p:nvSpPr>
            <p:cNvPr id="10" name="Rectangle: Rounded Corners 9">
              <a:extLst>
                <a:ext uri="{FF2B5EF4-FFF2-40B4-BE49-F238E27FC236}">
                  <a16:creationId xmlns:a16="http://schemas.microsoft.com/office/drawing/2014/main" id="{A64BDA00-7074-4241-BE92-A4B923286AC4}"/>
                </a:ext>
              </a:extLst>
            </p:cNvPr>
            <p:cNvSpPr/>
            <p:nvPr/>
          </p:nvSpPr>
          <p:spPr>
            <a:xfrm>
              <a:off x="5926892" y="27575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2</a:t>
              </a:r>
            </a:p>
          </p:txBody>
        </p:sp>
        <p:sp>
          <p:nvSpPr>
            <p:cNvPr id="11" name="Rectangle: Rounded Corners 10">
              <a:extLst>
                <a:ext uri="{FF2B5EF4-FFF2-40B4-BE49-F238E27FC236}">
                  <a16:creationId xmlns:a16="http://schemas.microsoft.com/office/drawing/2014/main" id="{660FA0CB-3A0F-4C06-AEA0-2F2D91A7E2BB}"/>
                </a:ext>
              </a:extLst>
            </p:cNvPr>
            <p:cNvSpPr/>
            <p:nvPr/>
          </p:nvSpPr>
          <p:spPr>
            <a:xfrm>
              <a:off x="5926892"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19</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3FE5451-5C07-4ED1-96C7-035A832658E1}"/>
                    </a:ext>
                  </a:extLst>
                </p:cNvPr>
                <p:cNvSpPr/>
                <p:nvPr/>
              </p:nvSpPr>
              <p:spPr>
                <a:xfrm>
                  <a:off x="7214088" y="2339629"/>
                  <a:ext cx="2593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CA" i="1" smtClean="0">
                                <a:latin typeface="Cambria Math" panose="02040503050406030204" pitchFamily="18" charset="0"/>
                                <a:ea typeface="Cambria Math" panose="02040503050406030204" pitchFamily="18" charset="0"/>
                              </a:rPr>
                            </m:ctrlPr>
                          </m:dPr>
                          <m:e>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e>
                        </m:d>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𝐺</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𝑐</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𝐾</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12" name="Rectangle 11">
                  <a:extLst>
                    <a:ext uri="{FF2B5EF4-FFF2-40B4-BE49-F238E27FC236}">
                      <a16:creationId xmlns:a16="http://schemas.microsoft.com/office/drawing/2014/main" id="{33FE5451-5C07-4ED1-96C7-035A832658E1}"/>
                    </a:ext>
                  </a:extLst>
                </p:cNvPr>
                <p:cNvSpPr>
                  <a:spLocks noRot="1" noChangeAspect="1" noMove="1" noResize="1" noEditPoints="1" noAdjustHandles="1" noChangeArrowheads="1" noChangeShapeType="1" noTextEdit="1"/>
                </p:cNvSpPr>
                <p:nvPr/>
              </p:nvSpPr>
              <p:spPr>
                <a:xfrm>
                  <a:off x="7214088" y="2339629"/>
                  <a:ext cx="2593209" cy="369332"/>
                </a:xfrm>
                <a:prstGeom prst="rect">
                  <a:avLst/>
                </a:prstGeom>
                <a:blipFill>
                  <a:blip r:embed="rId2"/>
                  <a:stretch>
                    <a:fillRect/>
                  </a:stretch>
                </a:blipFill>
              </p:spPr>
              <p:txBody>
                <a:bodyPr/>
                <a:lstStyle/>
                <a:p>
                  <a:r>
                    <a:rPr lang="en-CA">
                      <a:noFill/>
                    </a:rPr>
                    <a:t> </a:t>
                  </a:r>
                </a:p>
              </p:txBody>
            </p:sp>
          </mc:Fallback>
        </mc:AlternateContent>
        <p:pic>
          <p:nvPicPr>
            <p:cNvPr id="1026" name="Picture 2" descr="Image result for signature&quot;">
              <a:extLst>
                <a:ext uri="{FF2B5EF4-FFF2-40B4-BE49-F238E27FC236}">
                  <a16:creationId xmlns:a16="http://schemas.microsoft.com/office/drawing/2014/main" id="{02C3A8CD-D36C-42A1-8238-0463F71E9B8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683145" y="18876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pic>
        <p:nvPicPr>
          <p:cNvPr id="42" name="Picture 2" descr="Image result for signature&quot;">
            <a:extLst>
              <a:ext uri="{FF2B5EF4-FFF2-40B4-BE49-F238E27FC236}">
                <a16:creationId xmlns:a16="http://schemas.microsoft.com/office/drawing/2014/main" id="{EC07DB99-E20A-44F6-AF2B-C6ACD30CE593}"/>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4">
                    <a14:imgEffect>
                      <a14:artisticPhotocopy trans="100000"/>
                    </a14:imgEffect>
                  </a14:imgLayer>
                </a14:imgProps>
              </a:ext>
              <a:ext uri="{28A0092B-C50C-407E-A947-70E740481C1C}">
                <a14:useLocalDpi xmlns:a14="http://schemas.microsoft.com/office/drawing/2010/main" val="0"/>
              </a:ext>
            </a:extLst>
          </a:blip>
          <a:srcRect/>
          <a:stretch>
            <a:fillRect/>
          </a:stretch>
        </p:blipFill>
        <p:spPr bwMode="auto">
          <a:xfrm>
            <a:off x="2533924" y="3260908"/>
            <a:ext cx="1066536" cy="370269"/>
          </a:xfrm>
          <a:prstGeom prst="rect">
            <a:avLst/>
          </a:prstGeom>
          <a:noFill/>
          <a:extLst>
            <a:ext uri="{909E8E84-426E-40DD-AFC4-6F175D3DCCD1}">
              <a14:hiddenFill xmlns:a14="http://schemas.microsoft.com/office/drawing/2010/main">
                <a:solidFill>
                  <a:srgbClr val="FFFFFF"/>
                </a:solidFill>
              </a14:hiddenFill>
            </a:ext>
          </a:extLst>
        </p:spPr>
      </p:pic>
      <p:sp>
        <p:nvSpPr>
          <p:cNvPr id="43" name="Arc 42">
            <a:extLst>
              <a:ext uri="{FF2B5EF4-FFF2-40B4-BE49-F238E27FC236}">
                <a16:creationId xmlns:a16="http://schemas.microsoft.com/office/drawing/2014/main" id="{814AAD04-4BF1-4DE6-8B8F-C27669E77017}"/>
              </a:ext>
            </a:extLst>
          </p:cNvPr>
          <p:cNvSpPr/>
          <p:nvPr/>
        </p:nvSpPr>
        <p:spPr>
          <a:xfrm>
            <a:off x="5387807" y="1990626"/>
            <a:ext cx="2930085" cy="2522940"/>
          </a:xfrm>
          <a:prstGeom prst="arc">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4" name="Arc 43">
            <a:extLst>
              <a:ext uri="{FF2B5EF4-FFF2-40B4-BE49-F238E27FC236}">
                <a16:creationId xmlns:a16="http://schemas.microsoft.com/office/drawing/2014/main" id="{B59CBECD-60C4-41BB-9834-E4B073333F90}"/>
              </a:ext>
            </a:extLst>
          </p:cNvPr>
          <p:cNvSpPr/>
          <p:nvPr/>
        </p:nvSpPr>
        <p:spPr>
          <a:xfrm>
            <a:off x="5301058" y="1597541"/>
            <a:ext cx="3525873" cy="2914610"/>
          </a:xfrm>
          <a:prstGeom prst="arc">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5" name="Arc 44">
            <a:extLst>
              <a:ext uri="{FF2B5EF4-FFF2-40B4-BE49-F238E27FC236}">
                <a16:creationId xmlns:a16="http://schemas.microsoft.com/office/drawing/2014/main" id="{769B011D-1528-49DA-8F7C-4C1F6F660D40}"/>
              </a:ext>
            </a:extLst>
          </p:cNvPr>
          <p:cNvSpPr/>
          <p:nvPr/>
        </p:nvSpPr>
        <p:spPr>
          <a:xfrm>
            <a:off x="5311142" y="1149970"/>
            <a:ext cx="3982706" cy="3185042"/>
          </a:xfrm>
          <a:prstGeom prst="arc">
            <a:avLst/>
          </a:prstGeom>
          <a:ln w="317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Tree>
    <p:extLst>
      <p:ext uri="{BB962C8B-B14F-4D97-AF65-F5344CB8AC3E}">
        <p14:creationId xmlns:p14="http://schemas.microsoft.com/office/powerpoint/2010/main" val="116823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3 – Signatures</a:t>
            </a:r>
          </a:p>
        </p:txBody>
      </p:sp>
      <p:sp>
        <p:nvSpPr>
          <p:cNvPr id="16" name="Content Placeholder 2">
            <a:extLst>
              <a:ext uri="{FF2B5EF4-FFF2-40B4-BE49-F238E27FC236}">
                <a16:creationId xmlns:a16="http://schemas.microsoft.com/office/drawing/2014/main" id="{B51503C8-C933-4D12-860B-35EFA4F51EC1}"/>
              </a:ext>
            </a:extLst>
          </p:cNvPr>
          <p:cNvSpPr>
            <a:spLocks noGrp="1"/>
          </p:cNvSpPr>
          <p:nvPr>
            <p:ph idx="1"/>
          </p:nvPr>
        </p:nvSpPr>
        <p:spPr>
          <a:xfrm>
            <a:off x="1103312" y="2052918"/>
            <a:ext cx="8946541" cy="4195481"/>
          </a:xfrm>
        </p:spPr>
        <p:txBody>
          <a:bodyPr/>
          <a:lstStyle/>
          <a:p>
            <a:r>
              <a:rPr lang="en-CA" dirty="0"/>
              <a:t>A </a:t>
            </a:r>
            <a:r>
              <a:rPr lang="en-CA" b="1" u="sng" dirty="0"/>
              <a:t>receiver</a:t>
            </a:r>
            <a:r>
              <a:rPr lang="en-CA" dirty="0"/>
              <a:t> can verify the contents of the PSBT, and can validate that the Diffie Hellman tweaked public key.</a:t>
            </a:r>
          </a:p>
          <a:p>
            <a:r>
              <a:rPr lang="en-CA" dirty="0"/>
              <a:t>Then the receiver may choose to sign and broadcast</a:t>
            </a:r>
          </a:p>
          <a:p>
            <a:pPr lvl="1"/>
            <a:r>
              <a:rPr lang="en-CA" dirty="0"/>
              <a:t>Note that the UTXO may or may not already be consumed by another UTXO that was selected by the proposer, but this doesn’t matter as there is no loss of funds.</a:t>
            </a:r>
          </a:p>
          <a:p>
            <a:pPr lvl="1"/>
            <a:r>
              <a:rPr lang="en-CA" dirty="0"/>
              <a:t>Further, observe that if the PSBT is not encrypted against the public key of the UTXOs it attempts to join, a malicious listener could intercept a PSBT and map inputs to outputs.</a:t>
            </a:r>
          </a:p>
          <a:p>
            <a:endParaRPr lang="en-CA" dirty="0"/>
          </a:p>
        </p:txBody>
      </p:sp>
    </p:spTree>
    <p:extLst>
      <p:ext uri="{BB962C8B-B14F-4D97-AF65-F5344CB8AC3E}">
        <p14:creationId xmlns:p14="http://schemas.microsoft.com/office/powerpoint/2010/main" val="2548896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V. 0 Summary</a:t>
            </a:r>
          </a:p>
        </p:txBody>
      </p:sp>
      <p:sp>
        <p:nvSpPr>
          <p:cNvPr id="6" name="Content Placeholder 2">
            <a:extLst>
              <a:ext uri="{FF2B5EF4-FFF2-40B4-BE49-F238E27FC236}">
                <a16:creationId xmlns:a16="http://schemas.microsoft.com/office/drawing/2014/main" id="{3B67E9D8-D72B-4CBF-B82F-2D1ED5EE7DC8}"/>
              </a:ext>
            </a:extLst>
          </p:cNvPr>
          <p:cNvSpPr>
            <a:spLocks noGrp="1"/>
          </p:cNvSpPr>
          <p:nvPr>
            <p:ph idx="1"/>
          </p:nvPr>
        </p:nvSpPr>
        <p:spPr>
          <a:xfrm>
            <a:off x="875201" y="1581084"/>
            <a:ext cx="8946541" cy="4195481"/>
          </a:xfrm>
        </p:spPr>
        <p:txBody>
          <a:bodyPr>
            <a:normAutofit/>
          </a:bodyPr>
          <a:lstStyle/>
          <a:p>
            <a:pPr marL="514350" indent="-514350">
              <a:buFont typeface="+mj-lt"/>
              <a:buAutoNum type="arabicPeriod"/>
            </a:pPr>
            <a:r>
              <a:rPr lang="en-CA" sz="2600" dirty="0"/>
              <a:t>A </a:t>
            </a:r>
            <a:r>
              <a:rPr lang="en-CA" sz="2600" b="1" u="sng" dirty="0"/>
              <a:t>proposer</a:t>
            </a:r>
            <a:r>
              <a:rPr lang="en-CA" sz="2600" dirty="0"/>
              <a:t> selects potential UTXOs from </a:t>
            </a:r>
            <a:r>
              <a:rPr lang="en-CA" sz="2600" b="1" u="sng" dirty="0"/>
              <a:t>re-used</a:t>
            </a:r>
            <a:r>
              <a:rPr lang="en-CA" sz="2600" dirty="0"/>
              <a:t> </a:t>
            </a:r>
            <a:r>
              <a:rPr lang="en-CA" sz="2600" b="1" u="sng" dirty="0"/>
              <a:t>addresses</a:t>
            </a:r>
            <a:r>
              <a:rPr lang="en-CA" sz="2600" dirty="0"/>
              <a:t> that have values smaller than his own.</a:t>
            </a:r>
          </a:p>
          <a:p>
            <a:pPr marL="514350" indent="-514350">
              <a:buFont typeface="+mj-lt"/>
              <a:buAutoNum type="arabicPeriod"/>
            </a:pPr>
            <a:r>
              <a:rPr lang="en-CA" sz="2600" dirty="0"/>
              <a:t>The proposer then constructs outputs by tweaking the </a:t>
            </a:r>
            <a:r>
              <a:rPr lang="en-CA" sz="2600" b="1" u="sng" dirty="0"/>
              <a:t>receivers</a:t>
            </a:r>
            <a:r>
              <a:rPr lang="en-CA" sz="2600" dirty="0"/>
              <a:t> public key with a </a:t>
            </a:r>
            <a:r>
              <a:rPr lang="en-CA" sz="2600" b="1" u="sng" dirty="0"/>
              <a:t>DH key exchange</a:t>
            </a:r>
            <a:r>
              <a:rPr lang="en-CA" sz="2600" dirty="0"/>
              <a:t>.</a:t>
            </a:r>
          </a:p>
          <a:p>
            <a:pPr marL="514350" indent="-514350">
              <a:buFont typeface="+mj-lt"/>
              <a:buAutoNum type="arabicPeriod"/>
            </a:pPr>
            <a:r>
              <a:rPr lang="en-CA" sz="2600" dirty="0"/>
              <a:t>The proposer then broadcasts an </a:t>
            </a:r>
            <a:r>
              <a:rPr lang="en-CA" sz="2600" b="1" u="sng" dirty="0"/>
              <a:t>encrypted PSBT </a:t>
            </a:r>
            <a:r>
              <a:rPr lang="en-CA" sz="2600" dirty="0"/>
              <a:t>to </a:t>
            </a:r>
            <a:r>
              <a:rPr lang="en-CA" sz="2600" b="1" u="sng" dirty="0"/>
              <a:t>public forum </a:t>
            </a:r>
            <a:r>
              <a:rPr lang="en-CA" sz="2600" dirty="0"/>
              <a:t>or to peers directly.</a:t>
            </a:r>
          </a:p>
          <a:p>
            <a:pPr marL="514350" indent="-514350">
              <a:buFont typeface="+mj-lt"/>
              <a:buAutoNum type="arabicPeriod"/>
            </a:pPr>
            <a:r>
              <a:rPr lang="en-CA" sz="2600" dirty="0"/>
              <a:t>The receiver can </a:t>
            </a:r>
            <a:r>
              <a:rPr lang="en-CA" sz="2600" b="1" u="sng" dirty="0"/>
              <a:t>decrypt the PSBT </a:t>
            </a:r>
            <a:r>
              <a:rPr lang="en-CA" sz="2600" dirty="0"/>
              <a:t>and chose to </a:t>
            </a:r>
            <a:r>
              <a:rPr lang="en-CA" sz="2600" b="1" u="sng" dirty="0"/>
              <a:t>sign and broadcast.</a:t>
            </a:r>
          </a:p>
        </p:txBody>
      </p:sp>
    </p:spTree>
    <p:extLst>
      <p:ext uri="{BB962C8B-B14F-4D97-AF65-F5344CB8AC3E}">
        <p14:creationId xmlns:p14="http://schemas.microsoft.com/office/powerpoint/2010/main" val="93938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18E7-32DD-4585-BDD3-1A038FAD7E16}"/>
              </a:ext>
            </a:extLst>
          </p:cNvPr>
          <p:cNvSpPr>
            <a:spLocks noGrp="1"/>
          </p:cNvSpPr>
          <p:nvPr>
            <p:ph type="title"/>
          </p:nvPr>
        </p:nvSpPr>
        <p:spPr/>
        <p:txBody>
          <a:bodyPr/>
          <a:lstStyle/>
          <a:p>
            <a:r>
              <a:rPr lang="en-CA" dirty="0"/>
              <a:t>Last week – Knapsack </a:t>
            </a:r>
            <a:r>
              <a:rPr lang="en-CA" dirty="0" err="1"/>
              <a:t>Coinjoin</a:t>
            </a:r>
            <a:endParaRPr lang="en-CA" dirty="0"/>
          </a:p>
        </p:txBody>
      </p:sp>
      <p:sp>
        <p:nvSpPr>
          <p:cNvPr id="3" name="Content Placeholder 2">
            <a:extLst>
              <a:ext uri="{FF2B5EF4-FFF2-40B4-BE49-F238E27FC236}">
                <a16:creationId xmlns:a16="http://schemas.microsoft.com/office/drawing/2014/main" id="{F7CB5F1C-1AE2-4E18-A784-13C69FE1A06F}"/>
              </a:ext>
            </a:extLst>
          </p:cNvPr>
          <p:cNvSpPr>
            <a:spLocks noGrp="1"/>
          </p:cNvSpPr>
          <p:nvPr>
            <p:ph idx="1"/>
          </p:nvPr>
        </p:nvSpPr>
        <p:spPr/>
        <p:txBody>
          <a:bodyPr>
            <a:normAutofit fontScale="92500"/>
          </a:bodyPr>
          <a:lstStyle/>
          <a:p>
            <a:pPr marL="0" indent="0">
              <a:buNone/>
            </a:pPr>
            <a:r>
              <a:rPr lang="en-CA" sz="2800" dirty="0"/>
              <a:t>Summary of Knapsack CoinJoin idea:</a:t>
            </a:r>
          </a:p>
          <a:p>
            <a:pPr marL="0" indent="0">
              <a:buNone/>
            </a:pPr>
            <a:r>
              <a:rPr lang="en-CA" sz="2800" dirty="0"/>
              <a:t>We can allow for users to mix </a:t>
            </a:r>
            <a:r>
              <a:rPr lang="en-CA" sz="2800" b="1" u="sng" dirty="0"/>
              <a:t>arbitrary values </a:t>
            </a:r>
            <a:r>
              <a:rPr lang="en-CA" sz="2800" dirty="0"/>
              <a:t>if we further </a:t>
            </a:r>
            <a:r>
              <a:rPr lang="en-CA" sz="2800" b="1" u="sng" dirty="0"/>
              <a:t>break down the outputs </a:t>
            </a:r>
            <a:r>
              <a:rPr lang="en-CA" sz="2800" dirty="0"/>
              <a:t>in a tactical way. By considering the ways that a CoinJoined transaction can be broken down, we can optimize the break down of outputs by </a:t>
            </a:r>
            <a:r>
              <a:rPr lang="en-CA" sz="2800" b="1" u="sng" dirty="0"/>
              <a:t>increasing the number possible ways a CoinJoined transaction can be interpreted </a:t>
            </a:r>
            <a:r>
              <a:rPr lang="en-CA" sz="2800" dirty="0"/>
              <a:t>by an outsider. Anonymity of coins and their origins is achieved by having a multiplicity of possible links between any two coins in this scheme.</a:t>
            </a:r>
          </a:p>
          <a:p>
            <a:pPr lvl="1"/>
            <a:endParaRPr lang="en-CA" dirty="0"/>
          </a:p>
        </p:txBody>
      </p:sp>
    </p:spTree>
    <p:extLst>
      <p:ext uri="{BB962C8B-B14F-4D97-AF65-F5344CB8AC3E}">
        <p14:creationId xmlns:p14="http://schemas.microsoft.com/office/powerpoint/2010/main" val="3761406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V. 0 Summary</a:t>
            </a:r>
          </a:p>
        </p:txBody>
      </p:sp>
      <p:sp>
        <p:nvSpPr>
          <p:cNvPr id="6" name="Content Placeholder 2">
            <a:extLst>
              <a:ext uri="{FF2B5EF4-FFF2-40B4-BE49-F238E27FC236}">
                <a16:creationId xmlns:a16="http://schemas.microsoft.com/office/drawing/2014/main" id="{3B67E9D8-D72B-4CBF-B82F-2D1ED5EE7DC8}"/>
              </a:ext>
            </a:extLst>
          </p:cNvPr>
          <p:cNvSpPr>
            <a:spLocks noGrp="1"/>
          </p:cNvSpPr>
          <p:nvPr>
            <p:ph idx="1"/>
          </p:nvPr>
        </p:nvSpPr>
        <p:spPr>
          <a:xfrm>
            <a:off x="875201" y="1581084"/>
            <a:ext cx="8946541" cy="4195481"/>
          </a:xfrm>
        </p:spPr>
        <p:txBody>
          <a:bodyPr>
            <a:normAutofit/>
          </a:bodyPr>
          <a:lstStyle/>
          <a:p>
            <a:pPr marL="514350" indent="-514350">
              <a:buFont typeface="+mj-lt"/>
              <a:buAutoNum type="arabicPeriod"/>
            </a:pPr>
            <a:r>
              <a:rPr lang="en-CA" sz="2600" dirty="0"/>
              <a:t>A </a:t>
            </a:r>
            <a:r>
              <a:rPr lang="en-CA" sz="2600" b="1" u="sng" dirty="0"/>
              <a:t>proposer</a:t>
            </a:r>
            <a:r>
              <a:rPr lang="en-CA" sz="2600" dirty="0"/>
              <a:t> selects potential UTXOs from </a:t>
            </a:r>
            <a:r>
              <a:rPr lang="en-CA" sz="2600" b="1" u="sng" dirty="0"/>
              <a:t>re-used</a:t>
            </a:r>
            <a:r>
              <a:rPr lang="en-CA" sz="2600" dirty="0"/>
              <a:t> </a:t>
            </a:r>
            <a:r>
              <a:rPr lang="en-CA" sz="2600" b="1" u="sng" dirty="0"/>
              <a:t>addresses</a:t>
            </a:r>
            <a:r>
              <a:rPr lang="en-CA" sz="2600" dirty="0"/>
              <a:t> that have values smaller than his own.</a:t>
            </a:r>
          </a:p>
          <a:p>
            <a:pPr marL="514350" indent="-514350">
              <a:buFont typeface="+mj-lt"/>
              <a:buAutoNum type="arabicPeriod"/>
            </a:pPr>
            <a:r>
              <a:rPr lang="en-CA" sz="2600" dirty="0"/>
              <a:t>The proposer then constructs outputs by tweaking the </a:t>
            </a:r>
            <a:r>
              <a:rPr lang="en-CA" sz="2600" b="1" u="sng" dirty="0"/>
              <a:t>receivers</a:t>
            </a:r>
            <a:r>
              <a:rPr lang="en-CA" sz="2600" dirty="0"/>
              <a:t> public key with a </a:t>
            </a:r>
            <a:r>
              <a:rPr lang="en-CA" sz="2600" b="1" u="sng" dirty="0"/>
              <a:t>DH key exchange</a:t>
            </a:r>
            <a:r>
              <a:rPr lang="en-CA" sz="2600" dirty="0"/>
              <a:t>.</a:t>
            </a:r>
          </a:p>
          <a:p>
            <a:pPr marL="514350" indent="-514350">
              <a:buFont typeface="+mj-lt"/>
              <a:buAutoNum type="arabicPeriod"/>
            </a:pPr>
            <a:r>
              <a:rPr lang="en-CA" sz="2600" dirty="0"/>
              <a:t>The proposer then broadcasts an </a:t>
            </a:r>
            <a:r>
              <a:rPr lang="en-CA" sz="2600" b="1" u="sng" dirty="0"/>
              <a:t>encrypted PSBT </a:t>
            </a:r>
            <a:r>
              <a:rPr lang="en-CA" sz="2600" dirty="0"/>
              <a:t>to </a:t>
            </a:r>
            <a:r>
              <a:rPr lang="en-CA" sz="2600" b="1" u="sng" dirty="0"/>
              <a:t>public forum </a:t>
            </a:r>
            <a:r>
              <a:rPr lang="en-CA" sz="2600" dirty="0"/>
              <a:t>or to peers directly.</a:t>
            </a:r>
          </a:p>
          <a:p>
            <a:pPr marL="514350" indent="-514350">
              <a:buFont typeface="+mj-lt"/>
              <a:buAutoNum type="arabicPeriod"/>
            </a:pPr>
            <a:r>
              <a:rPr lang="en-CA" sz="2600" dirty="0"/>
              <a:t>The receiver can </a:t>
            </a:r>
            <a:r>
              <a:rPr lang="en-CA" sz="2600" b="1" u="sng" dirty="0"/>
              <a:t>decrypt the PSBT </a:t>
            </a:r>
            <a:r>
              <a:rPr lang="en-CA" sz="2600" dirty="0"/>
              <a:t>and chose to </a:t>
            </a:r>
            <a:r>
              <a:rPr lang="en-CA" sz="2600" b="1" u="sng" dirty="0"/>
              <a:t>sign and broadcast.</a:t>
            </a:r>
          </a:p>
        </p:txBody>
      </p:sp>
    </p:spTree>
    <p:extLst>
      <p:ext uri="{BB962C8B-B14F-4D97-AF65-F5344CB8AC3E}">
        <p14:creationId xmlns:p14="http://schemas.microsoft.com/office/powerpoint/2010/main" val="112422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V. 0 Summary (Note)</a:t>
            </a:r>
          </a:p>
        </p:txBody>
      </p:sp>
      <p:sp>
        <p:nvSpPr>
          <p:cNvPr id="6" name="Content Placeholder 2">
            <a:extLst>
              <a:ext uri="{FF2B5EF4-FFF2-40B4-BE49-F238E27FC236}">
                <a16:creationId xmlns:a16="http://schemas.microsoft.com/office/drawing/2014/main" id="{3B67E9D8-D72B-4CBF-B82F-2D1ED5EE7DC8}"/>
              </a:ext>
            </a:extLst>
          </p:cNvPr>
          <p:cNvSpPr>
            <a:spLocks noGrp="1"/>
          </p:cNvSpPr>
          <p:nvPr>
            <p:ph idx="1"/>
          </p:nvPr>
        </p:nvSpPr>
        <p:spPr>
          <a:xfrm>
            <a:off x="875201" y="1581084"/>
            <a:ext cx="8946541" cy="4195481"/>
          </a:xfrm>
        </p:spPr>
        <p:txBody>
          <a:bodyPr>
            <a:normAutofit/>
          </a:bodyPr>
          <a:lstStyle/>
          <a:p>
            <a:r>
              <a:rPr lang="en-CA" sz="2600" dirty="0"/>
              <a:t>SNICKER is a deterministic protocol, and a user restoring their wallet with their seed words should be able to find all of the SNICKER outputs.</a:t>
            </a:r>
          </a:p>
          <a:p>
            <a:r>
              <a:rPr lang="en-CA" sz="2600" dirty="0"/>
              <a:t>Non-interactive! The receiver only participates at the very last stage, having had no prior interactions with the proposer.</a:t>
            </a:r>
          </a:p>
        </p:txBody>
      </p:sp>
    </p:spTree>
    <p:extLst>
      <p:ext uri="{BB962C8B-B14F-4D97-AF65-F5344CB8AC3E}">
        <p14:creationId xmlns:p14="http://schemas.microsoft.com/office/powerpoint/2010/main" val="3595148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V. 1</a:t>
            </a:r>
          </a:p>
        </p:txBody>
      </p:sp>
      <p:sp>
        <p:nvSpPr>
          <p:cNvPr id="4" name="Content Placeholder 3">
            <a:extLst>
              <a:ext uri="{FF2B5EF4-FFF2-40B4-BE49-F238E27FC236}">
                <a16:creationId xmlns:a16="http://schemas.microsoft.com/office/drawing/2014/main" id="{9838915A-A6C1-423E-8E7C-2F24A9E3A135}"/>
              </a:ext>
            </a:extLst>
          </p:cNvPr>
          <p:cNvSpPr>
            <a:spLocks noGrp="1"/>
          </p:cNvSpPr>
          <p:nvPr>
            <p:ph idx="1"/>
          </p:nvPr>
        </p:nvSpPr>
        <p:spPr>
          <a:xfrm>
            <a:off x="1104293" y="1525637"/>
            <a:ext cx="8946541" cy="4195481"/>
          </a:xfrm>
        </p:spPr>
        <p:txBody>
          <a:bodyPr/>
          <a:lstStyle/>
          <a:p>
            <a:pPr marL="0" indent="0">
              <a:buNone/>
            </a:pPr>
            <a:r>
              <a:rPr lang="en-CA" sz="2400" dirty="0"/>
              <a:t>How can we implement SNICKER without requiring address re-use? That is, without requiring the receiver to reveal their </a:t>
            </a:r>
            <a:r>
              <a:rPr lang="en-CA" sz="2400" dirty="0" err="1"/>
              <a:t>pubkey</a:t>
            </a:r>
            <a:r>
              <a:rPr lang="en-CA" sz="2400" dirty="0"/>
              <a:t>?</a:t>
            </a:r>
          </a:p>
          <a:p>
            <a:endParaRPr lang="en-CA" dirty="0"/>
          </a:p>
        </p:txBody>
      </p:sp>
      <p:pic>
        <p:nvPicPr>
          <p:cNvPr id="7" name="Picture 6" descr="Image result for question mark&quot;">
            <a:extLst>
              <a:ext uri="{FF2B5EF4-FFF2-40B4-BE49-F238E27FC236}">
                <a16:creationId xmlns:a16="http://schemas.microsoft.com/office/drawing/2014/main" id="{7C22F4D0-A747-4D02-91A0-85E7E9528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611" y="2926167"/>
            <a:ext cx="1479095" cy="1479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94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V. 1</a:t>
            </a:r>
          </a:p>
        </p:txBody>
      </p:sp>
      <p:sp>
        <p:nvSpPr>
          <p:cNvPr id="4" name="Content Placeholder 3">
            <a:extLst>
              <a:ext uri="{FF2B5EF4-FFF2-40B4-BE49-F238E27FC236}">
                <a16:creationId xmlns:a16="http://schemas.microsoft.com/office/drawing/2014/main" id="{9838915A-A6C1-423E-8E7C-2F24A9E3A135}"/>
              </a:ext>
            </a:extLst>
          </p:cNvPr>
          <p:cNvSpPr>
            <a:spLocks noGrp="1"/>
          </p:cNvSpPr>
          <p:nvPr>
            <p:ph idx="1"/>
          </p:nvPr>
        </p:nvSpPr>
        <p:spPr>
          <a:xfrm>
            <a:off x="1104293" y="1525638"/>
            <a:ext cx="9087596" cy="1440842"/>
          </a:xfrm>
        </p:spPr>
        <p:txBody>
          <a:bodyPr/>
          <a:lstStyle/>
          <a:p>
            <a:pPr marL="0" indent="0">
              <a:buNone/>
            </a:pPr>
            <a:r>
              <a:rPr lang="en-CA" sz="2400" dirty="0"/>
              <a:t>Solution – the </a:t>
            </a:r>
            <a:r>
              <a:rPr lang="en-CA" sz="2400" b="1" u="sng" dirty="0"/>
              <a:t>proposer</a:t>
            </a:r>
            <a:r>
              <a:rPr lang="en-CA" sz="2400" dirty="0"/>
              <a:t> can </a:t>
            </a:r>
            <a:r>
              <a:rPr lang="en-CA" sz="2400" b="1" u="sng" dirty="0"/>
              <a:t>guess co-ownership </a:t>
            </a:r>
            <a:r>
              <a:rPr lang="en-CA" sz="2400" dirty="0"/>
              <a:t>of used addresses and UTXOs sitting in un-used address.</a:t>
            </a:r>
          </a:p>
          <a:p>
            <a:pPr marL="0" indent="0">
              <a:buNone/>
            </a:pPr>
            <a:r>
              <a:rPr lang="en-CA" dirty="0"/>
              <a:t>For example:</a:t>
            </a:r>
          </a:p>
        </p:txBody>
      </p:sp>
      <p:sp>
        <p:nvSpPr>
          <p:cNvPr id="6" name="Rectangle: Rounded Corners 5">
            <a:extLst>
              <a:ext uri="{FF2B5EF4-FFF2-40B4-BE49-F238E27FC236}">
                <a16:creationId xmlns:a16="http://schemas.microsoft.com/office/drawing/2014/main" id="{4D7F21B8-CBCC-4D83-8F1C-463D24117B96}"/>
              </a:ext>
            </a:extLst>
          </p:cNvPr>
          <p:cNvSpPr/>
          <p:nvPr/>
        </p:nvSpPr>
        <p:spPr>
          <a:xfrm>
            <a:off x="3892425" y="3216305"/>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8" name="Straight Arrow Connector 7">
            <a:extLst>
              <a:ext uri="{FF2B5EF4-FFF2-40B4-BE49-F238E27FC236}">
                <a16:creationId xmlns:a16="http://schemas.microsoft.com/office/drawing/2014/main" id="{73EC14BF-CBAF-4C14-BF94-5260F9FC3CD4}"/>
              </a:ext>
            </a:extLst>
          </p:cNvPr>
          <p:cNvCxnSpPr>
            <a:cxnSpLocks/>
          </p:cNvCxnSpPr>
          <p:nvPr/>
        </p:nvCxnSpPr>
        <p:spPr>
          <a:xfrm>
            <a:off x="5295069" y="3408496"/>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EF283F4-555D-4F11-B0EF-9D3C458A1095}"/>
              </a:ext>
            </a:extLst>
          </p:cNvPr>
          <p:cNvSpPr/>
          <p:nvPr/>
        </p:nvSpPr>
        <p:spPr>
          <a:xfrm>
            <a:off x="6044909" y="3429000"/>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10</a:t>
            </a:r>
          </a:p>
        </p:txBody>
      </p:sp>
      <p:sp>
        <p:nvSpPr>
          <p:cNvPr id="11" name="Rectangle: Rounded Corners 10">
            <a:extLst>
              <a:ext uri="{FF2B5EF4-FFF2-40B4-BE49-F238E27FC236}">
                <a16:creationId xmlns:a16="http://schemas.microsoft.com/office/drawing/2014/main" id="{BAA44861-A262-45E4-829A-FF2D9D98BFF3}"/>
              </a:ext>
            </a:extLst>
          </p:cNvPr>
          <p:cNvSpPr/>
          <p:nvPr/>
        </p:nvSpPr>
        <p:spPr>
          <a:xfrm>
            <a:off x="6044909" y="2966480"/>
            <a:ext cx="1282262" cy="404648"/>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o = 9</a:t>
            </a:r>
          </a:p>
        </p:txBody>
      </p:sp>
      <p:sp>
        <p:nvSpPr>
          <p:cNvPr id="3" name="TextBox 2">
            <a:extLst>
              <a:ext uri="{FF2B5EF4-FFF2-40B4-BE49-F238E27FC236}">
                <a16:creationId xmlns:a16="http://schemas.microsoft.com/office/drawing/2014/main" id="{7156221F-ED40-493F-9440-0D32CE195C81}"/>
              </a:ext>
            </a:extLst>
          </p:cNvPr>
          <p:cNvSpPr txBox="1"/>
          <p:nvPr/>
        </p:nvSpPr>
        <p:spPr>
          <a:xfrm>
            <a:off x="7488735" y="3446658"/>
            <a:ext cx="2978701" cy="369332"/>
          </a:xfrm>
          <a:prstGeom prst="rect">
            <a:avLst/>
          </a:prstGeom>
          <a:noFill/>
        </p:spPr>
        <p:txBody>
          <a:bodyPr wrap="none" rtlCol="0">
            <a:spAutoFit/>
          </a:bodyPr>
          <a:lstStyle/>
          <a:p>
            <a:r>
              <a:rPr lang="en-CA" dirty="0"/>
              <a:t>Likely the change output</a:t>
            </a:r>
          </a:p>
        </p:txBody>
      </p:sp>
      <p:sp>
        <p:nvSpPr>
          <p:cNvPr id="12" name="TextBox 11">
            <a:extLst>
              <a:ext uri="{FF2B5EF4-FFF2-40B4-BE49-F238E27FC236}">
                <a16:creationId xmlns:a16="http://schemas.microsoft.com/office/drawing/2014/main" id="{11B4DCD7-30B9-4614-A62B-519EE1AC8149}"/>
              </a:ext>
            </a:extLst>
          </p:cNvPr>
          <p:cNvSpPr txBox="1"/>
          <p:nvPr/>
        </p:nvSpPr>
        <p:spPr>
          <a:xfrm>
            <a:off x="4327622" y="5147696"/>
            <a:ext cx="2654894" cy="369332"/>
          </a:xfrm>
          <a:prstGeom prst="rect">
            <a:avLst/>
          </a:prstGeom>
          <a:noFill/>
        </p:spPr>
        <p:txBody>
          <a:bodyPr wrap="none" rtlCol="0">
            <a:spAutoFit/>
          </a:bodyPr>
          <a:lstStyle/>
          <a:p>
            <a:r>
              <a:rPr lang="en-CA" dirty="0"/>
              <a:t>Likely the same owner</a:t>
            </a:r>
          </a:p>
        </p:txBody>
      </p:sp>
      <p:cxnSp>
        <p:nvCxnSpPr>
          <p:cNvPr id="14" name="Straight Arrow Connector 13">
            <a:extLst>
              <a:ext uri="{FF2B5EF4-FFF2-40B4-BE49-F238E27FC236}">
                <a16:creationId xmlns:a16="http://schemas.microsoft.com/office/drawing/2014/main" id="{1894A963-9522-4A17-BAFA-2F433B77C845}"/>
              </a:ext>
            </a:extLst>
          </p:cNvPr>
          <p:cNvCxnSpPr>
            <a:cxnSpLocks/>
            <a:stCxn id="12" idx="0"/>
            <a:endCxn id="6" idx="2"/>
          </p:cNvCxnSpPr>
          <p:nvPr/>
        </p:nvCxnSpPr>
        <p:spPr>
          <a:xfrm flipH="1" flipV="1">
            <a:off x="4533556" y="3620953"/>
            <a:ext cx="1121513" cy="152674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A32DAB-F00F-4FFA-939A-984AD9D6ACFF}"/>
              </a:ext>
            </a:extLst>
          </p:cNvPr>
          <p:cNvCxnSpPr>
            <a:cxnSpLocks/>
            <a:stCxn id="12" idx="0"/>
            <a:endCxn id="9" idx="2"/>
          </p:cNvCxnSpPr>
          <p:nvPr/>
        </p:nvCxnSpPr>
        <p:spPr>
          <a:xfrm flipV="1">
            <a:off x="5655069" y="3833648"/>
            <a:ext cx="1030971" cy="131404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686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V. 1</a:t>
            </a:r>
          </a:p>
        </p:txBody>
      </p:sp>
      <p:sp>
        <p:nvSpPr>
          <p:cNvPr id="4" name="Content Placeholder 3">
            <a:extLst>
              <a:ext uri="{FF2B5EF4-FFF2-40B4-BE49-F238E27FC236}">
                <a16:creationId xmlns:a16="http://schemas.microsoft.com/office/drawing/2014/main" id="{9838915A-A6C1-423E-8E7C-2F24A9E3A135}"/>
              </a:ext>
            </a:extLst>
          </p:cNvPr>
          <p:cNvSpPr>
            <a:spLocks noGrp="1"/>
          </p:cNvSpPr>
          <p:nvPr>
            <p:ph idx="1"/>
          </p:nvPr>
        </p:nvSpPr>
        <p:spPr>
          <a:xfrm>
            <a:off x="1104293" y="1525638"/>
            <a:ext cx="9087596" cy="1440842"/>
          </a:xfrm>
        </p:spPr>
        <p:txBody>
          <a:bodyPr/>
          <a:lstStyle/>
          <a:p>
            <a:pPr marL="0" indent="0">
              <a:buNone/>
            </a:pPr>
            <a:r>
              <a:rPr lang="en-CA" sz="2400" dirty="0"/>
              <a:t>Solution – the </a:t>
            </a:r>
            <a:r>
              <a:rPr lang="en-CA" sz="2400" b="1" u="sng" dirty="0"/>
              <a:t>proposer</a:t>
            </a:r>
            <a:r>
              <a:rPr lang="en-CA" sz="2400" dirty="0"/>
              <a:t> can </a:t>
            </a:r>
            <a:r>
              <a:rPr lang="en-CA" sz="2400" b="1" u="sng" dirty="0"/>
              <a:t>guess co-ownership </a:t>
            </a:r>
            <a:r>
              <a:rPr lang="en-CA" sz="2400" dirty="0"/>
              <a:t>of used addresses and UTXOs sitting in un-used address.</a:t>
            </a:r>
          </a:p>
          <a:p>
            <a:pPr marL="0" indent="0">
              <a:buNone/>
            </a:pPr>
            <a:r>
              <a:rPr lang="en-CA" dirty="0"/>
              <a:t>For example:</a:t>
            </a:r>
          </a:p>
        </p:txBody>
      </p:sp>
      <p:sp>
        <p:nvSpPr>
          <p:cNvPr id="6" name="Rectangle: Rounded Corners 5">
            <a:extLst>
              <a:ext uri="{FF2B5EF4-FFF2-40B4-BE49-F238E27FC236}">
                <a16:creationId xmlns:a16="http://schemas.microsoft.com/office/drawing/2014/main" id="{4D7F21B8-CBCC-4D83-8F1C-463D24117B96}"/>
              </a:ext>
            </a:extLst>
          </p:cNvPr>
          <p:cNvSpPr/>
          <p:nvPr/>
        </p:nvSpPr>
        <p:spPr>
          <a:xfrm>
            <a:off x="1104293" y="3678825"/>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cxnSp>
        <p:nvCxnSpPr>
          <p:cNvPr id="8" name="Straight Arrow Connector 7">
            <a:extLst>
              <a:ext uri="{FF2B5EF4-FFF2-40B4-BE49-F238E27FC236}">
                <a16:creationId xmlns:a16="http://schemas.microsoft.com/office/drawing/2014/main" id="{73EC14BF-CBAF-4C14-BF94-5260F9FC3CD4}"/>
              </a:ext>
            </a:extLst>
          </p:cNvPr>
          <p:cNvCxnSpPr>
            <a:cxnSpLocks/>
          </p:cNvCxnSpPr>
          <p:nvPr/>
        </p:nvCxnSpPr>
        <p:spPr>
          <a:xfrm>
            <a:off x="2506937" y="3871016"/>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EF283F4-555D-4F11-B0EF-9D3C458A1095}"/>
              </a:ext>
            </a:extLst>
          </p:cNvPr>
          <p:cNvSpPr/>
          <p:nvPr/>
        </p:nvSpPr>
        <p:spPr>
          <a:xfrm>
            <a:off x="3256777" y="3891520"/>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10</a:t>
            </a:r>
          </a:p>
        </p:txBody>
      </p:sp>
      <p:sp>
        <p:nvSpPr>
          <p:cNvPr id="11" name="Rectangle: Rounded Corners 10">
            <a:extLst>
              <a:ext uri="{FF2B5EF4-FFF2-40B4-BE49-F238E27FC236}">
                <a16:creationId xmlns:a16="http://schemas.microsoft.com/office/drawing/2014/main" id="{BAA44861-A262-45E4-829A-FF2D9D98BFF3}"/>
              </a:ext>
            </a:extLst>
          </p:cNvPr>
          <p:cNvSpPr/>
          <p:nvPr/>
        </p:nvSpPr>
        <p:spPr>
          <a:xfrm>
            <a:off x="3256777" y="3429000"/>
            <a:ext cx="1282262" cy="404648"/>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o = 9</a:t>
            </a:r>
          </a:p>
        </p:txBody>
      </p:sp>
      <p:grpSp>
        <p:nvGrpSpPr>
          <p:cNvPr id="13" name="Group 12">
            <a:extLst>
              <a:ext uri="{FF2B5EF4-FFF2-40B4-BE49-F238E27FC236}">
                <a16:creationId xmlns:a16="http://schemas.microsoft.com/office/drawing/2014/main" id="{B5B9B659-5F21-42D2-81E0-67CE5C4E3099}"/>
              </a:ext>
            </a:extLst>
          </p:cNvPr>
          <p:cNvGrpSpPr/>
          <p:nvPr/>
        </p:nvGrpSpPr>
        <p:grpSpPr>
          <a:xfrm>
            <a:off x="5609592" y="3429000"/>
            <a:ext cx="4526009" cy="1308946"/>
            <a:chOff x="2683145" y="1853248"/>
            <a:chExt cx="4526009" cy="1308946"/>
          </a:xfrm>
        </p:grpSpPr>
        <p:sp>
          <p:nvSpPr>
            <p:cNvPr id="16" name="Rectangle: Rounded Corners 15">
              <a:extLst>
                <a:ext uri="{FF2B5EF4-FFF2-40B4-BE49-F238E27FC236}">
                  <a16:creationId xmlns:a16="http://schemas.microsoft.com/office/drawing/2014/main" id="{97DE652A-C1BF-44AC-B259-A8ECAB565205}"/>
                </a:ext>
              </a:extLst>
            </p:cNvPr>
            <p:cNvSpPr/>
            <p:nvPr/>
          </p:nvSpPr>
          <p:spPr>
            <a:xfrm>
              <a:off x="3835876"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17" name="Rectangle: Rounded Corners 16">
              <a:extLst>
                <a:ext uri="{FF2B5EF4-FFF2-40B4-BE49-F238E27FC236}">
                  <a16:creationId xmlns:a16="http://schemas.microsoft.com/office/drawing/2014/main" id="{335C2068-5FA5-48C2-83D7-0572969ECE97}"/>
                </a:ext>
              </a:extLst>
            </p:cNvPr>
            <p:cNvSpPr/>
            <p:nvPr/>
          </p:nvSpPr>
          <p:spPr>
            <a:xfrm>
              <a:off x="3835876"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10</a:t>
              </a:r>
            </a:p>
          </p:txBody>
        </p:sp>
        <p:cxnSp>
          <p:nvCxnSpPr>
            <p:cNvPr id="18" name="Straight Arrow Connector 17">
              <a:extLst>
                <a:ext uri="{FF2B5EF4-FFF2-40B4-BE49-F238E27FC236}">
                  <a16:creationId xmlns:a16="http://schemas.microsoft.com/office/drawing/2014/main" id="{4D78F6E3-962E-4D53-830D-5420FCD9BB19}"/>
                </a:ext>
              </a:extLst>
            </p:cNvPr>
            <p:cNvCxnSpPr>
              <a:cxnSpLocks/>
            </p:cNvCxnSpPr>
            <p:nvPr/>
          </p:nvCxnSpPr>
          <p:spPr>
            <a:xfrm>
              <a:off x="5177052" y="2295264"/>
              <a:ext cx="720000" cy="0"/>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5D408BEC-67C2-460E-9B18-9D0215FB01AD}"/>
                </a:ext>
              </a:extLst>
            </p:cNvPr>
            <p:cNvSpPr/>
            <p:nvPr/>
          </p:nvSpPr>
          <p:spPr>
            <a:xfrm>
              <a:off x="5926892" y="230539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10</a:t>
              </a:r>
            </a:p>
          </p:txBody>
        </p:sp>
        <p:sp>
          <p:nvSpPr>
            <p:cNvPr id="20" name="Rectangle: Rounded Corners 19">
              <a:extLst>
                <a:ext uri="{FF2B5EF4-FFF2-40B4-BE49-F238E27FC236}">
                  <a16:creationId xmlns:a16="http://schemas.microsoft.com/office/drawing/2014/main" id="{ED0C0BD3-BD33-48F7-B5B3-AD18DE25D8B8}"/>
                </a:ext>
              </a:extLst>
            </p:cNvPr>
            <p:cNvSpPr/>
            <p:nvPr/>
          </p:nvSpPr>
          <p:spPr>
            <a:xfrm>
              <a:off x="5926892" y="275754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11</a:t>
              </a:r>
            </a:p>
          </p:txBody>
        </p:sp>
        <p:sp>
          <p:nvSpPr>
            <p:cNvPr id="21" name="Rectangle: Rounded Corners 20">
              <a:extLst>
                <a:ext uri="{FF2B5EF4-FFF2-40B4-BE49-F238E27FC236}">
                  <a16:creationId xmlns:a16="http://schemas.microsoft.com/office/drawing/2014/main" id="{59CD0945-06F0-47B5-B158-92EC63B07132}"/>
                </a:ext>
              </a:extLst>
            </p:cNvPr>
            <p:cNvSpPr/>
            <p:nvPr/>
          </p:nvSpPr>
          <p:spPr>
            <a:xfrm>
              <a:off x="5926892" y="1853248"/>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o = 10</a:t>
              </a:r>
            </a:p>
          </p:txBody>
        </p:sp>
        <p:pic>
          <p:nvPicPr>
            <p:cNvPr id="23" name="Picture 2" descr="Image result for signature&quot;">
              <a:extLst>
                <a:ext uri="{FF2B5EF4-FFF2-40B4-BE49-F238E27FC236}">
                  <a16:creationId xmlns:a16="http://schemas.microsoft.com/office/drawing/2014/main" id="{DC3C4975-4C36-460D-B82C-14E45BFD901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trans="15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683145" y="1887627"/>
              <a:ext cx="1066536" cy="370269"/>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a:extLst>
              <a:ext uri="{FF2B5EF4-FFF2-40B4-BE49-F238E27FC236}">
                <a16:creationId xmlns:a16="http://schemas.microsoft.com/office/drawing/2014/main" id="{2472AC42-2E6A-4734-AEC4-0BD6ADBE6137}"/>
              </a:ext>
            </a:extLst>
          </p:cNvPr>
          <p:cNvSpPr txBox="1"/>
          <p:nvPr/>
        </p:nvSpPr>
        <p:spPr>
          <a:xfrm>
            <a:off x="4054807" y="5332362"/>
            <a:ext cx="3186567" cy="646331"/>
          </a:xfrm>
          <a:prstGeom prst="rect">
            <a:avLst/>
          </a:prstGeom>
          <a:noFill/>
        </p:spPr>
        <p:txBody>
          <a:bodyPr wrap="square" rtlCol="0">
            <a:spAutoFit/>
          </a:bodyPr>
          <a:lstStyle/>
          <a:p>
            <a:r>
              <a:rPr lang="en-CA" dirty="0"/>
              <a:t>Use the public key from a previous transaction</a:t>
            </a:r>
          </a:p>
        </p:txBody>
      </p:sp>
      <p:cxnSp>
        <p:nvCxnSpPr>
          <p:cNvPr id="29" name="Straight Arrow Connector 28">
            <a:extLst>
              <a:ext uri="{FF2B5EF4-FFF2-40B4-BE49-F238E27FC236}">
                <a16:creationId xmlns:a16="http://schemas.microsoft.com/office/drawing/2014/main" id="{5EB0782D-00D0-46BF-AC22-07E0FBC03D8A}"/>
              </a:ext>
            </a:extLst>
          </p:cNvPr>
          <p:cNvCxnSpPr>
            <a:cxnSpLocks/>
            <a:stCxn id="28" idx="0"/>
            <a:endCxn id="6" idx="2"/>
          </p:cNvCxnSpPr>
          <p:nvPr/>
        </p:nvCxnSpPr>
        <p:spPr>
          <a:xfrm flipH="1" flipV="1">
            <a:off x="1745424" y="4083473"/>
            <a:ext cx="3902667" cy="124888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519F4CC-8AB8-448D-AFCF-691CFF1D116C}"/>
              </a:ext>
            </a:extLst>
          </p:cNvPr>
          <p:cNvCxnSpPr>
            <a:cxnSpLocks/>
            <a:stCxn id="28" idx="0"/>
            <a:endCxn id="19" idx="1"/>
          </p:cNvCxnSpPr>
          <p:nvPr/>
        </p:nvCxnSpPr>
        <p:spPr>
          <a:xfrm flipV="1">
            <a:off x="5648091" y="4083473"/>
            <a:ext cx="3205248" cy="124888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016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SNICKER Summary</a:t>
            </a:r>
          </a:p>
        </p:txBody>
      </p:sp>
      <p:sp>
        <p:nvSpPr>
          <p:cNvPr id="3" name="Content Placeholder 2">
            <a:extLst>
              <a:ext uri="{FF2B5EF4-FFF2-40B4-BE49-F238E27FC236}">
                <a16:creationId xmlns:a16="http://schemas.microsoft.com/office/drawing/2014/main" id="{CACED479-610B-4DC1-901A-19F17024652F}"/>
              </a:ext>
            </a:extLst>
          </p:cNvPr>
          <p:cNvSpPr>
            <a:spLocks noGrp="1"/>
          </p:cNvSpPr>
          <p:nvPr>
            <p:ph idx="1"/>
          </p:nvPr>
        </p:nvSpPr>
        <p:spPr/>
        <p:txBody>
          <a:bodyPr/>
          <a:lstStyle/>
          <a:p>
            <a:pPr marL="0" indent="0">
              <a:buNone/>
            </a:pPr>
            <a:r>
              <a:rPr lang="en-CA" sz="3200" dirty="0"/>
              <a:t>Non-interactive CoinJoins are possible between two participants by leveraging:</a:t>
            </a:r>
          </a:p>
          <a:p>
            <a:r>
              <a:rPr lang="en-CA" sz="3200" dirty="0"/>
              <a:t>Either re-used addresses or co-ownership</a:t>
            </a:r>
          </a:p>
          <a:p>
            <a:r>
              <a:rPr lang="en-CA" sz="3200" dirty="0"/>
              <a:t>A public board for posting PSBT</a:t>
            </a:r>
          </a:p>
          <a:p>
            <a:pPr marL="0" indent="0">
              <a:buNone/>
            </a:pPr>
            <a:endParaRPr lang="en-CA" sz="3200" dirty="0"/>
          </a:p>
          <a:p>
            <a:endParaRPr lang="en-CA" dirty="0"/>
          </a:p>
        </p:txBody>
      </p:sp>
    </p:spTree>
    <p:extLst>
      <p:ext uri="{BB962C8B-B14F-4D97-AF65-F5344CB8AC3E}">
        <p14:creationId xmlns:p14="http://schemas.microsoft.com/office/powerpoint/2010/main" val="4097082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Discussion Time</a:t>
            </a:r>
          </a:p>
        </p:txBody>
      </p:sp>
    </p:spTree>
    <p:extLst>
      <p:ext uri="{BB962C8B-B14F-4D97-AF65-F5344CB8AC3E}">
        <p14:creationId xmlns:p14="http://schemas.microsoft.com/office/powerpoint/2010/main" val="2101058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F802-47AE-499B-A26F-183D846034C4}"/>
              </a:ext>
            </a:extLst>
          </p:cNvPr>
          <p:cNvSpPr>
            <a:spLocks noGrp="1"/>
          </p:cNvSpPr>
          <p:nvPr>
            <p:ph type="ctrTitle"/>
          </p:nvPr>
        </p:nvSpPr>
        <p:spPr/>
        <p:txBody>
          <a:bodyPr/>
          <a:lstStyle/>
          <a:p>
            <a:r>
              <a:rPr lang="en-CA" dirty="0"/>
              <a:t>SNICKER</a:t>
            </a:r>
          </a:p>
        </p:txBody>
      </p:sp>
      <p:sp>
        <p:nvSpPr>
          <p:cNvPr id="3" name="Subtitle 2">
            <a:extLst>
              <a:ext uri="{FF2B5EF4-FFF2-40B4-BE49-F238E27FC236}">
                <a16:creationId xmlns:a16="http://schemas.microsoft.com/office/drawing/2014/main" id="{BBB54003-DB47-4D1E-B3AC-851F74EA5149}"/>
              </a:ext>
            </a:extLst>
          </p:cNvPr>
          <p:cNvSpPr>
            <a:spLocks noGrp="1"/>
          </p:cNvSpPr>
          <p:nvPr>
            <p:ph type="subTitle" idx="1"/>
          </p:nvPr>
        </p:nvSpPr>
        <p:spPr>
          <a:xfrm>
            <a:off x="1154954" y="4777380"/>
            <a:ext cx="9111263" cy="861420"/>
          </a:xfrm>
        </p:spPr>
        <p:txBody>
          <a:bodyPr>
            <a:normAutofit/>
          </a:bodyPr>
          <a:lstStyle/>
          <a:p>
            <a:r>
              <a:rPr lang="en-CA" dirty="0"/>
              <a:t>Simple Non-interactive </a:t>
            </a:r>
            <a:r>
              <a:rPr lang="en-CA" dirty="0" err="1"/>
              <a:t>Coinjoin</a:t>
            </a:r>
            <a:r>
              <a:rPr lang="en-CA" dirty="0"/>
              <a:t> with Keys for Encryption Reused</a:t>
            </a:r>
          </a:p>
        </p:txBody>
      </p:sp>
    </p:spTree>
    <p:extLst>
      <p:ext uri="{BB962C8B-B14F-4D97-AF65-F5344CB8AC3E}">
        <p14:creationId xmlns:p14="http://schemas.microsoft.com/office/powerpoint/2010/main" val="189898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4038-B483-4941-B937-2D6C74E2B32C}"/>
              </a:ext>
            </a:extLst>
          </p:cNvPr>
          <p:cNvSpPr>
            <a:spLocks noGrp="1"/>
          </p:cNvSpPr>
          <p:nvPr>
            <p:ph type="title"/>
          </p:nvPr>
        </p:nvSpPr>
        <p:spPr/>
        <p:txBody>
          <a:bodyPr/>
          <a:lstStyle/>
          <a:p>
            <a:r>
              <a:rPr lang="en-CA" dirty="0"/>
              <a:t>Wasabi Research Club</a:t>
            </a:r>
          </a:p>
        </p:txBody>
      </p:sp>
      <p:sp>
        <p:nvSpPr>
          <p:cNvPr id="3" name="Content Placeholder 2">
            <a:extLst>
              <a:ext uri="{FF2B5EF4-FFF2-40B4-BE49-F238E27FC236}">
                <a16:creationId xmlns:a16="http://schemas.microsoft.com/office/drawing/2014/main" id="{3C0D68C6-D15E-456C-98F3-FEEB875474B1}"/>
              </a:ext>
            </a:extLst>
          </p:cNvPr>
          <p:cNvSpPr>
            <a:spLocks noGrp="1"/>
          </p:cNvSpPr>
          <p:nvPr>
            <p:ph idx="1"/>
          </p:nvPr>
        </p:nvSpPr>
        <p:spPr/>
        <p:txBody>
          <a:bodyPr>
            <a:normAutofit/>
          </a:bodyPr>
          <a:lstStyle/>
          <a:p>
            <a:r>
              <a:rPr lang="en-CA" sz="2800" dirty="0"/>
              <a:t>January 6</a:t>
            </a:r>
            <a:r>
              <a:rPr lang="en-CA" sz="2800" baseline="30000" dirty="0"/>
              <a:t>th</a:t>
            </a:r>
            <a:r>
              <a:rPr lang="en-CA" sz="2800" dirty="0"/>
              <a:t>, 2020 – Knapsack CoinJoin</a:t>
            </a:r>
          </a:p>
          <a:p>
            <a:r>
              <a:rPr lang="en-CA" sz="2800" dirty="0"/>
              <a:t>January 13</a:t>
            </a:r>
            <a:r>
              <a:rPr lang="en-CA" sz="2800" baseline="30000" dirty="0"/>
              <a:t>th</a:t>
            </a:r>
            <a:r>
              <a:rPr lang="en-CA" sz="2800" dirty="0"/>
              <a:t>, 2020 – SNICKER</a:t>
            </a:r>
          </a:p>
          <a:p>
            <a:r>
              <a:rPr lang="en-CA" sz="2800" dirty="0"/>
              <a:t>January 20</a:t>
            </a:r>
            <a:r>
              <a:rPr lang="en-CA" sz="2800" baseline="30000" dirty="0"/>
              <a:t>th</a:t>
            </a:r>
            <a:r>
              <a:rPr lang="en-CA" sz="2800" dirty="0"/>
              <a:t>, 2020 - TBD</a:t>
            </a:r>
          </a:p>
        </p:txBody>
      </p:sp>
      <p:sp>
        <p:nvSpPr>
          <p:cNvPr id="4" name="TextBox 3">
            <a:extLst>
              <a:ext uri="{FF2B5EF4-FFF2-40B4-BE49-F238E27FC236}">
                <a16:creationId xmlns:a16="http://schemas.microsoft.com/office/drawing/2014/main" id="{5A8DA084-36E7-4070-8DF8-A7095D963733}"/>
              </a:ext>
            </a:extLst>
          </p:cNvPr>
          <p:cNvSpPr txBox="1"/>
          <p:nvPr/>
        </p:nvSpPr>
        <p:spPr>
          <a:xfrm>
            <a:off x="1614600" y="4127139"/>
            <a:ext cx="7923964" cy="461665"/>
          </a:xfrm>
          <a:prstGeom prst="rect">
            <a:avLst/>
          </a:prstGeom>
          <a:noFill/>
        </p:spPr>
        <p:txBody>
          <a:bodyPr wrap="none" rtlCol="0">
            <a:spAutoFit/>
          </a:bodyPr>
          <a:lstStyle/>
          <a:p>
            <a:r>
              <a:rPr lang="en-CA" sz="2400" dirty="0">
                <a:hlinkClick r:id="rId2"/>
              </a:rPr>
              <a:t>https://github.com/zkSNACKs/WasabiResearchClub</a:t>
            </a:r>
            <a:endParaRPr lang="en-CA" sz="2400" dirty="0"/>
          </a:p>
        </p:txBody>
      </p:sp>
    </p:spTree>
    <p:extLst>
      <p:ext uri="{BB962C8B-B14F-4D97-AF65-F5344CB8AC3E}">
        <p14:creationId xmlns:p14="http://schemas.microsoft.com/office/powerpoint/2010/main" val="55496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0E21-2991-4823-806B-8186799DA2AB}"/>
              </a:ext>
            </a:extLst>
          </p:cNvPr>
          <p:cNvSpPr>
            <a:spLocks noGrp="1"/>
          </p:cNvSpPr>
          <p:nvPr>
            <p:ph type="title"/>
          </p:nvPr>
        </p:nvSpPr>
        <p:spPr/>
        <p:txBody>
          <a:bodyPr/>
          <a:lstStyle/>
          <a:p>
            <a:r>
              <a:rPr lang="en-CA" dirty="0"/>
              <a:t>Problem with current CoinJoins</a:t>
            </a:r>
          </a:p>
        </p:txBody>
      </p:sp>
      <p:sp>
        <p:nvSpPr>
          <p:cNvPr id="3" name="Content Placeholder 2">
            <a:extLst>
              <a:ext uri="{FF2B5EF4-FFF2-40B4-BE49-F238E27FC236}">
                <a16:creationId xmlns:a16="http://schemas.microsoft.com/office/drawing/2014/main" id="{A1657444-C8B3-4F82-893D-87121A08318D}"/>
              </a:ext>
            </a:extLst>
          </p:cNvPr>
          <p:cNvSpPr>
            <a:spLocks noGrp="1"/>
          </p:cNvSpPr>
          <p:nvPr>
            <p:ph idx="1"/>
          </p:nvPr>
        </p:nvSpPr>
        <p:spPr/>
        <p:txBody>
          <a:bodyPr>
            <a:normAutofit/>
          </a:bodyPr>
          <a:lstStyle/>
          <a:p>
            <a:r>
              <a:rPr lang="en-CA" sz="3200" dirty="0"/>
              <a:t>Interactive (requires a server)</a:t>
            </a:r>
          </a:p>
          <a:p>
            <a:pPr lvl="1"/>
            <a:r>
              <a:rPr lang="en-CA" sz="3000" dirty="0"/>
              <a:t>Could reduce the privacy of users</a:t>
            </a:r>
          </a:p>
          <a:p>
            <a:pPr lvl="1"/>
            <a:r>
              <a:rPr lang="en-CA" sz="3000" dirty="0"/>
              <a:t>Difficult to coordinate many participants</a:t>
            </a:r>
          </a:p>
          <a:p>
            <a:pPr lvl="1"/>
            <a:r>
              <a:rPr lang="en-CA" sz="3000" dirty="0"/>
              <a:t>Fragile to attack (central point of failure)</a:t>
            </a:r>
          </a:p>
          <a:p>
            <a:pPr lvl="1"/>
            <a:endParaRPr lang="en-CA" sz="3000" dirty="0"/>
          </a:p>
        </p:txBody>
      </p:sp>
    </p:spTree>
    <p:extLst>
      <p:ext uri="{BB962C8B-B14F-4D97-AF65-F5344CB8AC3E}">
        <p14:creationId xmlns:p14="http://schemas.microsoft.com/office/powerpoint/2010/main" val="399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0E21-2991-4823-806B-8186799DA2AB}"/>
              </a:ext>
            </a:extLst>
          </p:cNvPr>
          <p:cNvSpPr>
            <a:spLocks noGrp="1"/>
          </p:cNvSpPr>
          <p:nvPr>
            <p:ph type="title"/>
          </p:nvPr>
        </p:nvSpPr>
        <p:spPr/>
        <p:txBody>
          <a:bodyPr/>
          <a:lstStyle/>
          <a:p>
            <a:r>
              <a:rPr lang="en-CA" dirty="0"/>
              <a:t>Could a CoinJoin be done </a:t>
            </a:r>
            <a:r>
              <a:rPr lang="en-CA" i="1" dirty="0"/>
              <a:t>without</a:t>
            </a:r>
            <a:r>
              <a:rPr lang="en-CA" dirty="0"/>
              <a:t> Coordination?</a:t>
            </a:r>
          </a:p>
        </p:txBody>
      </p:sp>
      <p:pic>
        <p:nvPicPr>
          <p:cNvPr id="9" name="Graphic 8">
            <a:extLst>
              <a:ext uri="{FF2B5EF4-FFF2-40B4-BE49-F238E27FC236}">
                <a16:creationId xmlns:a16="http://schemas.microsoft.com/office/drawing/2014/main" id="{94C8A2F7-CDC0-43F1-A7E5-A8DCBC583A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03234" y="1404645"/>
            <a:ext cx="4220776" cy="5000637"/>
          </a:xfrm>
          <a:prstGeom prst="rect">
            <a:avLst/>
          </a:prstGeom>
        </p:spPr>
      </p:pic>
      <p:sp>
        <p:nvSpPr>
          <p:cNvPr id="10" name="Content Placeholder 2">
            <a:extLst>
              <a:ext uri="{FF2B5EF4-FFF2-40B4-BE49-F238E27FC236}">
                <a16:creationId xmlns:a16="http://schemas.microsoft.com/office/drawing/2014/main" id="{B1CA56B8-5BC7-4F67-A118-42036F904BA2}"/>
              </a:ext>
            </a:extLst>
          </p:cNvPr>
          <p:cNvSpPr>
            <a:spLocks noGrp="1"/>
          </p:cNvSpPr>
          <p:nvPr>
            <p:ph idx="1"/>
          </p:nvPr>
        </p:nvSpPr>
        <p:spPr>
          <a:xfrm>
            <a:off x="1103312" y="2052918"/>
            <a:ext cx="8946541" cy="4195481"/>
          </a:xfrm>
        </p:spPr>
        <p:txBody>
          <a:bodyPr>
            <a:normAutofit/>
          </a:bodyPr>
          <a:lstStyle/>
          <a:p>
            <a:pPr marL="457200" lvl="1" indent="0">
              <a:buNone/>
            </a:pPr>
            <a:r>
              <a:rPr lang="en-CA" sz="2800" dirty="0"/>
              <a:t>What requires coordination?</a:t>
            </a:r>
          </a:p>
          <a:p>
            <a:pPr lvl="1"/>
            <a:r>
              <a:rPr lang="en-CA" sz="2800" dirty="0"/>
              <a:t>Inputs</a:t>
            </a:r>
          </a:p>
          <a:p>
            <a:pPr lvl="1"/>
            <a:r>
              <a:rPr lang="en-CA" sz="2800" dirty="0"/>
              <a:t>Outputs</a:t>
            </a:r>
          </a:p>
          <a:p>
            <a:pPr lvl="1"/>
            <a:r>
              <a:rPr lang="en-CA" sz="2800" dirty="0"/>
              <a:t>Signatures</a:t>
            </a:r>
          </a:p>
          <a:p>
            <a:pPr marL="457200" lvl="1" indent="0">
              <a:buNone/>
            </a:pPr>
            <a:endParaRPr lang="en-CA" sz="2000" dirty="0"/>
          </a:p>
        </p:txBody>
      </p:sp>
    </p:spTree>
    <p:extLst>
      <p:ext uri="{BB962C8B-B14F-4D97-AF65-F5344CB8AC3E}">
        <p14:creationId xmlns:p14="http://schemas.microsoft.com/office/powerpoint/2010/main" val="191753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3" name="Content Placeholder 2">
            <a:extLst>
              <a:ext uri="{FF2B5EF4-FFF2-40B4-BE49-F238E27FC236}">
                <a16:creationId xmlns:a16="http://schemas.microsoft.com/office/drawing/2014/main" id="{078B5A1F-F23D-470B-80C9-A65B5F184BF9}"/>
              </a:ext>
            </a:extLst>
          </p:cNvPr>
          <p:cNvSpPr>
            <a:spLocks noGrp="1"/>
          </p:cNvSpPr>
          <p:nvPr>
            <p:ph idx="1"/>
          </p:nvPr>
        </p:nvSpPr>
        <p:spPr/>
        <p:txBody>
          <a:bodyPr/>
          <a:lstStyle/>
          <a:p>
            <a:r>
              <a:rPr lang="en-CA" dirty="0"/>
              <a:t>A </a:t>
            </a:r>
            <a:r>
              <a:rPr lang="en-CA" b="1" u="sng" dirty="0"/>
              <a:t>proposer</a:t>
            </a:r>
            <a:r>
              <a:rPr lang="en-CA" dirty="0"/>
              <a:t> knows their own input, but they don’t know the input of a potential CoinJoin buddy.</a:t>
            </a:r>
          </a:p>
          <a:p>
            <a:r>
              <a:rPr lang="en-CA" dirty="0"/>
              <a:t>So the proposer simply guesses which UTXOs on the blockchain might be the most likely to be interested.</a:t>
            </a:r>
          </a:p>
          <a:p>
            <a:pPr lvl="1"/>
            <a:r>
              <a:rPr lang="en-CA" dirty="0"/>
              <a:t>Perhaps UTXOs involved in </a:t>
            </a:r>
            <a:r>
              <a:rPr lang="en-CA" dirty="0" err="1"/>
              <a:t>Joinmarket</a:t>
            </a:r>
            <a:r>
              <a:rPr lang="en-CA" dirty="0"/>
              <a:t> type transactions</a:t>
            </a:r>
          </a:p>
          <a:p>
            <a:pPr lvl="1"/>
            <a:r>
              <a:rPr lang="en-CA" dirty="0"/>
              <a:t>Or UTXOs at random that are recent</a:t>
            </a:r>
          </a:p>
          <a:p>
            <a:pPr lvl="1"/>
            <a:r>
              <a:rPr lang="en-CA" dirty="0"/>
              <a:t>Later UTXOs from previous SNICKER </a:t>
            </a:r>
            <a:r>
              <a:rPr lang="en-CA" dirty="0" err="1"/>
              <a:t>Coinjoins</a:t>
            </a:r>
            <a:endParaRPr lang="en-CA" dirty="0"/>
          </a:p>
          <a:p>
            <a:pPr lvl="1"/>
            <a:endParaRPr lang="en-CA" dirty="0"/>
          </a:p>
        </p:txBody>
      </p:sp>
    </p:spTree>
    <p:extLst>
      <p:ext uri="{BB962C8B-B14F-4D97-AF65-F5344CB8AC3E}">
        <p14:creationId xmlns:p14="http://schemas.microsoft.com/office/powerpoint/2010/main" val="193894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771075" y="322667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340103" y="4501295"/>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sp>
        <p:nvSpPr>
          <p:cNvPr id="8" name="Rectangle: Rounded Corners 7">
            <a:extLst>
              <a:ext uri="{FF2B5EF4-FFF2-40B4-BE49-F238E27FC236}">
                <a16:creationId xmlns:a16="http://schemas.microsoft.com/office/drawing/2014/main" id="{9B4F1D0E-2E30-4368-9906-65E7FDEC700E}"/>
              </a:ext>
            </a:extLst>
          </p:cNvPr>
          <p:cNvSpPr/>
          <p:nvPr/>
        </p:nvSpPr>
        <p:spPr>
          <a:xfrm>
            <a:off x="3902202" y="1448600"/>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9</a:t>
            </a:r>
          </a:p>
        </p:txBody>
      </p:sp>
      <p:sp>
        <p:nvSpPr>
          <p:cNvPr id="9" name="Rectangle: Rounded Corners 8">
            <a:extLst>
              <a:ext uri="{FF2B5EF4-FFF2-40B4-BE49-F238E27FC236}">
                <a16:creationId xmlns:a16="http://schemas.microsoft.com/office/drawing/2014/main" id="{D21F1533-4137-4583-996A-B6E0C9526A6A}"/>
              </a:ext>
            </a:extLst>
          </p:cNvPr>
          <p:cNvSpPr/>
          <p:nvPr/>
        </p:nvSpPr>
        <p:spPr>
          <a:xfrm>
            <a:off x="4622365" y="2772623"/>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16</a:t>
            </a:r>
          </a:p>
        </p:txBody>
      </p:sp>
      <p:sp>
        <p:nvSpPr>
          <p:cNvPr id="10" name="Rectangle: Rounded Corners 9">
            <a:extLst>
              <a:ext uri="{FF2B5EF4-FFF2-40B4-BE49-F238E27FC236}">
                <a16:creationId xmlns:a16="http://schemas.microsoft.com/office/drawing/2014/main" id="{77AEF66F-0CEE-4A9E-A79A-9935611E3C49}"/>
              </a:ext>
            </a:extLst>
          </p:cNvPr>
          <p:cNvSpPr/>
          <p:nvPr/>
        </p:nvSpPr>
        <p:spPr>
          <a:xfrm>
            <a:off x="6233724" y="180881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sp>
        <p:nvSpPr>
          <p:cNvPr id="11" name="Rectangle: Rounded Corners 10">
            <a:extLst>
              <a:ext uri="{FF2B5EF4-FFF2-40B4-BE49-F238E27FC236}">
                <a16:creationId xmlns:a16="http://schemas.microsoft.com/office/drawing/2014/main" id="{CE425F83-574D-4CB5-BDE3-31B3E195BF48}"/>
              </a:ext>
            </a:extLst>
          </p:cNvPr>
          <p:cNvSpPr/>
          <p:nvPr/>
        </p:nvSpPr>
        <p:spPr>
          <a:xfrm>
            <a:off x="5904627" y="369199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5</a:t>
            </a:r>
          </a:p>
        </p:txBody>
      </p:sp>
      <p:sp>
        <p:nvSpPr>
          <p:cNvPr id="12" name="Rectangle: Rounded Corners 11">
            <a:extLst>
              <a:ext uri="{FF2B5EF4-FFF2-40B4-BE49-F238E27FC236}">
                <a16:creationId xmlns:a16="http://schemas.microsoft.com/office/drawing/2014/main" id="{AA87E024-7C93-4AD7-A54E-614AF39DE098}"/>
              </a:ext>
            </a:extLst>
          </p:cNvPr>
          <p:cNvSpPr/>
          <p:nvPr/>
        </p:nvSpPr>
        <p:spPr>
          <a:xfrm>
            <a:off x="7854706" y="2687592"/>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3</a:t>
            </a:r>
          </a:p>
        </p:txBody>
      </p:sp>
      <p:sp>
        <p:nvSpPr>
          <p:cNvPr id="13" name="Rectangle: Rounded Corners 12">
            <a:extLst>
              <a:ext uri="{FF2B5EF4-FFF2-40B4-BE49-F238E27FC236}">
                <a16:creationId xmlns:a16="http://schemas.microsoft.com/office/drawing/2014/main" id="{9362E5BF-D189-48C9-8C8F-FB8F61DFF81C}"/>
              </a:ext>
            </a:extLst>
          </p:cNvPr>
          <p:cNvSpPr/>
          <p:nvPr/>
        </p:nvSpPr>
        <p:spPr>
          <a:xfrm>
            <a:off x="5740898" y="5016021"/>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11</a:t>
            </a:r>
          </a:p>
        </p:txBody>
      </p:sp>
      <p:sp>
        <p:nvSpPr>
          <p:cNvPr id="14" name="Rectangle: Rounded Corners 13">
            <a:extLst>
              <a:ext uri="{FF2B5EF4-FFF2-40B4-BE49-F238E27FC236}">
                <a16:creationId xmlns:a16="http://schemas.microsoft.com/office/drawing/2014/main" id="{39719B35-4F95-4A93-995A-CAF72C5FC344}"/>
              </a:ext>
            </a:extLst>
          </p:cNvPr>
          <p:cNvSpPr/>
          <p:nvPr/>
        </p:nvSpPr>
        <p:spPr>
          <a:xfrm>
            <a:off x="8323782" y="409664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15</a:t>
            </a:r>
          </a:p>
        </p:txBody>
      </p:sp>
    </p:spTree>
    <p:extLst>
      <p:ext uri="{BB962C8B-B14F-4D97-AF65-F5344CB8AC3E}">
        <p14:creationId xmlns:p14="http://schemas.microsoft.com/office/powerpoint/2010/main" val="291829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072-112F-499B-A01B-8F99069A6208}"/>
              </a:ext>
            </a:extLst>
          </p:cNvPr>
          <p:cNvSpPr>
            <a:spLocks noGrp="1"/>
          </p:cNvSpPr>
          <p:nvPr>
            <p:ph type="title"/>
          </p:nvPr>
        </p:nvSpPr>
        <p:spPr/>
        <p:txBody>
          <a:bodyPr/>
          <a:lstStyle/>
          <a:p>
            <a:r>
              <a:rPr lang="en-CA" dirty="0"/>
              <a:t>Part 1 – Inputs</a:t>
            </a:r>
          </a:p>
        </p:txBody>
      </p:sp>
      <p:sp>
        <p:nvSpPr>
          <p:cNvPr id="6" name="Rectangle: Rounded Corners 5">
            <a:extLst>
              <a:ext uri="{FF2B5EF4-FFF2-40B4-BE49-F238E27FC236}">
                <a16:creationId xmlns:a16="http://schemas.microsoft.com/office/drawing/2014/main" id="{AED693B0-A94B-4A3D-93A0-F27732D6C07F}"/>
              </a:ext>
            </a:extLst>
          </p:cNvPr>
          <p:cNvSpPr/>
          <p:nvPr/>
        </p:nvSpPr>
        <p:spPr>
          <a:xfrm>
            <a:off x="771075" y="3226676"/>
            <a:ext cx="1282262" cy="40464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21</a:t>
            </a:r>
          </a:p>
        </p:txBody>
      </p:sp>
      <p:sp>
        <p:nvSpPr>
          <p:cNvPr id="7" name="Rectangle: Rounded Corners 6">
            <a:extLst>
              <a:ext uri="{FF2B5EF4-FFF2-40B4-BE49-F238E27FC236}">
                <a16:creationId xmlns:a16="http://schemas.microsoft.com/office/drawing/2014/main" id="{C69F465D-74D6-472E-96B6-7693102A47F3}"/>
              </a:ext>
            </a:extLst>
          </p:cNvPr>
          <p:cNvSpPr/>
          <p:nvPr/>
        </p:nvSpPr>
        <p:spPr>
          <a:xfrm>
            <a:off x="3340103" y="4501295"/>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20</a:t>
            </a:r>
          </a:p>
        </p:txBody>
      </p:sp>
      <p:sp>
        <p:nvSpPr>
          <p:cNvPr id="8" name="Rectangle: Rounded Corners 7">
            <a:extLst>
              <a:ext uri="{FF2B5EF4-FFF2-40B4-BE49-F238E27FC236}">
                <a16:creationId xmlns:a16="http://schemas.microsoft.com/office/drawing/2014/main" id="{9B4F1D0E-2E30-4368-9906-65E7FDEC700E}"/>
              </a:ext>
            </a:extLst>
          </p:cNvPr>
          <p:cNvSpPr/>
          <p:nvPr/>
        </p:nvSpPr>
        <p:spPr>
          <a:xfrm>
            <a:off x="3902202" y="1448600"/>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9</a:t>
            </a:r>
          </a:p>
        </p:txBody>
      </p:sp>
      <p:sp>
        <p:nvSpPr>
          <p:cNvPr id="9" name="Rectangle: Rounded Corners 8">
            <a:extLst>
              <a:ext uri="{FF2B5EF4-FFF2-40B4-BE49-F238E27FC236}">
                <a16:creationId xmlns:a16="http://schemas.microsoft.com/office/drawing/2014/main" id="{D21F1533-4137-4583-996A-B6E0C9526A6A}"/>
              </a:ext>
            </a:extLst>
          </p:cNvPr>
          <p:cNvSpPr/>
          <p:nvPr/>
        </p:nvSpPr>
        <p:spPr>
          <a:xfrm>
            <a:off x="4622365" y="2772623"/>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16</a:t>
            </a:r>
          </a:p>
        </p:txBody>
      </p:sp>
      <p:sp>
        <p:nvSpPr>
          <p:cNvPr id="10" name="Rectangle: Rounded Corners 9">
            <a:extLst>
              <a:ext uri="{FF2B5EF4-FFF2-40B4-BE49-F238E27FC236}">
                <a16:creationId xmlns:a16="http://schemas.microsoft.com/office/drawing/2014/main" id="{77AEF66F-0CEE-4A9E-A79A-9935611E3C49}"/>
              </a:ext>
            </a:extLst>
          </p:cNvPr>
          <p:cNvSpPr/>
          <p:nvPr/>
        </p:nvSpPr>
        <p:spPr>
          <a:xfrm>
            <a:off x="6233724" y="180881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19</a:t>
            </a:r>
          </a:p>
        </p:txBody>
      </p:sp>
      <p:sp>
        <p:nvSpPr>
          <p:cNvPr id="11" name="Rectangle: Rounded Corners 10">
            <a:extLst>
              <a:ext uri="{FF2B5EF4-FFF2-40B4-BE49-F238E27FC236}">
                <a16:creationId xmlns:a16="http://schemas.microsoft.com/office/drawing/2014/main" id="{CE425F83-574D-4CB5-BDE3-31B3E195BF48}"/>
              </a:ext>
            </a:extLst>
          </p:cNvPr>
          <p:cNvSpPr/>
          <p:nvPr/>
        </p:nvSpPr>
        <p:spPr>
          <a:xfrm>
            <a:off x="5904627" y="3691998"/>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5</a:t>
            </a:r>
          </a:p>
        </p:txBody>
      </p:sp>
      <p:sp>
        <p:nvSpPr>
          <p:cNvPr id="12" name="Rectangle: Rounded Corners 11">
            <a:extLst>
              <a:ext uri="{FF2B5EF4-FFF2-40B4-BE49-F238E27FC236}">
                <a16:creationId xmlns:a16="http://schemas.microsoft.com/office/drawing/2014/main" id="{AA87E024-7C93-4AD7-A54E-614AF39DE098}"/>
              </a:ext>
            </a:extLst>
          </p:cNvPr>
          <p:cNvSpPr/>
          <p:nvPr/>
        </p:nvSpPr>
        <p:spPr>
          <a:xfrm>
            <a:off x="7854706" y="2687592"/>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3</a:t>
            </a:r>
          </a:p>
        </p:txBody>
      </p:sp>
      <p:sp>
        <p:nvSpPr>
          <p:cNvPr id="13" name="Rectangle: Rounded Corners 12">
            <a:extLst>
              <a:ext uri="{FF2B5EF4-FFF2-40B4-BE49-F238E27FC236}">
                <a16:creationId xmlns:a16="http://schemas.microsoft.com/office/drawing/2014/main" id="{9362E5BF-D189-48C9-8C8F-FB8F61DFF81C}"/>
              </a:ext>
            </a:extLst>
          </p:cNvPr>
          <p:cNvSpPr/>
          <p:nvPr/>
        </p:nvSpPr>
        <p:spPr>
          <a:xfrm>
            <a:off x="5740898" y="5016021"/>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11</a:t>
            </a:r>
          </a:p>
        </p:txBody>
      </p:sp>
      <p:sp>
        <p:nvSpPr>
          <p:cNvPr id="14" name="Rectangle: Rounded Corners 13">
            <a:extLst>
              <a:ext uri="{FF2B5EF4-FFF2-40B4-BE49-F238E27FC236}">
                <a16:creationId xmlns:a16="http://schemas.microsoft.com/office/drawing/2014/main" id="{39719B35-4F95-4A93-995A-CAF72C5FC344}"/>
              </a:ext>
            </a:extLst>
          </p:cNvPr>
          <p:cNvSpPr/>
          <p:nvPr/>
        </p:nvSpPr>
        <p:spPr>
          <a:xfrm>
            <a:off x="8323782" y="4096647"/>
            <a:ext cx="1282262" cy="404648"/>
          </a:xfrm>
          <a:prstGeom prst="roundRect">
            <a:avLst/>
          </a:prstGeom>
          <a:solidFill>
            <a:schemeClr val="tx2">
              <a:lumMod val="2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err="1"/>
              <a:t>i</a:t>
            </a:r>
            <a:r>
              <a:rPr lang="en-CA" dirty="0"/>
              <a:t> = 15</a:t>
            </a:r>
          </a:p>
        </p:txBody>
      </p:sp>
      <p:cxnSp>
        <p:nvCxnSpPr>
          <p:cNvPr id="4" name="Straight Connector 3">
            <a:extLst>
              <a:ext uri="{FF2B5EF4-FFF2-40B4-BE49-F238E27FC236}">
                <a16:creationId xmlns:a16="http://schemas.microsoft.com/office/drawing/2014/main" id="{BE749B74-4937-4F69-9548-3E06E5B58D2E}"/>
              </a:ext>
            </a:extLst>
          </p:cNvPr>
          <p:cNvCxnSpPr>
            <a:cxnSpLocks/>
          </p:cNvCxnSpPr>
          <p:nvPr/>
        </p:nvCxnSpPr>
        <p:spPr>
          <a:xfrm>
            <a:off x="2053337" y="3631324"/>
            <a:ext cx="1286766" cy="869971"/>
          </a:xfrm>
          <a:prstGeom prst="line">
            <a:avLst/>
          </a:prstGeom>
          <a:ln w="381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420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436</TotalTime>
  <Words>1640</Words>
  <Application>Microsoft Office PowerPoint</Application>
  <PresentationFormat>Widescreen</PresentationFormat>
  <Paragraphs>245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Cambria Math</vt:lpstr>
      <vt:lpstr>Century Gothic</vt:lpstr>
      <vt:lpstr>Wingdings 3</vt:lpstr>
      <vt:lpstr>Ion</vt:lpstr>
      <vt:lpstr>SNICKER</vt:lpstr>
      <vt:lpstr>SNICKER (BIP Draft, 2020) Adam Gibson (u/waxwing)</vt:lpstr>
      <vt:lpstr>Last week – Knapsack Coinjoin</vt:lpstr>
      <vt:lpstr>Wasabi Research Club</vt:lpstr>
      <vt:lpstr>Problem with current CoinJoins</vt:lpstr>
      <vt:lpstr>Could a CoinJoin be done without Coordination?</vt:lpstr>
      <vt:lpstr>Part 1 – Inputs</vt:lpstr>
      <vt:lpstr>Part 1 – Inputs</vt:lpstr>
      <vt:lpstr>Part 1 – Inputs</vt:lpstr>
      <vt:lpstr>Part 1 – Inputs</vt:lpstr>
      <vt:lpstr>Part 1 – Inputs</vt:lpstr>
      <vt:lpstr>Part 1 – Inputs</vt:lpstr>
      <vt:lpstr>Part 1 – Inputs</vt:lpstr>
      <vt:lpstr>Part 2 – Outputs</vt:lpstr>
      <vt:lpstr>Part 2 – Outputs</vt:lpstr>
      <vt:lpstr>Part 2 – Outputs</vt:lpstr>
      <vt:lpstr>Part 2 – Outputs</vt:lpstr>
      <vt:lpstr>Part 2 – Outputs</vt:lpstr>
      <vt:lpstr>Part 2 – Outputs</vt:lpstr>
      <vt:lpstr>Elliptic Curve Primitives, Diffie Hellman</vt:lpstr>
      <vt:lpstr>Part 2 – Outputs</vt:lpstr>
      <vt:lpstr>Part 2 – Outputs</vt:lpstr>
      <vt:lpstr>Part 3 – Signatures</vt:lpstr>
      <vt:lpstr>Part 3 – Signatures</vt:lpstr>
      <vt:lpstr>Part 3 – Signatures</vt:lpstr>
      <vt:lpstr>Part 3 – Signatures</vt:lpstr>
      <vt:lpstr>Part 3 – Signatures</vt:lpstr>
      <vt:lpstr>Part 3 – Signatures</vt:lpstr>
      <vt:lpstr>SNICKER V. 0 Summary</vt:lpstr>
      <vt:lpstr>SNICKER V. 0 Summary</vt:lpstr>
      <vt:lpstr>SNICKER V. 0 Summary (Note)</vt:lpstr>
      <vt:lpstr>SNICKER V. 1</vt:lpstr>
      <vt:lpstr>SNICKER V. 1</vt:lpstr>
      <vt:lpstr>SNICKER V. 1</vt:lpstr>
      <vt:lpstr>SNICKER Summary</vt:lpstr>
      <vt:lpstr>Discussion Time</vt:lpstr>
      <vt:lpstr>SNICKER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SNICKER</dc:title>
  <dc:creator>Aviv Milner</dc:creator>
  <cp:lastModifiedBy>Aviv Milner</cp:lastModifiedBy>
  <cp:revision>21</cp:revision>
  <dcterms:created xsi:type="dcterms:W3CDTF">2020-01-12T22:55:12Z</dcterms:created>
  <dcterms:modified xsi:type="dcterms:W3CDTF">2020-01-13T21:40:28Z</dcterms:modified>
</cp:coreProperties>
</file>