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2"/>
  </p:notesMasterIdLst>
  <p:handoutMasterIdLst>
    <p:handoutMasterId r:id="rId43"/>
  </p:handoutMasterIdLst>
  <p:sldIdLst>
    <p:sldId id="257" r:id="rId5"/>
    <p:sldId id="268" r:id="rId6"/>
    <p:sldId id="269" r:id="rId7"/>
    <p:sldId id="270" r:id="rId8"/>
    <p:sldId id="271" r:id="rId9"/>
    <p:sldId id="272" r:id="rId10"/>
    <p:sldId id="287" r:id="rId11"/>
    <p:sldId id="273" r:id="rId12"/>
    <p:sldId id="274" r:id="rId13"/>
    <p:sldId id="276" r:id="rId14"/>
    <p:sldId id="277" r:id="rId15"/>
    <p:sldId id="278" r:id="rId16"/>
    <p:sldId id="279" r:id="rId17"/>
    <p:sldId id="280" r:id="rId18"/>
    <p:sldId id="281" r:id="rId19"/>
    <p:sldId id="282" r:id="rId20"/>
    <p:sldId id="283" r:id="rId21"/>
    <p:sldId id="285" r:id="rId22"/>
    <p:sldId id="286" r:id="rId23"/>
    <p:sldId id="284" r:id="rId24"/>
    <p:sldId id="288" r:id="rId25"/>
    <p:sldId id="289" r:id="rId26"/>
    <p:sldId id="275" r:id="rId27"/>
    <p:sldId id="290" r:id="rId28"/>
    <p:sldId id="291" r:id="rId29"/>
    <p:sldId id="292" r:id="rId30"/>
    <p:sldId id="293" r:id="rId31"/>
    <p:sldId id="294" r:id="rId32"/>
    <p:sldId id="295" r:id="rId33"/>
    <p:sldId id="296" r:id="rId34"/>
    <p:sldId id="297" r:id="rId35"/>
    <p:sldId id="298" r:id="rId36"/>
    <p:sldId id="299" r:id="rId37"/>
    <p:sldId id="302" r:id="rId38"/>
    <p:sldId id="301" r:id="rId39"/>
    <p:sldId id="300" r:id="rId40"/>
    <p:sldId id="303" r:id="rId4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p:cViewPr varScale="1">
        <p:scale>
          <a:sx n="93" d="100"/>
          <a:sy n="93" d="100"/>
        </p:scale>
        <p:origin x="72" y="333"/>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1/27/2020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1/27/2020</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1/27/2020</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1/27/2020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1/27/2020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1/27/2020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1/27/2020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1/27/2020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1/27/2020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1/27/2020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1/27/2020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1/27/2020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1/27/2020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1/27/2020</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homepages.herts.ac.uk/~comqjs1/Dining.pdf"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www.cs.cornell.edu/people/egs/herbivore/dcnets.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zkSNACKs/WasabiResearchClub"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000" dirty="0"/>
              <a:t>Dining Cryptographer Networks</a:t>
            </a:r>
          </a:p>
        </p:txBody>
      </p:sp>
      <p:sp>
        <p:nvSpPr>
          <p:cNvPr id="5" name="Subtitle 4"/>
          <p:cNvSpPr>
            <a:spLocks noGrp="1"/>
          </p:cNvSpPr>
          <p:nvPr>
            <p:ph type="subTitle" idx="1"/>
          </p:nvPr>
        </p:nvSpPr>
        <p:spPr/>
        <p:txBody>
          <a:bodyPr/>
          <a:lstStyle/>
          <a:p>
            <a:r>
              <a:rPr lang="en-US" dirty="0"/>
              <a:t>Unconditional Sender and Recipient </a:t>
            </a:r>
            <a:r>
              <a:rPr lang="en-US" dirty="0" err="1"/>
              <a:t>Untraceability</a:t>
            </a:r>
            <a:endParaRPr lang="en-U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The Premise – The Cryptographers at Dinner</a:t>
            </a:r>
          </a:p>
        </p:txBody>
      </p:sp>
      <p:sp>
        <p:nvSpPr>
          <p:cNvPr id="6" name="Oval 5">
            <a:extLst>
              <a:ext uri="{FF2B5EF4-FFF2-40B4-BE49-F238E27FC236}">
                <a16:creationId xmlns:a16="http://schemas.microsoft.com/office/drawing/2014/main" id="{53FA0714-81D3-46B1-87F9-63EEC9E02EB4}"/>
              </a:ext>
            </a:extLst>
          </p:cNvPr>
          <p:cNvSpPr/>
          <p:nvPr/>
        </p:nvSpPr>
        <p:spPr>
          <a:xfrm>
            <a:off x="4006180"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2044"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0556"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6300"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cxnSp>
        <p:nvCxnSpPr>
          <p:cNvPr id="11" name="Straight Connector 10">
            <a:extLst>
              <a:ext uri="{FF2B5EF4-FFF2-40B4-BE49-F238E27FC236}">
                <a16:creationId xmlns:a16="http://schemas.microsoft.com/office/drawing/2014/main" id="{6EDFCC65-4975-4B9D-8079-1690F7904D57}"/>
              </a:ext>
            </a:extLst>
          </p:cNvPr>
          <p:cNvCxnSpPr>
            <a:cxnSpLocks/>
            <a:stCxn id="6" idx="3"/>
          </p:cNvCxnSpPr>
          <p:nvPr/>
        </p:nvCxnSpPr>
        <p:spPr>
          <a:xfrm flipV="1">
            <a:off x="4470174" y="4149080"/>
            <a:ext cx="1120181" cy="774306"/>
          </a:xfrm>
          <a:prstGeom prst="line">
            <a:avLst/>
          </a:prstGeom>
          <a:ln w="76200"/>
        </p:spPr>
        <p:style>
          <a:lnRef idx="1">
            <a:schemeClr val="accent5"/>
          </a:lnRef>
          <a:fillRef idx="0">
            <a:schemeClr val="accent5"/>
          </a:fillRef>
          <a:effectRef idx="0">
            <a:schemeClr val="accent5"/>
          </a:effectRef>
          <a:fontRef idx="minor">
            <a:schemeClr val="tx1"/>
          </a:fontRef>
        </p:style>
      </p:cxnSp>
      <p:cxnSp>
        <p:nvCxnSpPr>
          <p:cNvPr id="16" name="Straight Connector 15">
            <a:extLst>
              <a:ext uri="{FF2B5EF4-FFF2-40B4-BE49-F238E27FC236}">
                <a16:creationId xmlns:a16="http://schemas.microsoft.com/office/drawing/2014/main" id="{30735B5C-B5CE-44C9-B77C-E6B5955A13EC}"/>
              </a:ext>
            </a:extLst>
          </p:cNvPr>
          <p:cNvCxnSpPr>
            <a:cxnSpLocks/>
            <a:endCxn id="6" idx="5"/>
          </p:cNvCxnSpPr>
          <p:nvPr/>
        </p:nvCxnSpPr>
        <p:spPr>
          <a:xfrm>
            <a:off x="5590355" y="4149080"/>
            <a:ext cx="1120183" cy="774306"/>
          </a:xfrm>
          <a:prstGeom prst="line">
            <a:avLst/>
          </a:prstGeom>
          <a:ln w="76200"/>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4F9E0011-104E-490A-AF50-8B42C00B2C4F}"/>
              </a:ext>
            </a:extLst>
          </p:cNvPr>
          <p:cNvSpPr txBox="1"/>
          <p:nvPr/>
        </p:nvSpPr>
        <p:spPr>
          <a:xfrm>
            <a:off x="5381003" y="5445224"/>
            <a:ext cx="418704" cy="646331"/>
          </a:xfrm>
          <a:prstGeom prst="rect">
            <a:avLst/>
          </a:prstGeom>
          <a:noFill/>
        </p:spPr>
        <p:txBody>
          <a:bodyPr wrap="none" rtlCol="0">
            <a:spAutoFit/>
          </a:bodyPr>
          <a:lstStyle/>
          <a:p>
            <a:r>
              <a:rPr lang="en-CA" sz="3600" dirty="0"/>
              <a:t>1</a:t>
            </a:r>
          </a:p>
        </p:txBody>
      </p:sp>
    </p:spTree>
    <p:extLst>
      <p:ext uri="{BB962C8B-B14F-4D97-AF65-F5344CB8AC3E}">
        <p14:creationId xmlns:p14="http://schemas.microsoft.com/office/powerpoint/2010/main" val="262762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The Premise – The Cryptographers at Dinner</a:t>
            </a:r>
          </a:p>
        </p:txBody>
      </p:sp>
      <p:sp>
        <p:nvSpPr>
          <p:cNvPr id="6" name="Oval 5">
            <a:extLst>
              <a:ext uri="{FF2B5EF4-FFF2-40B4-BE49-F238E27FC236}">
                <a16:creationId xmlns:a16="http://schemas.microsoft.com/office/drawing/2014/main" id="{53FA0714-81D3-46B1-87F9-63EEC9E02EB4}"/>
              </a:ext>
            </a:extLst>
          </p:cNvPr>
          <p:cNvSpPr/>
          <p:nvPr/>
        </p:nvSpPr>
        <p:spPr>
          <a:xfrm>
            <a:off x="4006180"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2044"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0556"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6300"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pic>
        <p:nvPicPr>
          <p:cNvPr id="1028" name="Picture 4" descr="Image result for coin toss">
            <a:extLst>
              <a:ext uri="{FF2B5EF4-FFF2-40B4-BE49-F238E27FC236}">
                <a16:creationId xmlns:a16="http://schemas.microsoft.com/office/drawing/2014/main" id="{42F8482D-4030-4EF7-A280-C8AFE25FAD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55" y="2564904"/>
            <a:ext cx="1284735" cy="128473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EDFCC65-4975-4B9D-8079-1690F7904D57}"/>
              </a:ext>
            </a:extLst>
          </p:cNvPr>
          <p:cNvCxnSpPr>
            <a:cxnSpLocks/>
            <a:stCxn id="6" idx="0"/>
          </p:cNvCxnSpPr>
          <p:nvPr/>
        </p:nvCxnSpPr>
        <p:spPr>
          <a:xfrm>
            <a:off x="5590356" y="3140968"/>
            <a:ext cx="0" cy="1008112"/>
          </a:xfrm>
          <a:prstGeom prst="line">
            <a:avLst/>
          </a:prstGeom>
          <a:ln w="76200">
            <a:solidFill>
              <a:schemeClr val="accent3">
                <a:lumMod val="75000"/>
              </a:schemeClr>
            </a:solidFill>
          </a:ln>
        </p:spPr>
        <p:style>
          <a:lnRef idx="1">
            <a:schemeClr val="accent5"/>
          </a:lnRef>
          <a:fillRef idx="0">
            <a:schemeClr val="accent5"/>
          </a:fillRef>
          <a:effectRef idx="0">
            <a:schemeClr val="accent5"/>
          </a:effectRef>
          <a:fontRef idx="minor">
            <a:schemeClr val="tx1"/>
          </a:fontRef>
        </p:style>
      </p:cxnSp>
      <p:cxnSp>
        <p:nvCxnSpPr>
          <p:cNvPr id="16" name="Straight Connector 15">
            <a:extLst>
              <a:ext uri="{FF2B5EF4-FFF2-40B4-BE49-F238E27FC236}">
                <a16:creationId xmlns:a16="http://schemas.microsoft.com/office/drawing/2014/main" id="{30735B5C-B5CE-44C9-B77C-E6B5955A13EC}"/>
              </a:ext>
            </a:extLst>
          </p:cNvPr>
          <p:cNvCxnSpPr>
            <a:cxnSpLocks/>
            <a:endCxn id="6" idx="5"/>
          </p:cNvCxnSpPr>
          <p:nvPr/>
        </p:nvCxnSpPr>
        <p:spPr>
          <a:xfrm>
            <a:off x="5590355" y="4149080"/>
            <a:ext cx="1120183" cy="774306"/>
          </a:xfrm>
          <a:prstGeom prst="line">
            <a:avLst/>
          </a:prstGeom>
          <a:ln w="76200">
            <a:solidFill>
              <a:srgbClr val="7030A0"/>
            </a:solidFill>
          </a:ln>
        </p:spPr>
        <p:style>
          <a:lnRef idx="2">
            <a:schemeClr val="accent5"/>
          </a:lnRef>
          <a:fillRef idx="0">
            <a:schemeClr val="accent5"/>
          </a:fillRef>
          <a:effectRef idx="1">
            <a:schemeClr val="accent5"/>
          </a:effectRef>
          <a:fontRef idx="minor">
            <a:schemeClr val="tx1"/>
          </a:fontRef>
        </p:style>
      </p:cxnSp>
      <p:sp>
        <p:nvSpPr>
          <p:cNvPr id="12" name="TextBox 11">
            <a:extLst>
              <a:ext uri="{FF2B5EF4-FFF2-40B4-BE49-F238E27FC236}">
                <a16:creationId xmlns:a16="http://schemas.microsoft.com/office/drawing/2014/main" id="{BEEB7403-B788-45BD-8ADB-7C7A46630048}"/>
              </a:ext>
            </a:extLst>
          </p:cNvPr>
          <p:cNvSpPr txBox="1"/>
          <p:nvPr/>
        </p:nvSpPr>
        <p:spPr>
          <a:xfrm>
            <a:off x="5381003" y="5445224"/>
            <a:ext cx="418704" cy="646331"/>
          </a:xfrm>
          <a:prstGeom prst="rect">
            <a:avLst/>
          </a:prstGeom>
          <a:noFill/>
        </p:spPr>
        <p:txBody>
          <a:bodyPr wrap="none" rtlCol="0">
            <a:spAutoFit/>
          </a:bodyPr>
          <a:lstStyle/>
          <a:p>
            <a:r>
              <a:rPr lang="en-CA" sz="3600" dirty="0"/>
              <a:t>1</a:t>
            </a:r>
          </a:p>
        </p:txBody>
      </p:sp>
    </p:spTree>
    <p:extLst>
      <p:ext uri="{BB962C8B-B14F-4D97-AF65-F5344CB8AC3E}">
        <p14:creationId xmlns:p14="http://schemas.microsoft.com/office/powerpoint/2010/main" val="35057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The Premise – The Cryptographers at Dinner</a:t>
            </a:r>
          </a:p>
        </p:txBody>
      </p:sp>
      <p:sp>
        <p:nvSpPr>
          <p:cNvPr id="6" name="Oval 5">
            <a:extLst>
              <a:ext uri="{FF2B5EF4-FFF2-40B4-BE49-F238E27FC236}">
                <a16:creationId xmlns:a16="http://schemas.microsoft.com/office/drawing/2014/main" id="{53FA0714-81D3-46B1-87F9-63EEC9E02EB4}"/>
              </a:ext>
            </a:extLst>
          </p:cNvPr>
          <p:cNvSpPr/>
          <p:nvPr/>
        </p:nvSpPr>
        <p:spPr>
          <a:xfrm>
            <a:off x="4006180"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2044"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0556"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6300"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cxnSp>
        <p:nvCxnSpPr>
          <p:cNvPr id="11" name="Straight Connector 10">
            <a:extLst>
              <a:ext uri="{FF2B5EF4-FFF2-40B4-BE49-F238E27FC236}">
                <a16:creationId xmlns:a16="http://schemas.microsoft.com/office/drawing/2014/main" id="{6EDFCC65-4975-4B9D-8079-1690F7904D57}"/>
              </a:ext>
            </a:extLst>
          </p:cNvPr>
          <p:cNvCxnSpPr>
            <a:cxnSpLocks/>
            <a:stCxn id="6" idx="0"/>
          </p:cNvCxnSpPr>
          <p:nvPr/>
        </p:nvCxnSpPr>
        <p:spPr>
          <a:xfrm>
            <a:off x="5590356" y="3140968"/>
            <a:ext cx="0" cy="1008112"/>
          </a:xfrm>
          <a:prstGeom prst="line">
            <a:avLst/>
          </a:prstGeom>
          <a:ln w="76200">
            <a:solidFill>
              <a:schemeClr val="accent3">
                <a:lumMod val="75000"/>
              </a:schemeClr>
            </a:solidFill>
          </a:ln>
        </p:spPr>
        <p:style>
          <a:lnRef idx="1">
            <a:schemeClr val="accent5"/>
          </a:lnRef>
          <a:fillRef idx="0">
            <a:schemeClr val="accent5"/>
          </a:fillRef>
          <a:effectRef idx="0">
            <a:schemeClr val="accent5"/>
          </a:effectRef>
          <a:fontRef idx="minor">
            <a:schemeClr val="tx1"/>
          </a:fontRef>
        </p:style>
      </p:cxnSp>
      <p:cxnSp>
        <p:nvCxnSpPr>
          <p:cNvPr id="16" name="Straight Connector 15">
            <a:extLst>
              <a:ext uri="{FF2B5EF4-FFF2-40B4-BE49-F238E27FC236}">
                <a16:creationId xmlns:a16="http://schemas.microsoft.com/office/drawing/2014/main" id="{30735B5C-B5CE-44C9-B77C-E6B5955A13EC}"/>
              </a:ext>
            </a:extLst>
          </p:cNvPr>
          <p:cNvCxnSpPr>
            <a:cxnSpLocks/>
            <a:endCxn id="6" idx="5"/>
          </p:cNvCxnSpPr>
          <p:nvPr/>
        </p:nvCxnSpPr>
        <p:spPr>
          <a:xfrm>
            <a:off x="5590355" y="4149080"/>
            <a:ext cx="1120183" cy="774306"/>
          </a:xfrm>
          <a:prstGeom prst="line">
            <a:avLst/>
          </a:prstGeom>
          <a:ln w="76200">
            <a:solidFill>
              <a:srgbClr val="7030A0"/>
            </a:solidFill>
          </a:ln>
        </p:spPr>
        <p:style>
          <a:lnRef idx="2">
            <a:schemeClr val="accent5"/>
          </a:lnRef>
          <a:fillRef idx="0">
            <a:schemeClr val="accent5"/>
          </a:fillRef>
          <a:effectRef idx="1">
            <a:schemeClr val="accent5"/>
          </a:effectRef>
          <a:fontRef idx="minor">
            <a:schemeClr val="tx1"/>
          </a:fontRef>
        </p:style>
      </p:cxnSp>
      <p:sp>
        <p:nvSpPr>
          <p:cNvPr id="12" name="TextBox 11">
            <a:extLst>
              <a:ext uri="{FF2B5EF4-FFF2-40B4-BE49-F238E27FC236}">
                <a16:creationId xmlns:a16="http://schemas.microsoft.com/office/drawing/2014/main" id="{BEEB7403-B788-45BD-8ADB-7C7A46630048}"/>
              </a:ext>
            </a:extLst>
          </p:cNvPr>
          <p:cNvSpPr txBox="1"/>
          <p:nvPr/>
        </p:nvSpPr>
        <p:spPr>
          <a:xfrm>
            <a:off x="5381003" y="5445224"/>
            <a:ext cx="418704" cy="646331"/>
          </a:xfrm>
          <a:prstGeom prst="rect">
            <a:avLst/>
          </a:prstGeom>
          <a:noFill/>
        </p:spPr>
        <p:txBody>
          <a:bodyPr wrap="none" rtlCol="0">
            <a:spAutoFit/>
          </a:bodyPr>
          <a:lstStyle/>
          <a:p>
            <a:r>
              <a:rPr lang="en-CA" sz="3600" dirty="0"/>
              <a:t>1</a:t>
            </a:r>
          </a:p>
        </p:txBody>
      </p:sp>
      <p:sp>
        <p:nvSpPr>
          <p:cNvPr id="13" name="TextBox 12">
            <a:extLst>
              <a:ext uri="{FF2B5EF4-FFF2-40B4-BE49-F238E27FC236}">
                <a16:creationId xmlns:a16="http://schemas.microsoft.com/office/drawing/2014/main" id="{2998351F-2303-4463-B45D-90229FFAC3CA}"/>
              </a:ext>
            </a:extLst>
          </p:cNvPr>
          <p:cNvSpPr txBox="1"/>
          <p:nvPr/>
        </p:nvSpPr>
        <p:spPr>
          <a:xfrm>
            <a:off x="7412763" y="2942020"/>
            <a:ext cx="418704" cy="646331"/>
          </a:xfrm>
          <a:prstGeom prst="rect">
            <a:avLst/>
          </a:prstGeom>
          <a:noFill/>
        </p:spPr>
        <p:txBody>
          <a:bodyPr wrap="none" rtlCol="0">
            <a:spAutoFit/>
          </a:bodyPr>
          <a:lstStyle/>
          <a:p>
            <a:r>
              <a:rPr lang="en-CA" sz="3600" dirty="0"/>
              <a:t>0</a:t>
            </a:r>
          </a:p>
        </p:txBody>
      </p:sp>
    </p:spTree>
    <p:extLst>
      <p:ext uri="{BB962C8B-B14F-4D97-AF65-F5344CB8AC3E}">
        <p14:creationId xmlns:p14="http://schemas.microsoft.com/office/powerpoint/2010/main" val="662192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The Premise – The Cryptographers at Dinner</a:t>
            </a:r>
          </a:p>
        </p:txBody>
      </p:sp>
      <p:sp>
        <p:nvSpPr>
          <p:cNvPr id="6" name="Oval 5">
            <a:extLst>
              <a:ext uri="{FF2B5EF4-FFF2-40B4-BE49-F238E27FC236}">
                <a16:creationId xmlns:a16="http://schemas.microsoft.com/office/drawing/2014/main" id="{53FA0714-81D3-46B1-87F9-63EEC9E02EB4}"/>
              </a:ext>
            </a:extLst>
          </p:cNvPr>
          <p:cNvSpPr/>
          <p:nvPr/>
        </p:nvSpPr>
        <p:spPr>
          <a:xfrm>
            <a:off x="4006180"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2044"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0556"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6300"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pic>
        <p:nvPicPr>
          <p:cNvPr id="1028" name="Picture 4" descr="Image result for coin toss">
            <a:extLst>
              <a:ext uri="{FF2B5EF4-FFF2-40B4-BE49-F238E27FC236}">
                <a16:creationId xmlns:a16="http://schemas.microsoft.com/office/drawing/2014/main" id="{42F8482D-4030-4EF7-A280-C8AFE25FAD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421" y="2348880"/>
            <a:ext cx="1284735" cy="128473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EDFCC65-4975-4B9D-8079-1690F7904D57}"/>
              </a:ext>
            </a:extLst>
          </p:cNvPr>
          <p:cNvCxnSpPr>
            <a:cxnSpLocks/>
            <a:stCxn id="6" idx="0"/>
          </p:cNvCxnSpPr>
          <p:nvPr/>
        </p:nvCxnSpPr>
        <p:spPr>
          <a:xfrm>
            <a:off x="5590356" y="3140968"/>
            <a:ext cx="0" cy="1008112"/>
          </a:xfrm>
          <a:prstGeom prst="line">
            <a:avLst/>
          </a:prstGeom>
          <a:ln w="76200">
            <a:solidFill>
              <a:srgbClr val="92D050"/>
            </a:solidFill>
          </a:ln>
        </p:spPr>
        <p:style>
          <a:lnRef idx="1">
            <a:schemeClr val="accent5"/>
          </a:lnRef>
          <a:fillRef idx="0">
            <a:schemeClr val="accent5"/>
          </a:fillRef>
          <a:effectRef idx="0">
            <a:schemeClr val="accent5"/>
          </a:effectRef>
          <a:fontRef idx="minor">
            <a:schemeClr val="tx1"/>
          </a:fontRef>
        </p:style>
      </p:cxnSp>
      <p:cxnSp>
        <p:nvCxnSpPr>
          <p:cNvPr id="16" name="Straight Connector 15">
            <a:extLst>
              <a:ext uri="{FF2B5EF4-FFF2-40B4-BE49-F238E27FC236}">
                <a16:creationId xmlns:a16="http://schemas.microsoft.com/office/drawing/2014/main" id="{30735B5C-B5CE-44C9-B77C-E6B5955A13EC}"/>
              </a:ext>
            </a:extLst>
          </p:cNvPr>
          <p:cNvCxnSpPr>
            <a:cxnSpLocks/>
            <a:endCxn id="6" idx="3"/>
          </p:cNvCxnSpPr>
          <p:nvPr/>
        </p:nvCxnSpPr>
        <p:spPr>
          <a:xfrm flipH="1">
            <a:off x="4470174" y="4149080"/>
            <a:ext cx="1120182" cy="774306"/>
          </a:xfrm>
          <a:prstGeom prst="line">
            <a:avLst/>
          </a:prstGeom>
          <a:ln w="76200">
            <a:solidFill>
              <a:srgbClr val="92D050"/>
            </a:solidFill>
          </a:ln>
        </p:spPr>
        <p:style>
          <a:lnRef idx="2">
            <a:schemeClr val="accent5"/>
          </a:lnRef>
          <a:fillRef idx="0">
            <a:schemeClr val="accent5"/>
          </a:fillRef>
          <a:effectRef idx="1">
            <a:schemeClr val="accent5"/>
          </a:effectRef>
          <a:fontRef idx="minor">
            <a:schemeClr val="tx1"/>
          </a:fontRef>
        </p:style>
      </p:cxnSp>
      <p:sp>
        <p:nvSpPr>
          <p:cNvPr id="12" name="TextBox 11">
            <a:extLst>
              <a:ext uri="{FF2B5EF4-FFF2-40B4-BE49-F238E27FC236}">
                <a16:creationId xmlns:a16="http://schemas.microsoft.com/office/drawing/2014/main" id="{BEEB7403-B788-45BD-8ADB-7C7A46630048}"/>
              </a:ext>
            </a:extLst>
          </p:cNvPr>
          <p:cNvSpPr txBox="1"/>
          <p:nvPr/>
        </p:nvSpPr>
        <p:spPr>
          <a:xfrm>
            <a:off x="5381003" y="5445224"/>
            <a:ext cx="418704" cy="646331"/>
          </a:xfrm>
          <a:prstGeom prst="rect">
            <a:avLst/>
          </a:prstGeom>
          <a:noFill/>
        </p:spPr>
        <p:txBody>
          <a:bodyPr wrap="none" rtlCol="0">
            <a:spAutoFit/>
          </a:bodyPr>
          <a:lstStyle/>
          <a:p>
            <a:r>
              <a:rPr lang="en-CA" sz="3600" dirty="0"/>
              <a:t>1</a:t>
            </a:r>
          </a:p>
        </p:txBody>
      </p:sp>
      <p:sp>
        <p:nvSpPr>
          <p:cNvPr id="13" name="TextBox 12">
            <a:extLst>
              <a:ext uri="{FF2B5EF4-FFF2-40B4-BE49-F238E27FC236}">
                <a16:creationId xmlns:a16="http://schemas.microsoft.com/office/drawing/2014/main" id="{029ECFBB-E9BA-4A49-B58F-D4A5B54F0C02}"/>
              </a:ext>
            </a:extLst>
          </p:cNvPr>
          <p:cNvSpPr txBox="1"/>
          <p:nvPr/>
        </p:nvSpPr>
        <p:spPr>
          <a:xfrm>
            <a:off x="7412763" y="2942020"/>
            <a:ext cx="418704" cy="646331"/>
          </a:xfrm>
          <a:prstGeom prst="rect">
            <a:avLst/>
          </a:prstGeom>
          <a:noFill/>
        </p:spPr>
        <p:txBody>
          <a:bodyPr wrap="none" rtlCol="0">
            <a:spAutoFit/>
          </a:bodyPr>
          <a:lstStyle/>
          <a:p>
            <a:r>
              <a:rPr lang="en-CA" sz="3600" dirty="0"/>
              <a:t>0</a:t>
            </a:r>
          </a:p>
        </p:txBody>
      </p:sp>
    </p:spTree>
    <p:extLst>
      <p:ext uri="{BB962C8B-B14F-4D97-AF65-F5344CB8AC3E}">
        <p14:creationId xmlns:p14="http://schemas.microsoft.com/office/powerpoint/2010/main" val="1627541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The Premise – The Cryptographers at Dinner</a:t>
            </a:r>
          </a:p>
        </p:txBody>
      </p:sp>
      <p:sp>
        <p:nvSpPr>
          <p:cNvPr id="6" name="Oval 5">
            <a:extLst>
              <a:ext uri="{FF2B5EF4-FFF2-40B4-BE49-F238E27FC236}">
                <a16:creationId xmlns:a16="http://schemas.microsoft.com/office/drawing/2014/main" id="{53FA0714-81D3-46B1-87F9-63EEC9E02EB4}"/>
              </a:ext>
            </a:extLst>
          </p:cNvPr>
          <p:cNvSpPr/>
          <p:nvPr/>
        </p:nvSpPr>
        <p:spPr>
          <a:xfrm>
            <a:off x="4006180"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2044"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0556"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6300"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cxnSp>
        <p:nvCxnSpPr>
          <p:cNvPr id="11" name="Straight Connector 10">
            <a:extLst>
              <a:ext uri="{FF2B5EF4-FFF2-40B4-BE49-F238E27FC236}">
                <a16:creationId xmlns:a16="http://schemas.microsoft.com/office/drawing/2014/main" id="{6EDFCC65-4975-4B9D-8079-1690F7904D57}"/>
              </a:ext>
            </a:extLst>
          </p:cNvPr>
          <p:cNvCxnSpPr>
            <a:cxnSpLocks/>
            <a:stCxn id="6" idx="0"/>
          </p:cNvCxnSpPr>
          <p:nvPr/>
        </p:nvCxnSpPr>
        <p:spPr>
          <a:xfrm>
            <a:off x="5590356" y="3140968"/>
            <a:ext cx="0" cy="1008112"/>
          </a:xfrm>
          <a:prstGeom prst="line">
            <a:avLst/>
          </a:prstGeom>
          <a:ln w="76200">
            <a:solidFill>
              <a:srgbClr val="92D050"/>
            </a:solidFill>
          </a:ln>
        </p:spPr>
        <p:style>
          <a:lnRef idx="1">
            <a:schemeClr val="accent5"/>
          </a:lnRef>
          <a:fillRef idx="0">
            <a:schemeClr val="accent5"/>
          </a:fillRef>
          <a:effectRef idx="0">
            <a:schemeClr val="accent5"/>
          </a:effectRef>
          <a:fontRef idx="minor">
            <a:schemeClr val="tx1"/>
          </a:fontRef>
        </p:style>
      </p:cxnSp>
      <p:cxnSp>
        <p:nvCxnSpPr>
          <p:cNvPr id="16" name="Straight Connector 15">
            <a:extLst>
              <a:ext uri="{FF2B5EF4-FFF2-40B4-BE49-F238E27FC236}">
                <a16:creationId xmlns:a16="http://schemas.microsoft.com/office/drawing/2014/main" id="{30735B5C-B5CE-44C9-B77C-E6B5955A13EC}"/>
              </a:ext>
            </a:extLst>
          </p:cNvPr>
          <p:cNvCxnSpPr>
            <a:cxnSpLocks/>
            <a:endCxn id="6" idx="3"/>
          </p:cNvCxnSpPr>
          <p:nvPr/>
        </p:nvCxnSpPr>
        <p:spPr>
          <a:xfrm flipH="1">
            <a:off x="4470174" y="4149080"/>
            <a:ext cx="1120182" cy="774306"/>
          </a:xfrm>
          <a:prstGeom prst="line">
            <a:avLst/>
          </a:prstGeom>
          <a:ln w="76200">
            <a:solidFill>
              <a:srgbClr val="92D050"/>
            </a:solidFill>
          </a:ln>
        </p:spPr>
        <p:style>
          <a:lnRef idx="2">
            <a:schemeClr val="accent5"/>
          </a:lnRef>
          <a:fillRef idx="0">
            <a:schemeClr val="accent5"/>
          </a:fillRef>
          <a:effectRef idx="1">
            <a:schemeClr val="accent5"/>
          </a:effectRef>
          <a:fontRef idx="minor">
            <a:schemeClr val="tx1"/>
          </a:fontRef>
        </p:style>
      </p:cxnSp>
      <p:sp>
        <p:nvSpPr>
          <p:cNvPr id="12" name="TextBox 11">
            <a:extLst>
              <a:ext uri="{FF2B5EF4-FFF2-40B4-BE49-F238E27FC236}">
                <a16:creationId xmlns:a16="http://schemas.microsoft.com/office/drawing/2014/main" id="{BEEB7403-B788-45BD-8ADB-7C7A46630048}"/>
              </a:ext>
            </a:extLst>
          </p:cNvPr>
          <p:cNvSpPr txBox="1"/>
          <p:nvPr/>
        </p:nvSpPr>
        <p:spPr>
          <a:xfrm>
            <a:off x="5381003" y="5445224"/>
            <a:ext cx="418704" cy="646331"/>
          </a:xfrm>
          <a:prstGeom prst="rect">
            <a:avLst/>
          </a:prstGeom>
          <a:noFill/>
        </p:spPr>
        <p:txBody>
          <a:bodyPr wrap="none" rtlCol="0">
            <a:spAutoFit/>
          </a:bodyPr>
          <a:lstStyle/>
          <a:p>
            <a:r>
              <a:rPr lang="en-CA" sz="3600" dirty="0"/>
              <a:t>1</a:t>
            </a:r>
          </a:p>
        </p:txBody>
      </p:sp>
      <p:sp>
        <p:nvSpPr>
          <p:cNvPr id="13" name="TextBox 12">
            <a:extLst>
              <a:ext uri="{FF2B5EF4-FFF2-40B4-BE49-F238E27FC236}">
                <a16:creationId xmlns:a16="http://schemas.microsoft.com/office/drawing/2014/main" id="{029ECFBB-E9BA-4A49-B58F-D4A5B54F0C02}"/>
              </a:ext>
            </a:extLst>
          </p:cNvPr>
          <p:cNvSpPr txBox="1"/>
          <p:nvPr/>
        </p:nvSpPr>
        <p:spPr>
          <a:xfrm>
            <a:off x="7412763" y="2942020"/>
            <a:ext cx="418704" cy="646331"/>
          </a:xfrm>
          <a:prstGeom prst="rect">
            <a:avLst/>
          </a:prstGeom>
          <a:noFill/>
        </p:spPr>
        <p:txBody>
          <a:bodyPr wrap="none" rtlCol="0">
            <a:spAutoFit/>
          </a:bodyPr>
          <a:lstStyle/>
          <a:p>
            <a:r>
              <a:rPr lang="en-CA" sz="3600" dirty="0"/>
              <a:t>0</a:t>
            </a:r>
          </a:p>
        </p:txBody>
      </p:sp>
      <p:sp>
        <p:nvSpPr>
          <p:cNvPr id="14" name="TextBox 13">
            <a:extLst>
              <a:ext uri="{FF2B5EF4-FFF2-40B4-BE49-F238E27FC236}">
                <a16:creationId xmlns:a16="http://schemas.microsoft.com/office/drawing/2014/main" id="{530D067C-2E3C-4699-8124-E656508AD637}"/>
              </a:ext>
            </a:extLst>
          </p:cNvPr>
          <p:cNvSpPr txBox="1"/>
          <p:nvPr/>
        </p:nvSpPr>
        <p:spPr>
          <a:xfrm>
            <a:off x="3479464" y="2942019"/>
            <a:ext cx="418704" cy="646331"/>
          </a:xfrm>
          <a:prstGeom prst="rect">
            <a:avLst/>
          </a:prstGeom>
          <a:noFill/>
        </p:spPr>
        <p:txBody>
          <a:bodyPr wrap="none" rtlCol="0">
            <a:spAutoFit/>
          </a:bodyPr>
          <a:lstStyle/>
          <a:p>
            <a:r>
              <a:rPr lang="en-CA" sz="3600" dirty="0"/>
              <a:t>1</a:t>
            </a:r>
          </a:p>
        </p:txBody>
      </p:sp>
    </p:spTree>
    <p:extLst>
      <p:ext uri="{BB962C8B-B14F-4D97-AF65-F5344CB8AC3E}">
        <p14:creationId xmlns:p14="http://schemas.microsoft.com/office/powerpoint/2010/main" val="402441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The Premise – The Cryptographers at Dinner</a:t>
            </a:r>
          </a:p>
        </p:txBody>
      </p:sp>
      <p:sp>
        <p:nvSpPr>
          <p:cNvPr id="6" name="Oval 5">
            <a:extLst>
              <a:ext uri="{FF2B5EF4-FFF2-40B4-BE49-F238E27FC236}">
                <a16:creationId xmlns:a16="http://schemas.microsoft.com/office/drawing/2014/main" id="{53FA0714-81D3-46B1-87F9-63EEC9E02EB4}"/>
              </a:ext>
            </a:extLst>
          </p:cNvPr>
          <p:cNvSpPr/>
          <p:nvPr/>
        </p:nvSpPr>
        <p:spPr>
          <a:xfrm>
            <a:off x="4006180"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2044"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0556"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6300"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sp>
        <p:nvSpPr>
          <p:cNvPr id="12" name="TextBox 11">
            <a:extLst>
              <a:ext uri="{FF2B5EF4-FFF2-40B4-BE49-F238E27FC236}">
                <a16:creationId xmlns:a16="http://schemas.microsoft.com/office/drawing/2014/main" id="{BEEB7403-B788-45BD-8ADB-7C7A46630048}"/>
              </a:ext>
            </a:extLst>
          </p:cNvPr>
          <p:cNvSpPr txBox="1"/>
          <p:nvPr/>
        </p:nvSpPr>
        <p:spPr>
          <a:xfrm>
            <a:off x="5381003" y="5445224"/>
            <a:ext cx="418704" cy="646331"/>
          </a:xfrm>
          <a:prstGeom prst="rect">
            <a:avLst/>
          </a:prstGeom>
          <a:noFill/>
        </p:spPr>
        <p:txBody>
          <a:bodyPr wrap="none" rtlCol="0">
            <a:spAutoFit/>
          </a:bodyPr>
          <a:lstStyle/>
          <a:p>
            <a:r>
              <a:rPr lang="en-CA" sz="3600" dirty="0"/>
              <a:t>1</a:t>
            </a:r>
          </a:p>
        </p:txBody>
      </p:sp>
      <p:sp>
        <p:nvSpPr>
          <p:cNvPr id="13" name="TextBox 12">
            <a:extLst>
              <a:ext uri="{FF2B5EF4-FFF2-40B4-BE49-F238E27FC236}">
                <a16:creationId xmlns:a16="http://schemas.microsoft.com/office/drawing/2014/main" id="{029ECFBB-E9BA-4A49-B58F-D4A5B54F0C02}"/>
              </a:ext>
            </a:extLst>
          </p:cNvPr>
          <p:cNvSpPr txBox="1"/>
          <p:nvPr/>
        </p:nvSpPr>
        <p:spPr>
          <a:xfrm>
            <a:off x="7412763" y="2942020"/>
            <a:ext cx="418704" cy="646331"/>
          </a:xfrm>
          <a:prstGeom prst="rect">
            <a:avLst/>
          </a:prstGeom>
          <a:noFill/>
        </p:spPr>
        <p:txBody>
          <a:bodyPr wrap="none" rtlCol="0">
            <a:spAutoFit/>
          </a:bodyPr>
          <a:lstStyle/>
          <a:p>
            <a:r>
              <a:rPr lang="en-CA" sz="3600" dirty="0"/>
              <a:t>0</a:t>
            </a:r>
          </a:p>
        </p:txBody>
      </p:sp>
      <p:sp>
        <p:nvSpPr>
          <p:cNvPr id="14" name="TextBox 13">
            <a:extLst>
              <a:ext uri="{FF2B5EF4-FFF2-40B4-BE49-F238E27FC236}">
                <a16:creationId xmlns:a16="http://schemas.microsoft.com/office/drawing/2014/main" id="{530D067C-2E3C-4699-8124-E656508AD637}"/>
              </a:ext>
            </a:extLst>
          </p:cNvPr>
          <p:cNvSpPr txBox="1"/>
          <p:nvPr/>
        </p:nvSpPr>
        <p:spPr>
          <a:xfrm>
            <a:off x="3479464" y="2942019"/>
            <a:ext cx="418704" cy="646331"/>
          </a:xfrm>
          <a:prstGeom prst="rect">
            <a:avLst/>
          </a:prstGeom>
          <a:noFill/>
        </p:spPr>
        <p:txBody>
          <a:bodyPr wrap="none" rtlCol="0">
            <a:spAutoFit/>
          </a:bodyPr>
          <a:lstStyle/>
          <a:p>
            <a:r>
              <a:rPr lang="en-CA" sz="3600" dirty="0"/>
              <a:t>1</a:t>
            </a:r>
          </a:p>
        </p:txBody>
      </p:sp>
      <p:sp>
        <p:nvSpPr>
          <p:cNvPr id="4" name="Thought Bubble: Cloud 3">
            <a:extLst>
              <a:ext uri="{FF2B5EF4-FFF2-40B4-BE49-F238E27FC236}">
                <a16:creationId xmlns:a16="http://schemas.microsoft.com/office/drawing/2014/main" id="{5A694DB1-BD13-4A1D-9E84-9A56E271C2AB}"/>
              </a:ext>
            </a:extLst>
          </p:cNvPr>
          <p:cNvSpPr/>
          <p:nvPr/>
        </p:nvSpPr>
        <p:spPr>
          <a:xfrm>
            <a:off x="7966620" y="3353156"/>
            <a:ext cx="2808312" cy="157302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1 XOR 0 = 1</a:t>
            </a:r>
          </a:p>
        </p:txBody>
      </p:sp>
      <p:sp>
        <p:nvSpPr>
          <p:cNvPr id="5" name="TextBox 4">
            <a:extLst>
              <a:ext uri="{FF2B5EF4-FFF2-40B4-BE49-F238E27FC236}">
                <a16:creationId xmlns:a16="http://schemas.microsoft.com/office/drawing/2014/main" id="{E195F312-C667-41F4-9A88-F3BA03251A6C}"/>
              </a:ext>
            </a:extLst>
          </p:cNvPr>
          <p:cNvSpPr txBox="1"/>
          <p:nvPr/>
        </p:nvSpPr>
        <p:spPr>
          <a:xfrm>
            <a:off x="5622533" y="2969231"/>
            <a:ext cx="65" cy="430887"/>
          </a:xfrm>
          <a:prstGeom prst="rect">
            <a:avLst/>
          </a:prstGeom>
          <a:noFill/>
        </p:spPr>
        <p:txBody>
          <a:bodyPr wrap="none" lIns="0" tIns="0" rIns="0" bIns="0" rtlCol="0">
            <a:spAutoFit/>
          </a:bodyPr>
          <a:lstStyle/>
          <a:p>
            <a:endParaRPr lang="en-CA" sz="2800" dirty="0"/>
          </a:p>
        </p:txBody>
      </p:sp>
    </p:spTree>
    <p:extLst>
      <p:ext uri="{BB962C8B-B14F-4D97-AF65-F5344CB8AC3E}">
        <p14:creationId xmlns:p14="http://schemas.microsoft.com/office/powerpoint/2010/main" val="366522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The Premise – The Cryptographers at Dinner</a:t>
            </a:r>
          </a:p>
        </p:txBody>
      </p:sp>
      <p:sp>
        <p:nvSpPr>
          <p:cNvPr id="6" name="Oval 5">
            <a:extLst>
              <a:ext uri="{FF2B5EF4-FFF2-40B4-BE49-F238E27FC236}">
                <a16:creationId xmlns:a16="http://schemas.microsoft.com/office/drawing/2014/main" id="{53FA0714-81D3-46B1-87F9-63EEC9E02EB4}"/>
              </a:ext>
            </a:extLst>
          </p:cNvPr>
          <p:cNvSpPr/>
          <p:nvPr/>
        </p:nvSpPr>
        <p:spPr>
          <a:xfrm>
            <a:off x="4006180"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2044"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0556"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6300"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sp>
        <p:nvSpPr>
          <p:cNvPr id="12" name="TextBox 11">
            <a:extLst>
              <a:ext uri="{FF2B5EF4-FFF2-40B4-BE49-F238E27FC236}">
                <a16:creationId xmlns:a16="http://schemas.microsoft.com/office/drawing/2014/main" id="{BEEB7403-B788-45BD-8ADB-7C7A46630048}"/>
              </a:ext>
            </a:extLst>
          </p:cNvPr>
          <p:cNvSpPr txBox="1"/>
          <p:nvPr/>
        </p:nvSpPr>
        <p:spPr>
          <a:xfrm>
            <a:off x="5381003" y="5445224"/>
            <a:ext cx="418704" cy="646331"/>
          </a:xfrm>
          <a:prstGeom prst="rect">
            <a:avLst/>
          </a:prstGeom>
          <a:noFill/>
        </p:spPr>
        <p:txBody>
          <a:bodyPr wrap="none" rtlCol="0">
            <a:spAutoFit/>
          </a:bodyPr>
          <a:lstStyle/>
          <a:p>
            <a:r>
              <a:rPr lang="en-CA" sz="3600" dirty="0"/>
              <a:t>1</a:t>
            </a:r>
          </a:p>
        </p:txBody>
      </p:sp>
      <p:sp>
        <p:nvSpPr>
          <p:cNvPr id="13" name="TextBox 12">
            <a:extLst>
              <a:ext uri="{FF2B5EF4-FFF2-40B4-BE49-F238E27FC236}">
                <a16:creationId xmlns:a16="http://schemas.microsoft.com/office/drawing/2014/main" id="{029ECFBB-E9BA-4A49-B58F-D4A5B54F0C02}"/>
              </a:ext>
            </a:extLst>
          </p:cNvPr>
          <p:cNvSpPr txBox="1"/>
          <p:nvPr/>
        </p:nvSpPr>
        <p:spPr>
          <a:xfrm>
            <a:off x="7412763" y="2942020"/>
            <a:ext cx="418704" cy="646331"/>
          </a:xfrm>
          <a:prstGeom prst="rect">
            <a:avLst/>
          </a:prstGeom>
          <a:noFill/>
        </p:spPr>
        <p:txBody>
          <a:bodyPr wrap="none" rtlCol="0">
            <a:spAutoFit/>
          </a:bodyPr>
          <a:lstStyle/>
          <a:p>
            <a:r>
              <a:rPr lang="en-CA" sz="3600" dirty="0"/>
              <a:t>0</a:t>
            </a:r>
          </a:p>
        </p:txBody>
      </p:sp>
      <p:sp>
        <p:nvSpPr>
          <p:cNvPr id="14" name="TextBox 13">
            <a:extLst>
              <a:ext uri="{FF2B5EF4-FFF2-40B4-BE49-F238E27FC236}">
                <a16:creationId xmlns:a16="http://schemas.microsoft.com/office/drawing/2014/main" id="{530D067C-2E3C-4699-8124-E656508AD637}"/>
              </a:ext>
            </a:extLst>
          </p:cNvPr>
          <p:cNvSpPr txBox="1"/>
          <p:nvPr/>
        </p:nvSpPr>
        <p:spPr>
          <a:xfrm>
            <a:off x="3479464" y="2942019"/>
            <a:ext cx="418704" cy="646331"/>
          </a:xfrm>
          <a:prstGeom prst="rect">
            <a:avLst/>
          </a:prstGeom>
          <a:noFill/>
        </p:spPr>
        <p:txBody>
          <a:bodyPr wrap="none" rtlCol="0">
            <a:spAutoFit/>
          </a:bodyPr>
          <a:lstStyle/>
          <a:p>
            <a:r>
              <a:rPr lang="en-CA" sz="3600" dirty="0"/>
              <a:t>1</a:t>
            </a:r>
          </a:p>
        </p:txBody>
      </p:sp>
      <p:sp>
        <p:nvSpPr>
          <p:cNvPr id="4" name="Thought Bubble: Cloud 3">
            <a:extLst>
              <a:ext uri="{FF2B5EF4-FFF2-40B4-BE49-F238E27FC236}">
                <a16:creationId xmlns:a16="http://schemas.microsoft.com/office/drawing/2014/main" id="{5A694DB1-BD13-4A1D-9E84-9A56E271C2AB}"/>
              </a:ext>
            </a:extLst>
          </p:cNvPr>
          <p:cNvSpPr/>
          <p:nvPr/>
        </p:nvSpPr>
        <p:spPr>
          <a:xfrm>
            <a:off x="7966620" y="3353156"/>
            <a:ext cx="2808312" cy="157302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1 XOR 0 = 1</a:t>
            </a:r>
          </a:p>
        </p:txBody>
      </p:sp>
      <p:sp>
        <p:nvSpPr>
          <p:cNvPr id="5" name="TextBox 4">
            <a:extLst>
              <a:ext uri="{FF2B5EF4-FFF2-40B4-BE49-F238E27FC236}">
                <a16:creationId xmlns:a16="http://schemas.microsoft.com/office/drawing/2014/main" id="{E195F312-C667-41F4-9A88-F3BA03251A6C}"/>
              </a:ext>
            </a:extLst>
          </p:cNvPr>
          <p:cNvSpPr txBox="1"/>
          <p:nvPr/>
        </p:nvSpPr>
        <p:spPr>
          <a:xfrm>
            <a:off x="5622533" y="2969231"/>
            <a:ext cx="65" cy="430887"/>
          </a:xfrm>
          <a:prstGeom prst="rect">
            <a:avLst/>
          </a:prstGeom>
          <a:noFill/>
        </p:spPr>
        <p:txBody>
          <a:bodyPr wrap="none" lIns="0" tIns="0" rIns="0" bIns="0" rtlCol="0">
            <a:spAutoFit/>
          </a:bodyPr>
          <a:lstStyle/>
          <a:p>
            <a:endParaRPr lang="en-CA" sz="2800" dirty="0"/>
          </a:p>
        </p:txBody>
      </p:sp>
      <p:sp>
        <p:nvSpPr>
          <p:cNvPr id="15" name="Thought Bubble: Cloud 14">
            <a:extLst>
              <a:ext uri="{FF2B5EF4-FFF2-40B4-BE49-F238E27FC236}">
                <a16:creationId xmlns:a16="http://schemas.microsoft.com/office/drawing/2014/main" id="{5916CB5E-6E2C-43F5-BA1A-6D9E9F26DA39}"/>
              </a:ext>
            </a:extLst>
          </p:cNvPr>
          <p:cNvSpPr/>
          <p:nvPr/>
        </p:nvSpPr>
        <p:spPr>
          <a:xfrm>
            <a:off x="603576" y="3258723"/>
            <a:ext cx="2808312" cy="1573023"/>
          </a:xfrm>
          <a:prstGeom prst="cloudCallout">
            <a:avLst>
              <a:gd name="adj1" fmla="val 30752"/>
              <a:gd name="adj2" fmla="val 628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1 XOR 1 = 0</a:t>
            </a:r>
          </a:p>
        </p:txBody>
      </p:sp>
      <p:sp>
        <p:nvSpPr>
          <p:cNvPr id="16" name="Thought Bubble: Cloud 15">
            <a:extLst>
              <a:ext uri="{FF2B5EF4-FFF2-40B4-BE49-F238E27FC236}">
                <a16:creationId xmlns:a16="http://schemas.microsoft.com/office/drawing/2014/main" id="{46C5F391-9436-46A6-B288-B624E781692D}"/>
              </a:ext>
            </a:extLst>
          </p:cNvPr>
          <p:cNvSpPr/>
          <p:nvPr/>
        </p:nvSpPr>
        <p:spPr>
          <a:xfrm>
            <a:off x="6562464" y="1381597"/>
            <a:ext cx="2808312" cy="1573023"/>
          </a:xfrm>
          <a:prstGeom prst="cloudCallout">
            <a:avLst>
              <a:gd name="adj1" fmla="val -59795"/>
              <a:gd name="adj2" fmla="val 174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1 XOR 0 = 1</a:t>
            </a:r>
          </a:p>
        </p:txBody>
      </p:sp>
    </p:spTree>
    <p:extLst>
      <p:ext uri="{BB962C8B-B14F-4D97-AF65-F5344CB8AC3E}">
        <p14:creationId xmlns:p14="http://schemas.microsoft.com/office/powerpoint/2010/main" val="3576374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The Premise – The Cryptographers at Dinner</a:t>
            </a:r>
          </a:p>
        </p:txBody>
      </p:sp>
      <p:sp>
        <p:nvSpPr>
          <p:cNvPr id="6" name="Oval 5">
            <a:extLst>
              <a:ext uri="{FF2B5EF4-FFF2-40B4-BE49-F238E27FC236}">
                <a16:creationId xmlns:a16="http://schemas.microsoft.com/office/drawing/2014/main" id="{53FA0714-81D3-46B1-87F9-63EEC9E02EB4}"/>
              </a:ext>
            </a:extLst>
          </p:cNvPr>
          <p:cNvSpPr/>
          <p:nvPr/>
        </p:nvSpPr>
        <p:spPr>
          <a:xfrm>
            <a:off x="4006180"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2044"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0556"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6300"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sp>
        <p:nvSpPr>
          <p:cNvPr id="12" name="TextBox 11">
            <a:extLst>
              <a:ext uri="{FF2B5EF4-FFF2-40B4-BE49-F238E27FC236}">
                <a16:creationId xmlns:a16="http://schemas.microsoft.com/office/drawing/2014/main" id="{BEEB7403-B788-45BD-8ADB-7C7A46630048}"/>
              </a:ext>
            </a:extLst>
          </p:cNvPr>
          <p:cNvSpPr txBox="1"/>
          <p:nvPr/>
        </p:nvSpPr>
        <p:spPr>
          <a:xfrm>
            <a:off x="5381003" y="5445224"/>
            <a:ext cx="418704" cy="646331"/>
          </a:xfrm>
          <a:prstGeom prst="rect">
            <a:avLst/>
          </a:prstGeom>
          <a:noFill/>
        </p:spPr>
        <p:txBody>
          <a:bodyPr wrap="none" rtlCol="0">
            <a:spAutoFit/>
          </a:bodyPr>
          <a:lstStyle/>
          <a:p>
            <a:r>
              <a:rPr lang="en-CA" sz="3600" dirty="0"/>
              <a:t>1</a:t>
            </a:r>
          </a:p>
        </p:txBody>
      </p:sp>
      <p:sp>
        <p:nvSpPr>
          <p:cNvPr id="13" name="TextBox 12">
            <a:extLst>
              <a:ext uri="{FF2B5EF4-FFF2-40B4-BE49-F238E27FC236}">
                <a16:creationId xmlns:a16="http://schemas.microsoft.com/office/drawing/2014/main" id="{029ECFBB-E9BA-4A49-B58F-D4A5B54F0C02}"/>
              </a:ext>
            </a:extLst>
          </p:cNvPr>
          <p:cNvSpPr txBox="1"/>
          <p:nvPr/>
        </p:nvSpPr>
        <p:spPr>
          <a:xfrm>
            <a:off x="7412763" y="2942020"/>
            <a:ext cx="418704" cy="646331"/>
          </a:xfrm>
          <a:prstGeom prst="rect">
            <a:avLst/>
          </a:prstGeom>
          <a:noFill/>
        </p:spPr>
        <p:txBody>
          <a:bodyPr wrap="none" rtlCol="0">
            <a:spAutoFit/>
          </a:bodyPr>
          <a:lstStyle/>
          <a:p>
            <a:r>
              <a:rPr lang="en-CA" sz="3600" dirty="0"/>
              <a:t>0</a:t>
            </a:r>
          </a:p>
        </p:txBody>
      </p:sp>
      <p:sp>
        <p:nvSpPr>
          <p:cNvPr id="14" name="TextBox 13">
            <a:extLst>
              <a:ext uri="{FF2B5EF4-FFF2-40B4-BE49-F238E27FC236}">
                <a16:creationId xmlns:a16="http://schemas.microsoft.com/office/drawing/2014/main" id="{530D067C-2E3C-4699-8124-E656508AD637}"/>
              </a:ext>
            </a:extLst>
          </p:cNvPr>
          <p:cNvSpPr txBox="1"/>
          <p:nvPr/>
        </p:nvSpPr>
        <p:spPr>
          <a:xfrm>
            <a:off x="3479464" y="2942019"/>
            <a:ext cx="418704" cy="646331"/>
          </a:xfrm>
          <a:prstGeom prst="rect">
            <a:avLst/>
          </a:prstGeom>
          <a:noFill/>
        </p:spPr>
        <p:txBody>
          <a:bodyPr wrap="none" rtlCol="0">
            <a:spAutoFit/>
          </a:bodyPr>
          <a:lstStyle/>
          <a:p>
            <a:r>
              <a:rPr lang="en-CA" sz="3600" dirty="0"/>
              <a:t>1</a:t>
            </a:r>
          </a:p>
        </p:txBody>
      </p:sp>
      <p:sp>
        <p:nvSpPr>
          <p:cNvPr id="5" name="TextBox 4">
            <a:extLst>
              <a:ext uri="{FF2B5EF4-FFF2-40B4-BE49-F238E27FC236}">
                <a16:creationId xmlns:a16="http://schemas.microsoft.com/office/drawing/2014/main" id="{E195F312-C667-41F4-9A88-F3BA03251A6C}"/>
              </a:ext>
            </a:extLst>
          </p:cNvPr>
          <p:cNvSpPr txBox="1"/>
          <p:nvPr/>
        </p:nvSpPr>
        <p:spPr>
          <a:xfrm>
            <a:off x="5622533" y="2969231"/>
            <a:ext cx="65" cy="430887"/>
          </a:xfrm>
          <a:prstGeom prst="rect">
            <a:avLst/>
          </a:prstGeom>
          <a:noFill/>
        </p:spPr>
        <p:txBody>
          <a:bodyPr wrap="none" lIns="0" tIns="0" rIns="0" bIns="0" rtlCol="0">
            <a:spAutoFit/>
          </a:bodyPr>
          <a:lstStyle/>
          <a:p>
            <a:endParaRPr lang="en-CA" sz="2800" dirty="0"/>
          </a:p>
        </p:txBody>
      </p:sp>
      <p:sp>
        <p:nvSpPr>
          <p:cNvPr id="3" name="Speech Bubble: Oval 2">
            <a:extLst>
              <a:ext uri="{FF2B5EF4-FFF2-40B4-BE49-F238E27FC236}">
                <a16:creationId xmlns:a16="http://schemas.microsoft.com/office/drawing/2014/main" id="{0D851F4A-2043-4D81-B294-731651F1DF10}"/>
              </a:ext>
            </a:extLst>
          </p:cNvPr>
          <p:cNvSpPr/>
          <p:nvPr/>
        </p:nvSpPr>
        <p:spPr>
          <a:xfrm>
            <a:off x="1362899" y="3588350"/>
            <a:ext cx="1419145" cy="1152128"/>
          </a:xfrm>
          <a:prstGeom prst="wedgeEllipseCallout">
            <a:avLst>
              <a:gd name="adj1" fmla="val 52650"/>
              <a:gd name="adj2" fmla="val 714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0</a:t>
            </a:r>
          </a:p>
        </p:txBody>
      </p:sp>
      <p:sp>
        <p:nvSpPr>
          <p:cNvPr id="17" name="Speech Bubble: Oval 16">
            <a:extLst>
              <a:ext uri="{FF2B5EF4-FFF2-40B4-BE49-F238E27FC236}">
                <a16:creationId xmlns:a16="http://schemas.microsoft.com/office/drawing/2014/main" id="{4382E9DC-BE23-4CF5-8758-4D14E80653D0}"/>
              </a:ext>
            </a:extLst>
          </p:cNvPr>
          <p:cNvSpPr/>
          <p:nvPr/>
        </p:nvSpPr>
        <p:spPr>
          <a:xfrm>
            <a:off x="8542684" y="3717032"/>
            <a:ext cx="1419145" cy="1152128"/>
          </a:xfrm>
          <a:prstGeom prst="wedgeEllipseCallout">
            <a:avLst>
              <a:gd name="adj1" fmla="val -63185"/>
              <a:gd name="adj2" fmla="val 669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1</a:t>
            </a:r>
          </a:p>
        </p:txBody>
      </p:sp>
      <p:sp>
        <p:nvSpPr>
          <p:cNvPr id="18" name="Speech Bubble: Oval 17">
            <a:extLst>
              <a:ext uri="{FF2B5EF4-FFF2-40B4-BE49-F238E27FC236}">
                <a16:creationId xmlns:a16="http://schemas.microsoft.com/office/drawing/2014/main" id="{7B735CE5-A888-45C9-9048-3997B3C020F6}"/>
              </a:ext>
            </a:extLst>
          </p:cNvPr>
          <p:cNvSpPr/>
          <p:nvPr/>
        </p:nvSpPr>
        <p:spPr>
          <a:xfrm>
            <a:off x="6475467" y="1455688"/>
            <a:ext cx="1419145" cy="1152128"/>
          </a:xfrm>
          <a:prstGeom prst="wedgeEllipseCallout">
            <a:avLst>
              <a:gd name="adj1" fmla="val -73321"/>
              <a:gd name="adj2" fmla="val 419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1</a:t>
            </a:r>
          </a:p>
        </p:txBody>
      </p:sp>
    </p:spTree>
    <p:extLst>
      <p:ext uri="{BB962C8B-B14F-4D97-AF65-F5344CB8AC3E}">
        <p14:creationId xmlns:p14="http://schemas.microsoft.com/office/powerpoint/2010/main" val="317094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The Premise – The Cryptographers at Dinner</a:t>
            </a:r>
          </a:p>
        </p:txBody>
      </p:sp>
      <p:sp>
        <p:nvSpPr>
          <p:cNvPr id="6" name="Oval 5">
            <a:extLst>
              <a:ext uri="{FF2B5EF4-FFF2-40B4-BE49-F238E27FC236}">
                <a16:creationId xmlns:a16="http://schemas.microsoft.com/office/drawing/2014/main" id="{53FA0714-81D3-46B1-87F9-63EEC9E02EB4}"/>
              </a:ext>
            </a:extLst>
          </p:cNvPr>
          <p:cNvSpPr/>
          <p:nvPr/>
        </p:nvSpPr>
        <p:spPr>
          <a:xfrm>
            <a:off x="4006180"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2044"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0556"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6300"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sp>
        <p:nvSpPr>
          <p:cNvPr id="12" name="TextBox 11">
            <a:extLst>
              <a:ext uri="{FF2B5EF4-FFF2-40B4-BE49-F238E27FC236}">
                <a16:creationId xmlns:a16="http://schemas.microsoft.com/office/drawing/2014/main" id="{BEEB7403-B788-45BD-8ADB-7C7A46630048}"/>
              </a:ext>
            </a:extLst>
          </p:cNvPr>
          <p:cNvSpPr txBox="1"/>
          <p:nvPr/>
        </p:nvSpPr>
        <p:spPr>
          <a:xfrm>
            <a:off x="5381003" y="5445224"/>
            <a:ext cx="418704" cy="646331"/>
          </a:xfrm>
          <a:prstGeom prst="rect">
            <a:avLst/>
          </a:prstGeom>
          <a:noFill/>
        </p:spPr>
        <p:txBody>
          <a:bodyPr wrap="none" rtlCol="0">
            <a:spAutoFit/>
          </a:bodyPr>
          <a:lstStyle/>
          <a:p>
            <a:r>
              <a:rPr lang="en-CA" sz="3600" dirty="0"/>
              <a:t>1</a:t>
            </a:r>
          </a:p>
        </p:txBody>
      </p:sp>
      <p:sp>
        <p:nvSpPr>
          <p:cNvPr id="13" name="TextBox 12">
            <a:extLst>
              <a:ext uri="{FF2B5EF4-FFF2-40B4-BE49-F238E27FC236}">
                <a16:creationId xmlns:a16="http://schemas.microsoft.com/office/drawing/2014/main" id="{029ECFBB-E9BA-4A49-B58F-D4A5B54F0C02}"/>
              </a:ext>
            </a:extLst>
          </p:cNvPr>
          <p:cNvSpPr txBox="1"/>
          <p:nvPr/>
        </p:nvSpPr>
        <p:spPr>
          <a:xfrm>
            <a:off x="7412763" y="2942020"/>
            <a:ext cx="418704" cy="646331"/>
          </a:xfrm>
          <a:prstGeom prst="rect">
            <a:avLst/>
          </a:prstGeom>
          <a:noFill/>
        </p:spPr>
        <p:txBody>
          <a:bodyPr wrap="none" rtlCol="0">
            <a:spAutoFit/>
          </a:bodyPr>
          <a:lstStyle/>
          <a:p>
            <a:r>
              <a:rPr lang="en-CA" sz="3600" dirty="0"/>
              <a:t>0</a:t>
            </a:r>
          </a:p>
        </p:txBody>
      </p:sp>
      <p:sp>
        <p:nvSpPr>
          <p:cNvPr id="14" name="TextBox 13">
            <a:extLst>
              <a:ext uri="{FF2B5EF4-FFF2-40B4-BE49-F238E27FC236}">
                <a16:creationId xmlns:a16="http://schemas.microsoft.com/office/drawing/2014/main" id="{530D067C-2E3C-4699-8124-E656508AD637}"/>
              </a:ext>
            </a:extLst>
          </p:cNvPr>
          <p:cNvSpPr txBox="1"/>
          <p:nvPr/>
        </p:nvSpPr>
        <p:spPr>
          <a:xfrm>
            <a:off x="3479464" y="2942019"/>
            <a:ext cx="418704" cy="646331"/>
          </a:xfrm>
          <a:prstGeom prst="rect">
            <a:avLst/>
          </a:prstGeom>
          <a:noFill/>
        </p:spPr>
        <p:txBody>
          <a:bodyPr wrap="none" rtlCol="0">
            <a:spAutoFit/>
          </a:bodyPr>
          <a:lstStyle/>
          <a:p>
            <a:r>
              <a:rPr lang="en-CA" sz="3600" dirty="0"/>
              <a:t>1</a:t>
            </a:r>
          </a:p>
        </p:txBody>
      </p:sp>
      <p:sp>
        <p:nvSpPr>
          <p:cNvPr id="4" name="Thought Bubble: Cloud 3">
            <a:extLst>
              <a:ext uri="{FF2B5EF4-FFF2-40B4-BE49-F238E27FC236}">
                <a16:creationId xmlns:a16="http://schemas.microsoft.com/office/drawing/2014/main" id="{5A694DB1-BD13-4A1D-9E84-9A56E271C2AB}"/>
              </a:ext>
            </a:extLst>
          </p:cNvPr>
          <p:cNvSpPr/>
          <p:nvPr/>
        </p:nvSpPr>
        <p:spPr>
          <a:xfrm>
            <a:off x="7966620" y="3353156"/>
            <a:ext cx="2808312" cy="157302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1+1+0=2</a:t>
            </a:r>
          </a:p>
        </p:txBody>
      </p:sp>
      <p:sp>
        <p:nvSpPr>
          <p:cNvPr id="5" name="TextBox 4">
            <a:extLst>
              <a:ext uri="{FF2B5EF4-FFF2-40B4-BE49-F238E27FC236}">
                <a16:creationId xmlns:a16="http://schemas.microsoft.com/office/drawing/2014/main" id="{E195F312-C667-41F4-9A88-F3BA03251A6C}"/>
              </a:ext>
            </a:extLst>
          </p:cNvPr>
          <p:cNvSpPr txBox="1"/>
          <p:nvPr/>
        </p:nvSpPr>
        <p:spPr>
          <a:xfrm>
            <a:off x="5622533" y="2969231"/>
            <a:ext cx="65" cy="430887"/>
          </a:xfrm>
          <a:prstGeom prst="rect">
            <a:avLst/>
          </a:prstGeom>
          <a:noFill/>
        </p:spPr>
        <p:txBody>
          <a:bodyPr wrap="none" lIns="0" tIns="0" rIns="0" bIns="0" rtlCol="0">
            <a:spAutoFit/>
          </a:bodyPr>
          <a:lstStyle/>
          <a:p>
            <a:endParaRPr lang="en-CA" sz="2800" dirty="0"/>
          </a:p>
        </p:txBody>
      </p:sp>
      <p:sp>
        <p:nvSpPr>
          <p:cNvPr id="15" name="Thought Bubble: Cloud 14">
            <a:extLst>
              <a:ext uri="{FF2B5EF4-FFF2-40B4-BE49-F238E27FC236}">
                <a16:creationId xmlns:a16="http://schemas.microsoft.com/office/drawing/2014/main" id="{5916CB5E-6E2C-43F5-BA1A-6D9E9F26DA39}"/>
              </a:ext>
            </a:extLst>
          </p:cNvPr>
          <p:cNvSpPr/>
          <p:nvPr/>
        </p:nvSpPr>
        <p:spPr>
          <a:xfrm>
            <a:off x="603576" y="3258723"/>
            <a:ext cx="2808312" cy="1573023"/>
          </a:xfrm>
          <a:prstGeom prst="cloudCallout">
            <a:avLst>
              <a:gd name="adj1" fmla="val 30752"/>
              <a:gd name="adj2" fmla="val 628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1+1+0=2</a:t>
            </a:r>
          </a:p>
        </p:txBody>
      </p:sp>
      <p:sp>
        <p:nvSpPr>
          <p:cNvPr id="16" name="Thought Bubble: Cloud 15">
            <a:extLst>
              <a:ext uri="{FF2B5EF4-FFF2-40B4-BE49-F238E27FC236}">
                <a16:creationId xmlns:a16="http://schemas.microsoft.com/office/drawing/2014/main" id="{46C5F391-9436-46A6-B288-B624E781692D}"/>
              </a:ext>
            </a:extLst>
          </p:cNvPr>
          <p:cNvSpPr/>
          <p:nvPr/>
        </p:nvSpPr>
        <p:spPr>
          <a:xfrm>
            <a:off x="6562464" y="1381597"/>
            <a:ext cx="2808312" cy="1573023"/>
          </a:xfrm>
          <a:prstGeom prst="cloudCallout">
            <a:avLst>
              <a:gd name="adj1" fmla="val -59795"/>
              <a:gd name="adj2" fmla="val 174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1+1+0=2</a:t>
            </a:r>
          </a:p>
        </p:txBody>
      </p:sp>
    </p:spTree>
    <p:extLst>
      <p:ext uri="{BB962C8B-B14F-4D97-AF65-F5344CB8AC3E}">
        <p14:creationId xmlns:p14="http://schemas.microsoft.com/office/powerpoint/2010/main" val="3909827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The Premise – The Cryptographers at Dinner</a:t>
            </a:r>
          </a:p>
        </p:txBody>
      </p:sp>
      <p:sp>
        <p:nvSpPr>
          <p:cNvPr id="6" name="Oval 5">
            <a:extLst>
              <a:ext uri="{FF2B5EF4-FFF2-40B4-BE49-F238E27FC236}">
                <a16:creationId xmlns:a16="http://schemas.microsoft.com/office/drawing/2014/main" id="{53FA0714-81D3-46B1-87F9-63EEC9E02EB4}"/>
              </a:ext>
            </a:extLst>
          </p:cNvPr>
          <p:cNvSpPr/>
          <p:nvPr/>
        </p:nvSpPr>
        <p:spPr>
          <a:xfrm>
            <a:off x="4006180"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2044"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0556"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6300"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sp>
        <p:nvSpPr>
          <p:cNvPr id="12" name="TextBox 11">
            <a:extLst>
              <a:ext uri="{FF2B5EF4-FFF2-40B4-BE49-F238E27FC236}">
                <a16:creationId xmlns:a16="http://schemas.microsoft.com/office/drawing/2014/main" id="{BEEB7403-B788-45BD-8ADB-7C7A46630048}"/>
              </a:ext>
            </a:extLst>
          </p:cNvPr>
          <p:cNvSpPr txBox="1"/>
          <p:nvPr/>
        </p:nvSpPr>
        <p:spPr>
          <a:xfrm>
            <a:off x="5381003" y="5445224"/>
            <a:ext cx="418704" cy="646331"/>
          </a:xfrm>
          <a:prstGeom prst="rect">
            <a:avLst/>
          </a:prstGeom>
          <a:noFill/>
        </p:spPr>
        <p:txBody>
          <a:bodyPr wrap="none" rtlCol="0">
            <a:spAutoFit/>
          </a:bodyPr>
          <a:lstStyle/>
          <a:p>
            <a:r>
              <a:rPr lang="en-CA" sz="3600" dirty="0"/>
              <a:t>1</a:t>
            </a:r>
          </a:p>
        </p:txBody>
      </p:sp>
      <p:sp>
        <p:nvSpPr>
          <p:cNvPr id="13" name="TextBox 12">
            <a:extLst>
              <a:ext uri="{FF2B5EF4-FFF2-40B4-BE49-F238E27FC236}">
                <a16:creationId xmlns:a16="http://schemas.microsoft.com/office/drawing/2014/main" id="{029ECFBB-E9BA-4A49-B58F-D4A5B54F0C02}"/>
              </a:ext>
            </a:extLst>
          </p:cNvPr>
          <p:cNvSpPr txBox="1"/>
          <p:nvPr/>
        </p:nvSpPr>
        <p:spPr>
          <a:xfrm>
            <a:off x="7412763" y="2942020"/>
            <a:ext cx="418704" cy="646331"/>
          </a:xfrm>
          <a:prstGeom prst="rect">
            <a:avLst/>
          </a:prstGeom>
          <a:noFill/>
        </p:spPr>
        <p:txBody>
          <a:bodyPr wrap="none" rtlCol="0">
            <a:spAutoFit/>
          </a:bodyPr>
          <a:lstStyle/>
          <a:p>
            <a:r>
              <a:rPr lang="en-CA" sz="3600" dirty="0"/>
              <a:t>0</a:t>
            </a:r>
          </a:p>
        </p:txBody>
      </p:sp>
      <p:sp>
        <p:nvSpPr>
          <p:cNvPr id="14" name="TextBox 13">
            <a:extLst>
              <a:ext uri="{FF2B5EF4-FFF2-40B4-BE49-F238E27FC236}">
                <a16:creationId xmlns:a16="http://schemas.microsoft.com/office/drawing/2014/main" id="{530D067C-2E3C-4699-8124-E656508AD637}"/>
              </a:ext>
            </a:extLst>
          </p:cNvPr>
          <p:cNvSpPr txBox="1"/>
          <p:nvPr/>
        </p:nvSpPr>
        <p:spPr>
          <a:xfrm>
            <a:off x="3479464" y="2942019"/>
            <a:ext cx="418704" cy="646331"/>
          </a:xfrm>
          <a:prstGeom prst="rect">
            <a:avLst/>
          </a:prstGeom>
          <a:noFill/>
        </p:spPr>
        <p:txBody>
          <a:bodyPr wrap="none" rtlCol="0">
            <a:spAutoFit/>
          </a:bodyPr>
          <a:lstStyle/>
          <a:p>
            <a:r>
              <a:rPr lang="en-CA" sz="3600" dirty="0"/>
              <a:t>1</a:t>
            </a:r>
          </a:p>
        </p:txBody>
      </p:sp>
      <p:sp>
        <p:nvSpPr>
          <p:cNvPr id="4" name="Thought Bubble: Cloud 3">
            <a:extLst>
              <a:ext uri="{FF2B5EF4-FFF2-40B4-BE49-F238E27FC236}">
                <a16:creationId xmlns:a16="http://schemas.microsoft.com/office/drawing/2014/main" id="{5A694DB1-BD13-4A1D-9E84-9A56E271C2AB}"/>
              </a:ext>
            </a:extLst>
          </p:cNvPr>
          <p:cNvSpPr/>
          <p:nvPr/>
        </p:nvSpPr>
        <p:spPr>
          <a:xfrm>
            <a:off x="7966620" y="3353156"/>
            <a:ext cx="2808312" cy="157302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The NSA!</a:t>
            </a:r>
          </a:p>
        </p:txBody>
      </p:sp>
      <p:sp>
        <p:nvSpPr>
          <p:cNvPr id="5" name="TextBox 4">
            <a:extLst>
              <a:ext uri="{FF2B5EF4-FFF2-40B4-BE49-F238E27FC236}">
                <a16:creationId xmlns:a16="http://schemas.microsoft.com/office/drawing/2014/main" id="{E195F312-C667-41F4-9A88-F3BA03251A6C}"/>
              </a:ext>
            </a:extLst>
          </p:cNvPr>
          <p:cNvSpPr txBox="1"/>
          <p:nvPr/>
        </p:nvSpPr>
        <p:spPr>
          <a:xfrm>
            <a:off x="5622533" y="2969231"/>
            <a:ext cx="65" cy="430887"/>
          </a:xfrm>
          <a:prstGeom prst="rect">
            <a:avLst/>
          </a:prstGeom>
          <a:noFill/>
        </p:spPr>
        <p:txBody>
          <a:bodyPr wrap="none" lIns="0" tIns="0" rIns="0" bIns="0" rtlCol="0">
            <a:spAutoFit/>
          </a:bodyPr>
          <a:lstStyle/>
          <a:p>
            <a:endParaRPr lang="en-CA" sz="2800" dirty="0"/>
          </a:p>
        </p:txBody>
      </p:sp>
      <p:sp>
        <p:nvSpPr>
          <p:cNvPr id="15" name="Thought Bubble: Cloud 14">
            <a:extLst>
              <a:ext uri="{FF2B5EF4-FFF2-40B4-BE49-F238E27FC236}">
                <a16:creationId xmlns:a16="http://schemas.microsoft.com/office/drawing/2014/main" id="{5916CB5E-6E2C-43F5-BA1A-6D9E9F26DA39}"/>
              </a:ext>
            </a:extLst>
          </p:cNvPr>
          <p:cNvSpPr/>
          <p:nvPr/>
        </p:nvSpPr>
        <p:spPr>
          <a:xfrm>
            <a:off x="603576" y="3258723"/>
            <a:ext cx="2808312" cy="1573023"/>
          </a:xfrm>
          <a:prstGeom prst="cloudCallout">
            <a:avLst>
              <a:gd name="adj1" fmla="val 30752"/>
              <a:gd name="adj2" fmla="val 628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The NSA!</a:t>
            </a:r>
          </a:p>
        </p:txBody>
      </p:sp>
      <p:sp>
        <p:nvSpPr>
          <p:cNvPr id="16" name="Thought Bubble: Cloud 15">
            <a:extLst>
              <a:ext uri="{FF2B5EF4-FFF2-40B4-BE49-F238E27FC236}">
                <a16:creationId xmlns:a16="http://schemas.microsoft.com/office/drawing/2014/main" id="{46C5F391-9436-46A6-B288-B624E781692D}"/>
              </a:ext>
            </a:extLst>
          </p:cNvPr>
          <p:cNvSpPr/>
          <p:nvPr/>
        </p:nvSpPr>
        <p:spPr>
          <a:xfrm>
            <a:off x="6562464" y="1381597"/>
            <a:ext cx="2808312" cy="1573023"/>
          </a:xfrm>
          <a:prstGeom prst="cloudCallout">
            <a:avLst>
              <a:gd name="adj1" fmla="val -59795"/>
              <a:gd name="adj2" fmla="val 174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The NSA!</a:t>
            </a:r>
          </a:p>
        </p:txBody>
      </p:sp>
    </p:spTree>
    <p:extLst>
      <p:ext uri="{BB962C8B-B14F-4D97-AF65-F5344CB8AC3E}">
        <p14:creationId xmlns:p14="http://schemas.microsoft.com/office/powerpoint/2010/main" val="1527918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a:t>Harreveld</a:t>
            </a:r>
            <a:r>
              <a:rPr lang="en-US" dirty="0"/>
              <a:t> (2012)</a:t>
            </a:r>
          </a:p>
        </p:txBody>
      </p:sp>
      <p:pic>
        <p:nvPicPr>
          <p:cNvPr id="5" name="Picture 4">
            <a:extLst>
              <a:ext uri="{FF2B5EF4-FFF2-40B4-BE49-F238E27FC236}">
                <a16:creationId xmlns:a16="http://schemas.microsoft.com/office/drawing/2014/main" id="{2C612CEF-5C1E-490A-977C-CECF4E01D0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49" y="1498600"/>
            <a:ext cx="6559525" cy="4743041"/>
          </a:xfrm>
          <a:prstGeom prst="rect">
            <a:avLst/>
          </a:prstGeom>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The Premise – The Cryptographers at Dinner</a:t>
            </a:r>
          </a:p>
        </p:txBody>
      </p:sp>
      <p:sp>
        <p:nvSpPr>
          <p:cNvPr id="6" name="Oval 5">
            <a:extLst>
              <a:ext uri="{FF2B5EF4-FFF2-40B4-BE49-F238E27FC236}">
                <a16:creationId xmlns:a16="http://schemas.microsoft.com/office/drawing/2014/main" id="{53FA0714-81D3-46B1-87F9-63EEC9E02EB4}"/>
              </a:ext>
            </a:extLst>
          </p:cNvPr>
          <p:cNvSpPr/>
          <p:nvPr/>
        </p:nvSpPr>
        <p:spPr>
          <a:xfrm>
            <a:off x="4006180"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2044"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0556"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6300"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sp>
        <p:nvSpPr>
          <p:cNvPr id="12" name="TextBox 11">
            <a:extLst>
              <a:ext uri="{FF2B5EF4-FFF2-40B4-BE49-F238E27FC236}">
                <a16:creationId xmlns:a16="http://schemas.microsoft.com/office/drawing/2014/main" id="{BEEB7403-B788-45BD-8ADB-7C7A46630048}"/>
              </a:ext>
            </a:extLst>
          </p:cNvPr>
          <p:cNvSpPr txBox="1"/>
          <p:nvPr/>
        </p:nvSpPr>
        <p:spPr>
          <a:xfrm>
            <a:off x="5381003" y="5445224"/>
            <a:ext cx="418704" cy="646331"/>
          </a:xfrm>
          <a:prstGeom prst="rect">
            <a:avLst/>
          </a:prstGeom>
          <a:noFill/>
        </p:spPr>
        <p:txBody>
          <a:bodyPr wrap="none" rtlCol="0">
            <a:spAutoFit/>
          </a:bodyPr>
          <a:lstStyle/>
          <a:p>
            <a:r>
              <a:rPr lang="en-CA" sz="3600" dirty="0"/>
              <a:t>1</a:t>
            </a:r>
          </a:p>
        </p:txBody>
      </p:sp>
      <p:sp>
        <p:nvSpPr>
          <p:cNvPr id="13" name="TextBox 12">
            <a:extLst>
              <a:ext uri="{FF2B5EF4-FFF2-40B4-BE49-F238E27FC236}">
                <a16:creationId xmlns:a16="http://schemas.microsoft.com/office/drawing/2014/main" id="{029ECFBB-E9BA-4A49-B58F-D4A5B54F0C02}"/>
              </a:ext>
            </a:extLst>
          </p:cNvPr>
          <p:cNvSpPr txBox="1"/>
          <p:nvPr/>
        </p:nvSpPr>
        <p:spPr>
          <a:xfrm>
            <a:off x="7412763" y="2942020"/>
            <a:ext cx="418704" cy="646331"/>
          </a:xfrm>
          <a:prstGeom prst="rect">
            <a:avLst/>
          </a:prstGeom>
          <a:noFill/>
        </p:spPr>
        <p:txBody>
          <a:bodyPr wrap="none" rtlCol="0">
            <a:spAutoFit/>
          </a:bodyPr>
          <a:lstStyle/>
          <a:p>
            <a:r>
              <a:rPr lang="en-CA" sz="3600" dirty="0"/>
              <a:t>0</a:t>
            </a:r>
          </a:p>
        </p:txBody>
      </p:sp>
      <p:sp>
        <p:nvSpPr>
          <p:cNvPr id="14" name="TextBox 13">
            <a:extLst>
              <a:ext uri="{FF2B5EF4-FFF2-40B4-BE49-F238E27FC236}">
                <a16:creationId xmlns:a16="http://schemas.microsoft.com/office/drawing/2014/main" id="{530D067C-2E3C-4699-8124-E656508AD637}"/>
              </a:ext>
            </a:extLst>
          </p:cNvPr>
          <p:cNvSpPr txBox="1"/>
          <p:nvPr/>
        </p:nvSpPr>
        <p:spPr>
          <a:xfrm>
            <a:off x="3479464" y="2942019"/>
            <a:ext cx="418704" cy="646331"/>
          </a:xfrm>
          <a:prstGeom prst="rect">
            <a:avLst/>
          </a:prstGeom>
          <a:noFill/>
        </p:spPr>
        <p:txBody>
          <a:bodyPr wrap="none" rtlCol="0">
            <a:spAutoFit/>
          </a:bodyPr>
          <a:lstStyle/>
          <a:p>
            <a:r>
              <a:rPr lang="en-CA" sz="3600" dirty="0"/>
              <a:t>1</a:t>
            </a:r>
          </a:p>
        </p:txBody>
      </p:sp>
      <p:sp>
        <p:nvSpPr>
          <p:cNvPr id="5" name="TextBox 4">
            <a:extLst>
              <a:ext uri="{FF2B5EF4-FFF2-40B4-BE49-F238E27FC236}">
                <a16:creationId xmlns:a16="http://schemas.microsoft.com/office/drawing/2014/main" id="{E195F312-C667-41F4-9A88-F3BA03251A6C}"/>
              </a:ext>
            </a:extLst>
          </p:cNvPr>
          <p:cNvSpPr txBox="1"/>
          <p:nvPr/>
        </p:nvSpPr>
        <p:spPr>
          <a:xfrm>
            <a:off x="5622533" y="2969231"/>
            <a:ext cx="65" cy="430887"/>
          </a:xfrm>
          <a:prstGeom prst="rect">
            <a:avLst/>
          </a:prstGeom>
          <a:noFill/>
        </p:spPr>
        <p:txBody>
          <a:bodyPr wrap="none" lIns="0" tIns="0" rIns="0" bIns="0" rtlCol="0">
            <a:spAutoFit/>
          </a:bodyPr>
          <a:lstStyle/>
          <a:p>
            <a:endParaRPr lang="en-CA" sz="2800" dirty="0"/>
          </a:p>
        </p:txBody>
      </p:sp>
      <p:sp>
        <p:nvSpPr>
          <p:cNvPr id="3" name="Speech Bubble: Oval 2">
            <a:extLst>
              <a:ext uri="{FF2B5EF4-FFF2-40B4-BE49-F238E27FC236}">
                <a16:creationId xmlns:a16="http://schemas.microsoft.com/office/drawing/2014/main" id="{0D851F4A-2043-4D81-B294-731651F1DF10}"/>
              </a:ext>
            </a:extLst>
          </p:cNvPr>
          <p:cNvSpPr/>
          <p:nvPr/>
        </p:nvSpPr>
        <p:spPr>
          <a:xfrm>
            <a:off x="1362899" y="3588350"/>
            <a:ext cx="1419145" cy="1152128"/>
          </a:xfrm>
          <a:prstGeom prst="wedgeEllipseCallout">
            <a:avLst>
              <a:gd name="adj1" fmla="val 52650"/>
              <a:gd name="adj2" fmla="val 714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i="1" u="sng" dirty="0"/>
              <a:t>1</a:t>
            </a:r>
          </a:p>
        </p:txBody>
      </p:sp>
      <p:sp>
        <p:nvSpPr>
          <p:cNvPr id="17" name="Speech Bubble: Oval 16">
            <a:extLst>
              <a:ext uri="{FF2B5EF4-FFF2-40B4-BE49-F238E27FC236}">
                <a16:creationId xmlns:a16="http://schemas.microsoft.com/office/drawing/2014/main" id="{4382E9DC-BE23-4CF5-8758-4D14E80653D0}"/>
              </a:ext>
            </a:extLst>
          </p:cNvPr>
          <p:cNvSpPr/>
          <p:nvPr/>
        </p:nvSpPr>
        <p:spPr>
          <a:xfrm>
            <a:off x="8542684" y="3717032"/>
            <a:ext cx="1419145" cy="1152128"/>
          </a:xfrm>
          <a:prstGeom prst="wedgeEllipseCallout">
            <a:avLst>
              <a:gd name="adj1" fmla="val -63185"/>
              <a:gd name="adj2" fmla="val 669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1</a:t>
            </a:r>
          </a:p>
        </p:txBody>
      </p:sp>
      <p:sp>
        <p:nvSpPr>
          <p:cNvPr id="18" name="Speech Bubble: Oval 17">
            <a:extLst>
              <a:ext uri="{FF2B5EF4-FFF2-40B4-BE49-F238E27FC236}">
                <a16:creationId xmlns:a16="http://schemas.microsoft.com/office/drawing/2014/main" id="{7B735CE5-A888-45C9-9048-3997B3C020F6}"/>
              </a:ext>
            </a:extLst>
          </p:cNvPr>
          <p:cNvSpPr/>
          <p:nvPr/>
        </p:nvSpPr>
        <p:spPr>
          <a:xfrm>
            <a:off x="6475467" y="1455688"/>
            <a:ext cx="1419145" cy="1152128"/>
          </a:xfrm>
          <a:prstGeom prst="wedgeEllipseCallout">
            <a:avLst>
              <a:gd name="adj1" fmla="val -73321"/>
              <a:gd name="adj2" fmla="val 419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1</a:t>
            </a:r>
          </a:p>
        </p:txBody>
      </p:sp>
    </p:spTree>
    <p:extLst>
      <p:ext uri="{BB962C8B-B14F-4D97-AF65-F5344CB8AC3E}">
        <p14:creationId xmlns:p14="http://schemas.microsoft.com/office/powerpoint/2010/main" val="7138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The Premise – The Cryptographers at Dinner</a:t>
            </a:r>
          </a:p>
        </p:txBody>
      </p:sp>
      <p:sp>
        <p:nvSpPr>
          <p:cNvPr id="6" name="Oval 5">
            <a:extLst>
              <a:ext uri="{FF2B5EF4-FFF2-40B4-BE49-F238E27FC236}">
                <a16:creationId xmlns:a16="http://schemas.microsoft.com/office/drawing/2014/main" id="{53FA0714-81D3-46B1-87F9-63EEC9E02EB4}"/>
              </a:ext>
            </a:extLst>
          </p:cNvPr>
          <p:cNvSpPr/>
          <p:nvPr/>
        </p:nvSpPr>
        <p:spPr>
          <a:xfrm>
            <a:off x="4006180"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2044"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0556"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6300"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sp>
        <p:nvSpPr>
          <p:cNvPr id="12" name="TextBox 11">
            <a:extLst>
              <a:ext uri="{FF2B5EF4-FFF2-40B4-BE49-F238E27FC236}">
                <a16:creationId xmlns:a16="http://schemas.microsoft.com/office/drawing/2014/main" id="{BEEB7403-B788-45BD-8ADB-7C7A46630048}"/>
              </a:ext>
            </a:extLst>
          </p:cNvPr>
          <p:cNvSpPr txBox="1"/>
          <p:nvPr/>
        </p:nvSpPr>
        <p:spPr>
          <a:xfrm>
            <a:off x="5381003" y="5445224"/>
            <a:ext cx="418704" cy="646331"/>
          </a:xfrm>
          <a:prstGeom prst="rect">
            <a:avLst/>
          </a:prstGeom>
          <a:noFill/>
        </p:spPr>
        <p:txBody>
          <a:bodyPr wrap="none" rtlCol="0">
            <a:spAutoFit/>
          </a:bodyPr>
          <a:lstStyle/>
          <a:p>
            <a:r>
              <a:rPr lang="en-CA" sz="3600" dirty="0"/>
              <a:t>1</a:t>
            </a:r>
          </a:p>
        </p:txBody>
      </p:sp>
      <p:sp>
        <p:nvSpPr>
          <p:cNvPr id="13" name="TextBox 12">
            <a:extLst>
              <a:ext uri="{FF2B5EF4-FFF2-40B4-BE49-F238E27FC236}">
                <a16:creationId xmlns:a16="http://schemas.microsoft.com/office/drawing/2014/main" id="{029ECFBB-E9BA-4A49-B58F-D4A5B54F0C02}"/>
              </a:ext>
            </a:extLst>
          </p:cNvPr>
          <p:cNvSpPr txBox="1"/>
          <p:nvPr/>
        </p:nvSpPr>
        <p:spPr>
          <a:xfrm>
            <a:off x="7412763" y="2942020"/>
            <a:ext cx="418704" cy="646331"/>
          </a:xfrm>
          <a:prstGeom prst="rect">
            <a:avLst/>
          </a:prstGeom>
          <a:noFill/>
        </p:spPr>
        <p:txBody>
          <a:bodyPr wrap="none" rtlCol="0">
            <a:spAutoFit/>
          </a:bodyPr>
          <a:lstStyle/>
          <a:p>
            <a:r>
              <a:rPr lang="en-CA" sz="3600" dirty="0"/>
              <a:t>0</a:t>
            </a:r>
          </a:p>
        </p:txBody>
      </p:sp>
      <p:sp>
        <p:nvSpPr>
          <p:cNvPr id="14" name="TextBox 13">
            <a:extLst>
              <a:ext uri="{FF2B5EF4-FFF2-40B4-BE49-F238E27FC236}">
                <a16:creationId xmlns:a16="http://schemas.microsoft.com/office/drawing/2014/main" id="{530D067C-2E3C-4699-8124-E656508AD637}"/>
              </a:ext>
            </a:extLst>
          </p:cNvPr>
          <p:cNvSpPr txBox="1"/>
          <p:nvPr/>
        </p:nvSpPr>
        <p:spPr>
          <a:xfrm>
            <a:off x="3479464" y="2942019"/>
            <a:ext cx="418704" cy="646331"/>
          </a:xfrm>
          <a:prstGeom prst="rect">
            <a:avLst/>
          </a:prstGeom>
          <a:noFill/>
        </p:spPr>
        <p:txBody>
          <a:bodyPr wrap="none" rtlCol="0">
            <a:spAutoFit/>
          </a:bodyPr>
          <a:lstStyle/>
          <a:p>
            <a:r>
              <a:rPr lang="en-CA" sz="3600" dirty="0"/>
              <a:t>1</a:t>
            </a:r>
          </a:p>
        </p:txBody>
      </p:sp>
      <p:sp>
        <p:nvSpPr>
          <p:cNvPr id="4" name="Thought Bubble: Cloud 3">
            <a:extLst>
              <a:ext uri="{FF2B5EF4-FFF2-40B4-BE49-F238E27FC236}">
                <a16:creationId xmlns:a16="http://schemas.microsoft.com/office/drawing/2014/main" id="{5A694DB1-BD13-4A1D-9E84-9A56E271C2AB}"/>
              </a:ext>
            </a:extLst>
          </p:cNvPr>
          <p:cNvSpPr/>
          <p:nvPr/>
        </p:nvSpPr>
        <p:spPr>
          <a:xfrm>
            <a:off x="7966620" y="3353156"/>
            <a:ext cx="2808312" cy="157302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1+1+1=3</a:t>
            </a:r>
          </a:p>
        </p:txBody>
      </p:sp>
      <p:sp>
        <p:nvSpPr>
          <p:cNvPr id="5" name="TextBox 4">
            <a:extLst>
              <a:ext uri="{FF2B5EF4-FFF2-40B4-BE49-F238E27FC236}">
                <a16:creationId xmlns:a16="http://schemas.microsoft.com/office/drawing/2014/main" id="{E195F312-C667-41F4-9A88-F3BA03251A6C}"/>
              </a:ext>
            </a:extLst>
          </p:cNvPr>
          <p:cNvSpPr txBox="1"/>
          <p:nvPr/>
        </p:nvSpPr>
        <p:spPr>
          <a:xfrm>
            <a:off x="5622533" y="2969231"/>
            <a:ext cx="65" cy="430887"/>
          </a:xfrm>
          <a:prstGeom prst="rect">
            <a:avLst/>
          </a:prstGeom>
          <a:noFill/>
        </p:spPr>
        <p:txBody>
          <a:bodyPr wrap="none" lIns="0" tIns="0" rIns="0" bIns="0" rtlCol="0">
            <a:spAutoFit/>
          </a:bodyPr>
          <a:lstStyle/>
          <a:p>
            <a:endParaRPr lang="en-CA" sz="2800" dirty="0"/>
          </a:p>
        </p:txBody>
      </p:sp>
      <p:sp>
        <p:nvSpPr>
          <p:cNvPr id="15" name="Thought Bubble: Cloud 14">
            <a:extLst>
              <a:ext uri="{FF2B5EF4-FFF2-40B4-BE49-F238E27FC236}">
                <a16:creationId xmlns:a16="http://schemas.microsoft.com/office/drawing/2014/main" id="{5916CB5E-6E2C-43F5-BA1A-6D9E9F26DA39}"/>
              </a:ext>
            </a:extLst>
          </p:cNvPr>
          <p:cNvSpPr/>
          <p:nvPr/>
        </p:nvSpPr>
        <p:spPr>
          <a:xfrm>
            <a:off x="603576" y="3258723"/>
            <a:ext cx="2808312" cy="1573023"/>
          </a:xfrm>
          <a:prstGeom prst="cloudCallout">
            <a:avLst>
              <a:gd name="adj1" fmla="val 30752"/>
              <a:gd name="adj2" fmla="val 628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1+1+1=3</a:t>
            </a:r>
          </a:p>
        </p:txBody>
      </p:sp>
      <p:sp>
        <p:nvSpPr>
          <p:cNvPr id="16" name="Thought Bubble: Cloud 15">
            <a:extLst>
              <a:ext uri="{FF2B5EF4-FFF2-40B4-BE49-F238E27FC236}">
                <a16:creationId xmlns:a16="http://schemas.microsoft.com/office/drawing/2014/main" id="{46C5F391-9436-46A6-B288-B624E781692D}"/>
              </a:ext>
            </a:extLst>
          </p:cNvPr>
          <p:cNvSpPr/>
          <p:nvPr/>
        </p:nvSpPr>
        <p:spPr>
          <a:xfrm>
            <a:off x="6562464" y="1381597"/>
            <a:ext cx="2808312" cy="1573023"/>
          </a:xfrm>
          <a:prstGeom prst="cloudCallout">
            <a:avLst>
              <a:gd name="adj1" fmla="val -59795"/>
              <a:gd name="adj2" fmla="val 174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1+1+1=3</a:t>
            </a:r>
          </a:p>
        </p:txBody>
      </p:sp>
    </p:spTree>
    <p:extLst>
      <p:ext uri="{BB962C8B-B14F-4D97-AF65-F5344CB8AC3E}">
        <p14:creationId xmlns:p14="http://schemas.microsoft.com/office/powerpoint/2010/main" val="15645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The Premise – The Cryptographers at Dinner</a:t>
            </a:r>
          </a:p>
        </p:txBody>
      </p:sp>
      <p:sp>
        <p:nvSpPr>
          <p:cNvPr id="6" name="Oval 5">
            <a:extLst>
              <a:ext uri="{FF2B5EF4-FFF2-40B4-BE49-F238E27FC236}">
                <a16:creationId xmlns:a16="http://schemas.microsoft.com/office/drawing/2014/main" id="{53FA0714-81D3-46B1-87F9-63EEC9E02EB4}"/>
              </a:ext>
            </a:extLst>
          </p:cNvPr>
          <p:cNvSpPr/>
          <p:nvPr/>
        </p:nvSpPr>
        <p:spPr>
          <a:xfrm>
            <a:off x="4006180"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2044"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0556"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6300"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sp>
        <p:nvSpPr>
          <p:cNvPr id="12" name="TextBox 11">
            <a:extLst>
              <a:ext uri="{FF2B5EF4-FFF2-40B4-BE49-F238E27FC236}">
                <a16:creationId xmlns:a16="http://schemas.microsoft.com/office/drawing/2014/main" id="{BEEB7403-B788-45BD-8ADB-7C7A46630048}"/>
              </a:ext>
            </a:extLst>
          </p:cNvPr>
          <p:cNvSpPr txBox="1"/>
          <p:nvPr/>
        </p:nvSpPr>
        <p:spPr>
          <a:xfrm>
            <a:off x="5381003" y="5445224"/>
            <a:ext cx="418704" cy="646331"/>
          </a:xfrm>
          <a:prstGeom prst="rect">
            <a:avLst/>
          </a:prstGeom>
          <a:noFill/>
        </p:spPr>
        <p:txBody>
          <a:bodyPr wrap="none" rtlCol="0">
            <a:spAutoFit/>
          </a:bodyPr>
          <a:lstStyle/>
          <a:p>
            <a:r>
              <a:rPr lang="en-CA" sz="3600" dirty="0"/>
              <a:t>1</a:t>
            </a:r>
          </a:p>
        </p:txBody>
      </p:sp>
      <p:sp>
        <p:nvSpPr>
          <p:cNvPr id="13" name="TextBox 12">
            <a:extLst>
              <a:ext uri="{FF2B5EF4-FFF2-40B4-BE49-F238E27FC236}">
                <a16:creationId xmlns:a16="http://schemas.microsoft.com/office/drawing/2014/main" id="{029ECFBB-E9BA-4A49-B58F-D4A5B54F0C02}"/>
              </a:ext>
            </a:extLst>
          </p:cNvPr>
          <p:cNvSpPr txBox="1"/>
          <p:nvPr/>
        </p:nvSpPr>
        <p:spPr>
          <a:xfrm>
            <a:off x="7412763" y="2942020"/>
            <a:ext cx="418704" cy="646331"/>
          </a:xfrm>
          <a:prstGeom prst="rect">
            <a:avLst/>
          </a:prstGeom>
          <a:noFill/>
        </p:spPr>
        <p:txBody>
          <a:bodyPr wrap="none" rtlCol="0">
            <a:spAutoFit/>
          </a:bodyPr>
          <a:lstStyle/>
          <a:p>
            <a:r>
              <a:rPr lang="en-CA" sz="3600" dirty="0"/>
              <a:t>0</a:t>
            </a:r>
          </a:p>
        </p:txBody>
      </p:sp>
      <p:sp>
        <p:nvSpPr>
          <p:cNvPr id="14" name="TextBox 13">
            <a:extLst>
              <a:ext uri="{FF2B5EF4-FFF2-40B4-BE49-F238E27FC236}">
                <a16:creationId xmlns:a16="http://schemas.microsoft.com/office/drawing/2014/main" id="{530D067C-2E3C-4699-8124-E656508AD637}"/>
              </a:ext>
            </a:extLst>
          </p:cNvPr>
          <p:cNvSpPr txBox="1"/>
          <p:nvPr/>
        </p:nvSpPr>
        <p:spPr>
          <a:xfrm>
            <a:off x="3479464" y="2942019"/>
            <a:ext cx="418704" cy="646331"/>
          </a:xfrm>
          <a:prstGeom prst="rect">
            <a:avLst/>
          </a:prstGeom>
          <a:noFill/>
        </p:spPr>
        <p:txBody>
          <a:bodyPr wrap="none" rtlCol="0">
            <a:spAutoFit/>
          </a:bodyPr>
          <a:lstStyle/>
          <a:p>
            <a:r>
              <a:rPr lang="en-CA" sz="3600" dirty="0"/>
              <a:t>1</a:t>
            </a:r>
          </a:p>
        </p:txBody>
      </p:sp>
      <p:sp>
        <p:nvSpPr>
          <p:cNvPr id="4" name="Thought Bubble: Cloud 3">
            <a:extLst>
              <a:ext uri="{FF2B5EF4-FFF2-40B4-BE49-F238E27FC236}">
                <a16:creationId xmlns:a16="http://schemas.microsoft.com/office/drawing/2014/main" id="{5A694DB1-BD13-4A1D-9E84-9A56E271C2AB}"/>
              </a:ext>
            </a:extLst>
          </p:cNvPr>
          <p:cNvSpPr/>
          <p:nvPr/>
        </p:nvSpPr>
        <p:spPr>
          <a:xfrm>
            <a:off x="7966620" y="3353156"/>
            <a:ext cx="2808312" cy="157302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One of us!</a:t>
            </a:r>
          </a:p>
        </p:txBody>
      </p:sp>
      <p:sp>
        <p:nvSpPr>
          <p:cNvPr id="5" name="TextBox 4">
            <a:extLst>
              <a:ext uri="{FF2B5EF4-FFF2-40B4-BE49-F238E27FC236}">
                <a16:creationId xmlns:a16="http://schemas.microsoft.com/office/drawing/2014/main" id="{E195F312-C667-41F4-9A88-F3BA03251A6C}"/>
              </a:ext>
            </a:extLst>
          </p:cNvPr>
          <p:cNvSpPr txBox="1"/>
          <p:nvPr/>
        </p:nvSpPr>
        <p:spPr>
          <a:xfrm>
            <a:off x="5622533" y="2969231"/>
            <a:ext cx="65" cy="430887"/>
          </a:xfrm>
          <a:prstGeom prst="rect">
            <a:avLst/>
          </a:prstGeom>
          <a:noFill/>
        </p:spPr>
        <p:txBody>
          <a:bodyPr wrap="none" lIns="0" tIns="0" rIns="0" bIns="0" rtlCol="0">
            <a:spAutoFit/>
          </a:bodyPr>
          <a:lstStyle/>
          <a:p>
            <a:endParaRPr lang="en-CA" sz="2800" dirty="0"/>
          </a:p>
        </p:txBody>
      </p:sp>
      <p:sp>
        <p:nvSpPr>
          <p:cNvPr id="15" name="Thought Bubble: Cloud 14">
            <a:extLst>
              <a:ext uri="{FF2B5EF4-FFF2-40B4-BE49-F238E27FC236}">
                <a16:creationId xmlns:a16="http://schemas.microsoft.com/office/drawing/2014/main" id="{5916CB5E-6E2C-43F5-BA1A-6D9E9F26DA39}"/>
              </a:ext>
            </a:extLst>
          </p:cNvPr>
          <p:cNvSpPr/>
          <p:nvPr/>
        </p:nvSpPr>
        <p:spPr>
          <a:xfrm>
            <a:off x="603576" y="3258723"/>
            <a:ext cx="2808312" cy="1573023"/>
          </a:xfrm>
          <a:prstGeom prst="cloudCallout">
            <a:avLst>
              <a:gd name="adj1" fmla="val 30752"/>
              <a:gd name="adj2" fmla="val 628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One of us!</a:t>
            </a:r>
          </a:p>
        </p:txBody>
      </p:sp>
      <p:sp>
        <p:nvSpPr>
          <p:cNvPr id="16" name="Thought Bubble: Cloud 15">
            <a:extLst>
              <a:ext uri="{FF2B5EF4-FFF2-40B4-BE49-F238E27FC236}">
                <a16:creationId xmlns:a16="http://schemas.microsoft.com/office/drawing/2014/main" id="{46C5F391-9436-46A6-B288-B624E781692D}"/>
              </a:ext>
            </a:extLst>
          </p:cNvPr>
          <p:cNvSpPr/>
          <p:nvPr/>
        </p:nvSpPr>
        <p:spPr>
          <a:xfrm>
            <a:off x="6562464" y="1381597"/>
            <a:ext cx="2808312" cy="1573023"/>
          </a:xfrm>
          <a:prstGeom prst="cloudCallout">
            <a:avLst>
              <a:gd name="adj1" fmla="val -59795"/>
              <a:gd name="adj2" fmla="val 174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One of us!</a:t>
            </a:r>
          </a:p>
        </p:txBody>
      </p:sp>
    </p:spTree>
    <p:extLst>
      <p:ext uri="{BB962C8B-B14F-4D97-AF65-F5344CB8AC3E}">
        <p14:creationId xmlns:p14="http://schemas.microsoft.com/office/powerpoint/2010/main" val="145653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Why does this work?</a:t>
            </a:r>
          </a:p>
        </p:txBody>
      </p:sp>
      <p:sp>
        <p:nvSpPr>
          <p:cNvPr id="6" name="Oval 5">
            <a:extLst>
              <a:ext uri="{FF2B5EF4-FFF2-40B4-BE49-F238E27FC236}">
                <a16:creationId xmlns:a16="http://schemas.microsoft.com/office/drawing/2014/main" id="{53FA0714-81D3-46B1-87F9-63EEC9E02EB4}"/>
              </a:ext>
            </a:extLst>
          </p:cNvPr>
          <p:cNvSpPr/>
          <p:nvPr/>
        </p:nvSpPr>
        <p:spPr>
          <a:xfrm>
            <a:off x="4006180"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2044"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0556"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6300"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spTree>
    <p:extLst>
      <p:ext uri="{BB962C8B-B14F-4D97-AF65-F5344CB8AC3E}">
        <p14:creationId xmlns:p14="http://schemas.microsoft.com/office/powerpoint/2010/main" val="4114333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Why does this work?</a:t>
            </a:r>
          </a:p>
        </p:txBody>
      </p:sp>
      <p:sp>
        <p:nvSpPr>
          <p:cNvPr id="6" name="Oval 5">
            <a:extLst>
              <a:ext uri="{FF2B5EF4-FFF2-40B4-BE49-F238E27FC236}">
                <a16:creationId xmlns:a16="http://schemas.microsoft.com/office/drawing/2014/main" id="{53FA0714-81D3-46B1-87F9-63EEC9E02EB4}"/>
              </a:ext>
            </a:extLst>
          </p:cNvPr>
          <p:cNvSpPr/>
          <p:nvPr/>
        </p:nvSpPr>
        <p:spPr>
          <a:xfrm>
            <a:off x="4006180"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2044"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0556"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6300"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sp>
        <p:nvSpPr>
          <p:cNvPr id="10" name="TextBox 9">
            <a:extLst>
              <a:ext uri="{FF2B5EF4-FFF2-40B4-BE49-F238E27FC236}">
                <a16:creationId xmlns:a16="http://schemas.microsoft.com/office/drawing/2014/main" id="{B81014D5-114C-47FA-B295-ECE7FD7B9E51}"/>
              </a:ext>
            </a:extLst>
          </p:cNvPr>
          <p:cNvSpPr txBox="1"/>
          <p:nvPr/>
        </p:nvSpPr>
        <p:spPr>
          <a:xfrm>
            <a:off x="5381003" y="5445224"/>
            <a:ext cx="418704" cy="646331"/>
          </a:xfrm>
          <a:prstGeom prst="rect">
            <a:avLst/>
          </a:prstGeom>
          <a:noFill/>
        </p:spPr>
        <p:txBody>
          <a:bodyPr wrap="none" rtlCol="0">
            <a:spAutoFit/>
          </a:bodyPr>
          <a:lstStyle/>
          <a:p>
            <a:r>
              <a:rPr lang="en-CA" sz="3600" dirty="0"/>
              <a:t>1</a:t>
            </a:r>
          </a:p>
        </p:txBody>
      </p:sp>
      <p:sp>
        <p:nvSpPr>
          <p:cNvPr id="11" name="TextBox 10">
            <a:extLst>
              <a:ext uri="{FF2B5EF4-FFF2-40B4-BE49-F238E27FC236}">
                <a16:creationId xmlns:a16="http://schemas.microsoft.com/office/drawing/2014/main" id="{F55DEFAF-4A1C-49E4-9F1A-CF7E6844CE84}"/>
              </a:ext>
            </a:extLst>
          </p:cNvPr>
          <p:cNvSpPr txBox="1"/>
          <p:nvPr/>
        </p:nvSpPr>
        <p:spPr>
          <a:xfrm>
            <a:off x="7412763" y="2942020"/>
            <a:ext cx="418704" cy="646331"/>
          </a:xfrm>
          <a:prstGeom prst="rect">
            <a:avLst/>
          </a:prstGeom>
          <a:noFill/>
        </p:spPr>
        <p:txBody>
          <a:bodyPr wrap="none" rtlCol="0">
            <a:spAutoFit/>
          </a:bodyPr>
          <a:lstStyle/>
          <a:p>
            <a:r>
              <a:rPr lang="en-CA" sz="3600" dirty="0"/>
              <a:t>0</a:t>
            </a:r>
          </a:p>
        </p:txBody>
      </p:sp>
    </p:spTree>
    <p:extLst>
      <p:ext uri="{BB962C8B-B14F-4D97-AF65-F5344CB8AC3E}">
        <p14:creationId xmlns:p14="http://schemas.microsoft.com/office/powerpoint/2010/main" val="3681956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Why does this work?</a:t>
            </a:r>
          </a:p>
        </p:txBody>
      </p:sp>
      <p:sp>
        <p:nvSpPr>
          <p:cNvPr id="6" name="Oval 5">
            <a:extLst>
              <a:ext uri="{FF2B5EF4-FFF2-40B4-BE49-F238E27FC236}">
                <a16:creationId xmlns:a16="http://schemas.microsoft.com/office/drawing/2014/main" id="{53FA0714-81D3-46B1-87F9-63EEC9E02EB4}"/>
              </a:ext>
            </a:extLst>
          </p:cNvPr>
          <p:cNvSpPr/>
          <p:nvPr/>
        </p:nvSpPr>
        <p:spPr>
          <a:xfrm>
            <a:off x="4006180"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2044"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0556"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6300"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sp>
        <p:nvSpPr>
          <p:cNvPr id="10" name="TextBox 9">
            <a:extLst>
              <a:ext uri="{FF2B5EF4-FFF2-40B4-BE49-F238E27FC236}">
                <a16:creationId xmlns:a16="http://schemas.microsoft.com/office/drawing/2014/main" id="{B81014D5-114C-47FA-B295-ECE7FD7B9E51}"/>
              </a:ext>
            </a:extLst>
          </p:cNvPr>
          <p:cNvSpPr txBox="1"/>
          <p:nvPr/>
        </p:nvSpPr>
        <p:spPr>
          <a:xfrm>
            <a:off x="5381003" y="5445224"/>
            <a:ext cx="418704" cy="646331"/>
          </a:xfrm>
          <a:prstGeom prst="rect">
            <a:avLst/>
          </a:prstGeom>
          <a:noFill/>
        </p:spPr>
        <p:txBody>
          <a:bodyPr wrap="none" rtlCol="0">
            <a:spAutoFit/>
          </a:bodyPr>
          <a:lstStyle/>
          <a:p>
            <a:r>
              <a:rPr lang="en-CA" sz="3600" dirty="0"/>
              <a:t>1</a:t>
            </a:r>
          </a:p>
        </p:txBody>
      </p:sp>
      <p:sp>
        <p:nvSpPr>
          <p:cNvPr id="11" name="TextBox 10">
            <a:extLst>
              <a:ext uri="{FF2B5EF4-FFF2-40B4-BE49-F238E27FC236}">
                <a16:creationId xmlns:a16="http://schemas.microsoft.com/office/drawing/2014/main" id="{F55DEFAF-4A1C-49E4-9F1A-CF7E6844CE84}"/>
              </a:ext>
            </a:extLst>
          </p:cNvPr>
          <p:cNvSpPr txBox="1"/>
          <p:nvPr/>
        </p:nvSpPr>
        <p:spPr>
          <a:xfrm>
            <a:off x="7412763" y="2942020"/>
            <a:ext cx="418704" cy="646331"/>
          </a:xfrm>
          <a:prstGeom prst="rect">
            <a:avLst/>
          </a:prstGeom>
          <a:noFill/>
        </p:spPr>
        <p:txBody>
          <a:bodyPr wrap="none" rtlCol="0">
            <a:spAutoFit/>
          </a:bodyPr>
          <a:lstStyle/>
          <a:p>
            <a:r>
              <a:rPr lang="en-CA" sz="3600" dirty="0"/>
              <a:t>0</a:t>
            </a:r>
          </a:p>
        </p:txBody>
      </p:sp>
      <p:sp>
        <p:nvSpPr>
          <p:cNvPr id="12" name="Speech Bubble: Oval 11">
            <a:extLst>
              <a:ext uri="{FF2B5EF4-FFF2-40B4-BE49-F238E27FC236}">
                <a16:creationId xmlns:a16="http://schemas.microsoft.com/office/drawing/2014/main" id="{211C5F46-7AF5-48C0-9D6B-07BE33D77A09}"/>
              </a:ext>
            </a:extLst>
          </p:cNvPr>
          <p:cNvSpPr/>
          <p:nvPr/>
        </p:nvSpPr>
        <p:spPr>
          <a:xfrm>
            <a:off x="1362899" y="3588350"/>
            <a:ext cx="1419145" cy="1152128"/>
          </a:xfrm>
          <a:prstGeom prst="wedgeEllipseCallout">
            <a:avLst>
              <a:gd name="adj1" fmla="val 52650"/>
              <a:gd name="adj2" fmla="val 714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i="1" u="sng" dirty="0"/>
              <a:t>1</a:t>
            </a:r>
          </a:p>
        </p:txBody>
      </p:sp>
      <p:sp>
        <p:nvSpPr>
          <p:cNvPr id="13" name="Speech Bubble: Oval 12">
            <a:extLst>
              <a:ext uri="{FF2B5EF4-FFF2-40B4-BE49-F238E27FC236}">
                <a16:creationId xmlns:a16="http://schemas.microsoft.com/office/drawing/2014/main" id="{203AF47C-D216-410B-A83D-BB40582BDC5E}"/>
              </a:ext>
            </a:extLst>
          </p:cNvPr>
          <p:cNvSpPr/>
          <p:nvPr/>
        </p:nvSpPr>
        <p:spPr>
          <a:xfrm>
            <a:off x="6475467" y="1455688"/>
            <a:ext cx="1419145" cy="1152128"/>
          </a:xfrm>
          <a:prstGeom prst="wedgeEllipseCallout">
            <a:avLst>
              <a:gd name="adj1" fmla="val -73321"/>
              <a:gd name="adj2" fmla="val 419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1</a:t>
            </a:r>
          </a:p>
        </p:txBody>
      </p:sp>
      <p:sp>
        <p:nvSpPr>
          <p:cNvPr id="14" name="Speech Bubble: Oval 13">
            <a:extLst>
              <a:ext uri="{FF2B5EF4-FFF2-40B4-BE49-F238E27FC236}">
                <a16:creationId xmlns:a16="http://schemas.microsoft.com/office/drawing/2014/main" id="{544DDFE1-048E-4E4C-9C5B-9EC1953436BA}"/>
              </a:ext>
            </a:extLst>
          </p:cNvPr>
          <p:cNvSpPr/>
          <p:nvPr/>
        </p:nvSpPr>
        <p:spPr>
          <a:xfrm>
            <a:off x="8542684" y="3717032"/>
            <a:ext cx="1419145" cy="1152128"/>
          </a:xfrm>
          <a:prstGeom prst="wedgeEllipseCallout">
            <a:avLst>
              <a:gd name="adj1" fmla="val -63185"/>
              <a:gd name="adj2" fmla="val 669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1</a:t>
            </a:r>
          </a:p>
        </p:txBody>
      </p:sp>
    </p:spTree>
    <p:extLst>
      <p:ext uri="{BB962C8B-B14F-4D97-AF65-F5344CB8AC3E}">
        <p14:creationId xmlns:p14="http://schemas.microsoft.com/office/powerpoint/2010/main" val="1794792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Why does this work?</a:t>
            </a:r>
          </a:p>
        </p:txBody>
      </p:sp>
      <p:sp>
        <p:nvSpPr>
          <p:cNvPr id="6" name="Oval 5">
            <a:extLst>
              <a:ext uri="{FF2B5EF4-FFF2-40B4-BE49-F238E27FC236}">
                <a16:creationId xmlns:a16="http://schemas.microsoft.com/office/drawing/2014/main" id="{53FA0714-81D3-46B1-87F9-63EEC9E02EB4}"/>
              </a:ext>
            </a:extLst>
          </p:cNvPr>
          <p:cNvSpPr/>
          <p:nvPr/>
        </p:nvSpPr>
        <p:spPr>
          <a:xfrm>
            <a:off x="4006180"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2044"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0556"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6300"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sp>
        <p:nvSpPr>
          <p:cNvPr id="10" name="TextBox 9">
            <a:extLst>
              <a:ext uri="{FF2B5EF4-FFF2-40B4-BE49-F238E27FC236}">
                <a16:creationId xmlns:a16="http://schemas.microsoft.com/office/drawing/2014/main" id="{B81014D5-114C-47FA-B295-ECE7FD7B9E51}"/>
              </a:ext>
            </a:extLst>
          </p:cNvPr>
          <p:cNvSpPr txBox="1"/>
          <p:nvPr/>
        </p:nvSpPr>
        <p:spPr>
          <a:xfrm>
            <a:off x="5381003" y="5445224"/>
            <a:ext cx="418704" cy="646331"/>
          </a:xfrm>
          <a:prstGeom prst="rect">
            <a:avLst/>
          </a:prstGeom>
          <a:noFill/>
        </p:spPr>
        <p:txBody>
          <a:bodyPr wrap="none" rtlCol="0">
            <a:spAutoFit/>
          </a:bodyPr>
          <a:lstStyle/>
          <a:p>
            <a:r>
              <a:rPr lang="en-CA" sz="3600" dirty="0"/>
              <a:t>1</a:t>
            </a:r>
          </a:p>
        </p:txBody>
      </p:sp>
      <p:sp>
        <p:nvSpPr>
          <p:cNvPr id="11" name="TextBox 10">
            <a:extLst>
              <a:ext uri="{FF2B5EF4-FFF2-40B4-BE49-F238E27FC236}">
                <a16:creationId xmlns:a16="http://schemas.microsoft.com/office/drawing/2014/main" id="{F55DEFAF-4A1C-49E4-9F1A-CF7E6844CE84}"/>
              </a:ext>
            </a:extLst>
          </p:cNvPr>
          <p:cNvSpPr txBox="1"/>
          <p:nvPr/>
        </p:nvSpPr>
        <p:spPr>
          <a:xfrm>
            <a:off x="7412763" y="2942020"/>
            <a:ext cx="418704" cy="646331"/>
          </a:xfrm>
          <a:prstGeom prst="rect">
            <a:avLst/>
          </a:prstGeom>
          <a:noFill/>
        </p:spPr>
        <p:txBody>
          <a:bodyPr wrap="none" rtlCol="0">
            <a:spAutoFit/>
          </a:bodyPr>
          <a:lstStyle/>
          <a:p>
            <a:r>
              <a:rPr lang="en-CA" sz="3600" dirty="0"/>
              <a:t>0</a:t>
            </a:r>
          </a:p>
        </p:txBody>
      </p:sp>
      <p:sp>
        <p:nvSpPr>
          <p:cNvPr id="16" name="Thought Bubble: Cloud 15">
            <a:extLst>
              <a:ext uri="{FF2B5EF4-FFF2-40B4-BE49-F238E27FC236}">
                <a16:creationId xmlns:a16="http://schemas.microsoft.com/office/drawing/2014/main" id="{1454B5E2-13A0-43FC-85F5-E39AF38AAA40}"/>
              </a:ext>
            </a:extLst>
          </p:cNvPr>
          <p:cNvSpPr/>
          <p:nvPr/>
        </p:nvSpPr>
        <p:spPr>
          <a:xfrm>
            <a:off x="7966620" y="3353156"/>
            <a:ext cx="2808312" cy="157302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1+1+1=3</a:t>
            </a:r>
          </a:p>
        </p:txBody>
      </p:sp>
    </p:spTree>
    <p:extLst>
      <p:ext uri="{BB962C8B-B14F-4D97-AF65-F5344CB8AC3E}">
        <p14:creationId xmlns:p14="http://schemas.microsoft.com/office/powerpoint/2010/main" val="88689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Why does this work?</a:t>
            </a:r>
          </a:p>
        </p:txBody>
      </p:sp>
      <p:sp>
        <p:nvSpPr>
          <p:cNvPr id="6" name="Oval 5">
            <a:extLst>
              <a:ext uri="{FF2B5EF4-FFF2-40B4-BE49-F238E27FC236}">
                <a16:creationId xmlns:a16="http://schemas.microsoft.com/office/drawing/2014/main" id="{53FA0714-81D3-46B1-87F9-63EEC9E02EB4}"/>
              </a:ext>
            </a:extLst>
          </p:cNvPr>
          <p:cNvSpPr/>
          <p:nvPr/>
        </p:nvSpPr>
        <p:spPr>
          <a:xfrm>
            <a:off x="4006180"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2044"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0556"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6300"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sp>
        <p:nvSpPr>
          <p:cNvPr id="10" name="TextBox 9">
            <a:extLst>
              <a:ext uri="{FF2B5EF4-FFF2-40B4-BE49-F238E27FC236}">
                <a16:creationId xmlns:a16="http://schemas.microsoft.com/office/drawing/2014/main" id="{B81014D5-114C-47FA-B295-ECE7FD7B9E51}"/>
              </a:ext>
            </a:extLst>
          </p:cNvPr>
          <p:cNvSpPr txBox="1"/>
          <p:nvPr/>
        </p:nvSpPr>
        <p:spPr>
          <a:xfrm>
            <a:off x="5381003" y="5445224"/>
            <a:ext cx="418704" cy="646331"/>
          </a:xfrm>
          <a:prstGeom prst="rect">
            <a:avLst/>
          </a:prstGeom>
          <a:noFill/>
        </p:spPr>
        <p:txBody>
          <a:bodyPr wrap="none" rtlCol="0">
            <a:spAutoFit/>
          </a:bodyPr>
          <a:lstStyle/>
          <a:p>
            <a:r>
              <a:rPr lang="en-CA" sz="3600" dirty="0"/>
              <a:t>1</a:t>
            </a:r>
          </a:p>
        </p:txBody>
      </p:sp>
      <p:sp>
        <p:nvSpPr>
          <p:cNvPr id="11" name="TextBox 10">
            <a:extLst>
              <a:ext uri="{FF2B5EF4-FFF2-40B4-BE49-F238E27FC236}">
                <a16:creationId xmlns:a16="http://schemas.microsoft.com/office/drawing/2014/main" id="{F55DEFAF-4A1C-49E4-9F1A-CF7E6844CE84}"/>
              </a:ext>
            </a:extLst>
          </p:cNvPr>
          <p:cNvSpPr txBox="1"/>
          <p:nvPr/>
        </p:nvSpPr>
        <p:spPr>
          <a:xfrm>
            <a:off x="7412763" y="2942020"/>
            <a:ext cx="418704" cy="646331"/>
          </a:xfrm>
          <a:prstGeom prst="rect">
            <a:avLst/>
          </a:prstGeom>
          <a:noFill/>
        </p:spPr>
        <p:txBody>
          <a:bodyPr wrap="none" rtlCol="0">
            <a:spAutoFit/>
          </a:bodyPr>
          <a:lstStyle/>
          <a:p>
            <a:r>
              <a:rPr lang="en-CA" sz="3600" dirty="0"/>
              <a:t>0</a:t>
            </a:r>
          </a:p>
        </p:txBody>
      </p:sp>
      <p:sp>
        <p:nvSpPr>
          <p:cNvPr id="16" name="Thought Bubble: Cloud 15">
            <a:extLst>
              <a:ext uri="{FF2B5EF4-FFF2-40B4-BE49-F238E27FC236}">
                <a16:creationId xmlns:a16="http://schemas.microsoft.com/office/drawing/2014/main" id="{1454B5E2-13A0-43FC-85F5-E39AF38AAA40}"/>
              </a:ext>
            </a:extLst>
          </p:cNvPr>
          <p:cNvSpPr/>
          <p:nvPr/>
        </p:nvSpPr>
        <p:spPr>
          <a:xfrm>
            <a:off x="7966620" y="3353156"/>
            <a:ext cx="2808312" cy="157302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Someone paid!</a:t>
            </a:r>
          </a:p>
        </p:txBody>
      </p:sp>
    </p:spTree>
    <p:extLst>
      <p:ext uri="{BB962C8B-B14F-4D97-AF65-F5344CB8AC3E}">
        <p14:creationId xmlns:p14="http://schemas.microsoft.com/office/powerpoint/2010/main" val="2326803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Why does this work?</a:t>
            </a:r>
          </a:p>
        </p:txBody>
      </p:sp>
      <p:sp>
        <p:nvSpPr>
          <p:cNvPr id="6" name="Oval 5">
            <a:extLst>
              <a:ext uri="{FF2B5EF4-FFF2-40B4-BE49-F238E27FC236}">
                <a16:creationId xmlns:a16="http://schemas.microsoft.com/office/drawing/2014/main" id="{53FA0714-81D3-46B1-87F9-63EEC9E02EB4}"/>
              </a:ext>
            </a:extLst>
          </p:cNvPr>
          <p:cNvSpPr/>
          <p:nvPr/>
        </p:nvSpPr>
        <p:spPr>
          <a:xfrm>
            <a:off x="4006180"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2044"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0556"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6300"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sp>
        <p:nvSpPr>
          <p:cNvPr id="10" name="TextBox 9">
            <a:extLst>
              <a:ext uri="{FF2B5EF4-FFF2-40B4-BE49-F238E27FC236}">
                <a16:creationId xmlns:a16="http://schemas.microsoft.com/office/drawing/2014/main" id="{B81014D5-114C-47FA-B295-ECE7FD7B9E51}"/>
              </a:ext>
            </a:extLst>
          </p:cNvPr>
          <p:cNvSpPr txBox="1"/>
          <p:nvPr/>
        </p:nvSpPr>
        <p:spPr>
          <a:xfrm>
            <a:off x="5381003" y="5445224"/>
            <a:ext cx="418704" cy="646331"/>
          </a:xfrm>
          <a:prstGeom prst="rect">
            <a:avLst/>
          </a:prstGeom>
          <a:noFill/>
        </p:spPr>
        <p:txBody>
          <a:bodyPr wrap="none" rtlCol="0">
            <a:spAutoFit/>
          </a:bodyPr>
          <a:lstStyle/>
          <a:p>
            <a:r>
              <a:rPr lang="en-CA" sz="3600" dirty="0"/>
              <a:t>1</a:t>
            </a:r>
          </a:p>
        </p:txBody>
      </p:sp>
      <p:sp>
        <p:nvSpPr>
          <p:cNvPr id="11" name="TextBox 10">
            <a:extLst>
              <a:ext uri="{FF2B5EF4-FFF2-40B4-BE49-F238E27FC236}">
                <a16:creationId xmlns:a16="http://schemas.microsoft.com/office/drawing/2014/main" id="{F55DEFAF-4A1C-49E4-9F1A-CF7E6844CE84}"/>
              </a:ext>
            </a:extLst>
          </p:cNvPr>
          <p:cNvSpPr txBox="1"/>
          <p:nvPr/>
        </p:nvSpPr>
        <p:spPr>
          <a:xfrm>
            <a:off x="7412763" y="2942020"/>
            <a:ext cx="418704" cy="646331"/>
          </a:xfrm>
          <a:prstGeom prst="rect">
            <a:avLst/>
          </a:prstGeom>
          <a:noFill/>
        </p:spPr>
        <p:txBody>
          <a:bodyPr wrap="none" rtlCol="0">
            <a:spAutoFit/>
          </a:bodyPr>
          <a:lstStyle/>
          <a:p>
            <a:r>
              <a:rPr lang="en-CA" sz="3600" dirty="0"/>
              <a:t>0</a:t>
            </a:r>
          </a:p>
        </p:txBody>
      </p:sp>
      <p:sp>
        <p:nvSpPr>
          <p:cNvPr id="16" name="Thought Bubble: Cloud 15">
            <a:extLst>
              <a:ext uri="{FF2B5EF4-FFF2-40B4-BE49-F238E27FC236}">
                <a16:creationId xmlns:a16="http://schemas.microsoft.com/office/drawing/2014/main" id="{1454B5E2-13A0-43FC-85F5-E39AF38AAA40}"/>
              </a:ext>
            </a:extLst>
          </p:cNvPr>
          <p:cNvSpPr/>
          <p:nvPr/>
        </p:nvSpPr>
        <p:spPr>
          <a:xfrm>
            <a:off x="7966620" y="3353156"/>
            <a:ext cx="2808312" cy="157302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Was it Alice or Bob?</a:t>
            </a:r>
          </a:p>
        </p:txBody>
      </p:sp>
    </p:spTree>
    <p:extLst>
      <p:ext uri="{BB962C8B-B14F-4D97-AF65-F5344CB8AC3E}">
        <p14:creationId xmlns:p14="http://schemas.microsoft.com/office/powerpoint/2010/main" val="1984670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Why is it always even?</a:t>
            </a:r>
          </a:p>
        </p:txBody>
      </p:sp>
      <p:sp>
        <p:nvSpPr>
          <p:cNvPr id="12" name="Smiley Face 11">
            <a:extLst>
              <a:ext uri="{FF2B5EF4-FFF2-40B4-BE49-F238E27FC236}">
                <a16:creationId xmlns:a16="http://schemas.microsoft.com/office/drawing/2014/main" id="{05CFF229-5D3A-4229-A90D-B44B59437E74}"/>
              </a:ext>
            </a:extLst>
          </p:cNvPr>
          <p:cNvSpPr/>
          <p:nvPr/>
        </p:nvSpPr>
        <p:spPr>
          <a:xfrm>
            <a:off x="2349996" y="4149080"/>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13" name="Smiley Face 12">
            <a:extLst>
              <a:ext uri="{FF2B5EF4-FFF2-40B4-BE49-F238E27FC236}">
                <a16:creationId xmlns:a16="http://schemas.microsoft.com/office/drawing/2014/main" id="{25D55B98-0329-4E4A-A5AE-1B1D21D76B77}"/>
              </a:ext>
            </a:extLst>
          </p:cNvPr>
          <p:cNvSpPr/>
          <p:nvPr/>
        </p:nvSpPr>
        <p:spPr>
          <a:xfrm>
            <a:off x="4582244" y="4149080"/>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14" name="Smiley Face 13">
            <a:extLst>
              <a:ext uri="{FF2B5EF4-FFF2-40B4-BE49-F238E27FC236}">
                <a16:creationId xmlns:a16="http://schemas.microsoft.com/office/drawing/2014/main" id="{EC50C05D-0D8B-421B-85EF-7B64B69F4FE7}"/>
              </a:ext>
            </a:extLst>
          </p:cNvPr>
          <p:cNvSpPr/>
          <p:nvPr/>
        </p:nvSpPr>
        <p:spPr>
          <a:xfrm>
            <a:off x="6814492" y="4149080"/>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sp>
        <p:nvSpPr>
          <p:cNvPr id="15" name="Smiley Face 14">
            <a:extLst>
              <a:ext uri="{FF2B5EF4-FFF2-40B4-BE49-F238E27FC236}">
                <a16:creationId xmlns:a16="http://schemas.microsoft.com/office/drawing/2014/main" id="{54359897-ACEC-46D4-B16E-7182917F2F02}"/>
              </a:ext>
            </a:extLst>
          </p:cNvPr>
          <p:cNvSpPr/>
          <p:nvPr/>
        </p:nvSpPr>
        <p:spPr>
          <a:xfrm>
            <a:off x="9046740" y="4077072"/>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3" name="TextBox 2">
            <a:extLst>
              <a:ext uri="{FF2B5EF4-FFF2-40B4-BE49-F238E27FC236}">
                <a16:creationId xmlns:a16="http://schemas.microsoft.com/office/drawing/2014/main" id="{518EA6C5-3C68-4C31-B68F-9B54928C4C55}"/>
              </a:ext>
            </a:extLst>
          </p:cNvPr>
          <p:cNvSpPr txBox="1"/>
          <p:nvPr/>
        </p:nvSpPr>
        <p:spPr>
          <a:xfrm>
            <a:off x="1235667" y="3167390"/>
            <a:ext cx="432048" cy="523220"/>
          </a:xfrm>
          <a:prstGeom prst="rect">
            <a:avLst/>
          </a:prstGeom>
          <a:noFill/>
        </p:spPr>
        <p:txBody>
          <a:bodyPr wrap="square" rtlCol="0">
            <a:spAutoFit/>
          </a:bodyPr>
          <a:lstStyle/>
          <a:p>
            <a:r>
              <a:rPr lang="en-CA" sz="2800" dirty="0"/>
              <a:t>0</a:t>
            </a:r>
          </a:p>
        </p:txBody>
      </p:sp>
      <p:sp>
        <p:nvSpPr>
          <p:cNvPr id="17" name="TextBox 16">
            <a:extLst>
              <a:ext uri="{FF2B5EF4-FFF2-40B4-BE49-F238E27FC236}">
                <a16:creationId xmlns:a16="http://schemas.microsoft.com/office/drawing/2014/main" id="{888BC061-8D7B-40E0-9621-D829F5415EC0}"/>
              </a:ext>
            </a:extLst>
          </p:cNvPr>
          <p:cNvSpPr txBox="1"/>
          <p:nvPr/>
        </p:nvSpPr>
        <p:spPr>
          <a:xfrm>
            <a:off x="1235667" y="1809775"/>
            <a:ext cx="529881" cy="523220"/>
          </a:xfrm>
          <a:prstGeom prst="rect">
            <a:avLst/>
          </a:prstGeom>
          <a:noFill/>
        </p:spPr>
        <p:txBody>
          <a:bodyPr wrap="square" rtlCol="0">
            <a:spAutoFit/>
          </a:bodyPr>
          <a:lstStyle/>
          <a:p>
            <a:r>
              <a:rPr lang="en-CA" sz="2800" dirty="0"/>
              <a:t>1</a:t>
            </a:r>
          </a:p>
        </p:txBody>
      </p:sp>
      <p:cxnSp>
        <p:nvCxnSpPr>
          <p:cNvPr id="20" name="Straight Connector 19">
            <a:extLst>
              <a:ext uri="{FF2B5EF4-FFF2-40B4-BE49-F238E27FC236}">
                <a16:creationId xmlns:a16="http://schemas.microsoft.com/office/drawing/2014/main" id="{8F826540-BAE9-449E-AA74-2B1D14E92031}"/>
              </a:ext>
            </a:extLst>
          </p:cNvPr>
          <p:cNvCxnSpPr>
            <a:cxnSpLocks/>
          </p:cNvCxnSpPr>
          <p:nvPr/>
        </p:nvCxnSpPr>
        <p:spPr>
          <a:xfrm flipV="1">
            <a:off x="3934172" y="2060848"/>
            <a:ext cx="2376264" cy="136815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4AE5ABD-5D14-4B86-8043-1FD031A7A17D}"/>
              </a:ext>
            </a:extLst>
          </p:cNvPr>
          <p:cNvCxnSpPr>
            <a:cxnSpLocks/>
          </p:cNvCxnSpPr>
          <p:nvPr/>
        </p:nvCxnSpPr>
        <p:spPr>
          <a:xfrm flipV="1">
            <a:off x="6310436" y="2060848"/>
            <a:ext cx="2304256" cy="1053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5B235C9-5DF2-4D6A-A266-70B8AE6E9F12}"/>
              </a:ext>
            </a:extLst>
          </p:cNvPr>
          <p:cNvCxnSpPr>
            <a:cxnSpLocks/>
          </p:cNvCxnSpPr>
          <p:nvPr/>
        </p:nvCxnSpPr>
        <p:spPr>
          <a:xfrm>
            <a:off x="8614692" y="2060848"/>
            <a:ext cx="2016224" cy="151216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9210A64-97A9-4DC6-9C15-4F08806C9903}"/>
              </a:ext>
            </a:extLst>
          </p:cNvPr>
          <p:cNvCxnSpPr>
            <a:cxnSpLocks/>
          </p:cNvCxnSpPr>
          <p:nvPr/>
        </p:nvCxnSpPr>
        <p:spPr>
          <a:xfrm>
            <a:off x="10630916" y="3573016"/>
            <a:ext cx="144016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E30EBD4-FDCD-4DFA-9E58-AF2A5256D121}"/>
              </a:ext>
            </a:extLst>
          </p:cNvPr>
          <p:cNvCxnSpPr>
            <a:cxnSpLocks/>
          </p:cNvCxnSpPr>
          <p:nvPr/>
        </p:nvCxnSpPr>
        <p:spPr>
          <a:xfrm>
            <a:off x="2494012" y="3429000"/>
            <a:ext cx="144016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8530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a:t>Chaum</a:t>
            </a:r>
            <a:r>
              <a:rPr lang="en-US" dirty="0"/>
              <a:t> (1988)</a:t>
            </a:r>
          </a:p>
        </p:txBody>
      </p:sp>
      <p:pic>
        <p:nvPicPr>
          <p:cNvPr id="3" name="Picture 2">
            <a:extLst>
              <a:ext uri="{FF2B5EF4-FFF2-40B4-BE49-F238E27FC236}">
                <a16:creationId xmlns:a16="http://schemas.microsoft.com/office/drawing/2014/main" id="{A597D5EA-7F47-42E8-8337-A67FEEA3D9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5121" y="1772816"/>
            <a:ext cx="8098581" cy="2102153"/>
          </a:xfrm>
          <a:prstGeom prst="rect">
            <a:avLst/>
          </a:prstGeom>
        </p:spPr>
      </p:pic>
      <p:sp>
        <p:nvSpPr>
          <p:cNvPr id="4" name="TextBox 3">
            <a:extLst>
              <a:ext uri="{FF2B5EF4-FFF2-40B4-BE49-F238E27FC236}">
                <a16:creationId xmlns:a16="http://schemas.microsoft.com/office/drawing/2014/main" id="{9CB6964E-1014-4E93-AC33-0FE468BFE947}"/>
              </a:ext>
            </a:extLst>
          </p:cNvPr>
          <p:cNvSpPr txBox="1"/>
          <p:nvPr/>
        </p:nvSpPr>
        <p:spPr>
          <a:xfrm>
            <a:off x="1218883" y="4437112"/>
            <a:ext cx="7755778" cy="523220"/>
          </a:xfrm>
          <a:prstGeom prst="rect">
            <a:avLst/>
          </a:prstGeom>
          <a:noFill/>
        </p:spPr>
        <p:txBody>
          <a:bodyPr wrap="none" rtlCol="0">
            <a:spAutoFit/>
          </a:bodyPr>
          <a:lstStyle/>
          <a:p>
            <a:r>
              <a:rPr lang="en-CA" sz="2800" dirty="0">
                <a:hlinkClick r:id="rId3"/>
              </a:rPr>
              <a:t>http://homepages.herts.ac.uk/~comqjs1/Dining.pdf</a:t>
            </a:r>
            <a:endParaRPr lang="en-CA" sz="2800" dirty="0"/>
          </a:p>
        </p:txBody>
      </p:sp>
      <p:sp>
        <p:nvSpPr>
          <p:cNvPr id="7" name="TextBox 6">
            <a:extLst>
              <a:ext uri="{FF2B5EF4-FFF2-40B4-BE49-F238E27FC236}">
                <a16:creationId xmlns:a16="http://schemas.microsoft.com/office/drawing/2014/main" id="{69CEE6A2-017A-4CBE-8CC8-8C4FEEC0689D}"/>
              </a:ext>
            </a:extLst>
          </p:cNvPr>
          <p:cNvSpPr txBox="1"/>
          <p:nvPr/>
        </p:nvSpPr>
        <p:spPr>
          <a:xfrm>
            <a:off x="1197868" y="5019368"/>
            <a:ext cx="9224000" cy="523220"/>
          </a:xfrm>
          <a:prstGeom prst="rect">
            <a:avLst/>
          </a:prstGeom>
          <a:noFill/>
        </p:spPr>
        <p:txBody>
          <a:bodyPr wrap="none" rtlCol="0">
            <a:spAutoFit/>
          </a:bodyPr>
          <a:lstStyle/>
          <a:p>
            <a:r>
              <a:rPr lang="en-CA" sz="2800" dirty="0">
                <a:hlinkClick r:id="rId4"/>
              </a:rPr>
              <a:t>http://www.cs.cornell.edu/people/egs/herbivore/dcnets.html</a:t>
            </a:r>
            <a:endParaRPr lang="en-CA" sz="2800" dirty="0"/>
          </a:p>
        </p:txBody>
      </p:sp>
    </p:spTree>
    <p:extLst>
      <p:ext uri="{BB962C8B-B14F-4D97-AF65-F5344CB8AC3E}">
        <p14:creationId xmlns:p14="http://schemas.microsoft.com/office/powerpoint/2010/main" val="168059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Why is it always even?</a:t>
            </a:r>
          </a:p>
        </p:txBody>
      </p:sp>
      <p:sp>
        <p:nvSpPr>
          <p:cNvPr id="12" name="Smiley Face 11">
            <a:extLst>
              <a:ext uri="{FF2B5EF4-FFF2-40B4-BE49-F238E27FC236}">
                <a16:creationId xmlns:a16="http://schemas.microsoft.com/office/drawing/2014/main" id="{05CFF229-5D3A-4229-A90D-B44B59437E74}"/>
              </a:ext>
            </a:extLst>
          </p:cNvPr>
          <p:cNvSpPr/>
          <p:nvPr/>
        </p:nvSpPr>
        <p:spPr>
          <a:xfrm>
            <a:off x="2349996" y="4149080"/>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13" name="Smiley Face 12">
            <a:extLst>
              <a:ext uri="{FF2B5EF4-FFF2-40B4-BE49-F238E27FC236}">
                <a16:creationId xmlns:a16="http://schemas.microsoft.com/office/drawing/2014/main" id="{25D55B98-0329-4E4A-A5AE-1B1D21D76B77}"/>
              </a:ext>
            </a:extLst>
          </p:cNvPr>
          <p:cNvSpPr/>
          <p:nvPr/>
        </p:nvSpPr>
        <p:spPr>
          <a:xfrm>
            <a:off x="4582244" y="4149080"/>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14" name="Smiley Face 13">
            <a:extLst>
              <a:ext uri="{FF2B5EF4-FFF2-40B4-BE49-F238E27FC236}">
                <a16:creationId xmlns:a16="http://schemas.microsoft.com/office/drawing/2014/main" id="{EC50C05D-0D8B-421B-85EF-7B64B69F4FE7}"/>
              </a:ext>
            </a:extLst>
          </p:cNvPr>
          <p:cNvSpPr/>
          <p:nvPr/>
        </p:nvSpPr>
        <p:spPr>
          <a:xfrm>
            <a:off x="6814492" y="4149080"/>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sp>
        <p:nvSpPr>
          <p:cNvPr id="15" name="Smiley Face 14">
            <a:extLst>
              <a:ext uri="{FF2B5EF4-FFF2-40B4-BE49-F238E27FC236}">
                <a16:creationId xmlns:a16="http://schemas.microsoft.com/office/drawing/2014/main" id="{54359897-ACEC-46D4-B16E-7182917F2F02}"/>
              </a:ext>
            </a:extLst>
          </p:cNvPr>
          <p:cNvSpPr/>
          <p:nvPr/>
        </p:nvSpPr>
        <p:spPr>
          <a:xfrm>
            <a:off x="9046740" y="4077072"/>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3" name="TextBox 2">
            <a:extLst>
              <a:ext uri="{FF2B5EF4-FFF2-40B4-BE49-F238E27FC236}">
                <a16:creationId xmlns:a16="http://schemas.microsoft.com/office/drawing/2014/main" id="{518EA6C5-3C68-4C31-B68F-9B54928C4C55}"/>
              </a:ext>
            </a:extLst>
          </p:cNvPr>
          <p:cNvSpPr txBox="1"/>
          <p:nvPr/>
        </p:nvSpPr>
        <p:spPr>
          <a:xfrm>
            <a:off x="1235667" y="3167390"/>
            <a:ext cx="432048" cy="523220"/>
          </a:xfrm>
          <a:prstGeom prst="rect">
            <a:avLst/>
          </a:prstGeom>
          <a:noFill/>
        </p:spPr>
        <p:txBody>
          <a:bodyPr wrap="square" rtlCol="0">
            <a:spAutoFit/>
          </a:bodyPr>
          <a:lstStyle/>
          <a:p>
            <a:r>
              <a:rPr lang="en-CA" sz="2800" dirty="0"/>
              <a:t>0</a:t>
            </a:r>
          </a:p>
        </p:txBody>
      </p:sp>
      <p:sp>
        <p:nvSpPr>
          <p:cNvPr id="17" name="TextBox 16">
            <a:extLst>
              <a:ext uri="{FF2B5EF4-FFF2-40B4-BE49-F238E27FC236}">
                <a16:creationId xmlns:a16="http://schemas.microsoft.com/office/drawing/2014/main" id="{888BC061-8D7B-40E0-9621-D829F5415EC0}"/>
              </a:ext>
            </a:extLst>
          </p:cNvPr>
          <p:cNvSpPr txBox="1"/>
          <p:nvPr/>
        </p:nvSpPr>
        <p:spPr>
          <a:xfrm>
            <a:off x="1235667" y="1809775"/>
            <a:ext cx="529881" cy="523220"/>
          </a:xfrm>
          <a:prstGeom prst="rect">
            <a:avLst/>
          </a:prstGeom>
          <a:noFill/>
        </p:spPr>
        <p:txBody>
          <a:bodyPr wrap="square" rtlCol="0">
            <a:spAutoFit/>
          </a:bodyPr>
          <a:lstStyle/>
          <a:p>
            <a:r>
              <a:rPr lang="en-CA" sz="2800" dirty="0"/>
              <a:t>1</a:t>
            </a:r>
          </a:p>
        </p:txBody>
      </p:sp>
      <p:cxnSp>
        <p:nvCxnSpPr>
          <p:cNvPr id="20" name="Straight Connector 19">
            <a:extLst>
              <a:ext uri="{FF2B5EF4-FFF2-40B4-BE49-F238E27FC236}">
                <a16:creationId xmlns:a16="http://schemas.microsoft.com/office/drawing/2014/main" id="{8F826540-BAE9-449E-AA74-2B1D14E92031}"/>
              </a:ext>
            </a:extLst>
          </p:cNvPr>
          <p:cNvCxnSpPr>
            <a:cxnSpLocks/>
          </p:cNvCxnSpPr>
          <p:nvPr/>
        </p:nvCxnSpPr>
        <p:spPr>
          <a:xfrm flipV="1">
            <a:off x="2349996" y="2071385"/>
            <a:ext cx="9649072" cy="10538"/>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2111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Why is it always even?</a:t>
            </a:r>
          </a:p>
        </p:txBody>
      </p:sp>
      <p:sp>
        <p:nvSpPr>
          <p:cNvPr id="12" name="Smiley Face 11">
            <a:extLst>
              <a:ext uri="{FF2B5EF4-FFF2-40B4-BE49-F238E27FC236}">
                <a16:creationId xmlns:a16="http://schemas.microsoft.com/office/drawing/2014/main" id="{05CFF229-5D3A-4229-A90D-B44B59437E74}"/>
              </a:ext>
            </a:extLst>
          </p:cNvPr>
          <p:cNvSpPr/>
          <p:nvPr/>
        </p:nvSpPr>
        <p:spPr>
          <a:xfrm>
            <a:off x="2349996" y="4149080"/>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13" name="Smiley Face 12">
            <a:extLst>
              <a:ext uri="{FF2B5EF4-FFF2-40B4-BE49-F238E27FC236}">
                <a16:creationId xmlns:a16="http://schemas.microsoft.com/office/drawing/2014/main" id="{25D55B98-0329-4E4A-A5AE-1B1D21D76B77}"/>
              </a:ext>
            </a:extLst>
          </p:cNvPr>
          <p:cNvSpPr/>
          <p:nvPr/>
        </p:nvSpPr>
        <p:spPr>
          <a:xfrm>
            <a:off x="4006180" y="4149080"/>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14" name="Smiley Face 13">
            <a:extLst>
              <a:ext uri="{FF2B5EF4-FFF2-40B4-BE49-F238E27FC236}">
                <a16:creationId xmlns:a16="http://schemas.microsoft.com/office/drawing/2014/main" id="{EC50C05D-0D8B-421B-85EF-7B64B69F4FE7}"/>
              </a:ext>
            </a:extLst>
          </p:cNvPr>
          <p:cNvSpPr/>
          <p:nvPr/>
        </p:nvSpPr>
        <p:spPr>
          <a:xfrm>
            <a:off x="5590356" y="4149080"/>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sp>
        <p:nvSpPr>
          <p:cNvPr id="15" name="Smiley Face 14">
            <a:extLst>
              <a:ext uri="{FF2B5EF4-FFF2-40B4-BE49-F238E27FC236}">
                <a16:creationId xmlns:a16="http://schemas.microsoft.com/office/drawing/2014/main" id="{54359897-ACEC-46D4-B16E-7182917F2F02}"/>
              </a:ext>
            </a:extLst>
          </p:cNvPr>
          <p:cNvSpPr/>
          <p:nvPr/>
        </p:nvSpPr>
        <p:spPr>
          <a:xfrm>
            <a:off x="10333476" y="4149080"/>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3" name="TextBox 2">
            <a:extLst>
              <a:ext uri="{FF2B5EF4-FFF2-40B4-BE49-F238E27FC236}">
                <a16:creationId xmlns:a16="http://schemas.microsoft.com/office/drawing/2014/main" id="{518EA6C5-3C68-4C31-B68F-9B54928C4C55}"/>
              </a:ext>
            </a:extLst>
          </p:cNvPr>
          <p:cNvSpPr txBox="1"/>
          <p:nvPr/>
        </p:nvSpPr>
        <p:spPr>
          <a:xfrm>
            <a:off x="1235667" y="3167390"/>
            <a:ext cx="432048" cy="523220"/>
          </a:xfrm>
          <a:prstGeom prst="rect">
            <a:avLst/>
          </a:prstGeom>
          <a:noFill/>
        </p:spPr>
        <p:txBody>
          <a:bodyPr wrap="square" rtlCol="0">
            <a:spAutoFit/>
          </a:bodyPr>
          <a:lstStyle/>
          <a:p>
            <a:r>
              <a:rPr lang="en-CA" sz="2800" dirty="0"/>
              <a:t>0</a:t>
            </a:r>
          </a:p>
        </p:txBody>
      </p:sp>
      <p:sp>
        <p:nvSpPr>
          <p:cNvPr id="17" name="TextBox 16">
            <a:extLst>
              <a:ext uri="{FF2B5EF4-FFF2-40B4-BE49-F238E27FC236}">
                <a16:creationId xmlns:a16="http://schemas.microsoft.com/office/drawing/2014/main" id="{888BC061-8D7B-40E0-9621-D829F5415EC0}"/>
              </a:ext>
            </a:extLst>
          </p:cNvPr>
          <p:cNvSpPr txBox="1"/>
          <p:nvPr/>
        </p:nvSpPr>
        <p:spPr>
          <a:xfrm>
            <a:off x="1235667" y="1809775"/>
            <a:ext cx="529881" cy="523220"/>
          </a:xfrm>
          <a:prstGeom prst="rect">
            <a:avLst/>
          </a:prstGeom>
          <a:noFill/>
        </p:spPr>
        <p:txBody>
          <a:bodyPr wrap="square" rtlCol="0">
            <a:spAutoFit/>
          </a:bodyPr>
          <a:lstStyle/>
          <a:p>
            <a:r>
              <a:rPr lang="en-CA" sz="2800" dirty="0"/>
              <a:t>1</a:t>
            </a:r>
          </a:p>
        </p:txBody>
      </p:sp>
      <p:cxnSp>
        <p:nvCxnSpPr>
          <p:cNvPr id="20" name="Straight Connector 19">
            <a:extLst>
              <a:ext uri="{FF2B5EF4-FFF2-40B4-BE49-F238E27FC236}">
                <a16:creationId xmlns:a16="http://schemas.microsoft.com/office/drawing/2014/main" id="{8F826540-BAE9-449E-AA74-2B1D14E92031}"/>
              </a:ext>
            </a:extLst>
          </p:cNvPr>
          <p:cNvCxnSpPr>
            <a:cxnSpLocks/>
          </p:cNvCxnSpPr>
          <p:nvPr/>
        </p:nvCxnSpPr>
        <p:spPr>
          <a:xfrm>
            <a:off x="1989956" y="2071385"/>
            <a:ext cx="1584176" cy="142962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Smiley Face 9">
            <a:extLst>
              <a:ext uri="{FF2B5EF4-FFF2-40B4-BE49-F238E27FC236}">
                <a16:creationId xmlns:a16="http://schemas.microsoft.com/office/drawing/2014/main" id="{B0647042-A7ED-4CAC-BDE5-FE915F8A98F3}"/>
              </a:ext>
            </a:extLst>
          </p:cNvPr>
          <p:cNvSpPr/>
          <p:nvPr/>
        </p:nvSpPr>
        <p:spPr>
          <a:xfrm>
            <a:off x="7174532" y="4152812"/>
            <a:ext cx="1008112" cy="936104"/>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CA" sz="2800" dirty="0"/>
          </a:p>
        </p:txBody>
      </p:sp>
      <p:sp>
        <p:nvSpPr>
          <p:cNvPr id="11" name="Smiley Face 10">
            <a:extLst>
              <a:ext uri="{FF2B5EF4-FFF2-40B4-BE49-F238E27FC236}">
                <a16:creationId xmlns:a16="http://schemas.microsoft.com/office/drawing/2014/main" id="{CCEF66CC-1641-4720-AC5D-62B8BB9D41D0}"/>
              </a:ext>
            </a:extLst>
          </p:cNvPr>
          <p:cNvSpPr/>
          <p:nvPr/>
        </p:nvSpPr>
        <p:spPr>
          <a:xfrm>
            <a:off x="8754004" y="4149080"/>
            <a:ext cx="1008112" cy="936104"/>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sz="2800" dirty="0"/>
          </a:p>
        </p:txBody>
      </p:sp>
      <p:cxnSp>
        <p:nvCxnSpPr>
          <p:cNvPr id="16" name="Straight Connector 15">
            <a:extLst>
              <a:ext uri="{FF2B5EF4-FFF2-40B4-BE49-F238E27FC236}">
                <a16:creationId xmlns:a16="http://schemas.microsoft.com/office/drawing/2014/main" id="{5A7BDDF7-5229-4CBD-8025-977F0A00EFB9}"/>
              </a:ext>
            </a:extLst>
          </p:cNvPr>
          <p:cNvCxnSpPr>
            <a:cxnSpLocks/>
          </p:cNvCxnSpPr>
          <p:nvPr/>
        </p:nvCxnSpPr>
        <p:spPr>
          <a:xfrm>
            <a:off x="3574132" y="3501008"/>
            <a:ext cx="165618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C64A578-6AC4-44A2-83AC-3E5D01BDAE73}"/>
              </a:ext>
            </a:extLst>
          </p:cNvPr>
          <p:cNvCxnSpPr>
            <a:cxnSpLocks/>
          </p:cNvCxnSpPr>
          <p:nvPr/>
        </p:nvCxnSpPr>
        <p:spPr>
          <a:xfrm flipV="1">
            <a:off x="5230316" y="2067756"/>
            <a:ext cx="1656184" cy="143325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15FDFA2-978B-4A39-BA0D-917E91816C1E}"/>
              </a:ext>
            </a:extLst>
          </p:cNvPr>
          <p:cNvCxnSpPr>
            <a:cxnSpLocks/>
          </p:cNvCxnSpPr>
          <p:nvPr/>
        </p:nvCxnSpPr>
        <p:spPr>
          <a:xfrm>
            <a:off x="6886500" y="2067756"/>
            <a:ext cx="1512168" cy="143325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73D0BBE-F5DA-454F-9D88-E0B46E7C9B43}"/>
              </a:ext>
            </a:extLst>
          </p:cNvPr>
          <p:cNvCxnSpPr>
            <a:cxnSpLocks/>
          </p:cNvCxnSpPr>
          <p:nvPr/>
        </p:nvCxnSpPr>
        <p:spPr>
          <a:xfrm flipH="1">
            <a:off x="8398668" y="2132856"/>
            <a:ext cx="1584176" cy="1368152"/>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8300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Summary of the Protocol (1 bit of information)</a:t>
            </a:r>
          </a:p>
        </p:txBody>
      </p:sp>
      <p:sp>
        <p:nvSpPr>
          <p:cNvPr id="3" name="Content Placeholder 2">
            <a:extLst>
              <a:ext uri="{FF2B5EF4-FFF2-40B4-BE49-F238E27FC236}">
                <a16:creationId xmlns:a16="http://schemas.microsoft.com/office/drawing/2014/main" id="{89EB583B-BD1B-48BC-9D3B-3EB612E1AAF9}"/>
              </a:ext>
            </a:extLst>
          </p:cNvPr>
          <p:cNvSpPr>
            <a:spLocks noGrp="1"/>
          </p:cNvSpPr>
          <p:nvPr>
            <p:ph idx="1"/>
          </p:nvPr>
        </p:nvSpPr>
        <p:spPr/>
        <p:txBody>
          <a:bodyPr>
            <a:normAutofit/>
          </a:bodyPr>
          <a:lstStyle/>
          <a:p>
            <a:r>
              <a:rPr lang="en-CA" dirty="0"/>
              <a:t>Phase 1 – a 1 bit secret must be shared between each participant and their 2 neighbors, regardless of how many participants there are.</a:t>
            </a:r>
          </a:p>
          <a:p>
            <a:r>
              <a:rPr lang="en-CA" dirty="0"/>
              <a:t>Phase 2 – Each participant must XOR their two shares secrets and then broadcast the resulting 1 bit message.</a:t>
            </a:r>
          </a:p>
          <a:p>
            <a:r>
              <a:rPr lang="en-CA" dirty="0"/>
              <a:t>Phase 2’ – If you are the payer, simply flip the result of the XOR and broadcast the resulting 1 bit message</a:t>
            </a:r>
          </a:p>
          <a:p>
            <a:r>
              <a:rPr lang="en-CA" dirty="0"/>
              <a:t>Phase 3 – All messages are collected by all participants and if the sum of the bits is even, the message is 0, otherwise 1.</a:t>
            </a:r>
          </a:p>
        </p:txBody>
      </p:sp>
    </p:spTree>
    <p:extLst>
      <p:ext uri="{BB962C8B-B14F-4D97-AF65-F5344CB8AC3E}">
        <p14:creationId xmlns:p14="http://schemas.microsoft.com/office/powerpoint/2010/main" val="399093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Generalizing Dining Cryptographer Networks</a:t>
            </a:r>
          </a:p>
        </p:txBody>
      </p:sp>
      <p:pic>
        <p:nvPicPr>
          <p:cNvPr id="7" name="Picture 6">
            <a:extLst>
              <a:ext uri="{FF2B5EF4-FFF2-40B4-BE49-F238E27FC236}">
                <a16:creationId xmlns:a16="http://schemas.microsoft.com/office/drawing/2014/main" id="{570EEF7A-A1BC-4003-850C-34857D9730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6235" y="1794909"/>
            <a:ext cx="9336353" cy="3268182"/>
          </a:xfrm>
          <a:prstGeom prst="rect">
            <a:avLst/>
          </a:prstGeom>
        </p:spPr>
      </p:pic>
      <p:sp>
        <p:nvSpPr>
          <p:cNvPr id="8" name="TextBox 7">
            <a:extLst>
              <a:ext uri="{FF2B5EF4-FFF2-40B4-BE49-F238E27FC236}">
                <a16:creationId xmlns:a16="http://schemas.microsoft.com/office/drawing/2014/main" id="{B6EA4DD8-158A-4188-BF54-DD8F18110B85}"/>
              </a:ext>
            </a:extLst>
          </p:cNvPr>
          <p:cNvSpPr txBox="1"/>
          <p:nvPr/>
        </p:nvSpPr>
        <p:spPr>
          <a:xfrm>
            <a:off x="4942284" y="5517232"/>
            <a:ext cx="2319481" cy="523220"/>
          </a:xfrm>
          <a:prstGeom prst="rect">
            <a:avLst/>
          </a:prstGeom>
          <a:noFill/>
        </p:spPr>
        <p:txBody>
          <a:bodyPr wrap="none" rtlCol="0">
            <a:spAutoFit/>
          </a:bodyPr>
          <a:lstStyle/>
          <a:p>
            <a:r>
              <a:rPr lang="en-CA" sz="2800" dirty="0" err="1"/>
              <a:t>Harreveld</a:t>
            </a:r>
            <a:r>
              <a:rPr lang="en-CA" sz="2800" dirty="0"/>
              <a:t> Pg.2</a:t>
            </a:r>
          </a:p>
        </p:txBody>
      </p:sp>
    </p:spTree>
    <p:extLst>
      <p:ext uri="{BB962C8B-B14F-4D97-AF65-F5344CB8AC3E}">
        <p14:creationId xmlns:p14="http://schemas.microsoft.com/office/powerpoint/2010/main" val="1905527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1B481-EC25-4196-A6E4-803811C65CF7}"/>
              </a:ext>
            </a:extLst>
          </p:cNvPr>
          <p:cNvSpPr>
            <a:spLocks noGrp="1"/>
          </p:cNvSpPr>
          <p:nvPr>
            <p:ph type="title"/>
          </p:nvPr>
        </p:nvSpPr>
        <p:spPr/>
        <p:txBody>
          <a:bodyPr/>
          <a:lstStyle/>
          <a:p>
            <a:r>
              <a:rPr lang="en-CA" dirty="0"/>
              <a:t>Logisim Example</a:t>
            </a:r>
          </a:p>
        </p:txBody>
      </p:sp>
    </p:spTree>
    <p:extLst>
      <p:ext uri="{BB962C8B-B14F-4D97-AF65-F5344CB8AC3E}">
        <p14:creationId xmlns:p14="http://schemas.microsoft.com/office/powerpoint/2010/main" val="101628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Issues with </a:t>
            </a:r>
            <a:r>
              <a:rPr lang="en-CA" dirty="0" err="1"/>
              <a:t>DCNets</a:t>
            </a:r>
            <a:endParaRPr lang="en-CA" dirty="0"/>
          </a:p>
        </p:txBody>
      </p:sp>
      <p:sp>
        <p:nvSpPr>
          <p:cNvPr id="5" name="Content Placeholder 2">
            <a:extLst>
              <a:ext uri="{FF2B5EF4-FFF2-40B4-BE49-F238E27FC236}">
                <a16:creationId xmlns:a16="http://schemas.microsoft.com/office/drawing/2014/main" id="{55016F90-3C18-4758-9832-779054BBAF82}"/>
              </a:ext>
            </a:extLst>
          </p:cNvPr>
          <p:cNvSpPr>
            <a:spLocks noGrp="1"/>
          </p:cNvSpPr>
          <p:nvPr>
            <p:ph idx="1"/>
          </p:nvPr>
        </p:nvSpPr>
        <p:spPr>
          <a:xfrm>
            <a:off x="1218883" y="1701797"/>
            <a:ext cx="10360501" cy="4462272"/>
          </a:xfrm>
        </p:spPr>
        <p:txBody>
          <a:bodyPr>
            <a:normAutofit/>
          </a:bodyPr>
          <a:lstStyle/>
          <a:p>
            <a:r>
              <a:rPr lang="en-CA" dirty="0"/>
              <a:t>They demand a lot of </a:t>
            </a:r>
            <a:r>
              <a:rPr lang="en-CA" b="1" u="sng" dirty="0"/>
              <a:t>bandwidth</a:t>
            </a:r>
            <a:r>
              <a:rPr lang="en-CA" dirty="0"/>
              <a:t> from the network. To propagate a message of size </a:t>
            </a:r>
            <a:r>
              <a:rPr lang="en-CA" b="1" i="1" dirty="0"/>
              <a:t>m </a:t>
            </a:r>
            <a:r>
              <a:rPr lang="en-CA" dirty="0"/>
              <a:t>with </a:t>
            </a:r>
            <a:r>
              <a:rPr lang="en-CA" b="1" i="1" dirty="0"/>
              <a:t>n </a:t>
            </a:r>
            <a:r>
              <a:rPr lang="en-CA" dirty="0"/>
              <a:t>participants it requires at a minimum n*m bits to be broadcast and 2m secret bits to be shared.</a:t>
            </a:r>
          </a:p>
          <a:p>
            <a:r>
              <a:rPr lang="en-CA" dirty="0"/>
              <a:t>They can only allow for </a:t>
            </a:r>
            <a:r>
              <a:rPr lang="en-CA" b="1" u="sng" dirty="0"/>
              <a:t>1 participant </a:t>
            </a:r>
            <a:r>
              <a:rPr lang="en-CA" dirty="0"/>
              <a:t>to message the group per round, otherwise the messages interfere with each other.</a:t>
            </a:r>
          </a:p>
          <a:p>
            <a:r>
              <a:rPr lang="en-CA" dirty="0"/>
              <a:t>They are </a:t>
            </a:r>
            <a:r>
              <a:rPr lang="en-CA" b="1" u="sng" dirty="0"/>
              <a:t>easy to break </a:t>
            </a:r>
            <a:r>
              <a:rPr lang="en-CA" dirty="0"/>
              <a:t>with a single un-cooperative participant.</a:t>
            </a:r>
          </a:p>
        </p:txBody>
      </p:sp>
    </p:spTree>
    <p:extLst>
      <p:ext uri="{BB962C8B-B14F-4D97-AF65-F5344CB8AC3E}">
        <p14:creationId xmlns:p14="http://schemas.microsoft.com/office/powerpoint/2010/main" val="11951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97EE3-DA09-4B6F-B312-BA4DA1BEF622}"/>
              </a:ext>
            </a:extLst>
          </p:cNvPr>
          <p:cNvSpPr>
            <a:spLocks noGrp="1"/>
          </p:cNvSpPr>
          <p:nvPr>
            <p:ph type="title"/>
          </p:nvPr>
        </p:nvSpPr>
        <p:spPr/>
        <p:txBody>
          <a:bodyPr/>
          <a:lstStyle/>
          <a:p>
            <a:r>
              <a:rPr lang="en-CA" dirty="0"/>
              <a:t>Summary of DC Nets</a:t>
            </a:r>
          </a:p>
        </p:txBody>
      </p:sp>
      <p:sp>
        <p:nvSpPr>
          <p:cNvPr id="3" name="Content Placeholder 2">
            <a:extLst>
              <a:ext uri="{FF2B5EF4-FFF2-40B4-BE49-F238E27FC236}">
                <a16:creationId xmlns:a16="http://schemas.microsoft.com/office/drawing/2014/main" id="{ECB14891-CD35-42A0-81E1-81D4649E7C1A}"/>
              </a:ext>
            </a:extLst>
          </p:cNvPr>
          <p:cNvSpPr>
            <a:spLocks noGrp="1"/>
          </p:cNvSpPr>
          <p:nvPr>
            <p:ph idx="1"/>
          </p:nvPr>
        </p:nvSpPr>
        <p:spPr/>
        <p:txBody>
          <a:bodyPr/>
          <a:lstStyle/>
          <a:p>
            <a:r>
              <a:rPr lang="en-CA" dirty="0"/>
              <a:t>By following a strict protocol of 3 phases per round, we can establish a truly anonymous communication for any of the participants, so long as their shared secrets remain secret.</a:t>
            </a:r>
          </a:p>
          <a:p>
            <a:r>
              <a:rPr lang="en-CA" dirty="0"/>
              <a:t>Benefits: We could use DC Nets for CoinJoin participants who want to anonymously broadcast their outputs to the group.</a:t>
            </a:r>
          </a:p>
          <a:p>
            <a:r>
              <a:rPr lang="en-CA" dirty="0"/>
              <a:t>Downsides – Very fragile system, easily broken by malicious participants, and also quite a bit slower.</a:t>
            </a:r>
          </a:p>
          <a:p>
            <a:endParaRPr lang="en-CA" dirty="0"/>
          </a:p>
        </p:txBody>
      </p:sp>
    </p:spTree>
    <p:extLst>
      <p:ext uri="{BB962C8B-B14F-4D97-AF65-F5344CB8AC3E}">
        <p14:creationId xmlns:p14="http://schemas.microsoft.com/office/powerpoint/2010/main" val="3334654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1B481-EC25-4196-A6E4-803811C65CF7}"/>
              </a:ext>
            </a:extLst>
          </p:cNvPr>
          <p:cNvSpPr>
            <a:spLocks noGrp="1"/>
          </p:cNvSpPr>
          <p:nvPr>
            <p:ph type="title"/>
          </p:nvPr>
        </p:nvSpPr>
        <p:spPr/>
        <p:txBody>
          <a:bodyPr/>
          <a:lstStyle/>
          <a:p>
            <a:r>
              <a:rPr lang="en-CA" dirty="0"/>
              <a:t>Discussion</a:t>
            </a:r>
          </a:p>
        </p:txBody>
      </p:sp>
    </p:spTree>
    <p:extLst>
      <p:ext uri="{BB962C8B-B14F-4D97-AF65-F5344CB8AC3E}">
        <p14:creationId xmlns:p14="http://schemas.microsoft.com/office/powerpoint/2010/main" val="1160903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D5AED-0583-4D27-B94E-4D5FA89AE704}"/>
              </a:ext>
            </a:extLst>
          </p:cNvPr>
          <p:cNvSpPr>
            <a:spLocks noGrp="1"/>
          </p:cNvSpPr>
          <p:nvPr>
            <p:ph type="title"/>
          </p:nvPr>
        </p:nvSpPr>
        <p:spPr/>
        <p:txBody>
          <a:bodyPr/>
          <a:lstStyle/>
          <a:p>
            <a:r>
              <a:rPr lang="en-CA" dirty="0"/>
              <a:t>Last Week – CoinShuffle</a:t>
            </a:r>
          </a:p>
        </p:txBody>
      </p:sp>
      <p:sp>
        <p:nvSpPr>
          <p:cNvPr id="3" name="Content Placeholder 2">
            <a:extLst>
              <a:ext uri="{FF2B5EF4-FFF2-40B4-BE49-F238E27FC236}">
                <a16:creationId xmlns:a16="http://schemas.microsoft.com/office/drawing/2014/main" id="{1C65DD30-BB12-47FA-B912-3F73384FFD2F}"/>
              </a:ext>
            </a:extLst>
          </p:cNvPr>
          <p:cNvSpPr>
            <a:spLocks noGrp="1"/>
          </p:cNvSpPr>
          <p:nvPr>
            <p:ph idx="1"/>
          </p:nvPr>
        </p:nvSpPr>
        <p:spPr/>
        <p:txBody>
          <a:bodyPr/>
          <a:lstStyle/>
          <a:p>
            <a:r>
              <a:rPr lang="en-CA" dirty="0"/>
              <a:t>One issue with CoinJoin implementations is the reliance on a central coordinator. Removing the coordinator would require a secure method of participants declaring their anonymous addresses</a:t>
            </a:r>
          </a:p>
          <a:p>
            <a:r>
              <a:rPr lang="en-CA" dirty="0"/>
              <a:t>We can replace the coordinator with a Coin</a:t>
            </a:r>
            <a:r>
              <a:rPr lang="en-CA" i="1" dirty="0"/>
              <a:t>Shuffle, </a:t>
            </a:r>
            <a:r>
              <a:rPr lang="en-CA" dirty="0"/>
              <a:t>where each participant </a:t>
            </a:r>
            <a:r>
              <a:rPr lang="en-CA" b="1" u="sng" dirty="0"/>
              <a:t>onion-encrypts their address </a:t>
            </a:r>
            <a:r>
              <a:rPr lang="en-CA" dirty="0"/>
              <a:t>with the public keys of the latter participants. They then </a:t>
            </a:r>
            <a:r>
              <a:rPr lang="en-CA" b="1" u="sng" dirty="0"/>
              <a:t>decrypt and shuffle </a:t>
            </a:r>
            <a:r>
              <a:rPr lang="en-CA" dirty="0"/>
              <a:t>all encrypted addresses they have received with their own address, and proceed to hand off the encrypted addresses to the next participant. </a:t>
            </a:r>
          </a:p>
          <a:p>
            <a:r>
              <a:rPr lang="en-CA" dirty="0"/>
              <a:t>Scales poorly with many participants, </a:t>
            </a:r>
            <a:r>
              <a:rPr lang="en-CA" dirty="0" err="1"/>
              <a:t>ElectronCash</a:t>
            </a:r>
            <a:r>
              <a:rPr lang="en-CA" dirty="0"/>
              <a:t>(5)</a:t>
            </a:r>
          </a:p>
        </p:txBody>
      </p:sp>
    </p:spTree>
    <p:extLst>
      <p:ext uri="{BB962C8B-B14F-4D97-AF65-F5344CB8AC3E}">
        <p14:creationId xmlns:p14="http://schemas.microsoft.com/office/powerpoint/2010/main" val="4017995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D5AED-0583-4D27-B94E-4D5FA89AE704}"/>
              </a:ext>
            </a:extLst>
          </p:cNvPr>
          <p:cNvSpPr>
            <a:spLocks noGrp="1"/>
          </p:cNvSpPr>
          <p:nvPr>
            <p:ph type="title"/>
          </p:nvPr>
        </p:nvSpPr>
        <p:spPr/>
        <p:txBody>
          <a:bodyPr/>
          <a:lstStyle/>
          <a:p>
            <a:r>
              <a:rPr lang="en-CA" dirty="0"/>
              <a:t>Wasabi Research Club</a:t>
            </a:r>
          </a:p>
        </p:txBody>
      </p:sp>
      <p:sp>
        <p:nvSpPr>
          <p:cNvPr id="3" name="Content Placeholder 2">
            <a:extLst>
              <a:ext uri="{FF2B5EF4-FFF2-40B4-BE49-F238E27FC236}">
                <a16:creationId xmlns:a16="http://schemas.microsoft.com/office/drawing/2014/main" id="{1C65DD30-BB12-47FA-B912-3F73384FFD2F}"/>
              </a:ext>
            </a:extLst>
          </p:cNvPr>
          <p:cNvSpPr>
            <a:spLocks noGrp="1"/>
          </p:cNvSpPr>
          <p:nvPr>
            <p:ph idx="1"/>
          </p:nvPr>
        </p:nvSpPr>
        <p:spPr/>
        <p:txBody>
          <a:bodyPr/>
          <a:lstStyle/>
          <a:p>
            <a:r>
              <a:rPr lang="en-CA" dirty="0"/>
              <a:t>January 6</a:t>
            </a:r>
            <a:r>
              <a:rPr lang="en-CA" baseline="30000" dirty="0"/>
              <a:t>th</a:t>
            </a:r>
            <a:r>
              <a:rPr lang="en-CA" dirty="0"/>
              <a:t>, 2020 – Knapsack CoinJoin</a:t>
            </a:r>
          </a:p>
          <a:p>
            <a:r>
              <a:rPr lang="en-CA" dirty="0"/>
              <a:t>January 13</a:t>
            </a:r>
            <a:r>
              <a:rPr lang="en-CA" baseline="30000" dirty="0"/>
              <a:t>th</a:t>
            </a:r>
            <a:r>
              <a:rPr lang="en-CA" dirty="0"/>
              <a:t>, 2020 – SNICKER</a:t>
            </a:r>
          </a:p>
          <a:p>
            <a:r>
              <a:rPr lang="en-CA" dirty="0"/>
              <a:t>January 20</a:t>
            </a:r>
            <a:r>
              <a:rPr lang="en-CA" baseline="30000" dirty="0"/>
              <a:t>th</a:t>
            </a:r>
            <a:r>
              <a:rPr lang="en-CA" dirty="0"/>
              <a:t>, 2020 – CoinShuffle</a:t>
            </a:r>
          </a:p>
          <a:p>
            <a:r>
              <a:rPr lang="en-CA" dirty="0"/>
              <a:t>January 27</a:t>
            </a:r>
            <a:r>
              <a:rPr lang="en-CA" baseline="30000" dirty="0"/>
              <a:t>th</a:t>
            </a:r>
            <a:r>
              <a:rPr lang="en-CA" dirty="0"/>
              <a:t>, 2020 – Dining Cryptographer Networks</a:t>
            </a:r>
          </a:p>
          <a:p>
            <a:r>
              <a:rPr lang="en-CA" dirty="0"/>
              <a:t>February 3</a:t>
            </a:r>
            <a:r>
              <a:rPr lang="en-CA" baseline="30000" dirty="0"/>
              <a:t>rd</a:t>
            </a:r>
            <a:r>
              <a:rPr lang="en-CA" dirty="0"/>
              <a:t>, 2020 - TBD </a:t>
            </a:r>
          </a:p>
          <a:p>
            <a:endParaRPr lang="en-CA" dirty="0"/>
          </a:p>
        </p:txBody>
      </p:sp>
      <p:sp>
        <p:nvSpPr>
          <p:cNvPr id="4" name="TextBox 3">
            <a:extLst>
              <a:ext uri="{FF2B5EF4-FFF2-40B4-BE49-F238E27FC236}">
                <a16:creationId xmlns:a16="http://schemas.microsoft.com/office/drawing/2014/main" id="{844AFFA8-4461-4F0C-B9A8-14F493A01630}"/>
              </a:ext>
            </a:extLst>
          </p:cNvPr>
          <p:cNvSpPr txBox="1"/>
          <p:nvPr/>
        </p:nvSpPr>
        <p:spPr>
          <a:xfrm>
            <a:off x="1218883" y="4581128"/>
            <a:ext cx="7923964" cy="461665"/>
          </a:xfrm>
          <a:prstGeom prst="rect">
            <a:avLst/>
          </a:prstGeom>
          <a:noFill/>
        </p:spPr>
        <p:txBody>
          <a:bodyPr wrap="none" rtlCol="0">
            <a:spAutoFit/>
          </a:bodyPr>
          <a:lstStyle/>
          <a:p>
            <a:r>
              <a:rPr lang="en-CA" sz="2400" dirty="0">
                <a:hlinkClick r:id="rId2"/>
              </a:rPr>
              <a:t>https://github.com/zkSNACKs/WasabiResearchClub</a:t>
            </a:r>
            <a:endParaRPr lang="en-CA" sz="2400" dirty="0"/>
          </a:p>
        </p:txBody>
      </p:sp>
    </p:spTree>
    <p:extLst>
      <p:ext uri="{BB962C8B-B14F-4D97-AF65-F5344CB8AC3E}">
        <p14:creationId xmlns:p14="http://schemas.microsoft.com/office/powerpoint/2010/main" val="7748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The Premise – The Cryptographers at Dinner</a:t>
            </a:r>
          </a:p>
        </p:txBody>
      </p:sp>
      <p:sp>
        <p:nvSpPr>
          <p:cNvPr id="3" name="Content Placeholder 2">
            <a:extLst>
              <a:ext uri="{FF2B5EF4-FFF2-40B4-BE49-F238E27FC236}">
                <a16:creationId xmlns:a16="http://schemas.microsoft.com/office/drawing/2014/main" id="{89EB583B-BD1B-48BC-9D3B-3EB612E1AAF9}"/>
              </a:ext>
            </a:extLst>
          </p:cNvPr>
          <p:cNvSpPr>
            <a:spLocks noGrp="1"/>
          </p:cNvSpPr>
          <p:nvPr>
            <p:ph idx="1"/>
          </p:nvPr>
        </p:nvSpPr>
        <p:spPr/>
        <p:txBody>
          <a:bodyPr/>
          <a:lstStyle/>
          <a:p>
            <a:r>
              <a:rPr lang="en-US" i="1" dirty="0"/>
              <a:t>Three cryptographers are sitting down to dinner at their favorite three-star restaurant. Their waiter informs them that arrangements have been made with the </a:t>
            </a:r>
            <a:r>
              <a:rPr lang="en-US" i="1" dirty="0" err="1"/>
              <a:t>maitre</a:t>
            </a:r>
            <a:r>
              <a:rPr lang="en-US" i="1" dirty="0"/>
              <a:t> </a:t>
            </a:r>
            <a:r>
              <a:rPr lang="en-US" i="1" dirty="0" err="1"/>
              <a:t>d'hotel</a:t>
            </a:r>
            <a:r>
              <a:rPr lang="en-US" i="1" dirty="0"/>
              <a:t> for </a:t>
            </a:r>
            <a:r>
              <a:rPr lang="en-US" b="1" i="1" u="sng" dirty="0"/>
              <a:t>the bill to be paid anonymously. One of the cryptographers might be paying for the dinner, or it might have been NSA </a:t>
            </a:r>
            <a:r>
              <a:rPr lang="en-US" i="1" dirty="0"/>
              <a:t>(U.S. National Security Agency). The three cryptographers respect each other's right to make an anonymous payment, but they wonder if NSA is paying. They resolve their uncertainty fairly by carrying out the following protocol-</a:t>
            </a:r>
            <a:br>
              <a:rPr lang="en-US" dirty="0"/>
            </a:br>
            <a:endParaRPr lang="en-CA" dirty="0"/>
          </a:p>
        </p:txBody>
      </p:sp>
    </p:spTree>
    <p:extLst>
      <p:ext uri="{BB962C8B-B14F-4D97-AF65-F5344CB8AC3E}">
        <p14:creationId xmlns:p14="http://schemas.microsoft.com/office/powerpoint/2010/main" val="2768653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The Premise – The Cryptographers at Dinner</a:t>
            </a:r>
          </a:p>
        </p:txBody>
      </p:sp>
      <p:sp>
        <p:nvSpPr>
          <p:cNvPr id="3" name="Content Placeholder 2">
            <a:extLst>
              <a:ext uri="{FF2B5EF4-FFF2-40B4-BE49-F238E27FC236}">
                <a16:creationId xmlns:a16="http://schemas.microsoft.com/office/drawing/2014/main" id="{89EB583B-BD1B-48BC-9D3B-3EB612E1AAF9}"/>
              </a:ext>
            </a:extLst>
          </p:cNvPr>
          <p:cNvSpPr>
            <a:spLocks noGrp="1"/>
          </p:cNvSpPr>
          <p:nvPr>
            <p:ph idx="1"/>
          </p:nvPr>
        </p:nvSpPr>
        <p:spPr/>
        <p:txBody>
          <a:bodyPr/>
          <a:lstStyle/>
          <a:p>
            <a:r>
              <a:rPr lang="en-CA" dirty="0"/>
              <a:t>Participants are trustworthy</a:t>
            </a:r>
          </a:p>
          <a:p>
            <a:r>
              <a:rPr lang="en-CA" dirty="0"/>
              <a:t>Participants want to be able to tell if someone in the group paid</a:t>
            </a:r>
          </a:p>
          <a:p>
            <a:r>
              <a:rPr lang="en-CA" dirty="0"/>
              <a:t>Participants don’t want to ‘out’ the payer, because he/she deserves the right to be able to pay anonymously</a:t>
            </a:r>
          </a:p>
        </p:txBody>
      </p:sp>
    </p:spTree>
    <p:extLst>
      <p:ext uri="{BB962C8B-B14F-4D97-AF65-F5344CB8AC3E}">
        <p14:creationId xmlns:p14="http://schemas.microsoft.com/office/powerpoint/2010/main" val="1140875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The Premise – The Cryptographers at Dinner</a:t>
            </a:r>
          </a:p>
        </p:txBody>
      </p:sp>
      <p:sp>
        <p:nvSpPr>
          <p:cNvPr id="6" name="Oval 5">
            <a:extLst>
              <a:ext uri="{FF2B5EF4-FFF2-40B4-BE49-F238E27FC236}">
                <a16:creationId xmlns:a16="http://schemas.microsoft.com/office/drawing/2014/main" id="{53FA0714-81D3-46B1-87F9-63EEC9E02EB4}"/>
              </a:ext>
            </a:extLst>
          </p:cNvPr>
          <p:cNvSpPr/>
          <p:nvPr/>
        </p:nvSpPr>
        <p:spPr>
          <a:xfrm>
            <a:off x="4006180"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2044"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0556"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6300"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spTree>
    <p:extLst>
      <p:ext uri="{BB962C8B-B14F-4D97-AF65-F5344CB8AC3E}">
        <p14:creationId xmlns:p14="http://schemas.microsoft.com/office/powerpoint/2010/main" val="296005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The Premise – The Cryptographers at Dinner</a:t>
            </a:r>
          </a:p>
        </p:txBody>
      </p:sp>
      <p:sp>
        <p:nvSpPr>
          <p:cNvPr id="6" name="Oval 5">
            <a:extLst>
              <a:ext uri="{FF2B5EF4-FFF2-40B4-BE49-F238E27FC236}">
                <a16:creationId xmlns:a16="http://schemas.microsoft.com/office/drawing/2014/main" id="{53FA0714-81D3-46B1-87F9-63EEC9E02EB4}"/>
              </a:ext>
            </a:extLst>
          </p:cNvPr>
          <p:cNvSpPr/>
          <p:nvPr/>
        </p:nvSpPr>
        <p:spPr>
          <a:xfrm>
            <a:off x="4006180"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2044"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0556"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6300"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pic>
        <p:nvPicPr>
          <p:cNvPr id="1028" name="Picture 4" descr="Image result for coin toss">
            <a:extLst>
              <a:ext uri="{FF2B5EF4-FFF2-40B4-BE49-F238E27FC236}">
                <a16:creationId xmlns:a16="http://schemas.microsoft.com/office/drawing/2014/main" id="{42F8482D-4030-4EF7-A280-C8AFE25FAD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7988" y="5260832"/>
            <a:ext cx="1284735" cy="128473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EDFCC65-4975-4B9D-8079-1690F7904D57}"/>
              </a:ext>
            </a:extLst>
          </p:cNvPr>
          <p:cNvCxnSpPr>
            <a:cxnSpLocks/>
            <a:stCxn id="6" idx="3"/>
          </p:cNvCxnSpPr>
          <p:nvPr/>
        </p:nvCxnSpPr>
        <p:spPr>
          <a:xfrm flipV="1">
            <a:off x="4470174" y="4149080"/>
            <a:ext cx="1120181" cy="774306"/>
          </a:xfrm>
          <a:prstGeom prst="line">
            <a:avLst/>
          </a:prstGeom>
          <a:ln w="76200"/>
        </p:spPr>
        <p:style>
          <a:lnRef idx="1">
            <a:schemeClr val="accent5"/>
          </a:lnRef>
          <a:fillRef idx="0">
            <a:schemeClr val="accent5"/>
          </a:fillRef>
          <a:effectRef idx="0">
            <a:schemeClr val="accent5"/>
          </a:effectRef>
          <a:fontRef idx="minor">
            <a:schemeClr val="tx1"/>
          </a:fontRef>
        </p:style>
      </p:cxnSp>
      <p:cxnSp>
        <p:nvCxnSpPr>
          <p:cNvPr id="16" name="Straight Connector 15">
            <a:extLst>
              <a:ext uri="{FF2B5EF4-FFF2-40B4-BE49-F238E27FC236}">
                <a16:creationId xmlns:a16="http://schemas.microsoft.com/office/drawing/2014/main" id="{30735B5C-B5CE-44C9-B77C-E6B5955A13EC}"/>
              </a:ext>
            </a:extLst>
          </p:cNvPr>
          <p:cNvCxnSpPr>
            <a:cxnSpLocks/>
            <a:endCxn id="6" idx="5"/>
          </p:cNvCxnSpPr>
          <p:nvPr/>
        </p:nvCxnSpPr>
        <p:spPr>
          <a:xfrm>
            <a:off x="5590355" y="4149080"/>
            <a:ext cx="1120183" cy="774306"/>
          </a:xfrm>
          <a:prstGeom prst="line">
            <a:avLst/>
          </a:prstGeom>
          <a:ln w="76200"/>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77893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246</TotalTime>
  <Words>875</Words>
  <Application>Microsoft Office PowerPoint</Application>
  <PresentationFormat>Custom</PresentationFormat>
  <Paragraphs>141</Paragraphs>
  <Slides>37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Calibri</vt:lpstr>
      <vt:lpstr>Tech 16x9</vt:lpstr>
      <vt:lpstr>Dining Cryptographer Networks</vt:lpstr>
      <vt:lpstr>Harreveld (2012)</vt:lpstr>
      <vt:lpstr>Chaum (1988)</vt:lpstr>
      <vt:lpstr>Last Week – CoinShuffle</vt:lpstr>
      <vt:lpstr>Wasabi Research Club</vt:lpstr>
      <vt:lpstr>The Premise – The Cryptographers at Dinner</vt:lpstr>
      <vt:lpstr>The Premise – The Cryptographers at Dinner</vt:lpstr>
      <vt:lpstr>The Premise – The Cryptographers at Dinner</vt:lpstr>
      <vt:lpstr>The Premise – The Cryptographers at Dinner</vt:lpstr>
      <vt:lpstr>The Premise – The Cryptographers at Dinner</vt:lpstr>
      <vt:lpstr>The Premise – The Cryptographers at Dinner</vt:lpstr>
      <vt:lpstr>The Premise – The Cryptographers at Dinner</vt:lpstr>
      <vt:lpstr>The Premise – The Cryptographers at Dinner</vt:lpstr>
      <vt:lpstr>The Premise – The Cryptographers at Dinner</vt:lpstr>
      <vt:lpstr>The Premise – The Cryptographers at Dinner</vt:lpstr>
      <vt:lpstr>The Premise – The Cryptographers at Dinner</vt:lpstr>
      <vt:lpstr>The Premise – The Cryptographers at Dinner</vt:lpstr>
      <vt:lpstr>The Premise – The Cryptographers at Dinner</vt:lpstr>
      <vt:lpstr>The Premise – The Cryptographers at Dinner</vt:lpstr>
      <vt:lpstr>The Premise – The Cryptographers at Dinner</vt:lpstr>
      <vt:lpstr>The Premise – The Cryptographers at Dinner</vt:lpstr>
      <vt:lpstr>The Premise – The Cryptographers at Dinner</vt:lpstr>
      <vt:lpstr>Why does this work?</vt:lpstr>
      <vt:lpstr>Why does this work?</vt:lpstr>
      <vt:lpstr>Why does this work?</vt:lpstr>
      <vt:lpstr>Why does this work?</vt:lpstr>
      <vt:lpstr>Why does this work?</vt:lpstr>
      <vt:lpstr>Why does this work?</vt:lpstr>
      <vt:lpstr>Why is it always even?</vt:lpstr>
      <vt:lpstr>Why is it always even?</vt:lpstr>
      <vt:lpstr>Why is it always even?</vt:lpstr>
      <vt:lpstr>Summary of the Protocol (1 bit of information)</vt:lpstr>
      <vt:lpstr>Generalizing Dining Cryptographer Networks</vt:lpstr>
      <vt:lpstr>Logisim Example</vt:lpstr>
      <vt:lpstr>Issues with DCNets</vt:lpstr>
      <vt:lpstr>Summary of DC Nets</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Dining Cryptographer Networks</dc:title>
  <dc:creator>Aviv Milner</dc:creator>
  <cp:lastModifiedBy>Aviv Milner</cp:lastModifiedBy>
  <cp:revision>16</cp:revision>
  <dcterms:created xsi:type="dcterms:W3CDTF">2020-01-24T22:04:08Z</dcterms:created>
  <dcterms:modified xsi:type="dcterms:W3CDTF">2020-01-27T19:50:52Z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