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305" r:id="rId8"/>
    <p:sldId id="273" r:id="rId9"/>
    <p:sldId id="274" r:id="rId10"/>
    <p:sldId id="276" r:id="rId11"/>
    <p:sldId id="277" r:id="rId12"/>
    <p:sldId id="278" r:id="rId13"/>
    <p:sldId id="279" r:id="rId14"/>
    <p:sldId id="280" r:id="rId15"/>
    <p:sldId id="281" r:id="rId16"/>
    <p:sldId id="282" r:id="rId17"/>
    <p:sldId id="283" r:id="rId18"/>
    <p:sldId id="285" r:id="rId19"/>
    <p:sldId id="286" r:id="rId20"/>
    <p:sldId id="284" r:id="rId21"/>
    <p:sldId id="288" r:id="rId22"/>
    <p:sldId id="289" r:id="rId23"/>
    <p:sldId id="275" r:id="rId24"/>
    <p:sldId id="290" r:id="rId25"/>
    <p:sldId id="291" r:id="rId26"/>
    <p:sldId id="292" r:id="rId27"/>
    <p:sldId id="293" r:id="rId28"/>
    <p:sldId id="294" r:id="rId29"/>
    <p:sldId id="295" r:id="rId30"/>
    <p:sldId id="296" r:id="rId31"/>
    <p:sldId id="297" r:id="rId32"/>
    <p:sldId id="298" r:id="rId33"/>
    <p:sldId id="299" r:id="rId34"/>
    <p:sldId id="301" r:id="rId35"/>
    <p:sldId id="302" r:id="rId36"/>
    <p:sldId id="303" r:id="rId37"/>
    <p:sldId id="306" r:id="rId38"/>
    <p:sldId id="307" r:id="rId39"/>
    <p:sldId id="308" r:id="rId40"/>
    <p:sldId id="309" r:id="rId41"/>
    <p:sldId id="310" r:id="rId42"/>
    <p:sldId id="311" r:id="rId43"/>
    <p:sldId id="316" r:id="rId44"/>
    <p:sldId id="315" r:id="rId45"/>
    <p:sldId id="317" r:id="rId46"/>
    <p:sldId id="318" r:id="rId47"/>
    <p:sldId id="314" r:id="rId48"/>
    <p:sldId id="321" r:id="rId49"/>
    <p:sldId id="312" r:id="rId50"/>
    <p:sldId id="319" r:id="rId51"/>
    <p:sldId id="31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3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kSNACKs/WasabiResearchClub"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zkSNACKs/WasabiResearchClub"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2B6C-3FCE-4ECF-B396-7D8E26F2B687}"/>
              </a:ext>
            </a:extLst>
          </p:cNvPr>
          <p:cNvSpPr>
            <a:spLocks noGrp="1"/>
          </p:cNvSpPr>
          <p:nvPr>
            <p:ph type="ctrTitle"/>
          </p:nvPr>
        </p:nvSpPr>
        <p:spPr/>
        <p:txBody>
          <a:bodyPr/>
          <a:lstStyle/>
          <a:p>
            <a:r>
              <a:rPr lang="en-CA" dirty="0" err="1"/>
              <a:t>Coinshuffle</a:t>
            </a:r>
            <a:r>
              <a:rPr lang="en-CA" dirty="0"/>
              <a:t>++</a:t>
            </a:r>
          </a:p>
        </p:txBody>
      </p:sp>
      <p:sp>
        <p:nvSpPr>
          <p:cNvPr id="3" name="Subtitle 2">
            <a:extLst>
              <a:ext uri="{FF2B5EF4-FFF2-40B4-BE49-F238E27FC236}">
                <a16:creationId xmlns:a16="http://schemas.microsoft.com/office/drawing/2014/main" id="{1138EE08-070E-430A-B2AF-45AAA047AA1B}"/>
              </a:ext>
            </a:extLst>
          </p:cNvPr>
          <p:cNvSpPr>
            <a:spLocks noGrp="1"/>
          </p:cNvSpPr>
          <p:nvPr>
            <p:ph type="subTitle" idx="1"/>
          </p:nvPr>
        </p:nvSpPr>
        <p:spPr/>
        <p:txBody>
          <a:bodyPr/>
          <a:lstStyle/>
          <a:p>
            <a:r>
              <a:rPr lang="en-US" dirty="0"/>
              <a:t>P2P Mixing and </a:t>
            </a:r>
            <a:r>
              <a:rPr lang="en-US" dirty="0" err="1"/>
              <a:t>Unlinkable</a:t>
            </a:r>
            <a:r>
              <a:rPr lang="en-US" dirty="0"/>
              <a:t> Bitcoin Transactions</a:t>
            </a:r>
            <a:endParaRPr lang="en-CA" dirty="0"/>
          </a:p>
        </p:txBody>
      </p:sp>
    </p:spTree>
    <p:extLst>
      <p:ext uri="{BB962C8B-B14F-4D97-AF65-F5344CB8AC3E}">
        <p14:creationId xmlns:p14="http://schemas.microsoft.com/office/powerpoint/2010/main" val="122745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cxnSp>
        <p:nvCxnSpPr>
          <p:cNvPr id="11" name="Straight Connector 10">
            <a:extLst>
              <a:ext uri="{FF2B5EF4-FFF2-40B4-BE49-F238E27FC236}">
                <a16:creationId xmlns:a16="http://schemas.microsoft.com/office/drawing/2014/main" id="{6EDFCC65-4975-4B9D-8079-1690F7904D57}"/>
              </a:ext>
            </a:extLst>
          </p:cNvPr>
          <p:cNvCxnSpPr>
            <a:cxnSpLocks/>
            <a:stCxn id="6" idx="3"/>
          </p:cNvCxnSpPr>
          <p:nvPr/>
        </p:nvCxnSpPr>
        <p:spPr>
          <a:xfrm flipV="1">
            <a:off x="4471763" y="4149080"/>
            <a:ext cx="1120181" cy="774306"/>
          </a:xfrm>
          <a:prstGeom prst="line">
            <a:avLst/>
          </a:prstGeom>
          <a:ln w="76200"/>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1944" y="4149080"/>
            <a:ext cx="1120183" cy="774306"/>
          </a:xfrm>
          <a:prstGeom prst="line">
            <a:avLst/>
          </a:prstGeom>
          <a:ln w="76200"/>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4F9E0011-104E-490A-AF50-8B42C00B2C4F}"/>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Tree>
    <p:extLst>
      <p:ext uri="{BB962C8B-B14F-4D97-AF65-F5344CB8AC3E}">
        <p14:creationId xmlns:p14="http://schemas.microsoft.com/office/powerpoint/2010/main" val="26276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pic>
        <p:nvPicPr>
          <p:cNvPr id="1028" name="Picture 4" descr="Image result for coin toss">
            <a:extLst>
              <a:ext uri="{FF2B5EF4-FFF2-40B4-BE49-F238E27FC236}">
                <a16:creationId xmlns:a16="http://schemas.microsoft.com/office/drawing/2014/main" id="{42F8482D-4030-4EF7-A280-C8AFE25F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844" y="2564905"/>
            <a:ext cx="1284735" cy="12847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1944" y="3140968"/>
            <a:ext cx="0" cy="1008112"/>
          </a:xfrm>
          <a:prstGeom prst="line">
            <a:avLst/>
          </a:prstGeom>
          <a:ln w="76200">
            <a:solidFill>
              <a:schemeClr val="accent3">
                <a:lumMod val="75000"/>
              </a:schemeClr>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1944" y="4149080"/>
            <a:ext cx="1120183" cy="774306"/>
          </a:xfrm>
          <a:prstGeom prst="line">
            <a:avLst/>
          </a:prstGeom>
          <a:ln w="76200">
            <a:solidFill>
              <a:srgbClr val="7030A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Tree>
    <p:extLst>
      <p:ext uri="{BB962C8B-B14F-4D97-AF65-F5344CB8AC3E}">
        <p14:creationId xmlns:p14="http://schemas.microsoft.com/office/powerpoint/2010/main" val="3505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1944" y="3140968"/>
            <a:ext cx="0" cy="1008112"/>
          </a:xfrm>
          <a:prstGeom prst="line">
            <a:avLst/>
          </a:prstGeom>
          <a:ln w="76200">
            <a:solidFill>
              <a:schemeClr val="accent3">
                <a:lumMod val="75000"/>
              </a:schemeClr>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1944" y="4149080"/>
            <a:ext cx="1120183" cy="774306"/>
          </a:xfrm>
          <a:prstGeom prst="line">
            <a:avLst/>
          </a:prstGeom>
          <a:ln w="76200">
            <a:solidFill>
              <a:srgbClr val="7030A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2998351F-2303-4463-B45D-90229FFAC3CA}"/>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Tree>
    <p:extLst>
      <p:ext uri="{BB962C8B-B14F-4D97-AF65-F5344CB8AC3E}">
        <p14:creationId xmlns:p14="http://schemas.microsoft.com/office/powerpoint/2010/main" val="66219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pic>
        <p:nvPicPr>
          <p:cNvPr id="1028" name="Picture 4" descr="Image result for coin toss">
            <a:extLst>
              <a:ext uri="{FF2B5EF4-FFF2-40B4-BE49-F238E27FC236}">
                <a16:creationId xmlns:a16="http://schemas.microsoft.com/office/drawing/2014/main" id="{42F8482D-4030-4EF7-A280-C8AFE25F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010" y="2348881"/>
            <a:ext cx="1284735" cy="12847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1944" y="3140968"/>
            <a:ext cx="0" cy="1008112"/>
          </a:xfrm>
          <a:prstGeom prst="line">
            <a:avLst/>
          </a:prstGeom>
          <a:ln w="76200">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3"/>
          </p:cNvCxnSpPr>
          <p:nvPr/>
        </p:nvCxnSpPr>
        <p:spPr>
          <a:xfrm flipH="1">
            <a:off x="4471762" y="4149080"/>
            <a:ext cx="1120182" cy="774306"/>
          </a:xfrm>
          <a:prstGeom prst="line">
            <a:avLst/>
          </a:prstGeom>
          <a:ln w="76200">
            <a:solidFill>
              <a:srgbClr val="92D05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Tree>
    <p:extLst>
      <p:ext uri="{BB962C8B-B14F-4D97-AF65-F5344CB8AC3E}">
        <p14:creationId xmlns:p14="http://schemas.microsoft.com/office/powerpoint/2010/main" val="162754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cxnSp>
        <p:nvCxnSpPr>
          <p:cNvPr id="11" name="Straight Connector 10">
            <a:extLst>
              <a:ext uri="{FF2B5EF4-FFF2-40B4-BE49-F238E27FC236}">
                <a16:creationId xmlns:a16="http://schemas.microsoft.com/office/drawing/2014/main" id="{6EDFCC65-4975-4B9D-8079-1690F7904D57}"/>
              </a:ext>
            </a:extLst>
          </p:cNvPr>
          <p:cNvCxnSpPr>
            <a:cxnSpLocks/>
            <a:stCxn id="6" idx="0"/>
          </p:cNvCxnSpPr>
          <p:nvPr/>
        </p:nvCxnSpPr>
        <p:spPr>
          <a:xfrm>
            <a:off x="5591944" y="3140968"/>
            <a:ext cx="0" cy="1008112"/>
          </a:xfrm>
          <a:prstGeom prst="line">
            <a:avLst/>
          </a:prstGeom>
          <a:ln w="76200">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3"/>
          </p:cNvCxnSpPr>
          <p:nvPr/>
        </p:nvCxnSpPr>
        <p:spPr>
          <a:xfrm flipH="1">
            <a:off x="4471762" y="4149080"/>
            <a:ext cx="1120182" cy="774306"/>
          </a:xfrm>
          <a:prstGeom prst="line">
            <a:avLst/>
          </a:prstGeom>
          <a:ln w="76200">
            <a:solidFill>
              <a:srgbClr val="92D050"/>
            </a:solidFill>
          </a:ln>
        </p:spPr>
        <p:style>
          <a:lnRef idx="2">
            <a:schemeClr val="accent5"/>
          </a:lnRef>
          <a:fillRef idx="0">
            <a:schemeClr val="accent5"/>
          </a:fillRef>
          <a:effectRef idx="1">
            <a:schemeClr val="accent5"/>
          </a:effectRef>
          <a:fontRef idx="minor">
            <a:schemeClr val="tx1"/>
          </a:fontRef>
        </p:style>
      </p:cxn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Tree>
    <p:extLst>
      <p:ext uri="{BB962C8B-B14F-4D97-AF65-F5344CB8AC3E}">
        <p14:creationId xmlns:p14="http://schemas.microsoft.com/office/powerpoint/2010/main" val="402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0 = 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Tree>
    <p:extLst>
      <p:ext uri="{BB962C8B-B14F-4D97-AF65-F5344CB8AC3E}">
        <p14:creationId xmlns:p14="http://schemas.microsoft.com/office/powerpoint/2010/main" val="36652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0 = 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1 = 0</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 XOR 0 = 1</a:t>
            </a:r>
          </a:p>
        </p:txBody>
      </p:sp>
    </p:spTree>
    <p:extLst>
      <p:ext uri="{BB962C8B-B14F-4D97-AF65-F5344CB8AC3E}">
        <p14:creationId xmlns:p14="http://schemas.microsoft.com/office/powerpoint/2010/main" val="35763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3" name="Speech Bubble: Oval 2">
            <a:extLst>
              <a:ext uri="{FF2B5EF4-FFF2-40B4-BE49-F238E27FC236}">
                <a16:creationId xmlns:a16="http://schemas.microsoft.com/office/drawing/2014/main" id="{0D851F4A-2043-4D81-B294-731651F1DF10}"/>
              </a:ext>
            </a:extLst>
          </p:cNvPr>
          <p:cNvSpPr/>
          <p:nvPr/>
        </p:nvSpPr>
        <p:spPr>
          <a:xfrm>
            <a:off x="1364488"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0</a:t>
            </a:r>
          </a:p>
        </p:txBody>
      </p:sp>
      <p:sp>
        <p:nvSpPr>
          <p:cNvPr id="17" name="Speech Bubble: Oval 16">
            <a:extLst>
              <a:ext uri="{FF2B5EF4-FFF2-40B4-BE49-F238E27FC236}">
                <a16:creationId xmlns:a16="http://schemas.microsoft.com/office/drawing/2014/main" id="{4382E9DC-BE23-4CF5-8758-4D14E80653D0}"/>
              </a:ext>
            </a:extLst>
          </p:cNvPr>
          <p:cNvSpPr/>
          <p:nvPr/>
        </p:nvSpPr>
        <p:spPr>
          <a:xfrm>
            <a:off x="8544273"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8" name="Speech Bubble: Oval 17">
            <a:extLst>
              <a:ext uri="{FF2B5EF4-FFF2-40B4-BE49-F238E27FC236}">
                <a16:creationId xmlns:a16="http://schemas.microsoft.com/office/drawing/2014/main" id="{7B735CE5-A888-45C9-9048-3997B3C020F6}"/>
              </a:ext>
            </a:extLst>
          </p:cNvPr>
          <p:cNvSpPr/>
          <p:nvPr/>
        </p:nvSpPr>
        <p:spPr>
          <a:xfrm>
            <a:off x="6477056"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317094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1+1+0=2</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1+1+0=2</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1+1+0=2</a:t>
            </a:r>
          </a:p>
        </p:txBody>
      </p:sp>
    </p:spTree>
    <p:extLst>
      <p:ext uri="{BB962C8B-B14F-4D97-AF65-F5344CB8AC3E}">
        <p14:creationId xmlns:p14="http://schemas.microsoft.com/office/powerpoint/2010/main" val="390982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Even = NSA!</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Even = NSA!</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Even = NSA!</a:t>
            </a:r>
          </a:p>
        </p:txBody>
      </p:sp>
    </p:spTree>
    <p:extLst>
      <p:ext uri="{BB962C8B-B14F-4D97-AF65-F5344CB8AC3E}">
        <p14:creationId xmlns:p14="http://schemas.microsoft.com/office/powerpoint/2010/main" val="152791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9943-B00A-4893-9FA6-222B8E16BBE4}"/>
              </a:ext>
            </a:extLst>
          </p:cNvPr>
          <p:cNvSpPr>
            <a:spLocks noGrp="1"/>
          </p:cNvSpPr>
          <p:nvPr>
            <p:ph type="title"/>
          </p:nvPr>
        </p:nvSpPr>
        <p:spPr/>
        <p:txBody>
          <a:bodyPr/>
          <a:lstStyle/>
          <a:p>
            <a:r>
              <a:rPr lang="en-CA" sz="3600" dirty="0"/>
              <a:t>Ruffing, Moreno-Sanchez and Kate (2017)</a:t>
            </a:r>
          </a:p>
        </p:txBody>
      </p:sp>
      <p:pic>
        <p:nvPicPr>
          <p:cNvPr id="5" name="Picture 4">
            <a:extLst>
              <a:ext uri="{FF2B5EF4-FFF2-40B4-BE49-F238E27FC236}">
                <a16:creationId xmlns:a16="http://schemas.microsoft.com/office/drawing/2014/main" id="{354CBA32-6DAB-46FB-9EAA-A6F8B74B3705}"/>
              </a:ext>
            </a:extLst>
          </p:cNvPr>
          <p:cNvPicPr>
            <a:picLocks noChangeAspect="1"/>
          </p:cNvPicPr>
          <p:nvPr/>
        </p:nvPicPr>
        <p:blipFill>
          <a:blip r:embed="rId2"/>
          <a:stretch>
            <a:fillRect/>
          </a:stretch>
        </p:blipFill>
        <p:spPr>
          <a:xfrm>
            <a:off x="1719525" y="1426938"/>
            <a:ext cx="8434449" cy="5195925"/>
          </a:xfrm>
          <a:prstGeom prst="rect">
            <a:avLst/>
          </a:prstGeom>
        </p:spPr>
      </p:pic>
    </p:spTree>
    <p:extLst>
      <p:ext uri="{BB962C8B-B14F-4D97-AF65-F5344CB8AC3E}">
        <p14:creationId xmlns:p14="http://schemas.microsoft.com/office/powerpoint/2010/main" val="272063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3" name="Speech Bubble: Oval 2">
            <a:extLst>
              <a:ext uri="{FF2B5EF4-FFF2-40B4-BE49-F238E27FC236}">
                <a16:creationId xmlns:a16="http://schemas.microsoft.com/office/drawing/2014/main" id="{0D851F4A-2043-4D81-B294-731651F1DF10}"/>
              </a:ext>
            </a:extLst>
          </p:cNvPr>
          <p:cNvSpPr/>
          <p:nvPr/>
        </p:nvSpPr>
        <p:spPr>
          <a:xfrm>
            <a:off x="1364488"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7" name="Speech Bubble: Oval 16">
            <a:extLst>
              <a:ext uri="{FF2B5EF4-FFF2-40B4-BE49-F238E27FC236}">
                <a16:creationId xmlns:a16="http://schemas.microsoft.com/office/drawing/2014/main" id="{4382E9DC-BE23-4CF5-8758-4D14E80653D0}"/>
              </a:ext>
            </a:extLst>
          </p:cNvPr>
          <p:cNvSpPr/>
          <p:nvPr/>
        </p:nvSpPr>
        <p:spPr>
          <a:xfrm>
            <a:off x="8544273"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8" name="Speech Bubble: Oval 17">
            <a:extLst>
              <a:ext uri="{FF2B5EF4-FFF2-40B4-BE49-F238E27FC236}">
                <a16:creationId xmlns:a16="http://schemas.microsoft.com/office/drawing/2014/main" id="{7B735CE5-A888-45C9-9048-3997B3C020F6}"/>
              </a:ext>
            </a:extLst>
          </p:cNvPr>
          <p:cNvSpPr/>
          <p:nvPr/>
        </p:nvSpPr>
        <p:spPr>
          <a:xfrm>
            <a:off x="6477056"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7138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Tree>
    <p:extLst>
      <p:ext uri="{BB962C8B-B14F-4D97-AF65-F5344CB8AC3E}">
        <p14:creationId xmlns:p14="http://schemas.microsoft.com/office/powerpoint/2010/main" val="15645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Odd = One of us!</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Odd = One of us!</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Odd = One of us!</a:t>
            </a:r>
          </a:p>
        </p:txBody>
      </p:sp>
    </p:spTree>
    <p:extLst>
      <p:ext uri="{BB962C8B-B14F-4D97-AF65-F5344CB8AC3E}">
        <p14:creationId xmlns:p14="http://schemas.microsoft.com/office/powerpoint/2010/main" val="14565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Tree>
    <p:extLst>
      <p:ext uri="{BB962C8B-B14F-4D97-AF65-F5344CB8AC3E}">
        <p14:creationId xmlns:p14="http://schemas.microsoft.com/office/powerpoint/2010/main" val="411433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Tree>
    <p:extLst>
      <p:ext uri="{BB962C8B-B14F-4D97-AF65-F5344CB8AC3E}">
        <p14:creationId xmlns:p14="http://schemas.microsoft.com/office/powerpoint/2010/main" val="368195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2" name="Speech Bubble: Oval 11">
            <a:extLst>
              <a:ext uri="{FF2B5EF4-FFF2-40B4-BE49-F238E27FC236}">
                <a16:creationId xmlns:a16="http://schemas.microsoft.com/office/drawing/2014/main" id="{211C5F46-7AF5-48C0-9D6B-07BE33D77A09}"/>
              </a:ext>
            </a:extLst>
          </p:cNvPr>
          <p:cNvSpPr/>
          <p:nvPr/>
        </p:nvSpPr>
        <p:spPr>
          <a:xfrm>
            <a:off x="1364488"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3" name="Speech Bubble: Oval 12">
            <a:extLst>
              <a:ext uri="{FF2B5EF4-FFF2-40B4-BE49-F238E27FC236}">
                <a16:creationId xmlns:a16="http://schemas.microsoft.com/office/drawing/2014/main" id="{203AF47C-D216-410B-A83D-BB40582BDC5E}"/>
              </a:ext>
            </a:extLst>
          </p:cNvPr>
          <p:cNvSpPr/>
          <p:nvPr/>
        </p:nvSpPr>
        <p:spPr>
          <a:xfrm>
            <a:off x="6477056"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4" name="Speech Bubble: Oval 13">
            <a:extLst>
              <a:ext uri="{FF2B5EF4-FFF2-40B4-BE49-F238E27FC236}">
                <a16:creationId xmlns:a16="http://schemas.microsoft.com/office/drawing/2014/main" id="{544DDFE1-048E-4E4C-9C5B-9EC1953436BA}"/>
              </a:ext>
            </a:extLst>
          </p:cNvPr>
          <p:cNvSpPr/>
          <p:nvPr/>
        </p:nvSpPr>
        <p:spPr>
          <a:xfrm>
            <a:off x="8544273"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179479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6" name="Thought Bubble: Cloud 15">
            <a:extLst>
              <a:ext uri="{FF2B5EF4-FFF2-40B4-BE49-F238E27FC236}">
                <a16:creationId xmlns:a16="http://schemas.microsoft.com/office/drawing/2014/main" id="{1454B5E2-13A0-43FC-85F5-E39AF38AAA40}"/>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1+1+1=3</a:t>
            </a:r>
          </a:p>
        </p:txBody>
      </p:sp>
    </p:spTree>
    <p:extLst>
      <p:ext uri="{BB962C8B-B14F-4D97-AF65-F5344CB8AC3E}">
        <p14:creationId xmlns:p14="http://schemas.microsoft.com/office/powerpoint/2010/main" val="8868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6" name="Thought Bubble: Cloud 15">
            <a:extLst>
              <a:ext uri="{FF2B5EF4-FFF2-40B4-BE49-F238E27FC236}">
                <a16:creationId xmlns:a16="http://schemas.microsoft.com/office/drawing/2014/main" id="{1454B5E2-13A0-43FC-85F5-E39AF38AAA40}"/>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Someone paid!</a:t>
            </a:r>
          </a:p>
        </p:txBody>
      </p:sp>
    </p:spTree>
    <p:extLst>
      <p:ext uri="{BB962C8B-B14F-4D97-AF65-F5344CB8AC3E}">
        <p14:creationId xmlns:p14="http://schemas.microsoft.com/office/powerpoint/2010/main" val="232680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does this work?</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0" name="TextBox 9">
            <a:extLst>
              <a:ext uri="{FF2B5EF4-FFF2-40B4-BE49-F238E27FC236}">
                <a16:creationId xmlns:a16="http://schemas.microsoft.com/office/drawing/2014/main" id="{B81014D5-114C-47FA-B295-ECE7FD7B9E51}"/>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1" name="TextBox 10">
            <a:extLst>
              <a:ext uri="{FF2B5EF4-FFF2-40B4-BE49-F238E27FC236}">
                <a16:creationId xmlns:a16="http://schemas.microsoft.com/office/drawing/2014/main" id="{F55DEFAF-4A1C-49E4-9F1A-CF7E6844CE84}"/>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6" name="Thought Bubble: Cloud 15">
            <a:extLst>
              <a:ext uri="{FF2B5EF4-FFF2-40B4-BE49-F238E27FC236}">
                <a16:creationId xmlns:a16="http://schemas.microsoft.com/office/drawing/2014/main" id="{1454B5E2-13A0-43FC-85F5-E39AF38AAA40}"/>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Was it Alice or Bob?</a:t>
            </a:r>
          </a:p>
        </p:txBody>
      </p:sp>
    </p:spTree>
    <p:extLst>
      <p:ext uri="{BB962C8B-B14F-4D97-AF65-F5344CB8AC3E}">
        <p14:creationId xmlns:p14="http://schemas.microsoft.com/office/powerpoint/2010/main" val="198467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is it always even?</a:t>
            </a:r>
          </a:p>
        </p:txBody>
      </p:sp>
      <p:sp>
        <p:nvSpPr>
          <p:cNvPr id="12" name="Smiley Face 11">
            <a:extLst>
              <a:ext uri="{FF2B5EF4-FFF2-40B4-BE49-F238E27FC236}">
                <a16:creationId xmlns:a16="http://schemas.microsoft.com/office/drawing/2014/main" id="{05CFF229-5D3A-4229-A90D-B44B59437E74}"/>
              </a:ext>
            </a:extLst>
          </p:cNvPr>
          <p:cNvSpPr/>
          <p:nvPr/>
        </p:nvSpPr>
        <p:spPr>
          <a:xfrm>
            <a:off x="2351584"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13" name="Smiley Face 12">
            <a:extLst>
              <a:ext uri="{FF2B5EF4-FFF2-40B4-BE49-F238E27FC236}">
                <a16:creationId xmlns:a16="http://schemas.microsoft.com/office/drawing/2014/main" id="{25D55B98-0329-4E4A-A5AE-1B1D21D76B77}"/>
              </a:ext>
            </a:extLst>
          </p:cNvPr>
          <p:cNvSpPr/>
          <p:nvPr/>
        </p:nvSpPr>
        <p:spPr>
          <a:xfrm>
            <a:off x="4583832" y="4149080"/>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14" name="Smiley Face 13">
            <a:extLst>
              <a:ext uri="{FF2B5EF4-FFF2-40B4-BE49-F238E27FC236}">
                <a16:creationId xmlns:a16="http://schemas.microsoft.com/office/drawing/2014/main" id="{EC50C05D-0D8B-421B-85EF-7B64B69F4FE7}"/>
              </a:ext>
            </a:extLst>
          </p:cNvPr>
          <p:cNvSpPr/>
          <p:nvPr/>
        </p:nvSpPr>
        <p:spPr>
          <a:xfrm>
            <a:off x="6816080" y="4149080"/>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5" name="Smiley Face 14">
            <a:extLst>
              <a:ext uri="{FF2B5EF4-FFF2-40B4-BE49-F238E27FC236}">
                <a16:creationId xmlns:a16="http://schemas.microsoft.com/office/drawing/2014/main" id="{54359897-ACEC-46D4-B16E-7182917F2F02}"/>
              </a:ext>
            </a:extLst>
          </p:cNvPr>
          <p:cNvSpPr/>
          <p:nvPr/>
        </p:nvSpPr>
        <p:spPr>
          <a:xfrm>
            <a:off x="9048328" y="4077072"/>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3" name="TextBox 2">
            <a:extLst>
              <a:ext uri="{FF2B5EF4-FFF2-40B4-BE49-F238E27FC236}">
                <a16:creationId xmlns:a16="http://schemas.microsoft.com/office/drawing/2014/main" id="{518EA6C5-3C68-4C31-B68F-9B54928C4C55}"/>
              </a:ext>
            </a:extLst>
          </p:cNvPr>
          <p:cNvSpPr txBox="1"/>
          <p:nvPr/>
        </p:nvSpPr>
        <p:spPr>
          <a:xfrm>
            <a:off x="1237255" y="3167390"/>
            <a:ext cx="432048" cy="523220"/>
          </a:xfrm>
          <a:prstGeom prst="rect">
            <a:avLst/>
          </a:prstGeom>
          <a:noFill/>
        </p:spPr>
        <p:txBody>
          <a:bodyPr wrap="square" rtlCol="0">
            <a:spAutoFit/>
          </a:bodyPr>
          <a:lstStyle/>
          <a:p>
            <a:r>
              <a:rPr lang="en-CA" sz="2800" dirty="0"/>
              <a:t>0</a:t>
            </a:r>
          </a:p>
        </p:txBody>
      </p:sp>
      <p:sp>
        <p:nvSpPr>
          <p:cNvPr id="17" name="TextBox 16">
            <a:extLst>
              <a:ext uri="{FF2B5EF4-FFF2-40B4-BE49-F238E27FC236}">
                <a16:creationId xmlns:a16="http://schemas.microsoft.com/office/drawing/2014/main" id="{888BC061-8D7B-40E0-9621-D829F5415EC0}"/>
              </a:ext>
            </a:extLst>
          </p:cNvPr>
          <p:cNvSpPr txBox="1"/>
          <p:nvPr/>
        </p:nvSpPr>
        <p:spPr>
          <a:xfrm>
            <a:off x="1237256" y="1809775"/>
            <a:ext cx="529881" cy="523220"/>
          </a:xfrm>
          <a:prstGeom prst="rect">
            <a:avLst/>
          </a:prstGeom>
          <a:noFill/>
        </p:spPr>
        <p:txBody>
          <a:bodyPr wrap="square" rtlCol="0">
            <a:spAutoFit/>
          </a:bodyPr>
          <a:lstStyle/>
          <a:p>
            <a:r>
              <a:rPr lang="en-CA" sz="2800" dirty="0"/>
              <a:t>1</a:t>
            </a:r>
          </a:p>
        </p:txBody>
      </p:sp>
      <p:cxnSp>
        <p:nvCxnSpPr>
          <p:cNvPr id="20" name="Straight Connector 19">
            <a:extLst>
              <a:ext uri="{FF2B5EF4-FFF2-40B4-BE49-F238E27FC236}">
                <a16:creationId xmlns:a16="http://schemas.microsoft.com/office/drawing/2014/main" id="{8F826540-BAE9-449E-AA74-2B1D14E92031}"/>
              </a:ext>
            </a:extLst>
          </p:cNvPr>
          <p:cNvCxnSpPr>
            <a:cxnSpLocks/>
          </p:cNvCxnSpPr>
          <p:nvPr/>
        </p:nvCxnSpPr>
        <p:spPr>
          <a:xfrm flipV="1">
            <a:off x="3935760" y="2060848"/>
            <a:ext cx="2376264" cy="136815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4AE5ABD-5D14-4B86-8043-1FD031A7A17D}"/>
              </a:ext>
            </a:extLst>
          </p:cNvPr>
          <p:cNvCxnSpPr>
            <a:cxnSpLocks/>
          </p:cNvCxnSpPr>
          <p:nvPr/>
        </p:nvCxnSpPr>
        <p:spPr>
          <a:xfrm flipV="1">
            <a:off x="6312024" y="2060849"/>
            <a:ext cx="2304256" cy="105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B235C9-5DF2-4D6A-A266-70B8AE6E9F12}"/>
              </a:ext>
            </a:extLst>
          </p:cNvPr>
          <p:cNvCxnSpPr>
            <a:cxnSpLocks/>
          </p:cNvCxnSpPr>
          <p:nvPr/>
        </p:nvCxnSpPr>
        <p:spPr>
          <a:xfrm>
            <a:off x="8616280" y="2060848"/>
            <a:ext cx="2016224" cy="15121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210A64-97A9-4DC6-9C15-4F08806C9903}"/>
              </a:ext>
            </a:extLst>
          </p:cNvPr>
          <p:cNvCxnSpPr>
            <a:cxnSpLocks/>
          </p:cNvCxnSpPr>
          <p:nvPr/>
        </p:nvCxnSpPr>
        <p:spPr>
          <a:xfrm>
            <a:off x="10632504" y="3573016"/>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E30EBD4-FDCD-4DFA-9E58-AF2A5256D121}"/>
              </a:ext>
            </a:extLst>
          </p:cNvPr>
          <p:cNvCxnSpPr>
            <a:cxnSpLocks/>
          </p:cNvCxnSpPr>
          <p:nvPr/>
        </p:nvCxnSpPr>
        <p:spPr>
          <a:xfrm>
            <a:off x="2495600" y="3429000"/>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3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9943-B00A-4893-9FA6-222B8E16BBE4}"/>
              </a:ext>
            </a:extLst>
          </p:cNvPr>
          <p:cNvSpPr>
            <a:spLocks noGrp="1"/>
          </p:cNvSpPr>
          <p:nvPr>
            <p:ph type="title"/>
          </p:nvPr>
        </p:nvSpPr>
        <p:spPr/>
        <p:txBody>
          <a:bodyPr/>
          <a:lstStyle/>
          <a:p>
            <a:r>
              <a:rPr lang="en-CA" sz="3600" dirty="0"/>
              <a:t>Two Weeks ago - CoinShuffle</a:t>
            </a:r>
          </a:p>
        </p:txBody>
      </p:sp>
      <p:sp>
        <p:nvSpPr>
          <p:cNvPr id="4" name="Content Placeholder 2">
            <a:extLst>
              <a:ext uri="{FF2B5EF4-FFF2-40B4-BE49-F238E27FC236}">
                <a16:creationId xmlns:a16="http://schemas.microsoft.com/office/drawing/2014/main" id="{9A60FDFC-CD6A-4008-9986-EFCBF19F69E4}"/>
              </a:ext>
            </a:extLst>
          </p:cNvPr>
          <p:cNvSpPr>
            <a:spLocks noGrp="1"/>
          </p:cNvSpPr>
          <p:nvPr>
            <p:ph idx="1"/>
          </p:nvPr>
        </p:nvSpPr>
        <p:spPr>
          <a:xfrm>
            <a:off x="915749" y="1511725"/>
            <a:ext cx="10360501" cy="4462272"/>
          </a:xfrm>
        </p:spPr>
        <p:txBody>
          <a:bodyPr/>
          <a:lstStyle/>
          <a:p>
            <a:r>
              <a:rPr lang="en-CA" dirty="0"/>
              <a:t>One issue with CoinJoin implementations is the reliance on a central coordinator</a:t>
            </a:r>
            <a:r>
              <a:rPr lang="en-CA" b="1" u="sng" dirty="0"/>
              <a:t>. Removing the coordinator </a:t>
            </a:r>
            <a:r>
              <a:rPr lang="en-CA" dirty="0"/>
              <a:t>would require a secure method of participants declaring their anonymous addresses</a:t>
            </a:r>
          </a:p>
          <a:p>
            <a:r>
              <a:rPr lang="en-CA" dirty="0"/>
              <a:t>We can replace the coordinator with a Coin</a:t>
            </a:r>
            <a:r>
              <a:rPr lang="en-CA" i="1" dirty="0"/>
              <a:t>Shuffle, </a:t>
            </a:r>
            <a:r>
              <a:rPr lang="en-CA" dirty="0"/>
              <a:t>where each participant </a:t>
            </a:r>
            <a:r>
              <a:rPr lang="en-CA" b="1" u="sng" dirty="0"/>
              <a:t>onion-encrypts their address </a:t>
            </a:r>
            <a:r>
              <a:rPr lang="en-CA" dirty="0"/>
              <a:t>with the public keys of the latter participants. They then </a:t>
            </a:r>
            <a:r>
              <a:rPr lang="en-CA" b="1" u="sng" dirty="0"/>
              <a:t>decrypt and shuffle </a:t>
            </a:r>
            <a:r>
              <a:rPr lang="en-CA" dirty="0"/>
              <a:t>all encrypted addresses they have received with their own address, and proceed to hand off the encrypted addresses to the next participant. </a:t>
            </a:r>
          </a:p>
          <a:p>
            <a:r>
              <a:rPr lang="en-CA" b="1" u="sng" dirty="0"/>
              <a:t>Scales poorly </a:t>
            </a:r>
            <a:r>
              <a:rPr lang="en-CA" dirty="0"/>
              <a:t>with many participants, </a:t>
            </a:r>
            <a:r>
              <a:rPr lang="en-CA" dirty="0" err="1"/>
              <a:t>ElectronCash</a:t>
            </a:r>
            <a:r>
              <a:rPr lang="en-CA" dirty="0"/>
              <a:t>(5)</a:t>
            </a:r>
          </a:p>
        </p:txBody>
      </p:sp>
    </p:spTree>
    <p:extLst>
      <p:ext uri="{BB962C8B-B14F-4D97-AF65-F5344CB8AC3E}">
        <p14:creationId xmlns:p14="http://schemas.microsoft.com/office/powerpoint/2010/main" val="4094876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is it always even?</a:t>
            </a:r>
          </a:p>
        </p:txBody>
      </p:sp>
      <p:sp>
        <p:nvSpPr>
          <p:cNvPr id="12" name="Smiley Face 11">
            <a:extLst>
              <a:ext uri="{FF2B5EF4-FFF2-40B4-BE49-F238E27FC236}">
                <a16:creationId xmlns:a16="http://schemas.microsoft.com/office/drawing/2014/main" id="{05CFF229-5D3A-4229-A90D-B44B59437E74}"/>
              </a:ext>
            </a:extLst>
          </p:cNvPr>
          <p:cNvSpPr/>
          <p:nvPr/>
        </p:nvSpPr>
        <p:spPr>
          <a:xfrm>
            <a:off x="2351584"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13" name="Smiley Face 12">
            <a:extLst>
              <a:ext uri="{FF2B5EF4-FFF2-40B4-BE49-F238E27FC236}">
                <a16:creationId xmlns:a16="http://schemas.microsoft.com/office/drawing/2014/main" id="{25D55B98-0329-4E4A-A5AE-1B1D21D76B77}"/>
              </a:ext>
            </a:extLst>
          </p:cNvPr>
          <p:cNvSpPr/>
          <p:nvPr/>
        </p:nvSpPr>
        <p:spPr>
          <a:xfrm>
            <a:off x="4583832" y="4149080"/>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14" name="Smiley Face 13">
            <a:extLst>
              <a:ext uri="{FF2B5EF4-FFF2-40B4-BE49-F238E27FC236}">
                <a16:creationId xmlns:a16="http://schemas.microsoft.com/office/drawing/2014/main" id="{EC50C05D-0D8B-421B-85EF-7B64B69F4FE7}"/>
              </a:ext>
            </a:extLst>
          </p:cNvPr>
          <p:cNvSpPr/>
          <p:nvPr/>
        </p:nvSpPr>
        <p:spPr>
          <a:xfrm>
            <a:off x="6816080" y="4149080"/>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5" name="Smiley Face 14">
            <a:extLst>
              <a:ext uri="{FF2B5EF4-FFF2-40B4-BE49-F238E27FC236}">
                <a16:creationId xmlns:a16="http://schemas.microsoft.com/office/drawing/2014/main" id="{54359897-ACEC-46D4-B16E-7182917F2F02}"/>
              </a:ext>
            </a:extLst>
          </p:cNvPr>
          <p:cNvSpPr/>
          <p:nvPr/>
        </p:nvSpPr>
        <p:spPr>
          <a:xfrm>
            <a:off x="9048328" y="4077072"/>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3" name="TextBox 2">
            <a:extLst>
              <a:ext uri="{FF2B5EF4-FFF2-40B4-BE49-F238E27FC236}">
                <a16:creationId xmlns:a16="http://schemas.microsoft.com/office/drawing/2014/main" id="{518EA6C5-3C68-4C31-B68F-9B54928C4C55}"/>
              </a:ext>
            </a:extLst>
          </p:cNvPr>
          <p:cNvSpPr txBox="1"/>
          <p:nvPr/>
        </p:nvSpPr>
        <p:spPr>
          <a:xfrm>
            <a:off x="1237255" y="3167390"/>
            <a:ext cx="432048" cy="523220"/>
          </a:xfrm>
          <a:prstGeom prst="rect">
            <a:avLst/>
          </a:prstGeom>
          <a:noFill/>
        </p:spPr>
        <p:txBody>
          <a:bodyPr wrap="square" rtlCol="0">
            <a:spAutoFit/>
          </a:bodyPr>
          <a:lstStyle/>
          <a:p>
            <a:r>
              <a:rPr lang="en-CA" sz="2800" dirty="0"/>
              <a:t>0</a:t>
            </a:r>
          </a:p>
        </p:txBody>
      </p:sp>
      <p:sp>
        <p:nvSpPr>
          <p:cNvPr id="17" name="TextBox 16">
            <a:extLst>
              <a:ext uri="{FF2B5EF4-FFF2-40B4-BE49-F238E27FC236}">
                <a16:creationId xmlns:a16="http://schemas.microsoft.com/office/drawing/2014/main" id="{888BC061-8D7B-40E0-9621-D829F5415EC0}"/>
              </a:ext>
            </a:extLst>
          </p:cNvPr>
          <p:cNvSpPr txBox="1"/>
          <p:nvPr/>
        </p:nvSpPr>
        <p:spPr>
          <a:xfrm>
            <a:off x="1237256" y="1809775"/>
            <a:ext cx="529881" cy="523220"/>
          </a:xfrm>
          <a:prstGeom prst="rect">
            <a:avLst/>
          </a:prstGeom>
          <a:noFill/>
        </p:spPr>
        <p:txBody>
          <a:bodyPr wrap="square" rtlCol="0">
            <a:spAutoFit/>
          </a:bodyPr>
          <a:lstStyle/>
          <a:p>
            <a:r>
              <a:rPr lang="en-CA" sz="2800" dirty="0"/>
              <a:t>1</a:t>
            </a:r>
          </a:p>
        </p:txBody>
      </p:sp>
      <p:cxnSp>
        <p:nvCxnSpPr>
          <p:cNvPr id="20" name="Straight Connector 19">
            <a:extLst>
              <a:ext uri="{FF2B5EF4-FFF2-40B4-BE49-F238E27FC236}">
                <a16:creationId xmlns:a16="http://schemas.microsoft.com/office/drawing/2014/main" id="{8F826540-BAE9-449E-AA74-2B1D14E92031}"/>
              </a:ext>
            </a:extLst>
          </p:cNvPr>
          <p:cNvCxnSpPr>
            <a:cxnSpLocks/>
          </p:cNvCxnSpPr>
          <p:nvPr/>
        </p:nvCxnSpPr>
        <p:spPr>
          <a:xfrm flipV="1">
            <a:off x="2351584" y="2071385"/>
            <a:ext cx="9649072" cy="1053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11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Why is it always even?</a:t>
            </a:r>
          </a:p>
        </p:txBody>
      </p:sp>
      <p:sp>
        <p:nvSpPr>
          <p:cNvPr id="12" name="Smiley Face 11">
            <a:extLst>
              <a:ext uri="{FF2B5EF4-FFF2-40B4-BE49-F238E27FC236}">
                <a16:creationId xmlns:a16="http://schemas.microsoft.com/office/drawing/2014/main" id="{05CFF229-5D3A-4229-A90D-B44B59437E74}"/>
              </a:ext>
            </a:extLst>
          </p:cNvPr>
          <p:cNvSpPr/>
          <p:nvPr/>
        </p:nvSpPr>
        <p:spPr>
          <a:xfrm>
            <a:off x="2351584"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13" name="Smiley Face 12">
            <a:extLst>
              <a:ext uri="{FF2B5EF4-FFF2-40B4-BE49-F238E27FC236}">
                <a16:creationId xmlns:a16="http://schemas.microsoft.com/office/drawing/2014/main" id="{25D55B98-0329-4E4A-A5AE-1B1D21D76B77}"/>
              </a:ext>
            </a:extLst>
          </p:cNvPr>
          <p:cNvSpPr/>
          <p:nvPr/>
        </p:nvSpPr>
        <p:spPr>
          <a:xfrm>
            <a:off x="4007768" y="4149080"/>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14" name="Smiley Face 13">
            <a:extLst>
              <a:ext uri="{FF2B5EF4-FFF2-40B4-BE49-F238E27FC236}">
                <a16:creationId xmlns:a16="http://schemas.microsoft.com/office/drawing/2014/main" id="{EC50C05D-0D8B-421B-85EF-7B64B69F4FE7}"/>
              </a:ext>
            </a:extLst>
          </p:cNvPr>
          <p:cNvSpPr/>
          <p:nvPr/>
        </p:nvSpPr>
        <p:spPr>
          <a:xfrm>
            <a:off x="5591944" y="4149080"/>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5" name="Smiley Face 14">
            <a:extLst>
              <a:ext uri="{FF2B5EF4-FFF2-40B4-BE49-F238E27FC236}">
                <a16:creationId xmlns:a16="http://schemas.microsoft.com/office/drawing/2014/main" id="{54359897-ACEC-46D4-B16E-7182917F2F02}"/>
              </a:ext>
            </a:extLst>
          </p:cNvPr>
          <p:cNvSpPr/>
          <p:nvPr/>
        </p:nvSpPr>
        <p:spPr>
          <a:xfrm>
            <a:off x="10335064" y="4149080"/>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3" name="TextBox 2">
            <a:extLst>
              <a:ext uri="{FF2B5EF4-FFF2-40B4-BE49-F238E27FC236}">
                <a16:creationId xmlns:a16="http://schemas.microsoft.com/office/drawing/2014/main" id="{518EA6C5-3C68-4C31-B68F-9B54928C4C55}"/>
              </a:ext>
            </a:extLst>
          </p:cNvPr>
          <p:cNvSpPr txBox="1"/>
          <p:nvPr/>
        </p:nvSpPr>
        <p:spPr>
          <a:xfrm>
            <a:off x="1237255" y="3167390"/>
            <a:ext cx="432048" cy="523220"/>
          </a:xfrm>
          <a:prstGeom prst="rect">
            <a:avLst/>
          </a:prstGeom>
          <a:noFill/>
        </p:spPr>
        <p:txBody>
          <a:bodyPr wrap="square" rtlCol="0">
            <a:spAutoFit/>
          </a:bodyPr>
          <a:lstStyle/>
          <a:p>
            <a:r>
              <a:rPr lang="en-CA" sz="2800" dirty="0"/>
              <a:t>0</a:t>
            </a:r>
          </a:p>
        </p:txBody>
      </p:sp>
      <p:sp>
        <p:nvSpPr>
          <p:cNvPr id="17" name="TextBox 16">
            <a:extLst>
              <a:ext uri="{FF2B5EF4-FFF2-40B4-BE49-F238E27FC236}">
                <a16:creationId xmlns:a16="http://schemas.microsoft.com/office/drawing/2014/main" id="{888BC061-8D7B-40E0-9621-D829F5415EC0}"/>
              </a:ext>
            </a:extLst>
          </p:cNvPr>
          <p:cNvSpPr txBox="1"/>
          <p:nvPr/>
        </p:nvSpPr>
        <p:spPr>
          <a:xfrm>
            <a:off x="1237256" y="1809775"/>
            <a:ext cx="529881" cy="523220"/>
          </a:xfrm>
          <a:prstGeom prst="rect">
            <a:avLst/>
          </a:prstGeom>
          <a:noFill/>
        </p:spPr>
        <p:txBody>
          <a:bodyPr wrap="square" rtlCol="0">
            <a:spAutoFit/>
          </a:bodyPr>
          <a:lstStyle/>
          <a:p>
            <a:r>
              <a:rPr lang="en-CA" sz="2800" dirty="0"/>
              <a:t>1</a:t>
            </a:r>
          </a:p>
        </p:txBody>
      </p:sp>
      <p:cxnSp>
        <p:nvCxnSpPr>
          <p:cNvPr id="20" name="Straight Connector 19">
            <a:extLst>
              <a:ext uri="{FF2B5EF4-FFF2-40B4-BE49-F238E27FC236}">
                <a16:creationId xmlns:a16="http://schemas.microsoft.com/office/drawing/2014/main" id="{8F826540-BAE9-449E-AA74-2B1D14E92031}"/>
              </a:ext>
            </a:extLst>
          </p:cNvPr>
          <p:cNvCxnSpPr>
            <a:cxnSpLocks/>
          </p:cNvCxnSpPr>
          <p:nvPr/>
        </p:nvCxnSpPr>
        <p:spPr>
          <a:xfrm>
            <a:off x="1991544" y="2071386"/>
            <a:ext cx="1584176" cy="142962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Smiley Face 9">
            <a:extLst>
              <a:ext uri="{FF2B5EF4-FFF2-40B4-BE49-F238E27FC236}">
                <a16:creationId xmlns:a16="http://schemas.microsoft.com/office/drawing/2014/main" id="{B0647042-A7ED-4CAC-BDE5-FE915F8A98F3}"/>
              </a:ext>
            </a:extLst>
          </p:cNvPr>
          <p:cNvSpPr/>
          <p:nvPr/>
        </p:nvSpPr>
        <p:spPr>
          <a:xfrm>
            <a:off x="7176120" y="4152812"/>
            <a:ext cx="1008112" cy="936104"/>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sz="2800" dirty="0"/>
          </a:p>
        </p:txBody>
      </p:sp>
      <p:sp>
        <p:nvSpPr>
          <p:cNvPr id="11" name="Smiley Face 10">
            <a:extLst>
              <a:ext uri="{FF2B5EF4-FFF2-40B4-BE49-F238E27FC236}">
                <a16:creationId xmlns:a16="http://schemas.microsoft.com/office/drawing/2014/main" id="{CCEF66CC-1641-4720-AC5D-62B8BB9D41D0}"/>
              </a:ext>
            </a:extLst>
          </p:cNvPr>
          <p:cNvSpPr/>
          <p:nvPr/>
        </p:nvSpPr>
        <p:spPr>
          <a:xfrm>
            <a:off x="8755592" y="4149080"/>
            <a:ext cx="1008112" cy="936104"/>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sz="2800" dirty="0"/>
          </a:p>
        </p:txBody>
      </p:sp>
      <p:cxnSp>
        <p:nvCxnSpPr>
          <p:cNvPr id="16" name="Straight Connector 15">
            <a:extLst>
              <a:ext uri="{FF2B5EF4-FFF2-40B4-BE49-F238E27FC236}">
                <a16:creationId xmlns:a16="http://schemas.microsoft.com/office/drawing/2014/main" id="{5A7BDDF7-5229-4CBD-8025-977F0A00EFB9}"/>
              </a:ext>
            </a:extLst>
          </p:cNvPr>
          <p:cNvCxnSpPr>
            <a:cxnSpLocks/>
          </p:cNvCxnSpPr>
          <p:nvPr/>
        </p:nvCxnSpPr>
        <p:spPr>
          <a:xfrm>
            <a:off x="3575720" y="3501008"/>
            <a:ext cx="165618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64A578-6AC4-44A2-83AC-3E5D01BDAE73}"/>
              </a:ext>
            </a:extLst>
          </p:cNvPr>
          <p:cNvCxnSpPr>
            <a:cxnSpLocks/>
          </p:cNvCxnSpPr>
          <p:nvPr/>
        </p:nvCxnSpPr>
        <p:spPr>
          <a:xfrm flipV="1">
            <a:off x="5231904" y="2067756"/>
            <a:ext cx="1656184" cy="143325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5FDFA2-978B-4A39-BA0D-917E91816C1E}"/>
              </a:ext>
            </a:extLst>
          </p:cNvPr>
          <p:cNvCxnSpPr>
            <a:cxnSpLocks/>
          </p:cNvCxnSpPr>
          <p:nvPr/>
        </p:nvCxnSpPr>
        <p:spPr>
          <a:xfrm>
            <a:off x="6888088" y="2067756"/>
            <a:ext cx="1512168" cy="143325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3D0BBE-F5DA-454F-9D88-E0B46E7C9B43}"/>
              </a:ext>
            </a:extLst>
          </p:cNvPr>
          <p:cNvCxnSpPr>
            <a:cxnSpLocks/>
          </p:cNvCxnSpPr>
          <p:nvPr/>
        </p:nvCxnSpPr>
        <p:spPr>
          <a:xfrm flipH="1">
            <a:off x="8400256" y="2132856"/>
            <a:ext cx="1584176" cy="136815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30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2246AF-2637-4ABC-A3A8-E049558461CC}"/>
              </a:ext>
            </a:extLst>
          </p:cNvPr>
          <p:cNvSpPr>
            <a:spLocks noGrp="1"/>
          </p:cNvSpPr>
          <p:nvPr>
            <p:ph type="title"/>
          </p:nvPr>
        </p:nvSpPr>
        <p:spPr>
          <a:xfrm>
            <a:off x="509967" y="291821"/>
            <a:ext cx="10360501" cy="1223963"/>
          </a:xfrm>
        </p:spPr>
        <p:txBody>
          <a:bodyPr/>
          <a:lstStyle/>
          <a:p>
            <a:r>
              <a:rPr lang="en-CA" sz="3600" dirty="0"/>
              <a:t>Problems with DC Nets</a:t>
            </a:r>
          </a:p>
        </p:txBody>
      </p:sp>
      <p:sp>
        <p:nvSpPr>
          <p:cNvPr id="5" name="Oval 4">
            <a:extLst>
              <a:ext uri="{FF2B5EF4-FFF2-40B4-BE49-F238E27FC236}">
                <a16:creationId xmlns:a16="http://schemas.microsoft.com/office/drawing/2014/main" id="{6D10A369-60E3-489E-B0A7-96E1470E1978}"/>
              </a:ext>
            </a:extLst>
          </p:cNvPr>
          <p:cNvSpPr/>
          <p:nvPr/>
        </p:nvSpPr>
        <p:spPr>
          <a:xfrm>
            <a:off x="4083236" y="2601575"/>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6" name="Smiley Face 5">
            <a:extLst>
              <a:ext uri="{FF2B5EF4-FFF2-40B4-BE49-F238E27FC236}">
                <a16:creationId xmlns:a16="http://schemas.microsoft.com/office/drawing/2014/main" id="{C23215C8-4D2E-4415-88B2-719B6E3107B9}"/>
              </a:ext>
            </a:extLst>
          </p:cNvPr>
          <p:cNvSpPr/>
          <p:nvPr/>
        </p:nvSpPr>
        <p:spPr>
          <a:xfrm>
            <a:off x="2859100" y="4545791"/>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7" name="Smiley Face 6">
            <a:extLst>
              <a:ext uri="{FF2B5EF4-FFF2-40B4-BE49-F238E27FC236}">
                <a16:creationId xmlns:a16="http://schemas.microsoft.com/office/drawing/2014/main" id="{1D88AFEB-BDC8-48BC-828D-CA4B80B63FD4}"/>
              </a:ext>
            </a:extLst>
          </p:cNvPr>
          <p:cNvSpPr/>
          <p:nvPr/>
        </p:nvSpPr>
        <p:spPr>
          <a:xfrm>
            <a:off x="7467612" y="4545791"/>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8" name="Smiley Face 7">
            <a:extLst>
              <a:ext uri="{FF2B5EF4-FFF2-40B4-BE49-F238E27FC236}">
                <a16:creationId xmlns:a16="http://schemas.microsoft.com/office/drawing/2014/main" id="{3DA0C840-8C93-4632-B081-82A613FD3EBF}"/>
              </a:ext>
            </a:extLst>
          </p:cNvPr>
          <p:cNvSpPr/>
          <p:nvPr/>
        </p:nvSpPr>
        <p:spPr>
          <a:xfrm>
            <a:off x="5163356" y="1240331"/>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Tree>
    <p:extLst>
      <p:ext uri="{BB962C8B-B14F-4D97-AF65-F5344CB8AC3E}">
        <p14:creationId xmlns:p14="http://schemas.microsoft.com/office/powerpoint/2010/main" val="180948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2246AF-2637-4ABC-A3A8-E049558461CC}"/>
              </a:ext>
            </a:extLst>
          </p:cNvPr>
          <p:cNvSpPr>
            <a:spLocks noGrp="1"/>
          </p:cNvSpPr>
          <p:nvPr>
            <p:ph type="title"/>
          </p:nvPr>
        </p:nvSpPr>
        <p:spPr>
          <a:xfrm>
            <a:off x="509967" y="291821"/>
            <a:ext cx="10360501" cy="1223963"/>
          </a:xfrm>
        </p:spPr>
        <p:txBody>
          <a:bodyPr/>
          <a:lstStyle/>
          <a:p>
            <a:r>
              <a:rPr lang="en-CA" sz="3600" dirty="0"/>
              <a:t>Problem 1 – Collision of Messages</a:t>
            </a:r>
          </a:p>
        </p:txBody>
      </p:sp>
      <p:sp>
        <p:nvSpPr>
          <p:cNvPr id="5" name="Oval 4">
            <a:extLst>
              <a:ext uri="{FF2B5EF4-FFF2-40B4-BE49-F238E27FC236}">
                <a16:creationId xmlns:a16="http://schemas.microsoft.com/office/drawing/2014/main" id="{6D10A369-60E3-489E-B0A7-96E1470E1978}"/>
              </a:ext>
            </a:extLst>
          </p:cNvPr>
          <p:cNvSpPr/>
          <p:nvPr/>
        </p:nvSpPr>
        <p:spPr>
          <a:xfrm>
            <a:off x="4083236" y="2601575"/>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6" name="Smiley Face 5">
            <a:extLst>
              <a:ext uri="{FF2B5EF4-FFF2-40B4-BE49-F238E27FC236}">
                <a16:creationId xmlns:a16="http://schemas.microsoft.com/office/drawing/2014/main" id="{C23215C8-4D2E-4415-88B2-719B6E3107B9}"/>
              </a:ext>
            </a:extLst>
          </p:cNvPr>
          <p:cNvSpPr/>
          <p:nvPr/>
        </p:nvSpPr>
        <p:spPr>
          <a:xfrm>
            <a:off x="2859100" y="4545791"/>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7" name="Smiley Face 6">
            <a:extLst>
              <a:ext uri="{FF2B5EF4-FFF2-40B4-BE49-F238E27FC236}">
                <a16:creationId xmlns:a16="http://schemas.microsoft.com/office/drawing/2014/main" id="{1D88AFEB-BDC8-48BC-828D-CA4B80B63FD4}"/>
              </a:ext>
            </a:extLst>
          </p:cNvPr>
          <p:cNvSpPr/>
          <p:nvPr/>
        </p:nvSpPr>
        <p:spPr>
          <a:xfrm>
            <a:off x="7467612" y="4545791"/>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8" name="Smiley Face 7">
            <a:extLst>
              <a:ext uri="{FF2B5EF4-FFF2-40B4-BE49-F238E27FC236}">
                <a16:creationId xmlns:a16="http://schemas.microsoft.com/office/drawing/2014/main" id="{3DA0C840-8C93-4632-B081-82A613FD3EBF}"/>
              </a:ext>
            </a:extLst>
          </p:cNvPr>
          <p:cNvSpPr/>
          <p:nvPr/>
        </p:nvSpPr>
        <p:spPr>
          <a:xfrm>
            <a:off x="5163356" y="1240331"/>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Tree>
    <p:extLst>
      <p:ext uri="{BB962C8B-B14F-4D97-AF65-F5344CB8AC3E}">
        <p14:creationId xmlns:p14="http://schemas.microsoft.com/office/powerpoint/2010/main" val="2853879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3" name="Speech Bubble: Oval 2">
            <a:extLst>
              <a:ext uri="{FF2B5EF4-FFF2-40B4-BE49-F238E27FC236}">
                <a16:creationId xmlns:a16="http://schemas.microsoft.com/office/drawing/2014/main" id="{0D851F4A-2043-4D81-B294-731651F1DF10}"/>
              </a:ext>
            </a:extLst>
          </p:cNvPr>
          <p:cNvSpPr/>
          <p:nvPr/>
        </p:nvSpPr>
        <p:spPr>
          <a:xfrm>
            <a:off x="1364488"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7" name="Speech Bubble: Oval 16">
            <a:extLst>
              <a:ext uri="{FF2B5EF4-FFF2-40B4-BE49-F238E27FC236}">
                <a16:creationId xmlns:a16="http://schemas.microsoft.com/office/drawing/2014/main" id="{4382E9DC-BE23-4CF5-8758-4D14E80653D0}"/>
              </a:ext>
            </a:extLst>
          </p:cNvPr>
          <p:cNvSpPr/>
          <p:nvPr/>
        </p:nvSpPr>
        <p:spPr>
          <a:xfrm>
            <a:off x="8544273"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8" name="Speech Bubble: Oval 17">
            <a:extLst>
              <a:ext uri="{FF2B5EF4-FFF2-40B4-BE49-F238E27FC236}">
                <a16:creationId xmlns:a16="http://schemas.microsoft.com/office/drawing/2014/main" id="{7B735CE5-A888-45C9-9048-3997B3C020F6}"/>
              </a:ext>
            </a:extLst>
          </p:cNvPr>
          <p:cNvSpPr/>
          <p:nvPr/>
        </p:nvSpPr>
        <p:spPr>
          <a:xfrm>
            <a:off x="6477056"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0</a:t>
            </a:r>
          </a:p>
        </p:txBody>
      </p:sp>
      <p:sp>
        <p:nvSpPr>
          <p:cNvPr id="16" name="Title 1">
            <a:extLst>
              <a:ext uri="{FF2B5EF4-FFF2-40B4-BE49-F238E27FC236}">
                <a16:creationId xmlns:a16="http://schemas.microsoft.com/office/drawing/2014/main" id="{DB3EA4FC-71A4-4A9A-A3B3-E10B6B553829}"/>
              </a:ext>
            </a:extLst>
          </p:cNvPr>
          <p:cNvSpPr txBox="1">
            <a:spLocks/>
          </p:cNvSpPr>
          <p:nvPr/>
        </p:nvSpPr>
        <p:spPr>
          <a:xfrm>
            <a:off x="915749" y="384871"/>
            <a:ext cx="10360501" cy="12239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Problem 1 – Collision of Messages</a:t>
            </a:r>
          </a:p>
        </p:txBody>
      </p:sp>
    </p:spTree>
    <p:extLst>
      <p:ext uri="{BB962C8B-B14F-4D97-AF65-F5344CB8AC3E}">
        <p14:creationId xmlns:p14="http://schemas.microsoft.com/office/powerpoint/2010/main" val="16908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3" name="Speech Bubble: Oval 2">
            <a:extLst>
              <a:ext uri="{FF2B5EF4-FFF2-40B4-BE49-F238E27FC236}">
                <a16:creationId xmlns:a16="http://schemas.microsoft.com/office/drawing/2014/main" id="{0D851F4A-2043-4D81-B294-731651F1DF10}"/>
              </a:ext>
            </a:extLst>
          </p:cNvPr>
          <p:cNvSpPr/>
          <p:nvPr/>
        </p:nvSpPr>
        <p:spPr>
          <a:xfrm>
            <a:off x="1364488"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7" name="Speech Bubble: Oval 16">
            <a:extLst>
              <a:ext uri="{FF2B5EF4-FFF2-40B4-BE49-F238E27FC236}">
                <a16:creationId xmlns:a16="http://schemas.microsoft.com/office/drawing/2014/main" id="{4382E9DC-BE23-4CF5-8758-4D14E80653D0}"/>
              </a:ext>
            </a:extLst>
          </p:cNvPr>
          <p:cNvSpPr/>
          <p:nvPr/>
        </p:nvSpPr>
        <p:spPr>
          <a:xfrm>
            <a:off x="8544273"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
        <p:nvSpPr>
          <p:cNvPr id="18" name="Speech Bubble: Oval 17">
            <a:extLst>
              <a:ext uri="{FF2B5EF4-FFF2-40B4-BE49-F238E27FC236}">
                <a16:creationId xmlns:a16="http://schemas.microsoft.com/office/drawing/2014/main" id="{7B735CE5-A888-45C9-9048-3997B3C020F6}"/>
              </a:ext>
            </a:extLst>
          </p:cNvPr>
          <p:cNvSpPr/>
          <p:nvPr/>
        </p:nvSpPr>
        <p:spPr>
          <a:xfrm>
            <a:off x="6477056"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0</a:t>
            </a:r>
          </a:p>
        </p:txBody>
      </p:sp>
      <p:sp>
        <p:nvSpPr>
          <p:cNvPr id="16" name="Title 1">
            <a:extLst>
              <a:ext uri="{FF2B5EF4-FFF2-40B4-BE49-F238E27FC236}">
                <a16:creationId xmlns:a16="http://schemas.microsoft.com/office/drawing/2014/main" id="{DB3EA4FC-71A4-4A9A-A3B3-E10B6B553829}"/>
              </a:ext>
            </a:extLst>
          </p:cNvPr>
          <p:cNvSpPr txBox="1">
            <a:spLocks/>
          </p:cNvSpPr>
          <p:nvPr/>
        </p:nvSpPr>
        <p:spPr>
          <a:xfrm>
            <a:off x="915749" y="384871"/>
            <a:ext cx="10360501" cy="12239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Problem 1 – Collision of Messages</a:t>
            </a:r>
          </a:p>
        </p:txBody>
      </p:sp>
    </p:spTree>
    <p:extLst>
      <p:ext uri="{BB962C8B-B14F-4D97-AF65-F5344CB8AC3E}">
        <p14:creationId xmlns:p14="http://schemas.microsoft.com/office/powerpoint/2010/main" val="97864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NSA!</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NSA?!</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NSA?!</a:t>
            </a:r>
          </a:p>
        </p:txBody>
      </p:sp>
    </p:spTree>
    <p:extLst>
      <p:ext uri="{BB962C8B-B14F-4D97-AF65-F5344CB8AC3E}">
        <p14:creationId xmlns:p14="http://schemas.microsoft.com/office/powerpoint/2010/main" val="315731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Problem 2 – Kicking Disruptors</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pic>
        <p:nvPicPr>
          <p:cNvPr id="1026" name="Picture 2" descr="Transparent Devil Horns - ClipArt Best">
            <a:extLst>
              <a:ext uri="{FF2B5EF4-FFF2-40B4-BE49-F238E27FC236}">
                <a16:creationId xmlns:a16="http://schemas.microsoft.com/office/drawing/2014/main" id="{58C84075-29BA-4674-B139-AE880D20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103" y="4589179"/>
            <a:ext cx="1173169" cy="1173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1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Problem 2 – Kicking Disruptors</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pic>
        <p:nvPicPr>
          <p:cNvPr id="1026" name="Picture 2" descr="Transparent Devil Horns - ClipArt Best">
            <a:extLst>
              <a:ext uri="{FF2B5EF4-FFF2-40B4-BE49-F238E27FC236}">
                <a16:creationId xmlns:a16="http://schemas.microsoft.com/office/drawing/2014/main" id="{58C84075-29BA-4674-B139-AE880D20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103" y="4589179"/>
            <a:ext cx="1173169" cy="1173169"/>
          </a:xfrm>
          <a:prstGeom prst="rect">
            <a:avLst/>
          </a:prstGeom>
          <a:noFill/>
          <a:extLst>
            <a:ext uri="{909E8E84-426E-40DD-AFC4-6F175D3DCCD1}">
              <a14:hiddenFill xmlns:a14="http://schemas.microsoft.com/office/drawing/2010/main">
                <a:solidFill>
                  <a:srgbClr val="FFFFFF"/>
                </a:solidFill>
              </a14:hiddenFill>
            </a:ext>
          </a:extLst>
        </p:spPr>
      </p:pic>
      <p:sp>
        <p:nvSpPr>
          <p:cNvPr id="15" name="Speech Bubble: Oval 14">
            <a:extLst>
              <a:ext uri="{FF2B5EF4-FFF2-40B4-BE49-F238E27FC236}">
                <a16:creationId xmlns:a16="http://schemas.microsoft.com/office/drawing/2014/main" id="{726AA66A-A2AE-45B6-855E-4779F3BED808}"/>
              </a:ext>
            </a:extLst>
          </p:cNvPr>
          <p:cNvSpPr/>
          <p:nvPr/>
        </p:nvSpPr>
        <p:spPr>
          <a:xfrm>
            <a:off x="1364488" y="3588350"/>
            <a:ext cx="1419145" cy="1152128"/>
          </a:xfrm>
          <a:prstGeom prst="wedgeEllipseCallout">
            <a:avLst>
              <a:gd name="adj1" fmla="val 52650"/>
              <a:gd name="adj2" fmla="val 7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1</a:t>
            </a:r>
          </a:p>
        </p:txBody>
      </p:sp>
      <p:sp>
        <p:nvSpPr>
          <p:cNvPr id="16" name="Speech Bubble: Oval 15">
            <a:extLst>
              <a:ext uri="{FF2B5EF4-FFF2-40B4-BE49-F238E27FC236}">
                <a16:creationId xmlns:a16="http://schemas.microsoft.com/office/drawing/2014/main" id="{DEF2CA53-C4C5-4C98-BBC9-81066D72CE97}"/>
              </a:ext>
            </a:extLst>
          </p:cNvPr>
          <p:cNvSpPr/>
          <p:nvPr/>
        </p:nvSpPr>
        <p:spPr>
          <a:xfrm>
            <a:off x="6477056" y="1455688"/>
            <a:ext cx="1419145" cy="1152128"/>
          </a:xfrm>
          <a:prstGeom prst="wedgeEllipseCallout">
            <a:avLst>
              <a:gd name="adj1" fmla="val -73321"/>
              <a:gd name="adj2" fmla="val 41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i="1" u="sng" dirty="0"/>
              <a:t>0</a:t>
            </a:r>
          </a:p>
        </p:txBody>
      </p:sp>
      <p:sp>
        <p:nvSpPr>
          <p:cNvPr id="17" name="Speech Bubble: Oval 16">
            <a:extLst>
              <a:ext uri="{FF2B5EF4-FFF2-40B4-BE49-F238E27FC236}">
                <a16:creationId xmlns:a16="http://schemas.microsoft.com/office/drawing/2014/main" id="{13C27C12-8F58-497F-8222-29F98CA57C68}"/>
              </a:ext>
            </a:extLst>
          </p:cNvPr>
          <p:cNvSpPr/>
          <p:nvPr/>
        </p:nvSpPr>
        <p:spPr>
          <a:xfrm>
            <a:off x="8544273" y="3717032"/>
            <a:ext cx="1419145" cy="1152128"/>
          </a:xfrm>
          <a:prstGeom prst="wedgeEllipseCallout">
            <a:avLst>
              <a:gd name="adj1" fmla="val -63185"/>
              <a:gd name="adj2" fmla="val 66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1</a:t>
            </a:r>
          </a:p>
        </p:txBody>
      </p:sp>
    </p:spTree>
    <p:extLst>
      <p:ext uri="{BB962C8B-B14F-4D97-AF65-F5344CB8AC3E}">
        <p14:creationId xmlns:p14="http://schemas.microsoft.com/office/powerpoint/2010/main" val="195383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14" name="TextBox 13">
            <a:extLst>
              <a:ext uri="{FF2B5EF4-FFF2-40B4-BE49-F238E27FC236}">
                <a16:creationId xmlns:a16="http://schemas.microsoft.com/office/drawing/2014/main" id="{530D067C-2E3C-4699-8124-E656508AD637}"/>
              </a:ext>
            </a:extLst>
          </p:cNvPr>
          <p:cNvSpPr txBox="1"/>
          <p:nvPr/>
        </p:nvSpPr>
        <p:spPr>
          <a:xfrm>
            <a:off x="3481052" y="2942020"/>
            <a:ext cx="441146" cy="646331"/>
          </a:xfrm>
          <a:prstGeom prst="rect">
            <a:avLst/>
          </a:prstGeom>
          <a:noFill/>
        </p:spPr>
        <p:txBody>
          <a:bodyPr wrap="none" rtlCol="0">
            <a:spAutoFit/>
          </a:bodyPr>
          <a:lstStyle/>
          <a:p>
            <a:r>
              <a:rPr lang="en-CA" sz="3600" dirty="0"/>
              <a:t>1</a:t>
            </a:r>
          </a:p>
        </p:txBody>
      </p:sp>
      <p:sp>
        <p:nvSpPr>
          <p:cNvPr id="4" name="Thought Bubble: Cloud 3">
            <a:extLst>
              <a:ext uri="{FF2B5EF4-FFF2-40B4-BE49-F238E27FC236}">
                <a16:creationId xmlns:a16="http://schemas.microsoft.com/office/drawing/2014/main" id="{5A694DB1-BD13-4A1D-9E84-9A56E271C2AB}"/>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What message?</a:t>
            </a:r>
          </a:p>
          <a:p>
            <a:pPr algn="ctr"/>
            <a:endParaRPr lang="en-CA" sz="2400" dirty="0"/>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sp>
        <p:nvSpPr>
          <p:cNvPr id="15" name="Thought Bubble: Cloud 14">
            <a:extLst>
              <a:ext uri="{FF2B5EF4-FFF2-40B4-BE49-F238E27FC236}">
                <a16:creationId xmlns:a16="http://schemas.microsoft.com/office/drawing/2014/main" id="{5916CB5E-6E2C-43F5-BA1A-6D9E9F26DA39}"/>
              </a:ext>
            </a:extLst>
          </p:cNvPr>
          <p:cNvSpPr/>
          <p:nvPr/>
        </p:nvSpPr>
        <p:spPr>
          <a:xfrm>
            <a:off x="605164" y="3258724"/>
            <a:ext cx="2808312" cy="1573023"/>
          </a:xfrm>
          <a:prstGeom prst="cloudCallout">
            <a:avLst>
              <a:gd name="adj1" fmla="val 30752"/>
              <a:gd name="adj2" fmla="val 62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:D</a:t>
            </a:r>
          </a:p>
        </p:txBody>
      </p:sp>
      <p:sp>
        <p:nvSpPr>
          <p:cNvPr id="16" name="Thought Bubble: Cloud 15">
            <a:extLst>
              <a:ext uri="{FF2B5EF4-FFF2-40B4-BE49-F238E27FC236}">
                <a16:creationId xmlns:a16="http://schemas.microsoft.com/office/drawing/2014/main" id="{46C5F391-9436-46A6-B288-B624E781692D}"/>
              </a:ext>
            </a:extLst>
          </p:cNvPr>
          <p:cNvSpPr/>
          <p:nvPr/>
        </p:nvSpPr>
        <p:spPr>
          <a:xfrm>
            <a:off x="6564052" y="1381598"/>
            <a:ext cx="2808312" cy="1573023"/>
          </a:xfrm>
          <a:prstGeom prst="cloudCallout">
            <a:avLst>
              <a:gd name="adj1" fmla="val -59795"/>
              <a:gd name="adj2" fmla="val 17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Who disrupted my message?</a:t>
            </a:r>
          </a:p>
        </p:txBody>
      </p:sp>
      <p:pic>
        <p:nvPicPr>
          <p:cNvPr id="17" name="Picture 2" descr="Transparent Devil Horns - ClipArt Best">
            <a:extLst>
              <a:ext uri="{FF2B5EF4-FFF2-40B4-BE49-F238E27FC236}">
                <a16:creationId xmlns:a16="http://schemas.microsoft.com/office/drawing/2014/main" id="{809A8568-19BB-44C3-B77C-BC31CEA5C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103" y="4589179"/>
            <a:ext cx="1173169" cy="1173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26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8A388B-6F05-4C25-B5CF-B83EC38E7FB8}"/>
              </a:ext>
            </a:extLst>
          </p:cNvPr>
          <p:cNvSpPr>
            <a:spLocks noGrp="1"/>
          </p:cNvSpPr>
          <p:nvPr>
            <p:ph type="title"/>
          </p:nvPr>
        </p:nvSpPr>
        <p:spPr/>
        <p:txBody>
          <a:bodyPr/>
          <a:lstStyle/>
          <a:p>
            <a:r>
              <a:rPr lang="en-CA" dirty="0"/>
              <a:t>Wasabi Research Club</a:t>
            </a:r>
          </a:p>
        </p:txBody>
      </p:sp>
      <p:sp>
        <p:nvSpPr>
          <p:cNvPr id="8" name="Content Placeholder 2">
            <a:extLst>
              <a:ext uri="{FF2B5EF4-FFF2-40B4-BE49-F238E27FC236}">
                <a16:creationId xmlns:a16="http://schemas.microsoft.com/office/drawing/2014/main" id="{BC8EDC6C-C8C5-487B-BC79-74B9E56C0D95}"/>
              </a:ext>
            </a:extLst>
          </p:cNvPr>
          <p:cNvSpPr>
            <a:spLocks noGrp="1"/>
          </p:cNvSpPr>
          <p:nvPr>
            <p:ph idx="1"/>
          </p:nvPr>
        </p:nvSpPr>
        <p:spPr>
          <a:xfrm>
            <a:off x="1218883" y="1701797"/>
            <a:ext cx="10360501" cy="4462272"/>
          </a:xfrm>
        </p:spPr>
        <p:txBody>
          <a:bodyPr/>
          <a:lstStyle/>
          <a:p>
            <a:r>
              <a:rPr lang="en-CA" dirty="0"/>
              <a:t>January 6</a:t>
            </a:r>
            <a:r>
              <a:rPr lang="en-CA" baseline="30000" dirty="0"/>
              <a:t>th</a:t>
            </a:r>
            <a:r>
              <a:rPr lang="en-CA" dirty="0"/>
              <a:t>, 2020 – Knapsack CoinJoin</a:t>
            </a:r>
          </a:p>
          <a:p>
            <a:r>
              <a:rPr lang="en-CA" dirty="0"/>
              <a:t>January 13</a:t>
            </a:r>
            <a:r>
              <a:rPr lang="en-CA" baseline="30000" dirty="0"/>
              <a:t>th</a:t>
            </a:r>
            <a:r>
              <a:rPr lang="en-CA" dirty="0"/>
              <a:t>, 2020 – SNICKER</a:t>
            </a:r>
          </a:p>
          <a:p>
            <a:r>
              <a:rPr lang="en-CA" dirty="0"/>
              <a:t>January 20</a:t>
            </a:r>
            <a:r>
              <a:rPr lang="en-CA" baseline="30000" dirty="0"/>
              <a:t>th</a:t>
            </a:r>
            <a:r>
              <a:rPr lang="en-CA" dirty="0"/>
              <a:t>, 2020 – CoinShuffle</a:t>
            </a:r>
          </a:p>
          <a:p>
            <a:r>
              <a:rPr lang="en-CA" dirty="0"/>
              <a:t>January 27</a:t>
            </a:r>
            <a:r>
              <a:rPr lang="en-CA" baseline="30000" dirty="0"/>
              <a:t>th</a:t>
            </a:r>
            <a:r>
              <a:rPr lang="en-CA" dirty="0"/>
              <a:t>, 2020 – Dining Cryptographer Networks</a:t>
            </a:r>
          </a:p>
          <a:p>
            <a:r>
              <a:rPr lang="en-CA" dirty="0"/>
              <a:t>February 3</a:t>
            </a:r>
            <a:r>
              <a:rPr lang="en-CA" baseline="30000" dirty="0"/>
              <a:t>rd</a:t>
            </a:r>
            <a:r>
              <a:rPr lang="en-CA" dirty="0"/>
              <a:t>, 2020 – CoinShuffle ++</a:t>
            </a:r>
          </a:p>
          <a:p>
            <a:r>
              <a:rPr lang="en-CA" dirty="0" err="1"/>
              <a:t>Feburary</a:t>
            </a:r>
            <a:r>
              <a:rPr lang="en-CA" dirty="0"/>
              <a:t> 10</a:t>
            </a:r>
            <a:r>
              <a:rPr lang="en-CA" baseline="30000" dirty="0"/>
              <a:t>th</a:t>
            </a:r>
            <a:r>
              <a:rPr lang="en-CA" dirty="0"/>
              <a:t>, 2020 - TBD</a:t>
            </a:r>
          </a:p>
          <a:p>
            <a:endParaRPr lang="en-CA" dirty="0"/>
          </a:p>
        </p:txBody>
      </p:sp>
      <p:sp>
        <p:nvSpPr>
          <p:cNvPr id="9" name="TextBox 8">
            <a:extLst>
              <a:ext uri="{FF2B5EF4-FFF2-40B4-BE49-F238E27FC236}">
                <a16:creationId xmlns:a16="http://schemas.microsoft.com/office/drawing/2014/main" id="{1A0FA722-B537-425D-A534-F0EE193D0841}"/>
              </a:ext>
            </a:extLst>
          </p:cNvPr>
          <p:cNvSpPr txBox="1"/>
          <p:nvPr/>
        </p:nvSpPr>
        <p:spPr>
          <a:xfrm>
            <a:off x="1218883" y="4581128"/>
            <a:ext cx="7923964" cy="461665"/>
          </a:xfrm>
          <a:prstGeom prst="rect">
            <a:avLst/>
          </a:prstGeom>
          <a:noFill/>
        </p:spPr>
        <p:txBody>
          <a:bodyPr wrap="none" rtlCol="0">
            <a:spAutoFit/>
          </a:bodyPr>
          <a:lstStyle/>
          <a:p>
            <a:r>
              <a:rPr lang="en-CA" sz="2400" dirty="0">
                <a:hlinkClick r:id="rId2"/>
              </a:rPr>
              <a:t>https://github.com/zkSNACKs/WasabiResearchClub</a:t>
            </a:r>
            <a:endParaRPr lang="en-CA" sz="2400" dirty="0"/>
          </a:p>
        </p:txBody>
      </p:sp>
    </p:spTree>
    <p:extLst>
      <p:ext uri="{BB962C8B-B14F-4D97-AF65-F5344CB8AC3E}">
        <p14:creationId xmlns:p14="http://schemas.microsoft.com/office/powerpoint/2010/main" val="809251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Problem 2 – Kicking Disruptors</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
        <p:nvSpPr>
          <p:cNvPr id="12" name="TextBox 11">
            <a:extLst>
              <a:ext uri="{FF2B5EF4-FFF2-40B4-BE49-F238E27FC236}">
                <a16:creationId xmlns:a16="http://schemas.microsoft.com/office/drawing/2014/main" id="{BEEB7403-B788-45BD-8ADB-7C7A46630048}"/>
              </a:ext>
            </a:extLst>
          </p:cNvPr>
          <p:cNvSpPr txBox="1"/>
          <p:nvPr/>
        </p:nvSpPr>
        <p:spPr>
          <a:xfrm>
            <a:off x="5382591" y="5445225"/>
            <a:ext cx="441146" cy="646331"/>
          </a:xfrm>
          <a:prstGeom prst="rect">
            <a:avLst/>
          </a:prstGeom>
          <a:noFill/>
        </p:spPr>
        <p:txBody>
          <a:bodyPr wrap="none" rtlCol="0">
            <a:spAutoFit/>
          </a:bodyPr>
          <a:lstStyle/>
          <a:p>
            <a:r>
              <a:rPr lang="en-CA" sz="3600" dirty="0"/>
              <a:t>1</a:t>
            </a:r>
          </a:p>
        </p:txBody>
      </p:sp>
      <p:sp>
        <p:nvSpPr>
          <p:cNvPr id="13" name="TextBox 12">
            <a:extLst>
              <a:ext uri="{FF2B5EF4-FFF2-40B4-BE49-F238E27FC236}">
                <a16:creationId xmlns:a16="http://schemas.microsoft.com/office/drawing/2014/main" id="{029ECFBB-E9BA-4A49-B58F-D4A5B54F0C02}"/>
              </a:ext>
            </a:extLst>
          </p:cNvPr>
          <p:cNvSpPr txBox="1"/>
          <p:nvPr/>
        </p:nvSpPr>
        <p:spPr>
          <a:xfrm>
            <a:off x="7414351" y="2942021"/>
            <a:ext cx="441146" cy="646331"/>
          </a:xfrm>
          <a:prstGeom prst="rect">
            <a:avLst/>
          </a:prstGeom>
          <a:noFill/>
        </p:spPr>
        <p:txBody>
          <a:bodyPr wrap="none" rtlCol="0">
            <a:spAutoFit/>
          </a:bodyPr>
          <a:lstStyle/>
          <a:p>
            <a:r>
              <a:rPr lang="en-CA" sz="3600" dirty="0"/>
              <a:t>0</a:t>
            </a:r>
          </a:p>
        </p:txBody>
      </p:sp>
      <p:sp>
        <p:nvSpPr>
          <p:cNvPr id="5" name="TextBox 4">
            <a:extLst>
              <a:ext uri="{FF2B5EF4-FFF2-40B4-BE49-F238E27FC236}">
                <a16:creationId xmlns:a16="http://schemas.microsoft.com/office/drawing/2014/main" id="{E195F312-C667-41F4-9A88-F3BA03251A6C}"/>
              </a:ext>
            </a:extLst>
          </p:cNvPr>
          <p:cNvSpPr txBox="1"/>
          <p:nvPr/>
        </p:nvSpPr>
        <p:spPr>
          <a:xfrm>
            <a:off x="5624122" y="2969232"/>
            <a:ext cx="65" cy="430887"/>
          </a:xfrm>
          <a:prstGeom prst="rect">
            <a:avLst/>
          </a:prstGeom>
          <a:noFill/>
        </p:spPr>
        <p:txBody>
          <a:bodyPr wrap="none" lIns="0" tIns="0" rIns="0" bIns="0" rtlCol="0">
            <a:spAutoFit/>
          </a:bodyPr>
          <a:lstStyle/>
          <a:p>
            <a:endParaRPr lang="en-CA" sz="2800" dirty="0"/>
          </a:p>
        </p:txBody>
      </p:sp>
      <p:pic>
        <p:nvPicPr>
          <p:cNvPr id="1026" name="Picture 2" descr="Transparent Devil Horns - ClipArt Best">
            <a:extLst>
              <a:ext uri="{FF2B5EF4-FFF2-40B4-BE49-F238E27FC236}">
                <a16:creationId xmlns:a16="http://schemas.microsoft.com/office/drawing/2014/main" id="{58C84075-29BA-4674-B139-AE880D20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103" y="4589179"/>
            <a:ext cx="1173169" cy="1173169"/>
          </a:xfrm>
          <a:prstGeom prst="rect">
            <a:avLst/>
          </a:prstGeom>
          <a:noFill/>
          <a:extLst>
            <a:ext uri="{909E8E84-426E-40DD-AFC4-6F175D3DCCD1}">
              <a14:hiddenFill xmlns:a14="http://schemas.microsoft.com/office/drawing/2010/main">
                <a:solidFill>
                  <a:srgbClr val="FFFFFF"/>
                </a:solidFill>
              </a14:hiddenFill>
            </a:ext>
          </a:extLst>
        </p:spPr>
      </p:pic>
      <p:sp>
        <p:nvSpPr>
          <p:cNvPr id="15" name="Thought Bubble: Cloud 14">
            <a:extLst>
              <a:ext uri="{FF2B5EF4-FFF2-40B4-BE49-F238E27FC236}">
                <a16:creationId xmlns:a16="http://schemas.microsoft.com/office/drawing/2014/main" id="{D0EF40B3-91F0-4CCA-8A5A-CD11C001715D}"/>
              </a:ext>
            </a:extLst>
          </p:cNvPr>
          <p:cNvSpPr/>
          <p:nvPr/>
        </p:nvSpPr>
        <p:spPr>
          <a:xfrm>
            <a:off x="7968208" y="3353157"/>
            <a:ext cx="2808312" cy="15730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a:t>
            </a:r>
          </a:p>
          <a:p>
            <a:pPr algn="ctr"/>
            <a:endParaRPr lang="en-CA" sz="2400" dirty="0"/>
          </a:p>
        </p:txBody>
      </p:sp>
    </p:spTree>
    <p:extLst>
      <p:ext uri="{BB962C8B-B14F-4D97-AF65-F5344CB8AC3E}">
        <p14:creationId xmlns:p14="http://schemas.microsoft.com/office/powerpoint/2010/main" val="280398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err="1"/>
              <a:t>Coinshuffle</a:t>
            </a:r>
            <a:r>
              <a:rPr lang="en-CA" dirty="0"/>
              <a:t> ++</a:t>
            </a:r>
          </a:p>
        </p:txBody>
      </p:sp>
      <p:sp>
        <p:nvSpPr>
          <p:cNvPr id="14" name="Content Placeholder 2">
            <a:extLst>
              <a:ext uri="{FF2B5EF4-FFF2-40B4-BE49-F238E27FC236}">
                <a16:creationId xmlns:a16="http://schemas.microsoft.com/office/drawing/2014/main" id="{D7B1148A-9829-4372-881B-BA5AC06F0E39}"/>
              </a:ext>
            </a:extLst>
          </p:cNvPr>
          <p:cNvSpPr>
            <a:spLocks noGrp="1"/>
          </p:cNvSpPr>
          <p:nvPr>
            <p:ph idx="1"/>
          </p:nvPr>
        </p:nvSpPr>
        <p:spPr>
          <a:xfrm>
            <a:off x="915749" y="1486039"/>
            <a:ext cx="10360501" cy="4462272"/>
          </a:xfrm>
        </p:spPr>
        <p:txBody>
          <a:bodyPr>
            <a:normAutofit/>
          </a:bodyPr>
          <a:lstStyle/>
          <a:p>
            <a:pPr marL="457200" indent="-457200">
              <a:buFont typeface="+mj-lt"/>
              <a:buAutoNum type="arabicPeriod"/>
            </a:pPr>
            <a:r>
              <a:rPr lang="en-CA" dirty="0"/>
              <a:t>We conceptualize </a:t>
            </a:r>
            <a:r>
              <a:rPr lang="en-CA" b="1" u="sng" dirty="0"/>
              <a:t>P2P mixing as a natural generalization of DC-Nets</a:t>
            </a:r>
            <a:r>
              <a:rPr lang="en-CA" dirty="0"/>
              <a:t>. A P2P mixing protocol enables a set of mutually distrusting peers to publish their messages simultaneously and anonymously without requiring any trusted or untrusted third-party anonymity proxy. (pg. 2)</a:t>
            </a:r>
          </a:p>
          <a:p>
            <a:pPr marL="457200" indent="-457200">
              <a:buFont typeface="+mj-lt"/>
              <a:buAutoNum type="arabicPeriod"/>
            </a:pPr>
            <a:r>
              <a:rPr lang="en-CA" dirty="0" err="1"/>
              <a:t>DiceMix</a:t>
            </a:r>
            <a:r>
              <a:rPr lang="en-CA" dirty="0"/>
              <a:t> Protocol: </a:t>
            </a:r>
            <a:r>
              <a:rPr lang="en-CA" dirty="0" err="1"/>
              <a:t>DiceMix</a:t>
            </a:r>
            <a:r>
              <a:rPr lang="en-CA" dirty="0"/>
              <a:t> builds on the original DC-net protocol.</a:t>
            </a:r>
            <a:r>
              <a:rPr lang="en-US" dirty="0"/>
              <a:t> P2P Mixing Protocol handles collisions by redundancy, and disruption by revealing session secrets to expose malicious peers. </a:t>
            </a:r>
            <a:r>
              <a:rPr lang="en-US" b="1" u="sng" dirty="0" err="1"/>
              <a:t>DiceMix</a:t>
            </a:r>
            <a:r>
              <a:rPr lang="en-US" b="1" u="sng" dirty="0"/>
              <a:t> requires only 4+2</a:t>
            </a:r>
            <a:r>
              <a:rPr lang="en-US" b="1" i="1" u="sng" dirty="0"/>
              <a:t>f</a:t>
            </a:r>
            <a:r>
              <a:rPr lang="en-US" b="1" u="sng" dirty="0"/>
              <a:t> rounds in the presence of </a:t>
            </a:r>
            <a:r>
              <a:rPr lang="en-US" b="1" i="1" u="sng" dirty="0"/>
              <a:t>f</a:t>
            </a:r>
            <a:r>
              <a:rPr lang="en-US" b="1" u="sng" dirty="0"/>
              <a:t> malicious peers</a:t>
            </a:r>
            <a:r>
              <a:rPr lang="en-US" dirty="0"/>
              <a:t>, i.e., only four rounds if every peer behaves honestly</a:t>
            </a:r>
          </a:p>
          <a:p>
            <a:pPr marL="457200" indent="-457200">
              <a:buFont typeface="+mj-lt"/>
              <a:buAutoNum type="arabicPeriod"/>
            </a:pPr>
            <a:r>
              <a:rPr lang="en-US" dirty="0"/>
              <a:t>CoinShuffle++ Protocol: Applying </a:t>
            </a:r>
            <a:r>
              <a:rPr lang="en-US" dirty="0" err="1"/>
              <a:t>DiceMix</a:t>
            </a:r>
            <a:r>
              <a:rPr lang="en-US" dirty="0"/>
              <a:t> to Bitcoin transactions to create decentralized and anonymous CoinJoins.</a:t>
            </a:r>
          </a:p>
          <a:p>
            <a:pPr marL="457200" indent="-457200">
              <a:buFont typeface="+mj-lt"/>
              <a:buAutoNum type="arabicPeriod"/>
            </a:pPr>
            <a:r>
              <a:rPr lang="en-US" dirty="0"/>
              <a:t>Generic Attack on P2P Mixing Protocols</a:t>
            </a:r>
            <a:endParaRPr lang="en-CA" dirty="0"/>
          </a:p>
        </p:txBody>
      </p:sp>
    </p:spTree>
    <p:extLst>
      <p:ext uri="{BB962C8B-B14F-4D97-AF65-F5344CB8AC3E}">
        <p14:creationId xmlns:p14="http://schemas.microsoft.com/office/powerpoint/2010/main" val="247513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err="1"/>
              <a:t>DiceMix</a:t>
            </a:r>
            <a:r>
              <a:rPr lang="en-CA" dirty="0"/>
              <a:t> – A Better DC Net Protocol</a:t>
            </a:r>
          </a:p>
        </p:txBody>
      </p:sp>
      <p:pic>
        <p:nvPicPr>
          <p:cNvPr id="4" name="Picture 3">
            <a:extLst>
              <a:ext uri="{FF2B5EF4-FFF2-40B4-BE49-F238E27FC236}">
                <a16:creationId xmlns:a16="http://schemas.microsoft.com/office/drawing/2014/main" id="{194355D0-A963-4E88-B1A7-58E3EF04EBD1}"/>
              </a:ext>
            </a:extLst>
          </p:cNvPr>
          <p:cNvPicPr>
            <a:picLocks noChangeAspect="1"/>
          </p:cNvPicPr>
          <p:nvPr/>
        </p:nvPicPr>
        <p:blipFill>
          <a:blip r:embed="rId2"/>
          <a:stretch>
            <a:fillRect/>
          </a:stretch>
        </p:blipFill>
        <p:spPr>
          <a:xfrm>
            <a:off x="3129111" y="1116198"/>
            <a:ext cx="5933777" cy="5741802"/>
          </a:xfrm>
          <a:prstGeom prst="rect">
            <a:avLst/>
          </a:prstGeom>
        </p:spPr>
      </p:pic>
    </p:spTree>
    <p:extLst>
      <p:ext uri="{BB962C8B-B14F-4D97-AF65-F5344CB8AC3E}">
        <p14:creationId xmlns:p14="http://schemas.microsoft.com/office/powerpoint/2010/main" val="386162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a:xfrm>
            <a:off x="661522" y="452718"/>
            <a:ext cx="9404723" cy="1400530"/>
          </a:xfrm>
        </p:spPr>
        <p:txBody>
          <a:bodyPr/>
          <a:lstStyle/>
          <a:p>
            <a:r>
              <a:rPr lang="en-CA" dirty="0" err="1"/>
              <a:t>DiceMix</a:t>
            </a:r>
            <a:r>
              <a:rPr lang="en-CA" dirty="0"/>
              <a:t> – A Better DC-Net Protocol</a:t>
            </a:r>
          </a:p>
        </p:txBody>
      </p:sp>
      <p:sp>
        <p:nvSpPr>
          <p:cNvPr id="5" name="Content Placeholder 2">
            <a:extLst>
              <a:ext uri="{FF2B5EF4-FFF2-40B4-BE49-F238E27FC236}">
                <a16:creationId xmlns:a16="http://schemas.microsoft.com/office/drawing/2014/main" id="{04FA1D08-7E5C-4223-9399-20192C23EE3F}"/>
              </a:ext>
            </a:extLst>
          </p:cNvPr>
          <p:cNvSpPr>
            <a:spLocks noGrp="1"/>
          </p:cNvSpPr>
          <p:nvPr>
            <p:ph idx="1"/>
          </p:nvPr>
        </p:nvSpPr>
        <p:spPr>
          <a:xfrm>
            <a:off x="915749" y="1465490"/>
            <a:ext cx="10360501" cy="4462272"/>
          </a:xfrm>
        </p:spPr>
        <p:txBody>
          <a:bodyPr>
            <a:normAutofit/>
          </a:bodyPr>
          <a:lstStyle/>
          <a:p>
            <a:pPr marL="457200" indent="-457200">
              <a:buFont typeface="+mj-lt"/>
              <a:buAutoNum type="arabicPeriod"/>
            </a:pPr>
            <a:r>
              <a:rPr lang="en-CA" sz="2400" dirty="0"/>
              <a:t>Key Exchange </a:t>
            </a:r>
            <a:r>
              <a:rPr lang="en-CA" sz="2400" b="1" i="1" dirty="0"/>
              <a:t>(KE) </a:t>
            </a:r>
            <a:r>
              <a:rPr lang="en-CA" sz="2400" dirty="0"/>
              <a:t>: Diffie-Hellman Key-exchange between participants</a:t>
            </a:r>
          </a:p>
          <a:p>
            <a:pPr marL="457200" indent="-457200">
              <a:buFont typeface="+mj-lt"/>
              <a:buAutoNum type="arabicPeriod"/>
            </a:pPr>
            <a:r>
              <a:rPr lang="en-CA" sz="2400" dirty="0"/>
              <a:t>Commitment </a:t>
            </a:r>
            <a:r>
              <a:rPr lang="en-CA" sz="2400" b="1" i="1" dirty="0"/>
              <a:t>(C) </a:t>
            </a:r>
            <a:r>
              <a:rPr lang="en-CA" sz="2400" dirty="0"/>
              <a:t>: Commitment phase to Message</a:t>
            </a:r>
          </a:p>
          <a:p>
            <a:pPr marL="457200" indent="-457200">
              <a:buFont typeface="+mj-lt"/>
              <a:buAutoNum type="arabicPeriod"/>
            </a:pPr>
            <a:r>
              <a:rPr lang="en-CA" sz="2400" dirty="0"/>
              <a:t>DC-Net </a:t>
            </a:r>
            <a:r>
              <a:rPr lang="en-CA" sz="2400" b="1" i="1" dirty="0"/>
              <a:t>(DC)</a:t>
            </a:r>
            <a:r>
              <a:rPr lang="en-CA" sz="2400" dirty="0"/>
              <a:t>: DC-Net protocol using power-sums over a finite field</a:t>
            </a:r>
          </a:p>
          <a:p>
            <a:pPr marL="457200" indent="-457200">
              <a:buFont typeface="+mj-lt"/>
              <a:buAutoNum type="arabicPeriod"/>
            </a:pPr>
            <a:r>
              <a:rPr lang="en-CA" sz="2400" dirty="0"/>
              <a:t>Confirmation </a:t>
            </a:r>
            <a:r>
              <a:rPr lang="en-CA" sz="2400" b="1" i="1" dirty="0"/>
              <a:t>(CF): </a:t>
            </a:r>
            <a:r>
              <a:rPr lang="en-CA" sz="2400" dirty="0"/>
              <a:t>The end of a successful mix – messages are available</a:t>
            </a:r>
          </a:p>
          <a:p>
            <a:pPr marL="457200" indent="-457200">
              <a:buFont typeface="+mj-lt"/>
              <a:buAutoNum type="arabicPeriod"/>
            </a:pPr>
            <a:r>
              <a:rPr lang="en-CA" sz="2400" dirty="0"/>
              <a:t>Reveal Secret Key </a:t>
            </a:r>
            <a:r>
              <a:rPr lang="en-CA" sz="2400" b="1" i="1" dirty="0"/>
              <a:t>(SK): </a:t>
            </a:r>
            <a:r>
              <a:rPr lang="en-CA" sz="2400" dirty="0"/>
              <a:t>Ephemeral keys revealed</a:t>
            </a:r>
          </a:p>
          <a:p>
            <a:pPr marL="457200" indent="-457200">
              <a:buFont typeface="+mj-lt"/>
              <a:buAutoNum type="arabicPeriod"/>
            </a:pPr>
            <a:r>
              <a:rPr lang="en-CA" sz="2400" dirty="0"/>
              <a:t>Reveal Pads </a:t>
            </a:r>
            <a:r>
              <a:rPr lang="en-CA" sz="2400" b="1" i="1" dirty="0"/>
              <a:t>(RV): </a:t>
            </a:r>
            <a:r>
              <a:rPr lang="en-CA" sz="2400" dirty="0"/>
              <a:t>Shared Secrets Revealed</a:t>
            </a:r>
          </a:p>
          <a:p>
            <a:pPr marL="457200" indent="-457200">
              <a:buFont typeface="+mj-lt"/>
              <a:buAutoNum type="arabicPeriod"/>
            </a:pPr>
            <a:endParaRPr lang="en-CA" dirty="0"/>
          </a:p>
        </p:txBody>
      </p:sp>
    </p:spTree>
    <p:extLst>
      <p:ext uri="{BB962C8B-B14F-4D97-AF65-F5344CB8AC3E}">
        <p14:creationId xmlns:p14="http://schemas.microsoft.com/office/powerpoint/2010/main" val="125880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err="1"/>
              <a:t>DiceMix</a:t>
            </a:r>
            <a:r>
              <a:rPr lang="en-CA" dirty="0"/>
              <a:t> – A Better DC Net</a:t>
            </a:r>
          </a:p>
        </p:txBody>
      </p:sp>
      <p:pic>
        <p:nvPicPr>
          <p:cNvPr id="5" name="Picture 4">
            <a:extLst>
              <a:ext uri="{FF2B5EF4-FFF2-40B4-BE49-F238E27FC236}">
                <a16:creationId xmlns:a16="http://schemas.microsoft.com/office/drawing/2014/main" id="{6B2652E4-84E3-45DB-80DB-8E469E9F6E0B}"/>
              </a:ext>
            </a:extLst>
          </p:cNvPr>
          <p:cNvPicPr>
            <a:picLocks noChangeAspect="1"/>
          </p:cNvPicPr>
          <p:nvPr/>
        </p:nvPicPr>
        <p:blipFill>
          <a:blip r:embed="rId2"/>
          <a:stretch>
            <a:fillRect/>
          </a:stretch>
        </p:blipFill>
        <p:spPr>
          <a:xfrm>
            <a:off x="2752804" y="1152983"/>
            <a:ext cx="6686391" cy="5288940"/>
          </a:xfrm>
          <a:prstGeom prst="rect">
            <a:avLst/>
          </a:prstGeom>
        </p:spPr>
      </p:pic>
    </p:spTree>
    <p:extLst>
      <p:ext uri="{BB962C8B-B14F-4D97-AF65-F5344CB8AC3E}">
        <p14:creationId xmlns:p14="http://schemas.microsoft.com/office/powerpoint/2010/main" val="314372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err="1"/>
              <a:t>DiceMix</a:t>
            </a:r>
            <a:r>
              <a:rPr lang="en-CA" dirty="0"/>
              <a:t> – A Better DC Net</a:t>
            </a:r>
          </a:p>
        </p:txBody>
      </p:sp>
      <p:pic>
        <p:nvPicPr>
          <p:cNvPr id="4" name="Picture 3">
            <a:extLst>
              <a:ext uri="{FF2B5EF4-FFF2-40B4-BE49-F238E27FC236}">
                <a16:creationId xmlns:a16="http://schemas.microsoft.com/office/drawing/2014/main" id="{923C7D45-39F3-460B-88BE-D5F9A28EC468}"/>
              </a:ext>
            </a:extLst>
          </p:cNvPr>
          <p:cNvPicPr>
            <a:picLocks noChangeAspect="1"/>
          </p:cNvPicPr>
          <p:nvPr/>
        </p:nvPicPr>
        <p:blipFill>
          <a:blip r:embed="rId2"/>
          <a:stretch>
            <a:fillRect/>
          </a:stretch>
        </p:blipFill>
        <p:spPr>
          <a:xfrm>
            <a:off x="2680452" y="1323237"/>
            <a:ext cx="6449949" cy="4717967"/>
          </a:xfrm>
          <a:prstGeom prst="rect">
            <a:avLst/>
          </a:prstGeom>
        </p:spPr>
      </p:pic>
    </p:spTree>
    <p:extLst>
      <p:ext uri="{BB962C8B-B14F-4D97-AF65-F5344CB8AC3E}">
        <p14:creationId xmlns:p14="http://schemas.microsoft.com/office/powerpoint/2010/main" val="228171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err="1"/>
              <a:t>Coinshuffle</a:t>
            </a:r>
            <a:r>
              <a:rPr lang="en-CA" dirty="0"/>
              <a:t> ++ Summary</a:t>
            </a:r>
          </a:p>
        </p:txBody>
      </p:sp>
      <p:sp>
        <p:nvSpPr>
          <p:cNvPr id="14" name="Content Placeholder 2">
            <a:extLst>
              <a:ext uri="{FF2B5EF4-FFF2-40B4-BE49-F238E27FC236}">
                <a16:creationId xmlns:a16="http://schemas.microsoft.com/office/drawing/2014/main" id="{D7B1148A-9829-4372-881B-BA5AC06F0E39}"/>
              </a:ext>
            </a:extLst>
          </p:cNvPr>
          <p:cNvSpPr>
            <a:spLocks noGrp="1"/>
          </p:cNvSpPr>
          <p:nvPr>
            <p:ph idx="1"/>
          </p:nvPr>
        </p:nvSpPr>
        <p:spPr>
          <a:xfrm>
            <a:off x="915749" y="1486039"/>
            <a:ext cx="10360501" cy="4462272"/>
          </a:xfrm>
        </p:spPr>
        <p:txBody>
          <a:bodyPr>
            <a:normAutofit/>
          </a:bodyPr>
          <a:lstStyle/>
          <a:p>
            <a:pPr marL="457200" indent="-457200">
              <a:buFont typeface="+mj-lt"/>
              <a:buAutoNum type="arabicPeriod"/>
            </a:pPr>
            <a:r>
              <a:rPr lang="en-CA" dirty="0"/>
              <a:t>By using the </a:t>
            </a:r>
            <a:r>
              <a:rPr lang="en-CA" dirty="0" err="1"/>
              <a:t>DiceMix</a:t>
            </a:r>
            <a:r>
              <a:rPr lang="en-CA" dirty="0"/>
              <a:t> protocol instead of the original DC-Net, we can achieve </a:t>
            </a:r>
            <a:r>
              <a:rPr lang="en-CA" b="1" u="sng" dirty="0"/>
              <a:t>guaranteed finality </a:t>
            </a:r>
            <a:r>
              <a:rPr lang="en-CA" dirty="0"/>
              <a:t>of the message protocol in </a:t>
            </a:r>
            <a:r>
              <a:rPr lang="en-CA" b="1" u="sng" dirty="0"/>
              <a:t>4+2f rounds</a:t>
            </a:r>
            <a:r>
              <a:rPr lang="en-CA" dirty="0"/>
              <a:t>, where users anonymously post their equal-output fresh addresses. Collisions and disruption are both effectively dealt with.</a:t>
            </a:r>
          </a:p>
          <a:p>
            <a:pPr marL="457200" indent="-457200">
              <a:buFont typeface="+mj-lt"/>
              <a:buAutoNum type="arabicPeriod"/>
            </a:pPr>
            <a:r>
              <a:rPr lang="en-CA" dirty="0"/>
              <a:t>This </a:t>
            </a:r>
            <a:r>
              <a:rPr lang="en-CA" b="1" u="sng" dirty="0"/>
              <a:t>protocol can scale efficiently </a:t>
            </a:r>
            <a:r>
              <a:rPr lang="en-CA" dirty="0"/>
              <a:t>to allow for 50+ participants without computation costs or rapidly increasing time cost.</a:t>
            </a:r>
          </a:p>
          <a:p>
            <a:pPr marL="457200" indent="-457200">
              <a:buFont typeface="+mj-lt"/>
              <a:buAutoNum type="arabicPeriod"/>
            </a:pPr>
            <a:r>
              <a:rPr lang="en-CA" dirty="0"/>
              <a:t>The authors claim that is a substantial improvement to CoinShuffle, which required users to </a:t>
            </a:r>
            <a:r>
              <a:rPr lang="en-CA" b="1" u="sng" dirty="0"/>
              <a:t>pass encrypted messages sequentially </a:t>
            </a:r>
            <a:r>
              <a:rPr lang="en-CA" dirty="0"/>
              <a:t>across the entire set of participants, and thus scaled very poorly.</a:t>
            </a:r>
          </a:p>
          <a:p>
            <a:pPr marL="457200" indent="-457200">
              <a:buFont typeface="+mj-lt"/>
              <a:buAutoNum type="arabicPeriod"/>
            </a:pPr>
            <a:endParaRPr lang="en-CA" dirty="0"/>
          </a:p>
        </p:txBody>
      </p:sp>
    </p:spTree>
    <p:extLst>
      <p:ext uri="{BB962C8B-B14F-4D97-AF65-F5344CB8AC3E}">
        <p14:creationId xmlns:p14="http://schemas.microsoft.com/office/powerpoint/2010/main" val="97042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Questions </a:t>
            </a:r>
          </a:p>
        </p:txBody>
      </p:sp>
    </p:spTree>
    <p:extLst>
      <p:ext uri="{BB962C8B-B14F-4D97-AF65-F5344CB8AC3E}">
        <p14:creationId xmlns:p14="http://schemas.microsoft.com/office/powerpoint/2010/main" val="337584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Questions </a:t>
            </a:r>
          </a:p>
        </p:txBody>
      </p:sp>
      <p:sp>
        <p:nvSpPr>
          <p:cNvPr id="5" name="Content Placeholder 2">
            <a:extLst>
              <a:ext uri="{FF2B5EF4-FFF2-40B4-BE49-F238E27FC236}">
                <a16:creationId xmlns:a16="http://schemas.microsoft.com/office/drawing/2014/main" id="{B7871599-532B-4E3D-9918-7D5E07E9BEEA}"/>
              </a:ext>
            </a:extLst>
          </p:cNvPr>
          <p:cNvSpPr>
            <a:spLocks noGrp="1"/>
          </p:cNvSpPr>
          <p:nvPr>
            <p:ph idx="1"/>
          </p:nvPr>
        </p:nvSpPr>
        <p:spPr>
          <a:xfrm>
            <a:off x="915749" y="1486039"/>
            <a:ext cx="10360501" cy="4462272"/>
          </a:xfrm>
        </p:spPr>
        <p:txBody>
          <a:bodyPr>
            <a:normAutofit/>
          </a:bodyPr>
          <a:lstStyle/>
          <a:p>
            <a:pPr marL="0" indent="0">
              <a:buNone/>
            </a:pPr>
            <a:r>
              <a:rPr lang="en-CA" sz="3200" dirty="0"/>
              <a:t>In an interview, Pedro Moreno-Sanchez said that the </a:t>
            </a:r>
            <a:r>
              <a:rPr lang="en-CA" sz="3200" dirty="0" err="1"/>
              <a:t>CashShuffle</a:t>
            </a:r>
            <a:r>
              <a:rPr lang="en-CA" sz="3200" dirty="0"/>
              <a:t> implementation of CoinShuffle was not correctly written. In what way, and is this still the case today?</a:t>
            </a:r>
          </a:p>
        </p:txBody>
      </p:sp>
    </p:spTree>
    <p:extLst>
      <p:ext uri="{BB962C8B-B14F-4D97-AF65-F5344CB8AC3E}">
        <p14:creationId xmlns:p14="http://schemas.microsoft.com/office/powerpoint/2010/main" val="231168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Questions </a:t>
            </a:r>
          </a:p>
        </p:txBody>
      </p:sp>
      <p:sp>
        <p:nvSpPr>
          <p:cNvPr id="5" name="Content Placeholder 2">
            <a:extLst>
              <a:ext uri="{FF2B5EF4-FFF2-40B4-BE49-F238E27FC236}">
                <a16:creationId xmlns:a16="http://schemas.microsoft.com/office/drawing/2014/main" id="{B7871599-532B-4E3D-9918-7D5E07E9BEEA}"/>
              </a:ext>
            </a:extLst>
          </p:cNvPr>
          <p:cNvSpPr>
            <a:spLocks noGrp="1"/>
          </p:cNvSpPr>
          <p:nvPr>
            <p:ph idx="1"/>
          </p:nvPr>
        </p:nvSpPr>
        <p:spPr>
          <a:xfrm>
            <a:off x="915749" y="1486039"/>
            <a:ext cx="10360501" cy="4462272"/>
          </a:xfrm>
        </p:spPr>
        <p:txBody>
          <a:bodyPr>
            <a:normAutofit/>
          </a:bodyPr>
          <a:lstStyle/>
          <a:p>
            <a:pPr marL="0" indent="0">
              <a:buNone/>
            </a:pPr>
            <a:r>
              <a:rPr lang="en-CA" sz="3200" dirty="0"/>
              <a:t>In what way is CoinShuffle++ more desirable to ZeroLink?</a:t>
            </a:r>
          </a:p>
        </p:txBody>
      </p:sp>
    </p:spTree>
    <p:extLst>
      <p:ext uri="{BB962C8B-B14F-4D97-AF65-F5344CB8AC3E}">
        <p14:creationId xmlns:p14="http://schemas.microsoft.com/office/powerpoint/2010/main" val="362742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8A388B-6F05-4C25-B5CF-B83EC38E7FB8}"/>
              </a:ext>
            </a:extLst>
          </p:cNvPr>
          <p:cNvSpPr>
            <a:spLocks noGrp="1"/>
          </p:cNvSpPr>
          <p:nvPr>
            <p:ph type="title"/>
          </p:nvPr>
        </p:nvSpPr>
        <p:spPr/>
        <p:txBody>
          <a:bodyPr/>
          <a:lstStyle/>
          <a:p>
            <a:r>
              <a:rPr lang="en-CA" dirty="0"/>
              <a:t>Wasabi Research Club</a:t>
            </a:r>
          </a:p>
        </p:txBody>
      </p:sp>
      <p:sp>
        <p:nvSpPr>
          <p:cNvPr id="8" name="Content Placeholder 2">
            <a:extLst>
              <a:ext uri="{FF2B5EF4-FFF2-40B4-BE49-F238E27FC236}">
                <a16:creationId xmlns:a16="http://schemas.microsoft.com/office/drawing/2014/main" id="{BC8EDC6C-C8C5-487B-BC79-74B9E56C0D95}"/>
              </a:ext>
            </a:extLst>
          </p:cNvPr>
          <p:cNvSpPr>
            <a:spLocks noGrp="1"/>
          </p:cNvSpPr>
          <p:nvPr>
            <p:ph idx="1"/>
          </p:nvPr>
        </p:nvSpPr>
        <p:spPr>
          <a:xfrm>
            <a:off x="1218883" y="1701797"/>
            <a:ext cx="10360501" cy="4462272"/>
          </a:xfrm>
        </p:spPr>
        <p:txBody>
          <a:bodyPr/>
          <a:lstStyle/>
          <a:p>
            <a:r>
              <a:rPr lang="en-CA" dirty="0"/>
              <a:t>January 6</a:t>
            </a:r>
            <a:r>
              <a:rPr lang="en-CA" baseline="30000" dirty="0"/>
              <a:t>th</a:t>
            </a:r>
            <a:r>
              <a:rPr lang="en-CA" dirty="0"/>
              <a:t>, 2020 – Knapsack CoinJoin</a:t>
            </a:r>
          </a:p>
          <a:p>
            <a:r>
              <a:rPr lang="en-CA" dirty="0"/>
              <a:t>January 13</a:t>
            </a:r>
            <a:r>
              <a:rPr lang="en-CA" baseline="30000" dirty="0"/>
              <a:t>th</a:t>
            </a:r>
            <a:r>
              <a:rPr lang="en-CA" dirty="0"/>
              <a:t>, 2020 – SNICKER</a:t>
            </a:r>
          </a:p>
          <a:p>
            <a:r>
              <a:rPr lang="en-CA" dirty="0"/>
              <a:t>January 20</a:t>
            </a:r>
            <a:r>
              <a:rPr lang="en-CA" baseline="30000" dirty="0"/>
              <a:t>th</a:t>
            </a:r>
            <a:r>
              <a:rPr lang="en-CA" dirty="0"/>
              <a:t>, 2020 – CoinShuffle</a:t>
            </a:r>
          </a:p>
          <a:p>
            <a:r>
              <a:rPr lang="en-CA" dirty="0"/>
              <a:t>January 27</a:t>
            </a:r>
            <a:r>
              <a:rPr lang="en-CA" baseline="30000" dirty="0"/>
              <a:t>th</a:t>
            </a:r>
            <a:r>
              <a:rPr lang="en-CA" dirty="0"/>
              <a:t>, 2020 – Dining Cryptographer Networks</a:t>
            </a:r>
          </a:p>
          <a:p>
            <a:r>
              <a:rPr lang="en-CA" dirty="0"/>
              <a:t>February 3</a:t>
            </a:r>
            <a:r>
              <a:rPr lang="en-CA" baseline="30000" dirty="0"/>
              <a:t>rd</a:t>
            </a:r>
            <a:r>
              <a:rPr lang="en-CA" dirty="0"/>
              <a:t>, 2020 – CoinShuffle ++</a:t>
            </a:r>
          </a:p>
          <a:p>
            <a:r>
              <a:rPr lang="en-CA" dirty="0" err="1"/>
              <a:t>Feburary</a:t>
            </a:r>
            <a:r>
              <a:rPr lang="en-CA" dirty="0"/>
              <a:t> 10</a:t>
            </a:r>
            <a:r>
              <a:rPr lang="en-CA" baseline="30000" dirty="0"/>
              <a:t>th</a:t>
            </a:r>
            <a:r>
              <a:rPr lang="en-CA" dirty="0"/>
              <a:t>, 2020 - TBD</a:t>
            </a:r>
          </a:p>
          <a:p>
            <a:endParaRPr lang="en-CA" dirty="0"/>
          </a:p>
        </p:txBody>
      </p:sp>
      <p:sp>
        <p:nvSpPr>
          <p:cNvPr id="9" name="TextBox 8">
            <a:extLst>
              <a:ext uri="{FF2B5EF4-FFF2-40B4-BE49-F238E27FC236}">
                <a16:creationId xmlns:a16="http://schemas.microsoft.com/office/drawing/2014/main" id="{1A0FA722-B537-425D-A534-F0EE193D0841}"/>
              </a:ext>
            </a:extLst>
          </p:cNvPr>
          <p:cNvSpPr txBox="1"/>
          <p:nvPr/>
        </p:nvSpPr>
        <p:spPr>
          <a:xfrm>
            <a:off x="1218883" y="4581128"/>
            <a:ext cx="7923964" cy="461665"/>
          </a:xfrm>
          <a:prstGeom prst="rect">
            <a:avLst/>
          </a:prstGeom>
          <a:noFill/>
        </p:spPr>
        <p:txBody>
          <a:bodyPr wrap="none" rtlCol="0">
            <a:spAutoFit/>
          </a:bodyPr>
          <a:lstStyle/>
          <a:p>
            <a:r>
              <a:rPr lang="en-CA" sz="2400" dirty="0">
                <a:hlinkClick r:id="rId2"/>
              </a:rPr>
              <a:t>https://github.com/zkSNACKs/WasabiResearchClub</a:t>
            </a:r>
            <a:endParaRPr lang="en-CA" sz="2400" dirty="0"/>
          </a:p>
        </p:txBody>
      </p:sp>
    </p:spTree>
    <p:extLst>
      <p:ext uri="{BB962C8B-B14F-4D97-AF65-F5344CB8AC3E}">
        <p14:creationId xmlns:p14="http://schemas.microsoft.com/office/powerpoint/2010/main" val="3474022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Questions </a:t>
            </a:r>
          </a:p>
        </p:txBody>
      </p:sp>
      <p:sp>
        <p:nvSpPr>
          <p:cNvPr id="5" name="Content Placeholder 2">
            <a:extLst>
              <a:ext uri="{FF2B5EF4-FFF2-40B4-BE49-F238E27FC236}">
                <a16:creationId xmlns:a16="http://schemas.microsoft.com/office/drawing/2014/main" id="{B7871599-532B-4E3D-9918-7D5E07E9BEEA}"/>
              </a:ext>
            </a:extLst>
          </p:cNvPr>
          <p:cNvSpPr>
            <a:spLocks noGrp="1"/>
          </p:cNvSpPr>
          <p:nvPr>
            <p:ph idx="1"/>
          </p:nvPr>
        </p:nvSpPr>
        <p:spPr>
          <a:xfrm>
            <a:off x="915749" y="1486039"/>
            <a:ext cx="10360501" cy="4462272"/>
          </a:xfrm>
        </p:spPr>
        <p:txBody>
          <a:bodyPr>
            <a:normAutofit/>
          </a:bodyPr>
          <a:lstStyle/>
          <a:p>
            <a:pPr marL="0" indent="0">
              <a:buNone/>
            </a:pPr>
            <a:r>
              <a:rPr lang="en-CA" sz="3200" dirty="0" err="1"/>
              <a:t>DiceMix</a:t>
            </a:r>
            <a:r>
              <a:rPr lang="en-CA" sz="3200" dirty="0"/>
              <a:t> uses power sets to construct messages. Can you explain how this works and why it was chosen as a mechanism to avoid collisions?</a:t>
            </a:r>
          </a:p>
          <a:p>
            <a:pPr marL="0" indent="0">
              <a:buNone/>
            </a:pPr>
            <a:r>
              <a:rPr lang="en-CA" sz="3200" dirty="0"/>
              <a:t>Could you offer an example for us to observe the process?</a:t>
            </a:r>
          </a:p>
        </p:txBody>
      </p:sp>
    </p:spTree>
    <p:extLst>
      <p:ext uri="{BB962C8B-B14F-4D97-AF65-F5344CB8AC3E}">
        <p14:creationId xmlns:p14="http://schemas.microsoft.com/office/powerpoint/2010/main" val="28476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Questions </a:t>
            </a:r>
          </a:p>
        </p:txBody>
      </p:sp>
      <p:sp>
        <p:nvSpPr>
          <p:cNvPr id="5" name="Content Placeholder 2">
            <a:extLst>
              <a:ext uri="{FF2B5EF4-FFF2-40B4-BE49-F238E27FC236}">
                <a16:creationId xmlns:a16="http://schemas.microsoft.com/office/drawing/2014/main" id="{B7871599-532B-4E3D-9918-7D5E07E9BEEA}"/>
              </a:ext>
            </a:extLst>
          </p:cNvPr>
          <p:cNvSpPr>
            <a:spLocks noGrp="1"/>
          </p:cNvSpPr>
          <p:nvPr>
            <p:ph idx="1"/>
          </p:nvPr>
        </p:nvSpPr>
        <p:spPr>
          <a:xfrm>
            <a:off x="915749" y="1486039"/>
            <a:ext cx="10360501" cy="4462272"/>
          </a:xfrm>
        </p:spPr>
        <p:txBody>
          <a:bodyPr>
            <a:normAutofit/>
          </a:bodyPr>
          <a:lstStyle/>
          <a:p>
            <a:pPr marL="0" indent="0">
              <a:buNone/>
            </a:pPr>
            <a:r>
              <a:rPr lang="en-CA" sz="3200" dirty="0"/>
              <a:t>In every failed round of </a:t>
            </a:r>
            <a:r>
              <a:rPr lang="en-CA" sz="3200" dirty="0" err="1"/>
              <a:t>DiceMix</a:t>
            </a:r>
            <a:r>
              <a:rPr lang="en-CA" sz="3200" dirty="0"/>
              <a:t>, the users must reveal which message they sent, does this mean that addresses can never be used again in this protocol? If so, this presents challenges for wallets that are recovered.</a:t>
            </a:r>
          </a:p>
        </p:txBody>
      </p:sp>
    </p:spTree>
    <p:extLst>
      <p:ext uri="{BB962C8B-B14F-4D97-AF65-F5344CB8AC3E}">
        <p14:creationId xmlns:p14="http://schemas.microsoft.com/office/powerpoint/2010/main" val="407168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8A388B-6F05-4C25-B5CF-B83EC38E7FB8}"/>
              </a:ext>
            </a:extLst>
          </p:cNvPr>
          <p:cNvSpPr>
            <a:spLocks noGrp="1"/>
          </p:cNvSpPr>
          <p:nvPr>
            <p:ph type="title"/>
          </p:nvPr>
        </p:nvSpPr>
        <p:spPr/>
        <p:txBody>
          <a:bodyPr/>
          <a:lstStyle/>
          <a:p>
            <a:r>
              <a:rPr lang="en-CA" dirty="0"/>
              <a:t>Dining Cryptographers Recap</a:t>
            </a:r>
          </a:p>
        </p:txBody>
      </p:sp>
      <p:sp>
        <p:nvSpPr>
          <p:cNvPr id="10" name="Content Placeholder 2">
            <a:extLst>
              <a:ext uri="{FF2B5EF4-FFF2-40B4-BE49-F238E27FC236}">
                <a16:creationId xmlns:a16="http://schemas.microsoft.com/office/drawing/2014/main" id="{3FB991B6-94D6-4A2C-8285-620A6094FF58}"/>
              </a:ext>
            </a:extLst>
          </p:cNvPr>
          <p:cNvSpPr>
            <a:spLocks noGrp="1"/>
          </p:cNvSpPr>
          <p:nvPr>
            <p:ph idx="1"/>
          </p:nvPr>
        </p:nvSpPr>
        <p:spPr>
          <a:xfrm>
            <a:off x="915749" y="1486039"/>
            <a:ext cx="10360501" cy="4462272"/>
          </a:xfrm>
        </p:spPr>
        <p:txBody>
          <a:bodyPr>
            <a:normAutofit fontScale="92500" lnSpcReduction="20000"/>
          </a:bodyPr>
          <a:lstStyle/>
          <a:p>
            <a:r>
              <a:rPr lang="en-US" sz="3200" i="1" dirty="0"/>
              <a:t>Three cryptographers are sitting down to dinner at their favorite three-star restaurant. Their waiter informs them that arrangements have been made with the </a:t>
            </a:r>
            <a:r>
              <a:rPr lang="en-US" sz="3200" i="1" dirty="0" err="1"/>
              <a:t>maitre</a:t>
            </a:r>
            <a:r>
              <a:rPr lang="en-US" sz="3200" i="1" dirty="0"/>
              <a:t> </a:t>
            </a:r>
            <a:r>
              <a:rPr lang="en-US" sz="3200" i="1" dirty="0" err="1"/>
              <a:t>d'hotel</a:t>
            </a:r>
            <a:r>
              <a:rPr lang="en-US" sz="3200" i="1" dirty="0"/>
              <a:t> for </a:t>
            </a:r>
            <a:r>
              <a:rPr lang="en-US" sz="3200" b="1" i="1" u="sng" dirty="0"/>
              <a:t>the bill to be paid anonymously. One of the cryptographers might be paying for the dinner, or it might have been NSA </a:t>
            </a:r>
            <a:r>
              <a:rPr lang="en-US" sz="3200" i="1" dirty="0"/>
              <a:t>(U.S. National Security Agency). The three cryptographers respect each other's right to make an anonymous payment, but they wonder if NSA is paying. They resolve their uncertainty fairly by carrying out the following protocol- (</a:t>
            </a:r>
            <a:r>
              <a:rPr lang="en-US" sz="3200" i="1" dirty="0" err="1"/>
              <a:t>Chaum</a:t>
            </a:r>
            <a:r>
              <a:rPr lang="en-US" sz="3200" i="1" dirty="0"/>
              <a:t>, 1988)</a:t>
            </a:r>
            <a:br>
              <a:rPr lang="en-US" dirty="0"/>
            </a:br>
            <a:endParaRPr lang="en-CA" dirty="0"/>
          </a:p>
        </p:txBody>
      </p:sp>
    </p:spTree>
    <p:extLst>
      <p:ext uri="{BB962C8B-B14F-4D97-AF65-F5344CB8AC3E}">
        <p14:creationId xmlns:p14="http://schemas.microsoft.com/office/powerpoint/2010/main" val="329512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8A388B-6F05-4C25-B5CF-B83EC38E7FB8}"/>
              </a:ext>
            </a:extLst>
          </p:cNvPr>
          <p:cNvSpPr>
            <a:spLocks noGrp="1"/>
          </p:cNvSpPr>
          <p:nvPr>
            <p:ph type="title"/>
          </p:nvPr>
        </p:nvSpPr>
        <p:spPr/>
        <p:txBody>
          <a:bodyPr/>
          <a:lstStyle/>
          <a:p>
            <a:r>
              <a:rPr lang="en-CA" dirty="0"/>
              <a:t>Dining Cryptographers Recap</a:t>
            </a:r>
          </a:p>
        </p:txBody>
      </p:sp>
      <p:sp>
        <p:nvSpPr>
          <p:cNvPr id="10" name="Content Placeholder 2">
            <a:extLst>
              <a:ext uri="{FF2B5EF4-FFF2-40B4-BE49-F238E27FC236}">
                <a16:creationId xmlns:a16="http://schemas.microsoft.com/office/drawing/2014/main" id="{3FB991B6-94D6-4A2C-8285-620A6094FF58}"/>
              </a:ext>
            </a:extLst>
          </p:cNvPr>
          <p:cNvSpPr>
            <a:spLocks noGrp="1"/>
          </p:cNvSpPr>
          <p:nvPr>
            <p:ph idx="1"/>
          </p:nvPr>
        </p:nvSpPr>
        <p:spPr>
          <a:xfrm>
            <a:off x="915749" y="1486039"/>
            <a:ext cx="10360501" cy="4462272"/>
          </a:xfrm>
        </p:spPr>
        <p:txBody>
          <a:bodyPr>
            <a:normAutofit/>
          </a:bodyPr>
          <a:lstStyle/>
          <a:p>
            <a:r>
              <a:rPr lang="en-US" sz="3200" i="1" dirty="0"/>
              <a:t>Anonymous communication among </a:t>
            </a:r>
            <a:r>
              <a:rPr lang="en-US" sz="3200" b="1" i="1" u="sng" dirty="0"/>
              <a:t>honest</a:t>
            </a:r>
            <a:r>
              <a:rPr lang="en-US" sz="3200" i="1" dirty="0"/>
              <a:t> peers.</a:t>
            </a:r>
          </a:p>
          <a:p>
            <a:r>
              <a:rPr lang="en-US" sz="3200" i="1" dirty="0"/>
              <a:t>Protocol is </a:t>
            </a:r>
            <a:r>
              <a:rPr lang="en-US" sz="3200" b="1" i="1" u="sng" dirty="0"/>
              <a:t>resistant to traffic analysis</a:t>
            </a:r>
            <a:r>
              <a:rPr lang="en-US" sz="3200" dirty="0"/>
              <a:t>, </a:t>
            </a:r>
            <a:r>
              <a:rPr lang="en-US" sz="3200" i="1" dirty="0"/>
              <a:t>in contrast to something like Tor which is not.</a:t>
            </a:r>
            <a:br>
              <a:rPr lang="en-US" dirty="0"/>
            </a:br>
            <a:endParaRPr lang="en-CA" dirty="0"/>
          </a:p>
        </p:txBody>
      </p:sp>
    </p:spTree>
    <p:extLst>
      <p:ext uri="{BB962C8B-B14F-4D97-AF65-F5344CB8AC3E}">
        <p14:creationId xmlns:p14="http://schemas.microsoft.com/office/powerpoint/2010/main" val="221313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spTree>
    <p:extLst>
      <p:ext uri="{BB962C8B-B14F-4D97-AF65-F5344CB8AC3E}">
        <p14:creationId xmlns:p14="http://schemas.microsoft.com/office/powerpoint/2010/main" val="296005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BFD-5BE4-4A2B-9046-2B056C8FCAB5}"/>
              </a:ext>
            </a:extLst>
          </p:cNvPr>
          <p:cNvSpPr>
            <a:spLocks noGrp="1"/>
          </p:cNvSpPr>
          <p:nvPr>
            <p:ph type="title"/>
          </p:nvPr>
        </p:nvSpPr>
        <p:spPr/>
        <p:txBody>
          <a:bodyPr/>
          <a:lstStyle/>
          <a:p>
            <a:r>
              <a:rPr lang="en-CA" dirty="0"/>
              <a:t>The Premise – The Cryptographers at Dinner</a:t>
            </a:r>
          </a:p>
        </p:txBody>
      </p:sp>
      <p:sp>
        <p:nvSpPr>
          <p:cNvPr id="6" name="Oval 5">
            <a:extLst>
              <a:ext uri="{FF2B5EF4-FFF2-40B4-BE49-F238E27FC236}">
                <a16:creationId xmlns:a16="http://schemas.microsoft.com/office/drawing/2014/main" id="{53FA0714-81D3-46B1-87F9-63EEC9E02EB4}"/>
              </a:ext>
            </a:extLst>
          </p:cNvPr>
          <p:cNvSpPr/>
          <p:nvPr/>
        </p:nvSpPr>
        <p:spPr>
          <a:xfrm>
            <a:off x="4007768" y="3140968"/>
            <a:ext cx="316835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p>
        </p:txBody>
      </p:sp>
      <p:sp>
        <p:nvSpPr>
          <p:cNvPr id="7" name="Smiley Face 6">
            <a:extLst>
              <a:ext uri="{FF2B5EF4-FFF2-40B4-BE49-F238E27FC236}">
                <a16:creationId xmlns:a16="http://schemas.microsoft.com/office/drawing/2014/main" id="{2306A302-C0D5-464F-B74B-32BE26B9BE05}"/>
              </a:ext>
            </a:extLst>
          </p:cNvPr>
          <p:cNvSpPr/>
          <p:nvPr/>
        </p:nvSpPr>
        <p:spPr>
          <a:xfrm>
            <a:off x="2783632" y="5085184"/>
            <a:ext cx="1008112" cy="936104"/>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2800"/>
          </a:p>
        </p:txBody>
      </p:sp>
      <p:sp>
        <p:nvSpPr>
          <p:cNvPr id="8" name="Smiley Face 7">
            <a:extLst>
              <a:ext uri="{FF2B5EF4-FFF2-40B4-BE49-F238E27FC236}">
                <a16:creationId xmlns:a16="http://schemas.microsoft.com/office/drawing/2014/main" id="{C3D0CE59-DC60-407D-8208-0FC01A34033C}"/>
              </a:ext>
            </a:extLst>
          </p:cNvPr>
          <p:cNvSpPr/>
          <p:nvPr/>
        </p:nvSpPr>
        <p:spPr>
          <a:xfrm>
            <a:off x="7392144" y="5085184"/>
            <a:ext cx="1008112" cy="93610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800" dirty="0"/>
          </a:p>
        </p:txBody>
      </p:sp>
      <p:sp>
        <p:nvSpPr>
          <p:cNvPr id="9" name="Smiley Face 8">
            <a:extLst>
              <a:ext uri="{FF2B5EF4-FFF2-40B4-BE49-F238E27FC236}">
                <a16:creationId xmlns:a16="http://schemas.microsoft.com/office/drawing/2014/main" id="{9D06D560-A3E9-47C7-B8CB-BD7C1F4BD7D0}"/>
              </a:ext>
            </a:extLst>
          </p:cNvPr>
          <p:cNvSpPr/>
          <p:nvPr/>
        </p:nvSpPr>
        <p:spPr>
          <a:xfrm>
            <a:off x="5087888" y="1779724"/>
            <a:ext cx="1008112" cy="93610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2800" dirty="0"/>
          </a:p>
        </p:txBody>
      </p:sp>
      <p:pic>
        <p:nvPicPr>
          <p:cNvPr id="1028" name="Picture 4" descr="Image result for coin toss">
            <a:extLst>
              <a:ext uri="{FF2B5EF4-FFF2-40B4-BE49-F238E27FC236}">
                <a16:creationId xmlns:a16="http://schemas.microsoft.com/office/drawing/2014/main" id="{42F8482D-4030-4EF7-A280-C8AFE25F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577" y="5260833"/>
            <a:ext cx="1284735" cy="12847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EDFCC65-4975-4B9D-8079-1690F7904D57}"/>
              </a:ext>
            </a:extLst>
          </p:cNvPr>
          <p:cNvCxnSpPr>
            <a:cxnSpLocks/>
            <a:stCxn id="6" idx="3"/>
          </p:cNvCxnSpPr>
          <p:nvPr/>
        </p:nvCxnSpPr>
        <p:spPr>
          <a:xfrm flipV="1">
            <a:off x="4471763" y="4149080"/>
            <a:ext cx="1120181" cy="774306"/>
          </a:xfrm>
          <a:prstGeom prst="line">
            <a:avLst/>
          </a:prstGeom>
          <a:ln w="76200"/>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30735B5C-B5CE-44C9-B77C-E6B5955A13EC}"/>
              </a:ext>
            </a:extLst>
          </p:cNvPr>
          <p:cNvCxnSpPr>
            <a:cxnSpLocks/>
            <a:endCxn id="6" idx="5"/>
          </p:cNvCxnSpPr>
          <p:nvPr/>
        </p:nvCxnSpPr>
        <p:spPr>
          <a:xfrm>
            <a:off x="5591944" y="4149080"/>
            <a:ext cx="1120183" cy="774306"/>
          </a:xfrm>
          <a:prstGeom prst="line">
            <a:avLst/>
          </a:prstGeom>
          <a:ln w="76200"/>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7893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1362</TotalTime>
  <Words>1153</Words>
  <Application>Microsoft Office PowerPoint</Application>
  <PresentationFormat>Widescreen</PresentationFormat>
  <Paragraphs>203</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Century Gothic</vt:lpstr>
      <vt:lpstr>Wingdings 3</vt:lpstr>
      <vt:lpstr>Ion</vt:lpstr>
      <vt:lpstr>Coinshuffle++</vt:lpstr>
      <vt:lpstr>Ruffing, Moreno-Sanchez and Kate (2017)</vt:lpstr>
      <vt:lpstr>Two Weeks ago - CoinShuffle</vt:lpstr>
      <vt:lpstr>Wasabi Research Club</vt:lpstr>
      <vt:lpstr>Wasabi Research Club</vt:lpstr>
      <vt:lpstr>Dining Cryptographers Recap</vt:lpstr>
      <vt:lpstr>Dining Cryptographers Recap</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The Premise – The Cryptographers at Dinner</vt:lpstr>
      <vt:lpstr>Why does this work?</vt:lpstr>
      <vt:lpstr>Why does this work?</vt:lpstr>
      <vt:lpstr>Why does this work?</vt:lpstr>
      <vt:lpstr>Why does this work?</vt:lpstr>
      <vt:lpstr>Why does this work?</vt:lpstr>
      <vt:lpstr>Why does this work?</vt:lpstr>
      <vt:lpstr>Why is it always even?</vt:lpstr>
      <vt:lpstr>Why is it always even?</vt:lpstr>
      <vt:lpstr>Why is it always even?</vt:lpstr>
      <vt:lpstr>Problems with DC Nets</vt:lpstr>
      <vt:lpstr>Problem 1 – Collision of Messages</vt:lpstr>
      <vt:lpstr>PowerPoint Presentation</vt:lpstr>
      <vt:lpstr>PowerPoint Presentation</vt:lpstr>
      <vt:lpstr>The Premise – The Cryptographers at Dinner</vt:lpstr>
      <vt:lpstr>Problem 2 – Kicking Disruptors</vt:lpstr>
      <vt:lpstr>Problem 2 – Kicking Disruptors</vt:lpstr>
      <vt:lpstr>The Premise – The Cryptographers at Dinner</vt:lpstr>
      <vt:lpstr>Problem 2 – Kicking Disruptors</vt:lpstr>
      <vt:lpstr>Coinshuffle ++</vt:lpstr>
      <vt:lpstr>DiceMix – A Better DC Net Protocol</vt:lpstr>
      <vt:lpstr>DiceMix – A Better DC-Net Protocol</vt:lpstr>
      <vt:lpstr>DiceMix – A Better DC Net</vt:lpstr>
      <vt:lpstr>DiceMix – A Better DC Net</vt:lpstr>
      <vt:lpstr>Coinshuffle ++ Summary</vt:lpstr>
      <vt:lpstr>Questions </vt:lpstr>
      <vt:lpstr>Questions </vt:lpstr>
      <vt:lpstr>Questions </vt:lpstr>
      <vt:lpstr>Questions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Coinshuffle++</dc:title>
  <dc:creator>Aviv Milner</dc:creator>
  <cp:lastModifiedBy>Aviv Milner</cp:lastModifiedBy>
  <cp:revision>16</cp:revision>
  <dcterms:created xsi:type="dcterms:W3CDTF">2020-02-02T23:35:46Z</dcterms:created>
  <dcterms:modified xsi:type="dcterms:W3CDTF">2020-02-03T22:18:20Z</dcterms:modified>
</cp:coreProperties>
</file>