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9" r:id="rId8"/>
    <p:sldId id="270" r:id="rId9"/>
    <p:sldId id="271" r:id="rId10"/>
    <p:sldId id="272" r:id="rId11"/>
    <p:sldId id="276" r:id="rId12"/>
    <p:sldId id="273" r:id="rId13"/>
    <p:sldId id="274" r:id="rId14"/>
    <p:sldId id="275"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3" r:id="rId31"/>
    <p:sldId id="294" r:id="rId32"/>
    <p:sldId id="295" r:id="rId33"/>
    <p:sldId id="296" r:id="rId34"/>
    <p:sldId id="297" r:id="rId35"/>
    <p:sldId id="299" r:id="rId36"/>
    <p:sldId id="300" r:id="rId37"/>
    <p:sldId id="301" r:id="rId38"/>
    <p:sldId id="292" r:id="rId39"/>
    <p:sldId id="302" r:id="rId40"/>
    <p:sldId id="303" r:id="rId41"/>
    <p:sldId id="304" r:id="rId42"/>
    <p:sldId id="306"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viv Milner" initials="AM" lastIdx="1" clrIdx="0">
    <p:extLst>
      <p:ext uri="{19B8F6BF-5375-455C-9EA6-DF929625EA0E}">
        <p15:presenceInfo xmlns:p15="http://schemas.microsoft.com/office/powerpoint/2012/main" userId="aca1716669bfc51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92" autoAdjust="0"/>
    <p:restoredTop sz="94660"/>
  </p:normalViewPr>
  <p:slideViewPr>
    <p:cSldViewPr snapToGrid="0">
      <p:cViewPr varScale="1">
        <p:scale>
          <a:sx n="91" d="100"/>
          <a:sy n="91" d="100"/>
        </p:scale>
        <p:origin x="63"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1-04T15:38:19.168" idx="1">
    <p:pos x="10" y="10"/>
    <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1-04T15:38:19.168" idx="1">
    <p:pos x="10" y="10"/>
    <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1/6/2020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1/6/2020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1/6/2020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1/6/2020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1/6/2020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1/6/2020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comsys.rwth-aachen.de/fileadmin/papers/2017/2017-maurer-trustcom-coinjoin.pdf"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B1E67-6041-4231-8E3D-13902DB185F4}"/>
              </a:ext>
            </a:extLst>
          </p:cNvPr>
          <p:cNvSpPr>
            <a:spLocks noGrp="1"/>
          </p:cNvSpPr>
          <p:nvPr>
            <p:ph type="ctrTitle"/>
          </p:nvPr>
        </p:nvSpPr>
        <p:spPr/>
        <p:txBody>
          <a:bodyPr/>
          <a:lstStyle/>
          <a:p>
            <a:r>
              <a:rPr lang="en-CA" dirty="0"/>
              <a:t>Knapsack CoinJoin</a:t>
            </a:r>
          </a:p>
        </p:txBody>
      </p:sp>
      <p:sp>
        <p:nvSpPr>
          <p:cNvPr id="3" name="Subtitle 2">
            <a:extLst>
              <a:ext uri="{FF2B5EF4-FFF2-40B4-BE49-F238E27FC236}">
                <a16:creationId xmlns:a16="http://schemas.microsoft.com/office/drawing/2014/main" id="{F9D74A30-47E9-484C-92E2-A67A547E28E5}"/>
              </a:ext>
            </a:extLst>
          </p:cNvPr>
          <p:cNvSpPr>
            <a:spLocks noGrp="1"/>
          </p:cNvSpPr>
          <p:nvPr>
            <p:ph type="subTitle" idx="1"/>
          </p:nvPr>
        </p:nvSpPr>
        <p:spPr/>
        <p:txBody>
          <a:bodyPr/>
          <a:lstStyle/>
          <a:p>
            <a:r>
              <a:rPr lang="en-US" dirty="0"/>
              <a:t>Anonymous CoinJoin Transactions with Arbitrary Values</a:t>
            </a:r>
            <a:endParaRPr lang="en-CA" dirty="0"/>
          </a:p>
        </p:txBody>
      </p:sp>
    </p:spTree>
    <p:extLst>
      <p:ext uri="{BB962C8B-B14F-4D97-AF65-F5344CB8AC3E}">
        <p14:creationId xmlns:p14="http://schemas.microsoft.com/office/powerpoint/2010/main" val="3265981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12AA3-ED53-4C33-8C4A-796B82818A2B}"/>
              </a:ext>
            </a:extLst>
          </p:cNvPr>
          <p:cNvSpPr>
            <a:spLocks noGrp="1"/>
          </p:cNvSpPr>
          <p:nvPr>
            <p:ph type="title"/>
          </p:nvPr>
        </p:nvSpPr>
        <p:spPr>
          <a:xfrm>
            <a:off x="646111" y="452718"/>
            <a:ext cx="9404723" cy="1400530"/>
          </a:xfrm>
        </p:spPr>
        <p:txBody>
          <a:bodyPr/>
          <a:lstStyle/>
          <a:p>
            <a:r>
              <a:rPr lang="en-CA" dirty="0"/>
              <a:t>Idea #1 – Joining Transactions</a:t>
            </a:r>
            <a:br>
              <a:rPr lang="en-CA" dirty="0"/>
            </a:br>
            <a:endParaRPr lang="en-CA" dirty="0"/>
          </a:p>
        </p:txBody>
      </p:sp>
      <p:sp>
        <p:nvSpPr>
          <p:cNvPr id="15" name="Rectangle: Rounded Corners 14">
            <a:extLst>
              <a:ext uri="{FF2B5EF4-FFF2-40B4-BE49-F238E27FC236}">
                <a16:creationId xmlns:a16="http://schemas.microsoft.com/office/drawing/2014/main" id="{FEBE33E6-65C6-4BE6-80F1-596DA00DA080}"/>
              </a:ext>
            </a:extLst>
          </p:cNvPr>
          <p:cNvSpPr/>
          <p:nvPr/>
        </p:nvSpPr>
        <p:spPr>
          <a:xfrm>
            <a:off x="3935849" y="2293883"/>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1</a:t>
            </a:r>
            <a:r>
              <a:rPr lang="en-CA" dirty="0"/>
              <a:t> = 21</a:t>
            </a:r>
          </a:p>
        </p:txBody>
      </p:sp>
      <p:sp>
        <p:nvSpPr>
          <p:cNvPr id="16" name="Rectangle: Rounded Corners 15">
            <a:extLst>
              <a:ext uri="{FF2B5EF4-FFF2-40B4-BE49-F238E27FC236}">
                <a16:creationId xmlns:a16="http://schemas.microsoft.com/office/drawing/2014/main" id="{66C86FE5-2BD2-4DE0-A57D-33376957F6FB}"/>
              </a:ext>
            </a:extLst>
          </p:cNvPr>
          <p:cNvSpPr/>
          <p:nvPr/>
        </p:nvSpPr>
        <p:spPr>
          <a:xfrm>
            <a:off x="3935849" y="2798380"/>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2</a:t>
            </a:r>
            <a:r>
              <a:rPr lang="en-CA" dirty="0"/>
              <a:t> = 12</a:t>
            </a:r>
          </a:p>
        </p:txBody>
      </p:sp>
      <p:sp>
        <p:nvSpPr>
          <p:cNvPr id="17" name="Rectangle: Rounded Corners 16">
            <a:extLst>
              <a:ext uri="{FF2B5EF4-FFF2-40B4-BE49-F238E27FC236}">
                <a16:creationId xmlns:a16="http://schemas.microsoft.com/office/drawing/2014/main" id="{29EFFE9F-83CA-4FE3-B668-908540295AF5}"/>
              </a:ext>
            </a:extLst>
          </p:cNvPr>
          <p:cNvSpPr/>
          <p:nvPr/>
        </p:nvSpPr>
        <p:spPr>
          <a:xfrm>
            <a:off x="3935849" y="3302877"/>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3</a:t>
            </a:r>
            <a:r>
              <a:rPr lang="en-CA" dirty="0"/>
              <a:t> = 36</a:t>
            </a:r>
          </a:p>
        </p:txBody>
      </p:sp>
      <p:sp>
        <p:nvSpPr>
          <p:cNvPr id="18" name="Rectangle: Rounded Corners 17">
            <a:extLst>
              <a:ext uri="{FF2B5EF4-FFF2-40B4-BE49-F238E27FC236}">
                <a16:creationId xmlns:a16="http://schemas.microsoft.com/office/drawing/2014/main" id="{2992AFCE-DA24-414A-B1DA-FC83D05A4AD9}"/>
              </a:ext>
            </a:extLst>
          </p:cNvPr>
          <p:cNvSpPr/>
          <p:nvPr/>
        </p:nvSpPr>
        <p:spPr>
          <a:xfrm>
            <a:off x="3935849" y="3807374"/>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4</a:t>
            </a:r>
            <a:r>
              <a:rPr lang="en-CA" dirty="0"/>
              <a:t> = 28</a:t>
            </a:r>
          </a:p>
        </p:txBody>
      </p:sp>
      <p:sp>
        <p:nvSpPr>
          <p:cNvPr id="19" name="Rectangle: Rounded Corners 18">
            <a:extLst>
              <a:ext uri="{FF2B5EF4-FFF2-40B4-BE49-F238E27FC236}">
                <a16:creationId xmlns:a16="http://schemas.microsoft.com/office/drawing/2014/main" id="{2DE815FC-E1CF-4CC1-B4FC-A89B4376F1F5}"/>
              </a:ext>
            </a:extLst>
          </p:cNvPr>
          <p:cNvSpPr/>
          <p:nvPr/>
        </p:nvSpPr>
        <p:spPr>
          <a:xfrm>
            <a:off x="6432057" y="2293883"/>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1</a:t>
            </a:r>
            <a:r>
              <a:rPr lang="en-CA" dirty="0"/>
              <a:t> = 25</a:t>
            </a:r>
          </a:p>
        </p:txBody>
      </p:sp>
      <p:sp>
        <p:nvSpPr>
          <p:cNvPr id="20" name="Rectangle: Rounded Corners 19">
            <a:extLst>
              <a:ext uri="{FF2B5EF4-FFF2-40B4-BE49-F238E27FC236}">
                <a16:creationId xmlns:a16="http://schemas.microsoft.com/office/drawing/2014/main" id="{B96BF202-A2D5-4CAA-B286-76E9AB65196C}"/>
              </a:ext>
            </a:extLst>
          </p:cNvPr>
          <p:cNvSpPr/>
          <p:nvPr/>
        </p:nvSpPr>
        <p:spPr>
          <a:xfrm>
            <a:off x="6432057" y="2798380"/>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2</a:t>
            </a:r>
            <a:r>
              <a:rPr lang="en-CA" dirty="0"/>
              <a:t> = 8</a:t>
            </a:r>
          </a:p>
        </p:txBody>
      </p:sp>
      <p:sp>
        <p:nvSpPr>
          <p:cNvPr id="21" name="Rectangle: Rounded Corners 20">
            <a:extLst>
              <a:ext uri="{FF2B5EF4-FFF2-40B4-BE49-F238E27FC236}">
                <a16:creationId xmlns:a16="http://schemas.microsoft.com/office/drawing/2014/main" id="{983EA5B1-4B74-4DF5-BB4D-CD11CE79B4F3}"/>
              </a:ext>
            </a:extLst>
          </p:cNvPr>
          <p:cNvSpPr/>
          <p:nvPr/>
        </p:nvSpPr>
        <p:spPr>
          <a:xfrm>
            <a:off x="6432057" y="3302877"/>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3</a:t>
            </a:r>
            <a:r>
              <a:rPr lang="en-CA" dirty="0"/>
              <a:t> = 50</a:t>
            </a:r>
          </a:p>
        </p:txBody>
      </p:sp>
      <p:sp>
        <p:nvSpPr>
          <p:cNvPr id="22" name="Rectangle: Rounded Corners 21">
            <a:extLst>
              <a:ext uri="{FF2B5EF4-FFF2-40B4-BE49-F238E27FC236}">
                <a16:creationId xmlns:a16="http://schemas.microsoft.com/office/drawing/2014/main" id="{DED1D95B-2038-4B07-B2F4-C1843D5680CF}"/>
              </a:ext>
            </a:extLst>
          </p:cNvPr>
          <p:cNvSpPr/>
          <p:nvPr/>
        </p:nvSpPr>
        <p:spPr>
          <a:xfrm>
            <a:off x="6432057" y="3807374"/>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4</a:t>
            </a:r>
            <a:r>
              <a:rPr lang="en-CA" dirty="0"/>
              <a:t> = 14</a:t>
            </a:r>
          </a:p>
        </p:txBody>
      </p:sp>
      <p:cxnSp>
        <p:nvCxnSpPr>
          <p:cNvPr id="24" name="Straight Arrow Connector 23">
            <a:extLst>
              <a:ext uri="{FF2B5EF4-FFF2-40B4-BE49-F238E27FC236}">
                <a16:creationId xmlns:a16="http://schemas.microsoft.com/office/drawing/2014/main" id="{0DE652C8-6A00-4870-8C29-ECDC8BFE77FB}"/>
              </a:ext>
            </a:extLst>
          </p:cNvPr>
          <p:cNvCxnSpPr/>
          <p:nvPr/>
        </p:nvCxnSpPr>
        <p:spPr>
          <a:xfrm>
            <a:off x="5536302" y="3255581"/>
            <a:ext cx="720000" cy="0"/>
          </a:xfrm>
          <a:prstGeom prst="straightConnector1">
            <a:avLst/>
          </a:prstGeom>
          <a:ln w="76200">
            <a:solidFill>
              <a:schemeClr val="tx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Action Button: Help 11">
            <a:hlinkClick r:id="" action="ppaction://noaction" highlightClick="1"/>
            <a:extLst>
              <a:ext uri="{FF2B5EF4-FFF2-40B4-BE49-F238E27FC236}">
                <a16:creationId xmlns:a16="http://schemas.microsoft.com/office/drawing/2014/main" id="{3ADE63FD-4D94-4829-8FAF-33621278DD2F}"/>
              </a:ext>
            </a:extLst>
          </p:cNvPr>
          <p:cNvSpPr/>
          <p:nvPr/>
        </p:nvSpPr>
        <p:spPr>
          <a:xfrm>
            <a:off x="8345214" y="2818087"/>
            <a:ext cx="1030014" cy="969580"/>
          </a:xfrm>
          <a:prstGeom prst="actionButtonHel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Double Brace 12">
            <a:extLst>
              <a:ext uri="{FF2B5EF4-FFF2-40B4-BE49-F238E27FC236}">
                <a16:creationId xmlns:a16="http://schemas.microsoft.com/office/drawing/2014/main" id="{DDAF532E-95BC-4B79-8D25-D26E8C7488A2}"/>
              </a:ext>
            </a:extLst>
          </p:cNvPr>
          <p:cNvSpPr/>
          <p:nvPr/>
        </p:nvSpPr>
        <p:spPr>
          <a:xfrm>
            <a:off x="3594539" y="2301775"/>
            <a:ext cx="4451130" cy="1400530"/>
          </a:xfrm>
          <a:prstGeom prst="bracePair">
            <a:avLst/>
          </a:prstGeom>
          <a:ln w="38100">
            <a:solidFill>
              <a:schemeClr val="accent3">
                <a:lumMod val="75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AE61B37C-D457-4782-80D0-414DA51FDB67}"/>
                  </a:ext>
                </a:extLst>
              </p:cNvPr>
              <p:cNvSpPr txBox="1"/>
              <p:nvPr/>
            </p:nvSpPr>
            <p:spPr>
              <a:xfrm>
                <a:off x="2160277" y="2320318"/>
                <a:ext cx="1512539" cy="756426"/>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nary>
                        <m:naryPr>
                          <m:chr m:val="∑"/>
                          <m:ctrlPr>
                            <a:rPr lang="pt-BR" i="1" smtClean="0">
                              <a:solidFill>
                                <a:schemeClr val="accent3">
                                  <a:lumMod val="75000"/>
                                </a:schemeClr>
                              </a:solidFill>
                              <a:latin typeface="Cambria Math" panose="02040503050406030204" pitchFamily="18" charset="0"/>
                            </a:rPr>
                          </m:ctrlPr>
                        </m:naryPr>
                        <m:sub>
                          <m:r>
                            <a:rPr lang="pt-BR" i="1" smtClean="0">
                              <a:solidFill>
                                <a:schemeClr val="accent3">
                                  <a:lumMod val="75000"/>
                                </a:schemeClr>
                              </a:solidFill>
                              <a:latin typeface="Cambria Math" panose="02040503050406030204" pitchFamily="18" charset="0"/>
                            </a:rPr>
                            <m:t>𝑘</m:t>
                          </m:r>
                          <m:r>
                            <a:rPr lang="pt-BR" i="1" smtClean="0">
                              <a:solidFill>
                                <a:schemeClr val="accent3">
                                  <a:lumMod val="75000"/>
                                </a:schemeClr>
                              </a:solidFill>
                              <a:latin typeface="Cambria Math" panose="02040503050406030204" pitchFamily="18" charset="0"/>
                            </a:rPr>
                            <m:t>=0</m:t>
                          </m:r>
                        </m:sub>
                        <m:sup>
                          <m:r>
                            <a:rPr lang="pt-BR" i="1" smtClean="0">
                              <a:solidFill>
                                <a:schemeClr val="accent3">
                                  <a:lumMod val="75000"/>
                                </a:schemeClr>
                              </a:solidFill>
                              <a:latin typeface="Cambria Math" panose="02040503050406030204" pitchFamily="18" charset="0"/>
                            </a:rPr>
                            <m:t>𝑛</m:t>
                          </m:r>
                        </m:sup>
                        <m:e>
                          <m:sSub>
                            <m:sSubPr>
                              <m:ctrlPr>
                                <a:rPr lang="en-CA" b="0" i="1" smtClean="0">
                                  <a:solidFill>
                                    <a:schemeClr val="accent3">
                                      <a:lumMod val="75000"/>
                                    </a:schemeClr>
                                  </a:solidFill>
                                  <a:latin typeface="Cambria Math" panose="02040503050406030204" pitchFamily="18" charset="0"/>
                                </a:rPr>
                              </m:ctrlPr>
                            </m:sSubPr>
                            <m:e>
                              <m:r>
                                <a:rPr lang="en-CA" b="0" i="1" smtClean="0">
                                  <a:solidFill>
                                    <a:schemeClr val="accent3">
                                      <a:lumMod val="75000"/>
                                    </a:schemeClr>
                                  </a:solidFill>
                                  <a:latin typeface="Cambria Math" panose="02040503050406030204" pitchFamily="18" charset="0"/>
                                </a:rPr>
                                <m:t>𝑖</m:t>
                              </m:r>
                            </m:e>
                            <m:sub>
                              <m:r>
                                <a:rPr lang="en-CA" b="0" i="1" smtClean="0">
                                  <a:solidFill>
                                    <a:schemeClr val="accent3">
                                      <a:lumMod val="75000"/>
                                    </a:schemeClr>
                                  </a:solidFill>
                                  <a:latin typeface="Cambria Math" panose="02040503050406030204" pitchFamily="18" charset="0"/>
                                </a:rPr>
                                <m:t>𝑖</m:t>
                              </m:r>
                            </m:sub>
                          </m:sSub>
                        </m:e>
                      </m:nary>
                      <m:r>
                        <a:rPr lang="en-CA" b="0" i="1" smtClean="0">
                          <a:solidFill>
                            <a:schemeClr val="accent3">
                              <a:lumMod val="75000"/>
                            </a:schemeClr>
                          </a:solidFill>
                          <a:latin typeface="Cambria Math" panose="02040503050406030204" pitchFamily="18" charset="0"/>
                        </a:rPr>
                        <m:t>=57</m:t>
                      </m:r>
                    </m:oMath>
                  </m:oMathPara>
                </a14:m>
                <a:endParaRPr lang="en-CA" dirty="0">
                  <a:solidFill>
                    <a:schemeClr val="accent3">
                      <a:lumMod val="75000"/>
                    </a:schemeClr>
                  </a:solidFill>
                </a:endParaRPr>
              </a:p>
            </p:txBody>
          </p:sp>
        </mc:Choice>
        <mc:Fallback>
          <p:sp>
            <p:nvSpPr>
              <p:cNvPr id="14" name="TextBox 13">
                <a:extLst>
                  <a:ext uri="{FF2B5EF4-FFF2-40B4-BE49-F238E27FC236}">
                    <a16:creationId xmlns:a16="http://schemas.microsoft.com/office/drawing/2014/main" id="{AE61B37C-D457-4782-80D0-414DA51FDB67}"/>
                  </a:ext>
                </a:extLst>
              </p:cNvPr>
              <p:cNvSpPr txBox="1">
                <a:spLocks noRot="1" noChangeAspect="1" noMove="1" noResize="1" noEditPoints="1" noAdjustHandles="1" noChangeArrowheads="1" noChangeShapeType="1" noTextEdit="1"/>
              </p:cNvSpPr>
              <p:nvPr/>
            </p:nvSpPr>
            <p:spPr>
              <a:xfrm>
                <a:off x="2160277" y="2320318"/>
                <a:ext cx="1512539" cy="756426"/>
              </a:xfrm>
              <a:prstGeom prst="rect">
                <a:avLst/>
              </a:prstGeom>
              <a:blipFill>
                <a:blip r:embed="rId2"/>
                <a:stretch>
                  <a:fillRect/>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4347C3FE-20B8-4D7E-AF2E-2B4F5E7BA429}"/>
                  </a:ext>
                </a:extLst>
              </p:cNvPr>
              <p:cNvSpPr txBox="1"/>
              <p:nvPr/>
            </p:nvSpPr>
            <p:spPr>
              <a:xfrm>
                <a:off x="9383405" y="2924664"/>
                <a:ext cx="1512539" cy="756426"/>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nary>
                        <m:naryPr>
                          <m:chr m:val="∑"/>
                          <m:ctrlPr>
                            <a:rPr lang="pt-BR" i="1" smtClean="0">
                              <a:solidFill>
                                <a:schemeClr val="accent3">
                                  <a:lumMod val="75000"/>
                                </a:schemeClr>
                              </a:solidFill>
                              <a:latin typeface="Cambria Math" panose="02040503050406030204" pitchFamily="18" charset="0"/>
                            </a:rPr>
                          </m:ctrlPr>
                        </m:naryPr>
                        <m:sub>
                          <m:r>
                            <a:rPr lang="pt-BR" i="1" smtClean="0">
                              <a:solidFill>
                                <a:schemeClr val="accent3">
                                  <a:lumMod val="75000"/>
                                </a:schemeClr>
                              </a:solidFill>
                              <a:latin typeface="Cambria Math" panose="02040503050406030204" pitchFamily="18" charset="0"/>
                            </a:rPr>
                            <m:t>𝑘</m:t>
                          </m:r>
                          <m:r>
                            <a:rPr lang="pt-BR" i="1" smtClean="0">
                              <a:solidFill>
                                <a:schemeClr val="accent3">
                                  <a:lumMod val="75000"/>
                                </a:schemeClr>
                              </a:solidFill>
                              <a:latin typeface="Cambria Math" panose="02040503050406030204" pitchFamily="18" charset="0"/>
                            </a:rPr>
                            <m:t>=0</m:t>
                          </m:r>
                        </m:sub>
                        <m:sup>
                          <m:r>
                            <a:rPr lang="pt-BR" i="1" smtClean="0">
                              <a:solidFill>
                                <a:schemeClr val="accent3">
                                  <a:lumMod val="75000"/>
                                </a:schemeClr>
                              </a:solidFill>
                              <a:latin typeface="Cambria Math" panose="02040503050406030204" pitchFamily="18" charset="0"/>
                            </a:rPr>
                            <m:t>𝑛</m:t>
                          </m:r>
                        </m:sup>
                        <m:e>
                          <m:sSub>
                            <m:sSubPr>
                              <m:ctrlPr>
                                <a:rPr lang="en-CA" b="0" i="1" smtClean="0">
                                  <a:solidFill>
                                    <a:schemeClr val="accent3">
                                      <a:lumMod val="75000"/>
                                    </a:schemeClr>
                                  </a:solidFill>
                                  <a:latin typeface="Cambria Math" panose="02040503050406030204" pitchFamily="18" charset="0"/>
                                </a:rPr>
                              </m:ctrlPr>
                            </m:sSubPr>
                            <m:e>
                              <m:r>
                                <a:rPr lang="en-CA" b="0" i="1" smtClean="0">
                                  <a:solidFill>
                                    <a:schemeClr val="accent3">
                                      <a:lumMod val="75000"/>
                                    </a:schemeClr>
                                  </a:solidFill>
                                  <a:latin typeface="Cambria Math" panose="02040503050406030204" pitchFamily="18" charset="0"/>
                                </a:rPr>
                                <m:t>𝑜</m:t>
                              </m:r>
                            </m:e>
                            <m:sub>
                              <m:r>
                                <a:rPr lang="en-CA" b="0" i="1" smtClean="0">
                                  <a:solidFill>
                                    <a:schemeClr val="accent3">
                                      <a:lumMod val="75000"/>
                                    </a:schemeClr>
                                  </a:solidFill>
                                  <a:latin typeface="Cambria Math" panose="02040503050406030204" pitchFamily="18" charset="0"/>
                                </a:rPr>
                                <m:t>𝑖</m:t>
                              </m:r>
                            </m:sub>
                          </m:sSub>
                        </m:e>
                      </m:nary>
                      <m:r>
                        <a:rPr lang="en-CA" b="0" i="1" smtClean="0">
                          <a:solidFill>
                            <a:schemeClr val="accent3">
                              <a:lumMod val="75000"/>
                            </a:schemeClr>
                          </a:solidFill>
                          <a:latin typeface="Cambria Math" panose="02040503050406030204" pitchFamily="18" charset="0"/>
                        </a:rPr>
                        <m:t>=50</m:t>
                      </m:r>
                    </m:oMath>
                  </m:oMathPara>
                </a14:m>
                <a:endParaRPr lang="en-CA" dirty="0">
                  <a:solidFill>
                    <a:schemeClr val="accent3">
                      <a:lumMod val="75000"/>
                    </a:schemeClr>
                  </a:solidFill>
                </a:endParaRPr>
              </a:p>
            </p:txBody>
          </p:sp>
        </mc:Choice>
        <mc:Fallback>
          <p:sp>
            <p:nvSpPr>
              <p:cNvPr id="23" name="TextBox 22">
                <a:extLst>
                  <a:ext uri="{FF2B5EF4-FFF2-40B4-BE49-F238E27FC236}">
                    <a16:creationId xmlns:a16="http://schemas.microsoft.com/office/drawing/2014/main" id="{4347C3FE-20B8-4D7E-AF2E-2B4F5E7BA429}"/>
                  </a:ext>
                </a:extLst>
              </p:cNvPr>
              <p:cNvSpPr txBox="1">
                <a:spLocks noRot="1" noChangeAspect="1" noMove="1" noResize="1" noEditPoints="1" noAdjustHandles="1" noChangeArrowheads="1" noChangeShapeType="1" noTextEdit="1"/>
              </p:cNvSpPr>
              <p:nvPr/>
            </p:nvSpPr>
            <p:spPr>
              <a:xfrm>
                <a:off x="9383405" y="2924664"/>
                <a:ext cx="1512539" cy="756426"/>
              </a:xfrm>
              <a:prstGeom prst="rect">
                <a:avLst/>
              </a:prstGeom>
              <a:blipFill>
                <a:blip r:embed="rId3"/>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2504627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12AA3-ED53-4C33-8C4A-796B82818A2B}"/>
              </a:ext>
            </a:extLst>
          </p:cNvPr>
          <p:cNvSpPr>
            <a:spLocks noGrp="1"/>
          </p:cNvSpPr>
          <p:nvPr>
            <p:ph type="title"/>
          </p:nvPr>
        </p:nvSpPr>
        <p:spPr>
          <a:xfrm>
            <a:off x="646111" y="452718"/>
            <a:ext cx="9404723" cy="1400530"/>
          </a:xfrm>
        </p:spPr>
        <p:txBody>
          <a:bodyPr/>
          <a:lstStyle/>
          <a:p>
            <a:r>
              <a:rPr lang="en-CA" dirty="0"/>
              <a:t>Idea #1 – Joining Transactions</a:t>
            </a:r>
            <a:br>
              <a:rPr lang="en-CA" dirty="0"/>
            </a:br>
            <a:endParaRPr lang="en-CA" dirty="0"/>
          </a:p>
        </p:txBody>
      </p:sp>
      <p:sp>
        <p:nvSpPr>
          <p:cNvPr id="15" name="Rectangle: Rounded Corners 14">
            <a:extLst>
              <a:ext uri="{FF2B5EF4-FFF2-40B4-BE49-F238E27FC236}">
                <a16:creationId xmlns:a16="http://schemas.microsoft.com/office/drawing/2014/main" id="{FEBE33E6-65C6-4BE6-80F1-596DA00DA080}"/>
              </a:ext>
            </a:extLst>
          </p:cNvPr>
          <p:cNvSpPr/>
          <p:nvPr/>
        </p:nvSpPr>
        <p:spPr>
          <a:xfrm>
            <a:off x="3935849" y="2293883"/>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1</a:t>
            </a:r>
            <a:r>
              <a:rPr lang="en-CA" dirty="0"/>
              <a:t> = 21</a:t>
            </a:r>
          </a:p>
        </p:txBody>
      </p:sp>
      <p:sp>
        <p:nvSpPr>
          <p:cNvPr id="16" name="Rectangle: Rounded Corners 15">
            <a:extLst>
              <a:ext uri="{FF2B5EF4-FFF2-40B4-BE49-F238E27FC236}">
                <a16:creationId xmlns:a16="http://schemas.microsoft.com/office/drawing/2014/main" id="{66C86FE5-2BD2-4DE0-A57D-33376957F6FB}"/>
              </a:ext>
            </a:extLst>
          </p:cNvPr>
          <p:cNvSpPr/>
          <p:nvPr/>
        </p:nvSpPr>
        <p:spPr>
          <a:xfrm>
            <a:off x="3935849" y="2798380"/>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2</a:t>
            </a:r>
            <a:r>
              <a:rPr lang="en-CA" dirty="0"/>
              <a:t> = 12</a:t>
            </a:r>
          </a:p>
        </p:txBody>
      </p:sp>
      <p:sp>
        <p:nvSpPr>
          <p:cNvPr id="17" name="Rectangle: Rounded Corners 16">
            <a:extLst>
              <a:ext uri="{FF2B5EF4-FFF2-40B4-BE49-F238E27FC236}">
                <a16:creationId xmlns:a16="http://schemas.microsoft.com/office/drawing/2014/main" id="{29EFFE9F-83CA-4FE3-B668-908540295AF5}"/>
              </a:ext>
            </a:extLst>
          </p:cNvPr>
          <p:cNvSpPr/>
          <p:nvPr/>
        </p:nvSpPr>
        <p:spPr>
          <a:xfrm>
            <a:off x="3935849" y="3302877"/>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3</a:t>
            </a:r>
            <a:r>
              <a:rPr lang="en-CA" dirty="0"/>
              <a:t> = 36</a:t>
            </a:r>
          </a:p>
        </p:txBody>
      </p:sp>
      <p:sp>
        <p:nvSpPr>
          <p:cNvPr id="18" name="Rectangle: Rounded Corners 17">
            <a:extLst>
              <a:ext uri="{FF2B5EF4-FFF2-40B4-BE49-F238E27FC236}">
                <a16:creationId xmlns:a16="http://schemas.microsoft.com/office/drawing/2014/main" id="{2992AFCE-DA24-414A-B1DA-FC83D05A4AD9}"/>
              </a:ext>
            </a:extLst>
          </p:cNvPr>
          <p:cNvSpPr/>
          <p:nvPr/>
        </p:nvSpPr>
        <p:spPr>
          <a:xfrm>
            <a:off x="3935849" y="3807374"/>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4</a:t>
            </a:r>
            <a:r>
              <a:rPr lang="en-CA" dirty="0"/>
              <a:t> = 28</a:t>
            </a:r>
          </a:p>
        </p:txBody>
      </p:sp>
      <p:sp>
        <p:nvSpPr>
          <p:cNvPr id="19" name="Rectangle: Rounded Corners 18">
            <a:extLst>
              <a:ext uri="{FF2B5EF4-FFF2-40B4-BE49-F238E27FC236}">
                <a16:creationId xmlns:a16="http://schemas.microsoft.com/office/drawing/2014/main" id="{2DE815FC-E1CF-4CC1-B4FC-A89B4376F1F5}"/>
              </a:ext>
            </a:extLst>
          </p:cNvPr>
          <p:cNvSpPr/>
          <p:nvPr/>
        </p:nvSpPr>
        <p:spPr>
          <a:xfrm>
            <a:off x="6432057" y="2293883"/>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1</a:t>
            </a:r>
            <a:r>
              <a:rPr lang="en-CA" dirty="0"/>
              <a:t> = 25</a:t>
            </a:r>
          </a:p>
        </p:txBody>
      </p:sp>
      <p:sp>
        <p:nvSpPr>
          <p:cNvPr id="20" name="Rectangle: Rounded Corners 19">
            <a:extLst>
              <a:ext uri="{FF2B5EF4-FFF2-40B4-BE49-F238E27FC236}">
                <a16:creationId xmlns:a16="http://schemas.microsoft.com/office/drawing/2014/main" id="{B96BF202-A2D5-4CAA-B286-76E9AB65196C}"/>
              </a:ext>
            </a:extLst>
          </p:cNvPr>
          <p:cNvSpPr/>
          <p:nvPr/>
        </p:nvSpPr>
        <p:spPr>
          <a:xfrm>
            <a:off x="6432057" y="2798380"/>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2</a:t>
            </a:r>
            <a:r>
              <a:rPr lang="en-CA" dirty="0"/>
              <a:t> = 8</a:t>
            </a:r>
          </a:p>
        </p:txBody>
      </p:sp>
      <p:sp>
        <p:nvSpPr>
          <p:cNvPr id="21" name="Rectangle: Rounded Corners 20">
            <a:extLst>
              <a:ext uri="{FF2B5EF4-FFF2-40B4-BE49-F238E27FC236}">
                <a16:creationId xmlns:a16="http://schemas.microsoft.com/office/drawing/2014/main" id="{983EA5B1-4B74-4DF5-BB4D-CD11CE79B4F3}"/>
              </a:ext>
            </a:extLst>
          </p:cNvPr>
          <p:cNvSpPr/>
          <p:nvPr/>
        </p:nvSpPr>
        <p:spPr>
          <a:xfrm>
            <a:off x="6432057" y="3302877"/>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3</a:t>
            </a:r>
            <a:r>
              <a:rPr lang="en-CA" dirty="0"/>
              <a:t> = 50</a:t>
            </a:r>
          </a:p>
        </p:txBody>
      </p:sp>
      <p:sp>
        <p:nvSpPr>
          <p:cNvPr id="22" name="Rectangle: Rounded Corners 21">
            <a:extLst>
              <a:ext uri="{FF2B5EF4-FFF2-40B4-BE49-F238E27FC236}">
                <a16:creationId xmlns:a16="http://schemas.microsoft.com/office/drawing/2014/main" id="{DED1D95B-2038-4B07-B2F4-C1843D5680CF}"/>
              </a:ext>
            </a:extLst>
          </p:cNvPr>
          <p:cNvSpPr/>
          <p:nvPr/>
        </p:nvSpPr>
        <p:spPr>
          <a:xfrm>
            <a:off x="6432057" y="3807374"/>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4</a:t>
            </a:r>
            <a:r>
              <a:rPr lang="en-CA" dirty="0"/>
              <a:t> = 14</a:t>
            </a:r>
          </a:p>
        </p:txBody>
      </p:sp>
      <p:cxnSp>
        <p:nvCxnSpPr>
          <p:cNvPr id="24" name="Straight Arrow Connector 23">
            <a:extLst>
              <a:ext uri="{FF2B5EF4-FFF2-40B4-BE49-F238E27FC236}">
                <a16:creationId xmlns:a16="http://schemas.microsoft.com/office/drawing/2014/main" id="{0DE652C8-6A00-4870-8C29-ECDC8BFE77FB}"/>
              </a:ext>
            </a:extLst>
          </p:cNvPr>
          <p:cNvCxnSpPr/>
          <p:nvPr/>
        </p:nvCxnSpPr>
        <p:spPr>
          <a:xfrm>
            <a:off x="5536302" y="3255581"/>
            <a:ext cx="720000" cy="0"/>
          </a:xfrm>
          <a:prstGeom prst="straightConnector1">
            <a:avLst/>
          </a:prstGeom>
          <a:ln w="76200">
            <a:solidFill>
              <a:schemeClr val="tx2">
                <a:lumMod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3173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12AA3-ED53-4C33-8C4A-796B82818A2B}"/>
              </a:ext>
            </a:extLst>
          </p:cNvPr>
          <p:cNvSpPr>
            <a:spLocks noGrp="1"/>
          </p:cNvSpPr>
          <p:nvPr>
            <p:ph type="title"/>
          </p:nvPr>
        </p:nvSpPr>
        <p:spPr>
          <a:xfrm>
            <a:off x="646111" y="452718"/>
            <a:ext cx="9404723" cy="1400530"/>
          </a:xfrm>
        </p:spPr>
        <p:txBody>
          <a:bodyPr/>
          <a:lstStyle/>
          <a:p>
            <a:r>
              <a:rPr lang="en-CA" dirty="0"/>
              <a:t>Idea #1 – Joining Transactions</a:t>
            </a:r>
            <a:br>
              <a:rPr lang="en-CA" dirty="0"/>
            </a:br>
            <a:endParaRPr lang="en-CA" dirty="0"/>
          </a:p>
        </p:txBody>
      </p:sp>
      <p:sp>
        <p:nvSpPr>
          <p:cNvPr id="15" name="Rectangle: Rounded Corners 14">
            <a:extLst>
              <a:ext uri="{FF2B5EF4-FFF2-40B4-BE49-F238E27FC236}">
                <a16:creationId xmlns:a16="http://schemas.microsoft.com/office/drawing/2014/main" id="{FEBE33E6-65C6-4BE6-80F1-596DA00DA080}"/>
              </a:ext>
            </a:extLst>
          </p:cNvPr>
          <p:cNvSpPr/>
          <p:nvPr/>
        </p:nvSpPr>
        <p:spPr>
          <a:xfrm>
            <a:off x="3935849" y="2293883"/>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1</a:t>
            </a:r>
            <a:r>
              <a:rPr lang="en-CA" dirty="0"/>
              <a:t> = 21</a:t>
            </a:r>
          </a:p>
        </p:txBody>
      </p:sp>
      <p:sp>
        <p:nvSpPr>
          <p:cNvPr id="16" name="Rectangle: Rounded Corners 15">
            <a:extLst>
              <a:ext uri="{FF2B5EF4-FFF2-40B4-BE49-F238E27FC236}">
                <a16:creationId xmlns:a16="http://schemas.microsoft.com/office/drawing/2014/main" id="{66C86FE5-2BD2-4DE0-A57D-33376957F6FB}"/>
              </a:ext>
            </a:extLst>
          </p:cNvPr>
          <p:cNvSpPr/>
          <p:nvPr/>
        </p:nvSpPr>
        <p:spPr>
          <a:xfrm>
            <a:off x="3935849" y="2798380"/>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2</a:t>
            </a:r>
            <a:r>
              <a:rPr lang="en-CA" dirty="0"/>
              <a:t> = 12</a:t>
            </a:r>
          </a:p>
        </p:txBody>
      </p:sp>
      <p:sp>
        <p:nvSpPr>
          <p:cNvPr id="17" name="Rectangle: Rounded Corners 16">
            <a:extLst>
              <a:ext uri="{FF2B5EF4-FFF2-40B4-BE49-F238E27FC236}">
                <a16:creationId xmlns:a16="http://schemas.microsoft.com/office/drawing/2014/main" id="{29EFFE9F-83CA-4FE3-B668-908540295AF5}"/>
              </a:ext>
            </a:extLst>
          </p:cNvPr>
          <p:cNvSpPr/>
          <p:nvPr/>
        </p:nvSpPr>
        <p:spPr>
          <a:xfrm>
            <a:off x="3935849" y="3302877"/>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3</a:t>
            </a:r>
            <a:r>
              <a:rPr lang="en-CA" dirty="0"/>
              <a:t> = 36</a:t>
            </a:r>
          </a:p>
        </p:txBody>
      </p:sp>
      <p:sp>
        <p:nvSpPr>
          <p:cNvPr id="18" name="Rectangle: Rounded Corners 17">
            <a:extLst>
              <a:ext uri="{FF2B5EF4-FFF2-40B4-BE49-F238E27FC236}">
                <a16:creationId xmlns:a16="http://schemas.microsoft.com/office/drawing/2014/main" id="{2992AFCE-DA24-414A-B1DA-FC83D05A4AD9}"/>
              </a:ext>
            </a:extLst>
          </p:cNvPr>
          <p:cNvSpPr/>
          <p:nvPr/>
        </p:nvSpPr>
        <p:spPr>
          <a:xfrm>
            <a:off x="3935849" y="3807374"/>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4</a:t>
            </a:r>
            <a:r>
              <a:rPr lang="en-CA" dirty="0"/>
              <a:t> = 28</a:t>
            </a:r>
          </a:p>
        </p:txBody>
      </p:sp>
      <p:sp>
        <p:nvSpPr>
          <p:cNvPr id="19" name="Rectangle: Rounded Corners 18">
            <a:extLst>
              <a:ext uri="{FF2B5EF4-FFF2-40B4-BE49-F238E27FC236}">
                <a16:creationId xmlns:a16="http://schemas.microsoft.com/office/drawing/2014/main" id="{2DE815FC-E1CF-4CC1-B4FC-A89B4376F1F5}"/>
              </a:ext>
            </a:extLst>
          </p:cNvPr>
          <p:cNvSpPr/>
          <p:nvPr/>
        </p:nvSpPr>
        <p:spPr>
          <a:xfrm>
            <a:off x="6432057" y="2293883"/>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1</a:t>
            </a:r>
            <a:r>
              <a:rPr lang="en-CA" dirty="0"/>
              <a:t> = 25</a:t>
            </a:r>
          </a:p>
        </p:txBody>
      </p:sp>
      <p:sp>
        <p:nvSpPr>
          <p:cNvPr id="20" name="Rectangle: Rounded Corners 19">
            <a:extLst>
              <a:ext uri="{FF2B5EF4-FFF2-40B4-BE49-F238E27FC236}">
                <a16:creationId xmlns:a16="http://schemas.microsoft.com/office/drawing/2014/main" id="{B96BF202-A2D5-4CAA-B286-76E9AB65196C}"/>
              </a:ext>
            </a:extLst>
          </p:cNvPr>
          <p:cNvSpPr/>
          <p:nvPr/>
        </p:nvSpPr>
        <p:spPr>
          <a:xfrm>
            <a:off x="6432057" y="2798380"/>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2</a:t>
            </a:r>
            <a:r>
              <a:rPr lang="en-CA" dirty="0"/>
              <a:t> = 8</a:t>
            </a:r>
          </a:p>
        </p:txBody>
      </p:sp>
      <p:sp>
        <p:nvSpPr>
          <p:cNvPr id="21" name="Rectangle: Rounded Corners 20">
            <a:extLst>
              <a:ext uri="{FF2B5EF4-FFF2-40B4-BE49-F238E27FC236}">
                <a16:creationId xmlns:a16="http://schemas.microsoft.com/office/drawing/2014/main" id="{983EA5B1-4B74-4DF5-BB4D-CD11CE79B4F3}"/>
              </a:ext>
            </a:extLst>
          </p:cNvPr>
          <p:cNvSpPr/>
          <p:nvPr/>
        </p:nvSpPr>
        <p:spPr>
          <a:xfrm>
            <a:off x="6432057" y="3302877"/>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3</a:t>
            </a:r>
            <a:r>
              <a:rPr lang="en-CA" dirty="0"/>
              <a:t> = 50</a:t>
            </a:r>
          </a:p>
        </p:txBody>
      </p:sp>
      <p:sp>
        <p:nvSpPr>
          <p:cNvPr id="22" name="Rectangle: Rounded Corners 21">
            <a:extLst>
              <a:ext uri="{FF2B5EF4-FFF2-40B4-BE49-F238E27FC236}">
                <a16:creationId xmlns:a16="http://schemas.microsoft.com/office/drawing/2014/main" id="{DED1D95B-2038-4B07-B2F4-C1843D5680CF}"/>
              </a:ext>
            </a:extLst>
          </p:cNvPr>
          <p:cNvSpPr/>
          <p:nvPr/>
        </p:nvSpPr>
        <p:spPr>
          <a:xfrm>
            <a:off x="6432057" y="3807374"/>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4</a:t>
            </a:r>
            <a:r>
              <a:rPr lang="en-CA" dirty="0"/>
              <a:t> = 14</a:t>
            </a:r>
          </a:p>
        </p:txBody>
      </p:sp>
      <p:cxnSp>
        <p:nvCxnSpPr>
          <p:cNvPr id="24" name="Straight Arrow Connector 23">
            <a:extLst>
              <a:ext uri="{FF2B5EF4-FFF2-40B4-BE49-F238E27FC236}">
                <a16:creationId xmlns:a16="http://schemas.microsoft.com/office/drawing/2014/main" id="{0DE652C8-6A00-4870-8C29-ECDC8BFE77FB}"/>
              </a:ext>
            </a:extLst>
          </p:cNvPr>
          <p:cNvCxnSpPr/>
          <p:nvPr/>
        </p:nvCxnSpPr>
        <p:spPr>
          <a:xfrm>
            <a:off x="5536302" y="3255581"/>
            <a:ext cx="720000" cy="0"/>
          </a:xfrm>
          <a:prstGeom prst="straightConnector1">
            <a:avLst/>
          </a:prstGeom>
          <a:ln w="76200">
            <a:solidFill>
              <a:schemeClr val="tx2">
                <a:lumMod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6842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12AA3-ED53-4C33-8C4A-796B82818A2B}"/>
              </a:ext>
            </a:extLst>
          </p:cNvPr>
          <p:cNvSpPr>
            <a:spLocks noGrp="1"/>
          </p:cNvSpPr>
          <p:nvPr>
            <p:ph type="title"/>
          </p:nvPr>
        </p:nvSpPr>
        <p:spPr>
          <a:xfrm>
            <a:off x="646111" y="452718"/>
            <a:ext cx="9404723" cy="1400530"/>
          </a:xfrm>
        </p:spPr>
        <p:txBody>
          <a:bodyPr/>
          <a:lstStyle/>
          <a:p>
            <a:r>
              <a:rPr lang="en-CA" dirty="0"/>
              <a:t>Idea #1 – Joining Transactions</a:t>
            </a:r>
            <a:br>
              <a:rPr lang="en-CA" dirty="0"/>
            </a:br>
            <a:endParaRPr lang="en-CA" dirty="0"/>
          </a:p>
        </p:txBody>
      </p:sp>
      <p:sp>
        <p:nvSpPr>
          <p:cNvPr id="15" name="Rectangle: Rounded Corners 14">
            <a:extLst>
              <a:ext uri="{FF2B5EF4-FFF2-40B4-BE49-F238E27FC236}">
                <a16:creationId xmlns:a16="http://schemas.microsoft.com/office/drawing/2014/main" id="{FEBE33E6-65C6-4BE6-80F1-596DA00DA080}"/>
              </a:ext>
            </a:extLst>
          </p:cNvPr>
          <p:cNvSpPr/>
          <p:nvPr/>
        </p:nvSpPr>
        <p:spPr>
          <a:xfrm>
            <a:off x="3935849" y="2293883"/>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1</a:t>
            </a:r>
            <a:r>
              <a:rPr lang="en-CA" dirty="0"/>
              <a:t> = 21</a:t>
            </a:r>
          </a:p>
        </p:txBody>
      </p:sp>
      <p:sp>
        <p:nvSpPr>
          <p:cNvPr id="16" name="Rectangle: Rounded Corners 15">
            <a:extLst>
              <a:ext uri="{FF2B5EF4-FFF2-40B4-BE49-F238E27FC236}">
                <a16:creationId xmlns:a16="http://schemas.microsoft.com/office/drawing/2014/main" id="{66C86FE5-2BD2-4DE0-A57D-33376957F6FB}"/>
              </a:ext>
            </a:extLst>
          </p:cNvPr>
          <p:cNvSpPr/>
          <p:nvPr/>
        </p:nvSpPr>
        <p:spPr>
          <a:xfrm>
            <a:off x="3935849" y="2798380"/>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2</a:t>
            </a:r>
            <a:r>
              <a:rPr lang="en-CA" dirty="0"/>
              <a:t> = 12</a:t>
            </a:r>
          </a:p>
        </p:txBody>
      </p:sp>
      <p:sp>
        <p:nvSpPr>
          <p:cNvPr id="17" name="Rectangle: Rounded Corners 16">
            <a:extLst>
              <a:ext uri="{FF2B5EF4-FFF2-40B4-BE49-F238E27FC236}">
                <a16:creationId xmlns:a16="http://schemas.microsoft.com/office/drawing/2014/main" id="{29EFFE9F-83CA-4FE3-B668-908540295AF5}"/>
              </a:ext>
            </a:extLst>
          </p:cNvPr>
          <p:cNvSpPr/>
          <p:nvPr/>
        </p:nvSpPr>
        <p:spPr>
          <a:xfrm>
            <a:off x="3935849" y="3302877"/>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3</a:t>
            </a:r>
            <a:r>
              <a:rPr lang="en-CA" dirty="0"/>
              <a:t> = 36</a:t>
            </a:r>
          </a:p>
        </p:txBody>
      </p:sp>
      <p:sp>
        <p:nvSpPr>
          <p:cNvPr id="18" name="Rectangle: Rounded Corners 17">
            <a:extLst>
              <a:ext uri="{FF2B5EF4-FFF2-40B4-BE49-F238E27FC236}">
                <a16:creationId xmlns:a16="http://schemas.microsoft.com/office/drawing/2014/main" id="{2992AFCE-DA24-414A-B1DA-FC83D05A4AD9}"/>
              </a:ext>
            </a:extLst>
          </p:cNvPr>
          <p:cNvSpPr/>
          <p:nvPr/>
        </p:nvSpPr>
        <p:spPr>
          <a:xfrm>
            <a:off x="3935849" y="3807374"/>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4</a:t>
            </a:r>
            <a:r>
              <a:rPr lang="en-CA" dirty="0"/>
              <a:t> = 28</a:t>
            </a:r>
          </a:p>
        </p:txBody>
      </p:sp>
      <p:sp>
        <p:nvSpPr>
          <p:cNvPr id="19" name="Rectangle: Rounded Corners 18">
            <a:extLst>
              <a:ext uri="{FF2B5EF4-FFF2-40B4-BE49-F238E27FC236}">
                <a16:creationId xmlns:a16="http://schemas.microsoft.com/office/drawing/2014/main" id="{2DE815FC-E1CF-4CC1-B4FC-A89B4376F1F5}"/>
              </a:ext>
            </a:extLst>
          </p:cNvPr>
          <p:cNvSpPr/>
          <p:nvPr/>
        </p:nvSpPr>
        <p:spPr>
          <a:xfrm>
            <a:off x="6432057" y="2293883"/>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1</a:t>
            </a:r>
            <a:r>
              <a:rPr lang="en-CA" dirty="0"/>
              <a:t> = 25</a:t>
            </a:r>
          </a:p>
        </p:txBody>
      </p:sp>
      <p:sp>
        <p:nvSpPr>
          <p:cNvPr id="20" name="Rectangle: Rounded Corners 19">
            <a:extLst>
              <a:ext uri="{FF2B5EF4-FFF2-40B4-BE49-F238E27FC236}">
                <a16:creationId xmlns:a16="http://schemas.microsoft.com/office/drawing/2014/main" id="{B96BF202-A2D5-4CAA-B286-76E9AB65196C}"/>
              </a:ext>
            </a:extLst>
          </p:cNvPr>
          <p:cNvSpPr/>
          <p:nvPr/>
        </p:nvSpPr>
        <p:spPr>
          <a:xfrm>
            <a:off x="6432057" y="2798380"/>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2</a:t>
            </a:r>
            <a:r>
              <a:rPr lang="en-CA" dirty="0"/>
              <a:t> = 8</a:t>
            </a:r>
          </a:p>
        </p:txBody>
      </p:sp>
      <p:sp>
        <p:nvSpPr>
          <p:cNvPr id="21" name="Rectangle: Rounded Corners 20">
            <a:extLst>
              <a:ext uri="{FF2B5EF4-FFF2-40B4-BE49-F238E27FC236}">
                <a16:creationId xmlns:a16="http://schemas.microsoft.com/office/drawing/2014/main" id="{983EA5B1-4B74-4DF5-BB4D-CD11CE79B4F3}"/>
              </a:ext>
            </a:extLst>
          </p:cNvPr>
          <p:cNvSpPr/>
          <p:nvPr/>
        </p:nvSpPr>
        <p:spPr>
          <a:xfrm>
            <a:off x="6432057" y="3302877"/>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3</a:t>
            </a:r>
            <a:r>
              <a:rPr lang="en-CA" dirty="0"/>
              <a:t> = 50</a:t>
            </a:r>
          </a:p>
        </p:txBody>
      </p:sp>
      <p:sp>
        <p:nvSpPr>
          <p:cNvPr id="22" name="Rectangle: Rounded Corners 21">
            <a:extLst>
              <a:ext uri="{FF2B5EF4-FFF2-40B4-BE49-F238E27FC236}">
                <a16:creationId xmlns:a16="http://schemas.microsoft.com/office/drawing/2014/main" id="{DED1D95B-2038-4B07-B2F4-C1843D5680CF}"/>
              </a:ext>
            </a:extLst>
          </p:cNvPr>
          <p:cNvSpPr/>
          <p:nvPr/>
        </p:nvSpPr>
        <p:spPr>
          <a:xfrm>
            <a:off x="6432057" y="3807374"/>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4</a:t>
            </a:r>
            <a:r>
              <a:rPr lang="en-CA" dirty="0"/>
              <a:t> = 14</a:t>
            </a:r>
          </a:p>
        </p:txBody>
      </p:sp>
      <p:cxnSp>
        <p:nvCxnSpPr>
          <p:cNvPr id="24" name="Straight Arrow Connector 23">
            <a:extLst>
              <a:ext uri="{FF2B5EF4-FFF2-40B4-BE49-F238E27FC236}">
                <a16:creationId xmlns:a16="http://schemas.microsoft.com/office/drawing/2014/main" id="{0DE652C8-6A00-4870-8C29-ECDC8BFE77FB}"/>
              </a:ext>
            </a:extLst>
          </p:cNvPr>
          <p:cNvCxnSpPr/>
          <p:nvPr/>
        </p:nvCxnSpPr>
        <p:spPr>
          <a:xfrm>
            <a:off x="5536302" y="3255581"/>
            <a:ext cx="720000" cy="0"/>
          </a:xfrm>
          <a:prstGeom prst="straightConnector1">
            <a:avLst/>
          </a:prstGeom>
          <a:ln w="76200">
            <a:solidFill>
              <a:schemeClr val="tx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Double Brace 11">
            <a:extLst>
              <a:ext uri="{FF2B5EF4-FFF2-40B4-BE49-F238E27FC236}">
                <a16:creationId xmlns:a16="http://schemas.microsoft.com/office/drawing/2014/main" id="{6B991945-5AAC-4D81-A51B-7B7337655459}"/>
              </a:ext>
            </a:extLst>
          </p:cNvPr>
          <p:cNvSpPr/>
          <p:nvPr/>
        </p:nvSpPr>
        <p:spPr>
          <a:xfrm>
            <a:off x="3657600" y="3329157"/>
            <a:ext cx="4319753" cy="882864"/>
          </a:xfrm>
          <a:prstGeom prst="bracePair">
            <a:avLst/>
          </a:prstGeom>
          <a:ln w="38100">
            <a:solidFill>
              <a:schemeClr val="accent3">
                <a:lumMod val="75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5CFFE3E8-9D80-4C94-90FF-D4694DDE38C2}"/>
                  </a:ext>
                </a:extLst>
              </p:cNvPr>
              <p:cNvSpPr txBox="1"/>
              <p:nvPr/>
            </p:nvSpPr>
            <p:spPr>
              <a:xfrm>
                <a:off x="2202318" y="3379237"/>
                <a:ext cx="1512539" cy="756426"/>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nary>
                        <m:naryPr>
                          <m:chr m:val="∑"/>
                          <m:ctrlPr>
                            <a:rPr lang="pt-BR" i="1" smtClean="0">
                              <a:solidFill>
                                <a:schemeClr val="accent3">
                                  <a:lumMod val="75000"/>
                                </a:schemeClr>
                              </a:solidFill>
                              <a:latin typeface="Cambria Math" panose="02040503050406030204" pitchFamily="18" charset="0"/>
                            </a:rPr>
                          </m:ctrlPr>
                        </m:naryPr>
                        <m:sub>
                          <m:r>
                            <a:rPr lang="pt-BR" i="1" smtClean="0">
                              <a:solidFill>
                                <a:schemeClr val="accent3">
                                  <a:lumMod val="75000"/>
                                </a:schemeClr>
                              </a:solidFill>
                              <a:latin typeface="Cambria Math" panose="02040503050406030204" pitchFamily="18" charset="0"/>
                            </a:rPr>
                            <m:t>𝑘</m:t>
                          </m:r>
                          <m:r>
                            <a:rPr lang="pt-BR" i="1" smtClean="0">
                              <a:solidFill>
                                <a:schemeClr val="accent3">
                                  <a:lumMod val="75000"/>
                                </a:schemeClr>
                              </a:solidFill>
                              <a:latin typeface="Cambria Math" panose="02040503050406030204" pitchFamily="18" charset="0"/>
                            </a:rPr>
                            <m:t>=0</m:t>
                          </m:r>
                        </m:sub>
                        <m:sup>
                          <m:r>
                            <a:rPr lang="pt-BR" i="1" smtClean="0">
                              <a:solidFill>
                                <a:schemeClr val="accent3">
                                  <a:lumMod val="75000"/>
                                </a:schemeClr>
                              </a:solidFill>
                              <a:latin typeface="Cambria Math" panose="02040503050406030204" pitchFamily="18" charset="0"/>
                            </a:rPr>
                            <m:t>𝑛</m:t>
                          </m:r>
                        </m:sup>
                        <m:e>
                          <m:sSub>
                            <m:sSubPr>
                              <m:ctrlPr>
                                <a:rPr lang="en-CA" b="0" i="1" smtClean="0">
                                  <a:solidFill>
                                    <a:schemeClr val="accent3">
                                      <a:lumMod val="75000"/>
                                    </a:schemeClr>
                                  </a:solidFill>
                                  <a:latin typeface="Cambria Math" panose="02040503050406030204" pitchFamily="18" charset="0"/>
                                </a:rPr>
                              </m:ctrlPr>
                            </m:sSubPr>
                            <m:e>
                              <m:r>
                                <a:rPr lang="en-CA" b="0" i="1" smtClean="0">
                                  <a:solidFill>
                                    <a:schemeClr val="accent3">
                                      <a:lumMod val="75000"/>
                                    </a:schemeClr>
                                  </a:solidFill>
                                  <a:latin typeface="Cambria Math" panose="02040503050406030204" pitchFamily="18" charset="0"/>
                                </a:rPr>
                                <m:t>𝑖</m:t>
                              </m:r>
                            </m:e>
                            <m:sub>
                              <m:r>
                                <a:rPr lang="en-CA" b="0" i="1" smtClean="0">
                                  <a:solidFill>
                                    <a:schemeClr val="accent3">
                                      <a:lumMod val="75000"/>
                                    </a:schemeClr>
                                  </a:solidFill>
                                  <a:latin typeface="Cambria Math" panose="02040503050406030204" pitchFamily="18" charset="0"/>
                                </a:rPr>
                                <m:t>𝑖</m:t>
                              </m:r>
                            </m:sub>
                          </m:sSub>
                        </m:e>
                      </m:nary>
                      <m:r>
                        <a:rPr lang="en-CA" b="0" i="1" smtClean="0">
                          <a:solidFill>
                            <a:schemeClr val="accent3">
                              <a:lumMod val="75000"/>
                            </a:schemeClr>
                          </a:solidFill>
                          <a:latin typeface="Cambria Math" panose="02040503050406030204" pitchFamily="18" charset="0"/>
                        </a:rPr>
                        <m:t>=64</m:t>
                      </m:r>
                    </m:oMath>
                  </m:oMathPara>
                </a14:m>
                <a:endParaRPr lang="en-CA" dirty="0">
                  <a:solidFill>
                    <a:schemeClr val="accent3">
                      <a:lumMod val="75000"/>
                    </a:schemeClr>
                  </a:solidFill>
                </a:endParaRPr>
              </a:p>
            </p:txBody>
          </p:sp>
        </mc:Choice>
        <mc:Fallback>
          <p:sp>
            <p:nvSpPr>
              <p:cNvPr id="13" name="TextBox 12">
                <a:extLst>
                  <a:ext uri="{FF2B5EF4-FFF2-40B4-BE49-F238E27FC236}">
                    <a16:creationId xmlns:a16="http://schemas.microsoft.com/office/drawing/2014/main" id="{5CFFE3E8-9D80-4C94-90FF-D4694DDE38C2}"/>
                  </a:ext>
                </a:extLst>
              </p:cNvPr>
              <p:cNvSpPr txBox="1">
                <a:spLocks noRot="1" noChangeAspect="1" noMove="1" noResize="1" noEditPoints="1" noAdjustHandles="1" noChangeArrowheads="1" noChangeShapeType="1" noTextEdit="1"/>
              </p:cNvSpPr>
              <p:nvPr/>
            </p:nvSpPr>
            <p:spPr>
              <a:xfrm>
                <a:off x="2202318" y="3379237"/>
                <a:ext cx="1512539" cy="756426"/>
              </a:xfrm>
              <a:prstGeom prst="rect">
                <a:avLst/>
              </a:prstGeom>
              <a:blipFill>
                <a:blip r:embed="rId2"/>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1797427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12AA3-ED53-4C33-8C4A-796B82818A2B}"/>
              </a:ext>
            </a:extLst>
          </p:cNvPr>
          <p:cNvSpPr>
            <a:spLocks noGrp="1"/>
          </p:cNvSpPr>
          <p:nvPr>
            <p:ph type="title"/>
          </p:nvPr>
        </p:nvSpPr>
        <p:spPr>
          <a:xfrm>
            <a:off x="646111" y="452718"/>
            <a:ext cx="9404723" cy="1400530"/>
          </a:xfrm>
        </p:spPr>
        <p:txBody>
          <a:bodyPr/>
          <a:lstStyle/>
          <a:p>
            <a:r>
              <a:rPr lang="en-CA" dirty="0"/>
              <a:t>Idea #1 – Joining Transactions</a:t>
            </a:r>
            <a:br>
              <a:rPr lang="en-CA" dirty="0"/>
            </a:br>
            <a:endParaRPr lang="en-CA" dirty="0"/>
          </a:p>
        </p:txBody>
      </p:sp>
      <p:sp>
        <p:nvSpPr>
          <p:cNvPr id="15" name="Rectangle: Rounded Corners 14">
            <a:extLst>
              <a:ext uri="{FF2B5EF4-FFF2-40B4-BE49-F238E27FC236}">
                <a16:creationId xmlns:a16="http://schemas.microsoft.com/office/drawing/2014/main" id="{FEBE33E6-65C6-4BE6-80F1-596DA00DA080}"/>
              </a:ext>
            </a:extLst>
          </p:cNvPr>
          <p:cNvSpPr/>
          <p:nvPr/>
        </p:nvSpPr>
        <p:spPr>
          <a:xfrm>
            <a:off x="3935849" y="2293883"/>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1</a:t>
            </a:r>
            <a:r>
              <a:rPr lang="en-CA" dirty="0"/>
              <a:t> = 21</a:t>
            </a:r>
          </a:p>
        </p:txBody>
      </p:sp>
      <p:sp>
        <p:nvSpPr>
          <p:cNvPr id="16" name="Rectangle: Rounded Corners 15">
            <a:extLst>
              <a:ext uri="{FF2B5EF4-FFF2-40B4-BE49-F238E27FC236}">
                <a16:creationId xmlns:a16="http://schemas.microsoft.com/office/drawing/2014/main" id="{66C86FE5-2BD2-4DE0-A57D-33376957F6FB}"/>
              </a:ext>
            </a:extLst>
          </p:cNvPr>
          <p:cNvSpPr/>
          <p:nvPr/>
        </p:nvSpPr>
        <p:spPr>
          <a:xfrm>
            <a:off x="3935849" y="2798380"/>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2</a:t>
            </a:r>
            <a:r>
              <a:rPr lang="en-CA" dirty="0"/>
              <a:t> = 12</a:t>
            </a:r>
          </a:p>
        </p:txBody>
      </p:sp>
      <p:sp>
        <p:nvSpPr>
          <p:cNvPr id="17" name="Rectangle: Rounded Corners 16">
            <a:extLst>
              <a:ext uri="{FF2B5EF4-FFF2-40B4-BE49-F238E27FC236}">
                <a16:creationId xmlns:a16="http://schemas.microsoft.com/office/drawing/2014/main" id="{29EFFE9F-83CA-4FE3-B668-908540295AF5}"/>
              </a:ext>
            </a:extLst>
          </p:cNvPr>
          <p:cNvSpPr/>
          <p:nvPr/>
        </p:nvSpPr>
        <p:spPr>
          <a:xfrm>
            <a:off x="3935849" y="3302877"/>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3</a:t>
            </a:r>
            <a:r>
              <a:rPr lang="en-CA" dirty="0"/>
              <a:t> = 36</a:t>
            </a:r>
          </a:p>
        </p:txBody>
      </p:sp>
      <p:sp>
        <p:nvSpPr>
          <p:cNvPr id="18" name="Rectangle: Rounded Corners 17">
            <a:extLst>
              <a:ext uri="{FF2B5EF4-FFF2-40B4-BE49-F238E27FC236}">
                <a16:creationId xmlns:a16="http://schemas.microsoft.com/office/drawing/2014/main" id="{2992AFCE-DA24-414A-B1DA-FC83D05A4AD9}"/>
              </a:ext>
            </a:extLst>
          </p:cNvPr>
          <p:cNvSpPr/>
          <p:nvPr/>
        </p:nvSpPr>
        <p:spPr>
          <a:xfrm>
            <a:off x="3935849" y="3807374"/>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4</a:t>
            </a:r>
            <a:r>
              <a:rPr lang="en-CA" dirty="0"/>
              <a:t> = 28</a:t>
            </a:r>
          </a:p>
        </p:txBody>
      </p:sp>
      <p:sp>
        <p:nvSpPr>
          <p:cNvPr id="19" name="Rectangle: Rounded Corners 18">
            <a:extLst>
              <a:ext uri="{FF2B5EF4-FFF2-40B4-BE49-F238E27FC236}">
                <a16:creationId xmlns:a16="http://schemas.microsoft.com/office/drawing/2014/main" id="{2DE815FC-E1CF-4CC1-B4FC-A89B4376F1F5}"/>
              </a:ext>
            </a:extLst>
          </p:cNvPr>
          <p:cNvSpPr/>
          <p:nvPr/>
        </p:nvSpPr>
        <p:spPr>
          <a:xfrm>
            <a:off x="6432057" y="2293883"/>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1</a:t>
            </a:r>
            <a:r>
              <a:rPr lang="en-CA" dirty="0"/>
              <a:t> = 25</a:t>
            </a:r>
          </a:p>
        </p:txBody>
      </p:sp>
      <p:sp>
        <p:nvSpPr>
          <p:cNvPr id="20" name="Rectangle: Rounded Corners 19">
            <a:extLst>
              <a:ext uri="{FF2B5EF4-FFF2-40B4-BE49-F238E27FC236}">
                <a16:creationId xmlns:a16="http://schemas.microsoft.com/office/drawing/2014/main" id="{B96BF202-A2D5-4CAA-B286-76E9AB65196C}"/>
              </a:ext>
            </a:extLst>
          </p:cNvPr>
          <p:cNvSpPr/>
          <p:nvPr/>
        </p:nvSpPr>
        <p:spPr>
          <a:xfrm>
            <a:off x="6432057" y="2798380"/>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2</a:t>
            </a:r>
            <a:r>
              <a:rPr lang="en-CA" dirty="0"/>
              <a:t> = 8</a:t>
            </a:r>
          </a:p>
        </p:txBody>
      </p:sp>
      <p:sp>
        <p:nvSpPr>
          <p:cNvPr id="21" name="Rectangle: Rounded Corners 20">
            <a:extLst>
              <a:ext uri="{FF2B5EF4-FFF2-40B4-BE49-F238E27FC236}">
                <a16:creationId xmlns:a16="http://schemas.microsoft.com/office/drawing/2014/main" id="{983EA5B1-4B74-4DF5-BB4D-CD11CE79B4F3}"/>
              </a:ext>
            </a:extLst>
          </p:cNvPr>
          <p:cNvSpPr/>
          <p:nvPr/>
        </p:nvSpPr>
        <p:spPr>
          <a:xfrm>
            <a:off x="6432057" y="3302877"/>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3</a:t>
            </a:r>
            <a:r>
              <a:rPr lang="en-CA" dirty="0"/>
              <a:t> = 50</a:t>
            </a:r>
          </a:p>
        </p:txBody>
      </p:sp>
      <p:sp>
        <p:nvSpPr>
          <p:cNvPr id="22" name="Rectangle: Rounded Corners 21">
            <a:extLst>
              <a:ext uri="{FF2B5EF4-FFF2-40B4-BE49-F238E27FC236}">
                <a16:creationId xmlns:a16="http://schemas.microsoft.com/office/drawing/2014/main" id="{DED1D95B-2038-4B07-B2F4-C1843D5680CF}"/>
              </a:ext>
            </a:extLst>
          </p:cNvPr>
          <p:cNvSpPr/>
          <p:nvPr/>
        </p:nvSpPr>
        <p:spPr>
          <a:xfrm>
            <a:off x="6432057" y="3807374"/>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4</a:t>
            </a:r>
            <a:r>
              <a:rPr lang="en-CA" dirty="0"/>
              <a:t> = 14</a:t>
            </a:r>
          </a:p>
        </p:txBody>
      </p:sp>
      <p:cxnSp>
        <p:nvCxnSpPr>
          <p:cNvPr id="24" name="Straight Arrow Connector 23">
            <a:extLst>
              <a:ext uri="{FF2B5EF4-FFF2-40B4-BE49-F238E27FC236}">
                <a16:creationId xmlns:a16="http://schemas.microsoft.com/office/drawing/2014/main" id="{0DE652C8-6A00-4870-8C29-ECDC8BFE77FB}"/>
              </a:ext>
            </a:extLst>
          </p:cNvPr>
          <p:cNvCxnSpPr/>
          <p:nvPr/>
        </p:nvCxnSpPr>
        <p:spPr>
          <a:xfrm>
            <a:off x="5536302" y="3255581"/>
            <a:ext cx="720000" cy="0"/>
          </a:xfrm>
          <a:prstGeom prst="straightConnector1">
            <a:avLst/>
          </a:prstGeom>
          <a:ln w="76200">
            <a:solidFill>
              <a:schemeClr val="tx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Double Brace 2">
            <a:extLst>
              <a:ext uri="{FF2B5EF4-FFF2-40B4-BE49-F238E27FC236}">
                <a16:creationId xmlns:a16="http://schemas.microsoft.com/office/drawing/2014/main" id="{5BCE25E1-73EC-4E62-BE47-DB602038AAA7}"/>
              </a:ext>
            </a:extLst>
          </p:cNvPr>
          <p:cNvSpPr/>
          <p:nvPr/>
        </p:nvSpPr>
        <p:spPr>
          <a:xfrm>
            <a:off x="3657600" y="3329157"/>
            <a:ext cx="4319753" cy="882864"/>
          </a:xfrm>
          <a:prstGeom prst="bracePair">
            <a:avLst/>
          </a:prstGeom>
          <a:ln w="38100">
            <a:solidFill>
              <a:schemeClr val="accent3">
                <a:lumMod val="75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13" name="Double Brace 12">
            <a:extLst>
              <a:ext uri="{FF2B5EF4-FFF2-40B4-BE49-F238E27FC236}">
                <a16:creationId xmlns:a16="http://schemas.microsoft.com/office/drawing/2014/main" id="{49C4682B-8070-41D1-9D36-B7F3450B7DF7}"/>
              </a:ext>
            </a:extLst>
          </p:cNvPr>
          <p:cNvSpPr/>
          <p:nvPr/>
        </p:nvSpPr>
        <p:spPr>
          <a:xfrm>
            <a:off x="3657599" y="2301775"/>
            <a:ext cx="4319753" cy="882864"/>
          </a:xfrm>
          <a:prstGeom prst="bracePair">
            <a:avLst/>
          </a:prstGeom>
          <a:ln w="38100">
            <a:solidFill>
              <a:schemeClr val="bg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F2E26C26-1ECE-45F1-AA4B-0888C4C2D931}"/>
                  </a:ext>
                </a:extLst>
              </p:cNvPr>
              <p:cNvSpPr txBox="1"/>
              <p:nvPr/>
            </p:nvSpPr>
            <p:spPr>
              <a:xfrm>
                <a:off x="8062385" y="2320318"/>
                <a:ext cx="1512539" cy="756426"/>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nary>
                        <m:naryPr>
                          <m:chr m:val="∑"/>
                          <m:ctrlPr>
                            <a:rPr lang="pt-BR" i="1" smtClean="0">
                              <a:solidFill>
                                <a:schemeClr val="bg1"/>
                              </a:solidFill>
                              <a:latin typeface="Cambria Math" panose="02040503050406030204" pitchFamily="18" charset="0"/>
                            </a:rPr>
                          </m:ctrlPr>
                        </m:naryPr>
                        <m:sub>
                          <m:r>
                            <a:rPr lang="pt-BR" i="1" smtClean="0">
                              <a:solidFill>
                                <a:schemeClr val="bg1"/>
                              </a:solidFill>
                              <a:latin typeface="Cambria Math" panose="02040503050406030204" pitchFamily="18" charset="0"/>
                            </a:rPr>
                            <m:t>𝑘</m:t>
                          </m:r>
                          <m:r>
                            <a:rPr lang="pt-BR" i="1" smtClean="0">
                              <a:solidFill>
                                <a:schemeClr val="bg1"/>
                              </a:solidFill>
                              <a:latin typeface="Cambria Math" panose="02040503050406030204" pitchFamily="18" charset="0"/>
                            </a:rPr>
                            <m:t>=0</m:t>
                          </m:r>
                        </m:sub>
                        <m:sup>
                          <m:r>
                            <a:rPr lang="pt-BR" i="1" smtClean="0">
                              <a:solidFill>
                                <a:schemeClr val="bg1"/>
                              </a:solidFill>
                              <a:latin typeface="Cambria Math" panose="02040503050406030204" pitchFamily="18" charset="0"/>
                            </a:rPr>
                            <m:t>𝑛</m:t>
                          </m:r>
                        </m:sup>
                        <m:e>
                          <m:sSub>
                            <m:sSubPr>
                              <m:ctrlPr>
                                <a:rPr lang="en-CA" b="0" i="1" smtClean="0">
                                  <a:solidFill>
                                    <a:schemeClr val="bg1"/>
                                  </a:solidFill>
                                  <a:latin typeface="Cambria Math" panose="02040503050406030204" pitchFamily="18" charset="0"/>
                                </a:rPr>
                              </m:ctrlPr>
                            </m:sSubPr>
                            <m:e>
                              <m:r>
                                <a:rPr lang="en-CA" b="0" i="1" smtClean="0">
                                  <a:solidFill>
                                    <a:schemeClr val="bg1"/>
                                  </a:solidFill>
                                  <a:latin typeface="Cambria Math" panose="02040503050406030204" pitchFamily="18" charset="0"/>
                                </a:rPr>
                                <m:t>𝑜</m:t>
                              </m:r>
                            </m:e>
                            <m:sub>
                              <m:r>
                                <a:rPr lang="en-CA" b="0" i="1" smtClean="0">
                                  <a:solidFill>
                                    <a:schemeClr val="bg1"/>
                                  </a:solidFill>
                                  <a:latin typeface="Cambria Math" panose="02040503050406030204" pitchFamily="18" charset="0"/>
                                </a:rPr>
                                <m:t>𝑖</m:t>
                              </m:r>
                            </m:sub>
                          </m:sSub>
                        </m:e>
                      </m:nary>
                      <m:r>
                        <a:rPr lang="en-CA" b="0" i="1" smtClean="0">
                          <a:solidFill>
                            <a:schemeClr val="bg1"/>
                          </a:solidFill>
                          <a:latin typeface="Cambria Math" panose="02040503050406030204" pitchFamily="18" charset="0"/>
                        </a:rPr>
                        <m:t>=33</m:t>
                      </m:r>
                    </m:oMath>
                  </m:oMathPara>
                </a14:m>
                <a:endParaRPr lang="en-CA" dirty="0">
                  <a:solidFill>
                    <a:schemeClr val="bg1"/>
                  </a:solidFill>
                </a:endParaRPr>
              </a:p>
            </p:txBody>
          </p:sp>
        </mc:Choice>
        <mc:Fallback>
          <p:sp>
            <p:nvSpPr>
              <p:cNvPr id="4" name="TextBox 3">
                <a:extLst>
                  <a:ext uri="{FF2B5EF4-FFF2-40B4-BE49-F238E27FC236}">
                    <a16:creationId xmlns:a16="http://schemas.microsoft.com/office/drawing/2014/main" id="{F2E26C26-1ECE-45F1-AA4B-0888C4C2D931}"/>
                  </a:ext>
                </a:extLst>
              </p:cNvPr>
              <p:cNvSpPr txBox="1">
                <a:spLocks noRot="1" noChangeAspect="1" noMove="1" noResize="1" noEditPoints="1" noAdjustHandles="1" noChangeArrowheads="1" noChangeShapeType="1" noTextEdit="1"/>
              </p:cNvSpPr>
              <p:nvPr/>
            </p:nvSpPr>
            <p:spPr>
              <a:xfrm>
                <a:off x="8062385" y="2320318"/>
                <a:ext cx="1512539" cy="756426"/>
              </a:xfrm>
              <a:prstGeom prst="rect">
                <a:avLst/>
              </a:prstGeom>
              <a:blipFill>
                <a:blip r:embed="rId2"/>
                <a:stretch>
                  <a:fillRect/>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0AC00200-4B70-4E33-A33C-BCCB9710ED27}"/>
                  </a:ext>
                </a:extLst>
              </p:cNvPr>
              <p:cNvSpPr txBox="1"/>
              <p:nvPr/>
            </p:nvSpPr>
            <p:spPr>
              <a:xfrm>
                <a:off x="2160277" y="2320318"/>
                <a:ext cx="1512539" cy="756426"/>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nary>
                        <m:naryPr>
                          <m:chr m:val="∑"/>
                          <m:ctrlPr>
                            <a:rPr lang="pt-BR" i="1" smtClean="0">
                              <a:solidFill>
                                <a:schemeClr val="bg1"/>
                              </a:solidFill>
                              <a:latin typeface="Cambria Math" panose="02040503050406030204" pitchFamily="18" charset="0"/>
                            </a:rPr>
                          </m:ctrlPr>
                        </m:naryPr>
                        <m:sub>
                          <m:r>
                            <a:rPr lang="pt-BR" i="1" smtClean="0">
                              <a:solidFill>
                                <a:schemeClr val="bg1"/>
                              </a:solidFill>
                              <a:latin typeface="Cambria Math" panose="02040503050406030204" pitchFamily="18" charset="0"/>
                            </a:rPr>
                            <m:t>𝑘</m:t>
                          </m:r>
                          <m:r>
                            <a:rPr lang="pt-BR" i="1" smtClean="0">
                              <a:solidFill>
                                <a:schemeClr val="bg1"/>
                              </a:solidFill>
                              <a:latin typeface="Cambria Math" panose="02040503050406030204" pitchFamily="18" charset="0"/>
                            </a:rPr>
                            <m:t>=0</m:t>
                          </m:r>
                        </m:sub>
                        <m:sup>
                          <m:r>
                            <a:rPr lang="pt-BR" i="1" smtClean="0">
                              <a:solidFill>
                                <a:schemeClr val="bg1"/>
                              </a:solidFill>
                              <a:latin typeface="Cambria Math" panose="02040503050406030204" pitchFamily="18" charset="0"/>
                            </a:rPr>
                            <m:t>𝑛</m:t>
                          </m:r>
                        </m:sup>
                        <m:e>
                          <m:sSub>
                            <m:sSubPr>
                              <m:ctrlPr>
                                <a:rPr lang="en-CA" b="0" i="1" smtClean="0">
                                  <a:solidFill>
                                    <a:schemeClr val="bg1"/>
                                  </a:solidFill>
                                  <a:latin typeface="Cambria Math" panose="02040503050406030204" pitchFamily="18" charset="0"/>
                                </a:rPr>
                              </m:ctrlPr>
                            </m:sSubPr>
                            <m:e>
                              <m:r>
                                <a:rPr lang="en-CA" b="0" i="1" smtClean="0">
                                  <a:solidFill>
                                    <a:schemeClr val="bg1"/>
                                  </a:solidFill>
                                  <a:latin typeface="Cambria Math" panose="02040503050406030204" pitchFamily="18" charset="0"/>
                                </a:rPr>
                                <m:t>𝑖</m:t>
                              </m:r>
                            </m:e>
                            <m:sub>
                              <m:r>
                                <a:rPr lang="en-CA" b="0" i="1" smtClean="0">
                                  <a:solidFill>
                                    <a:schemeClr val="bg1"/>
                                  </a:solidFill>
                                  <a:latin typeface="Cambria Math" panose="02040503050406030204" pitchFamily="18" charset="0"/>
                                </a:rPr>
                                <m:t>𝑖</m:t>
                              </m:r>
                            </m:sub>
                          </m:sSub>
                        </m:e>
                      </m:nary>
                      <m:r>
                        <a:rPr lang="en-CA" b="0" i="1" smtClean="0">
                          <a:solidFill>
                            <a:schemeClr val="bg1"/>
                          </a:solidFill>
                          <a:latin typeface="Cambria Math" panose="02040503050406030204" pitchFamily="18" charset="0"/>
                        </a:rPr>
                        <m:t>=33</m:t>
                      </m:r>
                    </m:oMath>
                  </m:oMathPara>
                </a14:m>
                <a:endParaRPr lang="en-CA" dirty="0">
                  <a:solidFill>
                    <a:schemeClr val="bg1"/>
                  </a:solidFill>
                </a:endParaRPr>
              </a:p>
            </p:txBody>
          </p:sp>
        </mc:Choice>
        <mc:Fallback>
          <p:sp>
            <p:nvSpPr>
              <p:cNvPr id="23" name="TextBox 22">
                <a:extLst>
                  <a:ext uri="{FF2B5EF4-FFF2-40B4-BE49-F238E27FC236}">
                    <a16:creationId xmlns:a16="http://schemas.microsoft.com/office/drawing/2014/main" id="{0AC00200-4B70-4E33-A33C-BCCB9710ED27}"/>
                  </a:ext>
                </a:extLst>
              </p:cNvPr>
              <p:cNvSpPr txBox="1">
                <a:spLocks noRot="1" noChangeAspect="1" noMove="1" noResize="1" noEditPoints="1" noAdjustHandles="1" noChangeArrowheads="1" noChangeShapeType="1" noTextEdit="1"/>
              </p:cNvSpPr>
              <p:nvPr/>
            </p:nvSpPr>
            <p:spPr>
              <a:xfrm>
                <a:off x="2160277" y="2320318"/>
                <a:ext cx="1512539" cy="756426"/>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62C5A61E-C600-445C-8FC9-EB006C6A53DA}"/>
                  </a:ext>
                </a:extLst>
              </p:cNvPr>
              <p:cNvSpPr txBox="1"/>
              <p:nvPr/>
            </p:nvSpPr>
            <p:spPr>
              <a:xfrm>
                <a:off x="8104426" y="3379237"/>
                <a:ext cx="1512539" cy="756426"/>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nary>
                        <m:naryPr>
                          <m:chr m:val="∑"/>
                          <m:ctrlPr>
                            <a:rPr lang="pt-BR" i="1" smtClean="0">
                              <a:solidFill>
                                <a:schemeClr val="accent3">
                                  <a:lumMod val="75000"/>
                                </a:schemeClr>
                              </a:solidFill>
                              <a:latin typeface="Cambria Math" panose="02040503050406030204" pitchFamily="18" charset="0"/>
                            </a:rPr>
                          </m:ctrlPr>
                        </m:naryPr>
                        <m:sub>
                          <m:r>
                            <a:rPr lang="pt-BR" i="1" smtClean="0">
                              <a:solidFill>
                                <a:schemeClr val="accent3">
                                  <a:lumMod val="75000"/>
                                </a:schemeClr>
                              </a:solidFill>
                              <a:latin typeface="Cambria Math" panose="02040503050406030204" pitchFamily="18" charset="0"/>
                            </a:rPr>
                            <m:t>𝑘</m:t>
                          </m:r>
                          <m:r>
                            <a:rPr lang="pt-BR" i="1" smtClean="0">
                              <a:solidFill>
                                <a:schemeClr val="accent3">
                                  <a:lumMod val="75000"/>
                                </a:schemeClr>
                              </a:solidFill>
                              <a:latin typeface="Cambria Math" panose="02040503050406030204" pitchFamily="18" charset="0"/>
                            </a:rPr>
                            <m:t>=0</m:t>
                          </m:r>
                        </m:sub>
                        <m:sup>
                          <m:r>
                            <a:rPr lang="pt-BR" i="1" smtClean="0">
                              <a:solidFill>
                                <a:schemeClr val="accent3">
                                  <a:lumMod val="75000"/>
                                </a:schemeClr>
                              </a:solidFill>
                              <a:latin typeface="Cambria Math" panose="02040503050406030204" pitchFamily="18" charset="0"/>
                            </a:rPr>
                            <m:t>𝑛</m:t>
                          </m:r>
                        </m:sup>
                        <m:e>
                          <m:sSub>
                            <m:sSubPr>
                              <m:ctrlPr>
                                <a:rPr lang="en-CA" b="0" i="1" smtClean="0">
                                  <a:solidFill>
                                    <a:schemeClr val="accent3">
                                      <a:lumMod val="75000"/>
                                    </a:schemeClr>
                                  </a:solidFill>
                                  <a:latin typeface="Cambria Math" panose="02040503050406030204" pitchFamily="18" charset="0"/>
                                </a:rPr>
                              </m:ctrlPr>
                            </m:sSubPr>
                            <m:e>
                              <m:r>
                                <a:rPr lang="en-CA" b="0" i="1" smtClean="0">
                                  <a:solidFill>
                                    <a:schemeClr val="accent3">
                                      <a:lumMod val="75000"/>
                                    </a:schemeClr>
                                  </a:solidFill>
                                  <a:latin typeface="Cambria Math" panose="02040503050406030204" pitchFamily="18" charset="0"/>
                                </a:rPr>
                                <m:t>𝑜</m:t>
                              </m:r>
                            </m:e>
                            <m:sub>
                              <m:r>
                                <a:rPr lang="en-CA" b="0" i="1" smtClean="0">
                                  <a:solidFill>
                                    <a:schemeClr val="accent3">
                                      <a:lumMod val="75000"/>
                                    </a:schemeClr>
                                  </a:solidFill>
                                  <a:latin typeface="Cambria Math" panose="02040503050406030204" pitchFamily="18" charset="0"/>
                                </a:rPr>
                                <m:t>𝑖</m:t>
                              </m:r>
                            </m:sub>
                          </m:sSub>
                        </m:e>
                      </m:nary>
                      <m:r>
                        <a:rPr lang="en-CA" b="0" i="1" smtClean="0">
                          <a:solidFill>
                            <a:schemeClr val="accent3">
                              <a:lumMod val="75000"/>
                            </a:schemeClr>
                          </a:solidFill>
                          <a:latin typeface="Cambria Math" panose="02040503050406030204" pitchFamily="18" charset="0"/>
                        </a:rPr>
                        <m:t>=64</m:t>
                      </m:r>
                    </m:oMath>
                  </m:oMathPara>
                </a14:m>
                <a:endParaRPr lang="en-CA" dirty="0">
                  <a:solidFill>
                    <a:schemeClr val="accent3">
                      <a:lumMod val="75000"/>
                    </a:schemeClr>
                  </a:solidFill>
                </a:endParaRPr>
              </a:p>
            </p:txBody>
          </p:sp>
        </mc:Choice>
        <mc:Fallback>
          <p:sp>
            <p:nvSpPr>
              <p:cNvPr id="25" name="TextBox 24">
                <a:extLst>
                  <a:ext uri="{FF2B5EF4-FFF2-40B4-BE49-F238E27FC236}">
                    <a16:creationId xmlns:a16="http://schemas.microsoft.com/office/drawing/2014/main" id="{62C5A61E-C600-445C-8FC9-EB006C6A53DA}"/>
                  </a:ext>
                </a:extLst>
              </p:cNvPr>
              <p:cNvSpPr txBox="1">
                <a:spLocks noRot="1" noChangeAspect="1" noMove="1" noResize="1" noEditPoints="1" noAdjustHandles="1" noChangeArrowheads="1" noChangeShapeType="1" noTextEdit="1"/>
              </p:cNvSpPr>
              <p:nvPr/>
            </p:nvSpPr>
            <p:spPr>
              <a:xfrm>
                <a:off x="8104426" y="3379237"/>
                <a:ext cx="1512539" cy="756426"/>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B3C9CF62-C37A-4435-BEE9-E3F4FD11BA18}"/>
                  </a:ext>
                </a:extLst>
              </p:cNvPr>
              <p:cNvSpPr txBox="1"/>
              <p:nvPr/>
            </p:nvSpPr>
            <p:spPr>
              <a:xfrm>
                <a:off x="2202318" y="3379237"/>
                <a:ext cx="1512539" cy="756426"/>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nary>
                        <m:naryPr>
                          <m:chr m:val="∑"/>
                          <m:ctrlPr>
                            <a:rPr lang="pt-BR" i="1" smtClean="0">
                              <a:solidFill>
                                <a:schemeClr val="accent3">
                                  <a:lumMod val="75000"/>
                                </a:schemeClr>
                              </a:solidFill>
                              <a:latin typeface="Cambria Math" panose="02040503050406030204" pitchFamily="18" charset="0"/>
                            </a:rPr>
                          </m:ctrlPr>
                        </m:naryPr>
                        <m:sub>
                          <m:r>
                            <a:rPr lang="pt-BR" i="1" smtClean="0">
                              <a:solidFill>
                                <a:schemeClr val="accent3">
                                  <a:lumMod val="75000"/>
                                </a:schemeClr>
                              </a:solidFill>
                              <a:latin typeface="Cambria Math" panose="02040503050406030204" pitchFamily="18" charset="0"/>
                            </a:rPr>
                            <m:t>𝑘</m:t>
                          </m:r>
                          <m:r>
                            <a:rPr lang="pt-BR" i="1" smtClean="0">
                              <a:solidFill>
                                <a:schemeClr val="accent3">
                                  <a:lumMod val="75000"/>
                                </a:schemeClr>
                              </a:solidFill>
                              <a:latin typeface="Cambria Math" panose="02040503050406030204" pitchFamily="18" charset="0"/>
                            </a:rPr>
                            <m:t>=0</m:t>
                          </m:r>
                        </m:sub>
                        <m:sup>
                          <m:r>
                            <a:rPr lang="pt-BR" i="1" smtClean="0">
                              <a:solidFill>
                                <a:schemeClr val="accent3">
                                  <a:lumMod val="75000"/>
                                </a:schemeClr>
                              </a:solidFill>
                              <a:latin typeface="Cambria Math" panose="02040503050406030204" pitchFamily="18" charset="0"/>
                            </a:rPr>
                            <m:t>𝑛</m:t>
                          </m:r>
                        </m:sup>
                        <m:e>
                          <m:sSub>
                            <m:sSubPr>
                              <m:ctrlPr>
                                <a:rPr lang="en-CA" b="0" i="1" smtClean="0">
                                  <a:solidFill>
                                    <a:schemeClr val="accent3">
                                      <a:lumMod val="75000"/>
                                    </a:schemeClr>
                                  </a:solidFill>
                                  <a:latin typeface="Cambria Math" panose="02040503050406030204" pitchFamily="18" charset="0"/>
                                </a:rPr>
                              </m:ctrlPr>
                            </m:sSubPr>
                            <m:e>
                              <m:r>
                                <a:rPr lang="en-CA" b="0" i="1" smtClean="0">
                                  <a:solidFill>
                                    <a:schemeClr val="accent3">
                                      <a:lumMod val="75000"/>
                                    </a:schemeClr>
                                  </a:solidFill>
                                  <a:latin typeface="Cambria Math" panose="02040503050406030204" pitchFamily="18" charset="0"/>
                                </a:rPr>
                                <m:t>𝑖</m:t>
                              </m:r>
                            </m:e>
                            <m:sub>
                              <m:r>
                                <a:rPr lang="en-CA" b="0" i="1" smtClean="0">
                                  <a:solidFill>
                                    <a:schemeClr val="accent3">
                                      <a:lumMod val="75000"/>
                                    </a:schemeClr>
                                  </a:solidFill>
                                  <a:latin typeface="Cambria Math" panose="02040503050406030204" pitchFamily="18" charset="0"/>
                                </a:rPr>
                                <m:t>𝑖</m:t>
                              </m:r>
                            </m:sub>
                          </m:sSub>
                        </m:e>
                      </m:nary>
                      <m:r>
                        <a:rPr lang="en-CA" b="0" i="1" smtClean="0">
                          <a:solidFill>
                            <a:schemeClr val="accent3">
                              <a:lumMod val="75000"/>
                            </a:schemeClr>
                          </a:solidFill>
                          <a:latin typeface="Cambria Math" panose="02040503050406030204" pitchFamily="18" charset="0"/>
                        </a:rPr>
                        <m:t>=64</m:t>
                      </m:r>
                    </m:oMath>
                  </m:oMathPara>
                </a14:m>
                <a:endParaRPr lang="en-CA" dirty="0">
                  <a:solidFill>
                    <a:schemeClr val="accent3">
                      <a:lumMod val="75000"/>
                    </a:schemeClr>
                  </a:solidFill>
                </a:endParaRPr>
              </a:p>
            </p:txBody>
          </p:sp>
        </mc:Choice>
        <mc:Fallback>
          <p:sp>
            <p:nvSpPr>
              <p:cNvPr id="26" name="TextBox 25">
                <a:extLst>
                  <a:ext uri="{FF2B5EF4-FFF2-40B4-BE49-F238E27FC236}">
                    <a16:creationId xmlns:a16="http://schemas.microsoft.com/office/drawing/2014/main" id="{B3C9CF62-C37A-4435-BEE9-E3F4FD11BA18}"/>
                  </a:ext>
                </a:extLst>
              </p:cNvPr>
              <p:cNvSpPr txBox="1">
                <a:spLocks noRot="1" noChangeAspect="1" noMove="1" noResize="1" noEditPoints="1" noAdjustHandles="1" noChangeArrowheads="1" noChangeShapeType="1" noTextEdit="1"/>
              </p:cNvSpPr>
              <p:nvPr/>
            </p:nvSpPr>
            <p:spPr>
              <a:xfrm>
                <a:off x="2202318" y="3379237"/>
                <a:ext cx="1512539" cy="756426"/>
              </a:xfrm>
              <a:prstGeom prst="rect">
                <a:avLst/>
              </a:prstGeom>
              <a:blipFill>
                <a:blip r:embed="rId5"/>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3512738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12AA3-ED53-4C33-8C4A-796B82818A2B}"/>
              </a:ext>
            </a:extLst>
          </p:cNvPr>
          <p:cNvSpPr>
            <a:spLocks noGrp="1"/>
          </p:cNvSpPr>
          <p:nvPr>
            <p:ph type="title"/>
          </p:nvPr>
        </p:nvSpPr>
        <p:spPr>
          <a:xfrm>
            <a:off x="646111" y="452718"/>
            <a:ext cx="9404723" cy="1400530"/>
          </a:xfrm>
        </p:spPr>
        <p:txBody>
          <a:bodyPr/>
          <a:lstStyle/>
          <a:p>
            <a:r>
              <a:rPr lang="en-CA" dirty="0"/>
              <a:t>Idea #1 – Joining Transactions</a:t>
            </a:r>
            <a:br>
              <a:rPr lang="en-CA" dirty="0"/>
            </a:br>
            <a:endParaRPr lang="en-CA" dirty="0"/>
          </a:p>
        </p:txBody>
      </p:sp>
      <p:sp>
        <p:nvSpPr>
          <p:cNvPr id="15" name="Rectangle: Rounded Corners 14">
            <a:extLst>
              <a:ext uri="{FF2B5EF4-FFF2-40B4-BE49-F238E27FC236}">
                <a16:creationId xmlns:a16="http://schemas.microsoft.com/office/drawing/2014/main" id="{FEBE33E6-65C6-4BE6-80F1-596DA00DA080}"/>
              </a:ext>
            </a:extLst>
          </p:cNvPr>
          <p:cNvSpPr/>
          <p:nvPr/>
        </p:nvSpPr>
        <p:spPr>
          <a:xfrm>
            <a:off x="3935849" y="2293883"/>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1</a:t>
            </a:r>
            <a:r>
              <a:rPr lang="en-CA" dirty="0"/>
              <a:t> = 21</a:t>
            </a:r>
          </a:p>
        </p:txBody>
      </p:sp>
      <p:sp>
        <p:nvSpPr>
          <p:cNvPr id="16" name="Rectangle: Rounded Corners 15">
            <a:extLst>
              <a:ext uri="{FF2B5EF4-FFF2-40B4-BE49-F238E27FC236}">
                <a16:creationId xmlns:a16="http://schemas.microsoft.com/office/drawing/2014/main" id="{66C86FE5-2BD2-4DE0-A57D-33376957F6FB}"/>
              </a:ext>
            </a:extLst>
          </p:cNvPr>
          <p:cNvSpPr/>
          <p:nvPr/>
        </p:nvSpPr>
        <p:spPr>
          <a:xfrm>
            <a:off x="3935849" y="2798380"/>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2</a:t>
            </a:r>
            <a:r>
              <a:rPr lang="en-CA" dirty="0"/>
              <a:t> = 12</a:t>
            </a:r>
          </a:p>
        </p:txBody>
      </p:sp>
      <p:sp>
        <p:nvSpPr>
          <p:cNvPr id="17" name="Rectangle: Rounded Corners 16">
            <a:extLst>
              <a:ext uri="{FF2B5EF4-FFF2-40B4-BE49-F238E27FC236}">
                <a16:creationId xmlns:a16="http://schemas.microsoft.com/office/drawing/2014/main" id="{29EFFE9F-83CA-4FE3-B668-908540295AF5}"/>
              </a:ext>
            </a:extLst>
          </p:cNvPr>
          <p:cNvSpPr/>
          <p:nvPr/>
        </p:nvSpPr>
        <p:spPr>
          <a:xfrm>
            <a:off x="3935849" y="3302877"/>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3</a:t>
            </a:r>
            <a:r>
              <a:rPr lang="en-CA" dirty="0"/>
              <a:t> = 36</a:t>
            </a:r>
          </a:p>
        </p:txBody>
      </p:sp>
      <p:sp>
        <p:nvSpPr>
          <p:cNvPr id="18" name="Rectangle: Rounded Corners 17">
            <a:extLst>
              <a:ext uri="{FF2B5EF4-FFF2-40B4-BE49-F238E27FC236}">
                <a16:creationId xmlns:a16="http://schemas.microsoft.com/office/drawing/2014/main" id="{2992AFCE-DA24-414A-B1DA-FC83D05A4AD9}"/>
              </a:ext>
            </a:extLst>
          </p:cNvPr>
          <p:cNvSpPr/>
          <p:nvPr/>
        </p:nvSpPr>
        <p:spPr>
          <a:xfrm>
            <a:off x="3935849" y="3807374"/>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4</a:t>
            </a:r>
            <a:r>
              <a:rPr lang="en-CA" dirty="0"/>
              <a:t> = 28</a:t>
            </a:r>
          </a:p>
        </p:txBody>
      </p:sp>
      <p:sp>
        <p:nvSpPr>
          <p:cNvPr id="19" name="Rectangle: Rounded Corners 18">
            <a:extLst>
              <a:ext uri="{FF2B5EF4-FFF2-40B4-BE49-F238E27FC236}">
                <a16:creationId xmlns:a16="http://schemas.microsoft.com/office/drawing/2014/main" id="{2DE815FC-E1CF-4CC1-B4FC-A89B4376F1F5}"/>
              </a:ext>
            </a:extLst>
          </p:cNvPr>
          <p:cNvSpPr/>
          <p:nvPr/>
        </p:nvSpPr>
        <p:spPr>
          <a:xfrm>
            <a:off x="6432057" y="2293883"/>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1</a:t>
            </a:r>
            <a:r>
              <a:rPr lang="en-CA" dirty="0"/>
              <a:t> = 25</a:t>
            </a:r>
          </a:p>
        </p:txBody>
      </p:sp>
      <p:sp>
        <p:nvSpPr>
          <p:cNvPr id="20" name="Rectangle: Rounded Corners 19">
            <a:extLst>
              <a:ext uri="{FF2B5EF4-FFF2-40B4-BE49-F238E27FC236}">
                <a16:creationId xmlns:a16="http://schemas.microsoft.com/office/drawing/2014/main" id="{B96BF202-A2D5-4CAA-B286-76E9AB65196C}"/>
              </a:ext>
            </a:extLst>
          </p:cNvPr>
          <p:cNvSpPr/>
          <p:nvPr/>
        </p:nvSpPr>
        <p:spPr>
          <a:xfrm>
            <a:off x="6432057" y="2798380"/>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2</a:t>
            </a:r>
            <a:r>
              <a:rPr lang="en-CA" dirty="0"/>
              <a:t> = 8</a:t>
            </a:r>
          </a:p>
        </p:txBody>
      </p:sp>
      <p:sp>
        <p:nvSpPr>
          <p:cNvPr id="21" name="Rectangle: Rounded Corners 20">
            <a:extLst>
              <a:ext uri="{FF2B5EF4-FFF2-40B4-BE49-F238E27FC236}">
                <a16:creationId xmlns:a16="http://schemas.microsoft.com/office/drawing/2014/main" id="{983EA5B1-4B74-4DF5-BB4D-CD11CE79B4F3}"/>
              </a:ext>
            </a:extLst>
          </p:cNvPr>
          <p:cNvSpPr/>
          <p:nvPr/>
        </p:nvSpPr>
        <p:spPr>
          <a:xfrm>
            <a:off x="6432057" y="3302877"/>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3</a:t>
            </a:r>
            <a:r>
              <a:rPr lang="en-CA" dirty="0"/>
              <a:t> = 50</a:t>
            </a:r>
          </a:p>
        </p:txBody>
      </p:sp>
      <p:sp>
        <p:nvSpPr>
          <p:cNvPr id="22" name="Rectangle: Rounded Corners 21">
            <a:extLst>
              <a:ext uri="{FF2B5EF4-FFF2-40B4-BE49-F238E27FC236}">
                <a16:creationId xmlns:a16="http://schemas.microsoft.com/office/drawing/2014/main" id="{DED1D95B-2038-4B07-B2F4-C1843D5680CF}"/>
              </a:ext>
            </a:extLst>
          </p:cNvPr>
          <p:cNvSpPr/>
          <p:nvPr/>
        </p:nvSpPr>
        <p:spPr>
          <a:xfrm>
            <a:off x="6432057" y="3807374"/>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4</a:t>
            </a:r>
            <a:r>
              <a:rPr lang="en-CA" dirty="0"/>
              <a:t> = 14</a:t>
            </a:r>
          </a:p>
        </p:txBody>
      </p:sp>
      <p:cxnSp>
        <p:nvCxnSpPr>
          <p:cNvPr id="24" name="Straight Arrow Connector 23">
            <a:extLst>
              <a:ext uri="{FF2B5EF4-FFF2-40B4-BE49-F238E27FC236}">
                <a16:creationId xmlns:a16="http://schemas.microsoft.com/office/drawing/2014/main" id="{0DE652C8-6A00-4870-8C29-ECDC8BFE77FB}"/>
              </a:ext>
            </a:extLst>
          </p:cNvPr>
          <p:cNvCxnSpPr/>
          <p:nvPr/>
        </p:nvCxnSpPr>
        <p:spPr>
          <a:xfrm>
            <a:off x="5536302" y="2751081"/>
            <a:ext cx="720000" cy="0"/>
          </a:xfrm>
          <a:prstGeom prst="straightConnector1">
            <a:avLst/>
          </a:prstGeom>
          <a:ln w="76200">
            <a:solidFill>
              <a:schemeClr val="tx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54B496B-077F-489B-A0D7-6D0B49C4DE67}"/>
              </a:ext>
            </a:extLst>
          </p:cNvPr>
          <p:cNvCxnSpPr/>
          <p:nvPr/>
        </p:nvCxnSpPr>
        <p:spPr>
          <a:xfrm>
            <a:off x="5536302" y="3767958"/>
            <a:ext cx="720000" cy="0"/>
          </a:xfrm>
          <a:prstGeom prst="straightConnector1">
            <a:avLst/>
          </a:prstGeom>
          <a:ln w="762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6506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12AA3-ED53-4C33-8C4A-796B82818A2B}"/>
              </a:ext>
            </a:extLst>
          </p:cNvPr>
          <p:cNvSpPr>
            <a:spLocks noGrp="1"/>
          </p:cNvSpPr>
          <p:nvPr>
            <p:ph type="title"/>
          </p:nvPr>
        </p:nvSpPr>
        <p:spPr>
          <a:xfrm>
            <a:off x="646111" y="452718"/>
            <a:ext cx="9404723" cy="1400530"/>
          </a:xfrm>
        </p:spPr>
        <p:txBody>
          <a:bodyPr/>
          <a:lstStyle/>
          <a:p>
            <a:r>
              <a:rPr lang="en-CA" dirty="0"/>
              <a:t>Idea #1 – Joining Transactions</a:t>
            </a:r>
            <a:br>
              <a:rPr lang="en-CA" dirty="0"/>
            </a:br>
            <a:endParaRPr lang="en-CA" dirty="0"/>
          </a:p>
        </p:txBody>
      </p:sp>
      <p:sp>
        <p:nvSpPr>
          <p:cNvPr id="15" name="Rectangle: Rounded Corners 14">
            <a:extLst>
              <a:ext uri="{FF2B5EF4-FFF2-40B4-BE49-F238E27FC236}">
                <a16:creationId xmlns:a16="http://schemas.microsoft.com/office/drawing/2014/main" id="{FEBE33E6-65C6-4BE6-80F1-596DA00DA080}"/>
              </a:ext>
            </a:extLst>
          </p:cNvPr>
          <p:cNvSpPr/>
          <p:nvPr/>
        </p:nvSpPr>
        <p:spPr>
          <a:xfrm>
            <a:off x="3935849" y="2293883"/>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1</a:t>
            </a:r>
            <a:r>
              <a:rPr lang="en-CA" dirty="0"/>
              <a:t> = 21</a:t>
            </a:r>
          </a:p>
        </p:txBody>
      </p:sp>
      <p:sp>
        <p:nvSpPr>
          <p:cNvPr id="16" name="Rectangle: Rounded Corners 15">
            <a:extLst>
              <a:ext uri="{FF2B5EF4-FFF2-40B4-BE49-F238E27FC236}">
                <a16:creationId xmlns:a16="http://schemas.microsoft.com/office/drawing/2014/main" id="{66C86FE5-2BD2-4DE0-A57D-33376957F6FB}"/>
              </a:ext>
            </a:extLst>
          </p:cNvPr>
          <p:cNvSpPr/>
          <p:nvPr/>
        </p:nvSpPr>
        <p:spPr>
          <a:xfrm>
            <a:off x="3935849" y="2798380"/>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2</a:t>
            </a:r>
            <a:r>
              <a:rPr lang="en-CA" dirty="0"/>
              <a:t> = 12</a:t>
            </a:r>
          </a:p>
        </p:txBody>
      </p:sp>
      <p:sp>
        <p:nvSpPr>
          <p:cNvPr id="17" name="Rectangle: Rounded Corners 16">
            <a:extLst>
              <a:ext uri="{FF2B5EF4-FFF2-40B4-BE49-F238E27FC236}">
                <a16:creationId xmlns:a16="http://schemas.microsoft.com/office/drawing/2014/main" id="{29EFFE9F-83CA-4FE3-B668-908540295AF5}"/>
              </a:ext>
            </a:extLst>
          </p:cNvPr>
          <p:cNvSpPr/>
          <p:nvPr/>
        </p:nvSpPr>
        <p:spPr>
          <a:xfrm>
            <a:off x="3935849" y="3859925"/>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3</a:t>
            </a:r>
            <a:r>
              <a:rPr lang="en-CA" dirty="0"/>
              <a:t> = 36</a:t>
            </a:r>
          </a:p>
        </p:txBody>
      </p:sp>
      <p:sp>
        <p:nvSpPr>
          <p:cNvPr id="18" name="Rectangle: Rounded Corners 17">
            <a:extLst>
              <a:ext uri="{FF2B5EF4-FFF2-40B4-BE49-F238E27FC236}">
                <a16:creationId xmlns:a16="http://schemas.microsoft.com/office/drawing/2014/main" id="{2992AFCE-DA24-414A-B1DA-FC83D05A4AD9}"/>
              </a:ext>
            </a:extLst>
          </p:cNvPr>
          <p:cNvSpPr/>
          <p:nvPr/>
        </p:nvSpPr>
        <p:spPr>
          <a:xfrm>
            <a:off x="3935849" y="4364422"/>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4</a:t>
            </a:r>
            <a:r>
              <a:rPr lang="en-CA" dirty="0"/>
              <a:t> = 28</a:t>
            </a:r>
          </a:p>
        </p:txBody>
      </p:sp>
      <p:sp>
        <p:nvSpPr>
          <p:cNvPr id="19" name="Rectangle: Rounded Corners 18">
            <a:extLst>
              <a:ext uri="{FF2B5EF4-FFF2-40B4-BE49-F238E27FC236}">
                <a16:creationId xmlns:a16="http://schemas.microsoft.com/office/drawing/2014/main" id="{2DE815FC-E1CF-4CC1-B4FC-A89B4376F1F5}"/>
              </a:ext>
            </a:extLst>
          </p:cNvPr>
          <p:cNvSpPr/>
          <p:nvPr/>
        </p:nvSpPr>
        <p:spPr>
          <a:xfrm>
            <a:off x="6432057" y="2293883"/>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1</a:t>
            </a:r>
            <a:r>
              <a:rPr lang="en-CA" dirty="0"/>
              <a:t> = 25</a:t>
            </a:r>
          </a:p>
        </p:txBody>
      </p:sp>
      <p:sp>
        <p:nvSpPr>
          <p:cNvPr id="20" name="Rectangle: Rounded Corners 19">
            <a:extLst>
              <a:ext uri="{FF2B5EF4-FFF2-40B4-BE49-F238E27FC236}">
                <a16:creationId xmlns:a16="http://schemas.microsoft.com/office/drawing/2014/main" id="{B96BF202-A2D5-4CAA-B286-76E9AB65196C}"/>
              </a:ext>
            </a:extLst>
          </p:cNvPr>
          <p:cNvSpPr/>
          <p:nvPr/>
        </p:nvSpPr>
        <p:spPr>
          <a:xfrm>
            <a:off x="6432057" y="2798380"/>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2</a:t>
            </a:r>
            <a:r>
              <a:rPr lang="en-CA" dirty="0"/>
              <a:t> = 8</a:t>
            </a:r>
          </a:p>
        </p:txBody>
      </p:sp>
      <p:sp>
        <p:nvSpPr>
          <p:cNvPr id="21" name="Rectangle: Rounded Corners 20">
            <a:extLst>
              <a:ext uri="{FF2B5EF4-FFF2-40B4-BE49-F238E27FC236}">
                <a16:creationId xmlns:a16="http://schemas.microsoft.com/office/drawing/2014/main" id="{983EA5B1-4B74-4DF5-BB4D-CD11CE79B4F3}"/>
              </a:ext>
            </a:extLst>
          </p:cNvPr>
          <p:cNvSpPr/>
          <p:nvPr/>
        </p:nvSpPr>
        <p:spPr>
          <a:xfrm>
            <a:off x="6432057" y="3859925"/>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3</a:t>
            </a:r>
            <a:r>
              <a:rPr lang="en-CA" dirty="0"/>
              <a:t> = 50</a:t>
            </a:r>
          </a:p>
        </p:txBody>
      </p:sp>
      <p:sp>
        <p:nvSpPr>
          <p:cNvPr id="22" name="Rectangle: Rounded Corners 21">
            <a:extLst>
              <a:ext uri="{FF2B5EF4-FFF2-40B4-BE49-F238E27FC236}">
                <a16:creationId xmlns:a16="http://schemas.microsoft.com/office/drawing/2014/main" id="{DED1D95B-2038-4B07-B2F4-C1843D5680CF}"/>
              </a:ext>
            </a:extLst>
          </p:cNvPr>
          <p:cNvSpPr/>
          <p:nvPr/>
        </p:nvSpPr>
        <p:spPr>
          <a:xfrm>
            <a:off x="6432057" y="4364422"/>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4</a:t>
            </a:r>
            <a:r>
              <a:rPr lang="en-CA" dirty="0"/>
              <a:t> = 14</a:t>
            </a:r>
          </a:p>
        </p:txBody>
      </p:sp>
      <p:cxnSp>
        <p:nvCxnSpPr>
          <p:cNvPr id="24" name="Straight Arrow Connector 23">
            <a:extLst>
              <a:ext uri="{FF2B5EF4-FFF2-40B4-BE49-F238E27FC236}">
                <a16:creationId xmlns:a16="http://schemas.microsoft.com/office/drawing/2014/main" id="{0DE652C8-6A00-4870-8C29-ECDC8BFE77FB}"/>
              </a:ext>
            </a:extLst>
          </p:cNvPr>
          <p:cNvCxnSpPr/>
          <p:nvPr/>
        </p:nvCxnSpPr>
        <p:spPr>
          <a:xfrm>
            <a:off x="5536302" y="2751081"/>
            <a:ext cx="720000" cy="0"/>
          </a:xfrm>
          <a:prstGeom prst="straightConnector1">
            <a:avLst/>
          </a:prstGeom>
          <a:ln w="76200">
            <a:solidFill>
              <a:schemeClr val="tx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54B496B-077F-489B-A0D7-6D0B49C4DE67}"/>
              </a:ext>
            </a:extLst>
          </p:cNvPr>
          <p:cNvCxnSpPr/>
          <p:nvPr/>
        </p:nvCxnSpPr>
        <p:spPr>
          <a:xfrm>
            <a:off x="5536302" y="4325006"/>
            <a:ext cx="720000" cy="0"/>
          </a:xfrm>
          <a:prstGeom prst="straightConnector1">
            <a:avLst/>
          </a:prstGeom>
          <a:ln w="762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4198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12AA3-ED53-4C33-8C4A-796B82818A2B}"/>
              </a:ext>
            </a:extLst>
          </p:cNvPr>
          <p:cNvSpPr>
            <a:spLocks noGrp="1"/>
          </p:cNvSpPr>
          <p:nvPr>
            <p:ph type="title"/>
          </p:nvPr>
        </p:nvSpPr>
        <p:spPr>
          <a:xfrm>
            <a:off x="646112" y="452718"/>
            <a:ext cx="9354482" cy="787503"/>
          </a:xfrm>
        </p:spPr>
        <p:txBody>
          <a:bodyPr/>
          <a:lstStyle/>
          <a:p>
            <a:r>
              <a:rPr lang="en-CA" dirty="0"/>
              <a:t>Idea #1 – Joining Transactions</a:t>
            </a:r>
          </a:p>
        </p:txBody>
      </p:sp>
      <p:sp>
        <p:nvSpPr>
          <p:cNvPr id="3" name="TextBox 2">
            <a:extLst>
              <a:ext uri="{FF2B5EF4-FFF2-40B4-BE49-F238E27FC236}">
                <a16:creationId xmlns:a16="http://schemas.microsoft.com/office/drawing/2014/main" id="{11E9F15A-535E-4DFF-940B-DD996D00D255}"/>
              </a:ext>
            </a:extLst>
          </p:cNvPr>
          <p:cNvSpPr txBox="1"/>
          <p:nvPr/>
        </p:nvSpPr>
        <p:spPr>
          <a:xfrm>
            <a:off x="783020" y="1463566"/>
            <a:ext cx="9464565" cy="1754326"/>
          </a:xfrm>
          <a:prstGeom prst="rect">
            <a:avLst/>
          </a:prstGeom>
          <a:noFill/>
        </p:spPr>
        <p:txBody>
          <a:bodyPr wrap="square" rtlCol="0">
            <a:spAutoFit/>
          </a:bodyPr>
          <a:lstStyle/>
          <a:p>
            <a:pPr marL="285750" indent="-285750">
              <a:buFont typeface="Arial" panose="020B0604020202020204" pitchFamily="34" charset="0"/>
              <a:buChar char="•"/>
            </a:pPr>
            <a:r>
              <a:rPr lang="en-CA" sz="3600" dirty="0"/>
              <a:t>How good is the anonymity provided by this simple  model?</a:t>
            </a:r>
          </a:p>
          <a:p>
            <a:pPr marL="285750" indent="-285750">
              <a:buFont typeface="Arial" panose="020B0604020202020204" pitchFamily="34" charset="0"/>
              <a:buChar char="•"/>
            </a:pPr>
            <a:r>
              <a:rPr lang="en-CA" sz="3600" dirty="0"/>
              <a:t>Can we improve upon it?</a:t>
            </a:r>
          </a:p>
        </p:txBody>
      </p:sp>
    </p:spTree>
    <p:extLst>
      <p:ext uri="{BB962C8B-B14F-4D97-AF65-F5344CB8AC3E}">
        <p14:creationId xmlns:p14="http://schemas.microsoft.com/office/powerpoint/2010/main" val="1834098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446C7-CD2C-4634-B5F1-505BDCA91D7E}"/>
              </a:ext>
            </a:extLst>
          </p:cNvPr>
          <p:cNvSpPr>
            <a:spLocks noGrp="1"/>
          </p:cNvSpPr>
          <p:nvPr>
            <p:ph type="title"/>
          </p:nvPr>
        </p:nvSpPr>
        <p:spPr/>
        <p:txBody>
          <a:bodyPr/>
          <a:lstStyle/>
          <a:p>
            <a:r>
              <a:rPr lang="en-CA" dirty="0"/>
              <a:t>Formal Definitions</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7FF8DBC-45D0-48D9-A183-69167EBBAF4A}"/>
                  </a:ext>
                </a:extLst>
              </p:cNvPr>
              <p:cNvSpPr txBox="1"/>
              <p:nvPr/>
            </p:nvSpPr>
            <p:spPr>
              <a:xfrm>
                <a:off x="6046410" y="1957929"/>
                <a:ext cx="2165128" cy="36933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𝑇</m:t>
                      </m:r>
                      <m:r>
                        <a:rPr lang="en-CA" sz="2400" b="0" i="1" smtClean="0">
                          <a:latin typeface="Cambria Math" panose="02040503050406030204" pitchFamily="18" charset="0"/>
                        </a:rPr>
                        <m:t>=</m:t>
                      </m:r>
                      <m:d>
                        <m:dPr>
                          <m:ctrlPr>
                            <a:rPr lang="pt-BR" sz="2400" i="1" smtClean="0">
                              <a:latin typeface="Cambria Math" panose="02040503050406030204" pitchFamily="18" charset="0"/>
                            </a:rPr>
                          </m:ctrlPr>
                        </m:dPr>
                        <m:e>
                          <m:r>
                            <a:rPr lang="en-CA" sz="2400" b="0" i="1" smtClean="0">
                              <a:latin typeface="Cambria Math" panose="02040503050406030204" pitchFamily="18" charset="0"/>
                            </a:rPr>
                            <m:t>𝐼</m:t>
                          </m:r>
                          <m:r>
                            <a:rPr lang="en-CA" sz="2400" b="0" i="1" smtClean="0">
                              <a:latin typeface="Cambria Math" panose="02040503050406030204" pitchFamily="18" charset="0"/>
                            </a:rPr>
                            <m:t>, </m:t>
                          </m:r>
                          <m:r>
                            <a:rPr lang="en-CA" sz="2400" b="0" i="1" smtClean="0">
                              <a:latin typeface="Cambria Math" panose="02040503050406030204" pitchFamily="18" charset="0"/>
                            </a:rPr>
                            <m:t>𝑂</m:t>
                          </m:r>
                          <m:r>
                            <a:rPr lang="en-CA" sz="2400" b="0" i="1" smtClean="0">
                              <a:latin typeface="Cambria Math" panose="02040503050406030204" pitchFamily="18" charset="0"/>
                            </a:rPr>
                            <m:t>, </m:t>
                          </m:r>
                          <m:r>
                            <a:rPr lang="en-CA" sz="2400" b="0" i="1" smtClean="0">
                              <a:latin typeface="Cambria Math" panose="02040503050406030204" pitchFamily="18" charset="0"/>
                            </a:rPr>
                            <m:t>𝑣</m:t>
                          </m:r>
                        </m:e>
                      </m:d>
                    </m:oMath>
                  </m:oMathPara>
                </a14:m>
                <a:endParaRPr lang="en-CA" sz="2400" dirty="0"/>
              </a:p>
            </p:txBody>
          </p:sp>
        </mc:Choice>
        <mc:Fallback>
          <p:sp>
            <p:nvSpPr>
              <p:cNvPr id="5" name="TextBox 4">
                <a:extLst>
                  <a:ext uri="{FF2B5EF4-FFF2-40B4-BE49-F238E27FC236}">
                    <a16:creationId xmlns:a16="http://schemas.microsoft.com/office/drawing/2014/main" id="{87FF8DBC-45D0-48D9-A183-69167EBBAF4A}"/>
                  </a:ext>
                </a:extLst>
              </p:cNvPr>
              <p:cNvSpPr txBox="1">
                <a:spLocks noRot="1" noChangeAspect="1" noMove="1" noResize="1" noEditPoints="1" noAdjustHandles="1" noChangeArrowheads="1" noChangeShapeType="1" noTextEdit="1"/>
              </p:cNvSpPr>
              <p:nvPr/>
            </p:nvSpPr>
            <p:spPr>
              <a:xfrm>
                <a:off x="6046410" y="1957929"/>
                <a:ext cx="2165128" cy="369332"/>
              </a:xfrm>
              <a:prstGeom prst="rect">
                <a:avLst/>
              </a:prstGeom>
              <a:blipFill>
                <a:blip r:embed="rId2"/>
                <a:stretch>
                  <a:fillRect b="-9836"/>
                </a:stretch>
              </a:blipFill>
            </p:spPr>
            <p:txBody>
              <a:bodyPr/>
              <a:lstStyle/>
              <a:p>
                <a:r>
                  <a:rPr lang="en-CA">
                    <a:noFill/>
                  </a:rPr>
                  <a:t> </a:t>
                </a:r>
              </a:p>
            </p:txBody>
          </p:sp>
        </mc:Fallback>
      </mc:AlternateContent>
      <p:sp>
        <p:nvSpPr>
          <p:cNvPr id="6" name="TextBox 5">
            <a:extLst>
              <a:ext uri="{FF2B5EF4-FFF2-40B4-BE49-F238E27FC236}">
                <a16:creationId xmlns:a16="http://schemas.microsoft.com/office/drawing/2014/main" id="{6ECF8339-3F97-4C30-9409-5B3CCE8CAD4B}"/>
              </a:ext>
            </a:extLst>
          </p:cNvPr>
          <p:cNvSpPr txBox="1"/>
          <p:nvPr/>
        </p:nvSpPr>
        <p:spPr>
          <a:xfrm>
            <a:off x="1182414" y="1853248"/>
            <a:ext cx="4745420" cy="2554545"/>
          </a:xfrm>
          <a:prstGeom prst="rect">
            <a:avLst/>
          </a:prstGeom>
          <a:noFill/>
        </p:spPr>
        <p:txBody>
          <a:bodyPr wrap="square" rtlCol="0">
            <a:spAutoFit/>
          </a:bodyPr>
          <a:lstStyle/>
          <a:p>
            <a:pPr marL="342900" indent="-342900">
              <a:buFont typeface="+mj-lt"/>
              <a:buAutoNum type="arabicPeriod"/>
            </a:pPr>
            <a:r>
              <a:rPr lang="en-CA" sz="3200" dirty="0" err="1"/>
              <a:t>Coinjoin</a:t>
            </a:r>
            <a:r>
              <a:rPr lang="en-CA" sz="3200" dirty="0"/>
              <a:t> Transaction</a:t>
            </a:r>
          </a:p>
          <a:p>
            <a:pPr marL="342900" indent="-342900">
              <a:buFont typeface="+mj-lt"/>
              <a:buAutoNum type="arabicPeriod"/>
            </a:pPr>
            <a:r>
              <a:rPr lang="en-CA" sz="3200" dirty="0"/>
              <a:t>Inputs</a:t>
            </a:r>
          </a:p>
          <a:p>
            <a:pPr marL="342900" indent="-342900">
              <a:buFont typeface="+mj-lt"/>
              <a:buAutoNum type="arabicPeriod"/>
            </a:pPr>
            <a:r>
              <a:rPr lang="en-CA" sz="3200" dirty="0"/>
              <a:t>Outputs</a:t>
            </a:r>
          </a:p>
          <a:p>
            <a:pPr marL="342900" indent="-342900">
              <a:buFont typeface="+mj-lt"/>
              <a:buAutoNum type="arabicPeriod"/>
            </a:pPr>
            <a:r>
              <a:rPr lang="en-CA" sz="3200" dirty="0"/>
              <a:t>Coins</a:t>
            </a:r>
          </a:p>
          <a:p>
            <a:endParaRPr lang="en-CA" sz="3200" dirty="0"/>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BAF29793-2BDC-42D4-A84D-D8416D5F6616}"/>
                  </a:ext>
                </a:extLst>
              </p:cNvPr>
              <p:cNvSpPr txBox="1"/>
              <p:nvPr/>
            </p:nvSpPr>
            <p:spPr>
              <a:xfrm>
                <a:off x="6243425" y="2925648"/>
                <a:ext cx="2101023"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m:rPr>
                          <m:sty m:val="p"/>
                        </m:rPr>
                        <a:rPr lang="en-CA" sz="2400" b="0" i="0" smtClean="0">
                          <a:latin typeface="Cambria Math" panose="02040503050406030204" pitchFamily="18" charset="0"/>
                        </a:rPr>
                        <m:t>O</m:t>
                      </m:r>
                      <m:r>
                        <a:rPr lang="en-CA" sz="2400" b="0" i="0" smtClean="0">
                          <a:latin typeface="Cambria Math" panose="02040503050406030204" pitchFamily="18" charset="0"/>
                        </a:rPr>
                        <m:t>=</m:t>
                      </m:r>
                      <m:d>
                        <m:dPr>
                          <m:begChr m:val="{"/>
                          <m:endChr m:val="}"/>
                          <m:ctrlPr>
                            <a:rPr lang="pt-BR" sz="2400" i="1" smtClean="0">
                              <a:latin typeface="Cambria Math" panose="02040503050406030204" pitchFamily="18" charset="0"/>
                            </a:rPr>
                          </m:ctrlPr>
                        </m:dPr>
                        <m:e>
                          <m:sSub>
                            <m:sSubPr>
                              <m:ctrlPr>
                                <a:rPr lang="pt-BR" sz="2400" i="1" smtClean="0">
                                  <a:latin typeface="Cambria Math" panose="02040503050406030204" pitchFamily="18" charset="0"/>
                                </a:rPr>
                              </m:ctrlPr>
                            </m:sSubPr>
                            <m:e>
                              <m:r>
                                <a:rPr lang="en-CA" sz="2400" b="0" i="1" smtClean="0">
                                  <a:latin typeface="Cambria Math" panose="02040503050406030204" pitchFamily="18" charset="0"/>
                                </a:rPr>
                                <m:t>𝑜</m:t>
                              </m:r>
                            </m:e>
                            <m:sub>
                              <m:r>
                                <a:rPr lang="en-CA" sz="2400" b="0" i="1" smtClean="0">
                                  <a:latin typeface="Cambria Math" panose="02040503050406030204" pitchFamily="18" charset="0"/>
                                </a:rPr>
                                <m:t>1</m:t>
                              </m:r>
                            </m:sub>
                          </m:sSub>
                          <m:r>
                            <a:rPr lang="en-CA" sz="2400" b="0" i="1" smtClean="0">
                              <a:latin typeface="Cambria Math" panose="02040503050406030204" pitchFamily="18" charset="0"/>
                            </a:rPr>
                            <m:t>, …,</m:t>
                          </m:r>
                          <m:sSub>
                            <m:sSubPr>
                              <m:ctrlPr>
                                <a:rPr lang="pt-BR" sz="2400" i="1">
                                  <a:latin typeface="Cambria Math" panose="02040503050406030204" pitchFamily="18" charset="0"/>
                                </a:rPr>
                              </m:ctrlPr>
                            </m:sSubPr>
                            <m:e>
                              <m:r>
                                <a:rPr lang="en-CA" sz="2400" i="1">
                                  <a:latin typeface="Cambria Math" panose="02040503050406030204" pitchFamily="18" charset="0"/>
                                </a:rPr>
                                <m:t>𝑜</m:t>
                              </m:r>
                            </m:e>
                            <m:sub>
                              <m:r>
                                <a:rPr lang="en-CA" sz="2400" b="0" i="1" smtClean="0">
                                  <a:latin typeface="Cambria Math" panose="02040503050406030204" pitchFamily="18" charset="0"/>
                                </a:rPr>
                                <m:t>𝑚</m:t>
                              </m:r>
                            </m:sub>
                          </m:sSub>
                        </m:e>
                      </m:d>
                    </m:oMath>
                  </m:oMathPara>
                </a14:m>
                <a:endParaRPr lang="en-CA" dirty="0"/>
              </a:p>
            </p:txBody>
          </p:sp>
        </mc:Choice>
        <mc:Fallback>
          <p:sp>
            <p:nvSpPr>
              <p:cNvPr id="7" name="TextBox 6">
                <a:extLst>
                  <a:ext uri="{FF2B5EF4-FFF2-40B4-BE49-F238E27FC236}">
                    <a16:creationId xmlns:a16="http://schemas.microsoft.com/office/drawing/2014/main" id="{BAF29793-2BDC-42D4-A84D-D8416D5F6616}"/>
                  </a:ext>
                </a:extLst>
              </p:cNvPr>
              <p:cNvSpPr txBox="1">
                <a:spLocks noRot="1" noChangeAspect="1" noMove="1" noResize="1" noEditPoints="1" noAdjustHandles="1" noChangeArrowheads="1" noChangeShapeType="1" noTextEdit="1"/>
              </p:cNvSpPr>
              <p:nvPr/>
            </p:nvSpPr>
            <p:spPr>
              <a:xfrm>
                <a:off x="6243425" y="2925648"/>
                <a:ext cx="2101023" cy="369332"/>
              </a:xfrm>
              <a:prstGeom prst="rect">
                <a:avLst/>
              </a:prstGeom>
              <a:blipFill>
                <a:blip r:embed="rId3"/>
                <a:stretch>
                  <a:fillRect l="-2319" b="-16393"/>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E1FDCD57-B6CB-4D1C-A290-B8D16B503610}"/>
                  </a:ext>
                </a:extLst>
              </p:cNvPr>
              <p:cNvSpPr txBox="1"/>
              <p:nvPr/>
            </p:nvSpPr>
            <p:spPr>
              <a:xfrm>
                <a:off x="6264168" y="3504342"/>
                <a:ext cx="1372492"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ea typeface="Cambria Math" panose="02040503050406030204" pitchFamily="18" charset="0"/>
                        </a:rPr>
                        <m:t>𝐶</m:t>
                      </m:r>
                      <m:r>
                        <a:rPr lang="en-CA" sz="2400" b="0" i="1" smtClean="0">
                          <a:latin typeface="Cambria Math" panose="02040503050406030204" pitchFamily="18" charset="0"/>
                          <a:ea typeface="Cambria Math" panose="02040503050406030204" pitchFamily="18" charset="0"/>
                        </a:rPr>
                        <m:t>=</m:t>
                      </m:r>
                      <m:r>
                        <a:rPr lang="en-CA" sz="2400" b="0" i="1" smtClean="0">
                          <a:latin typeface="Cambria Math" panose="02040503050406030204" pitchFamily="18" charset="0"/>
                          <a:ea typeface="Cambria Math" panose="02040503050406030204" pitchFamily="18" charset="0"/>
                        </a:rPr>
                        <m:t>𝐼</m:t>
                      </m:r>
                      <m:r>
                        <a:rPr lang="pt-BR" sz="2400" i="1" smtClean="0">
                          <a:latin typeface="Cambria Math" panose="02040503050406030204" pitchFamily="18" charset="0"/>
                          <a:ea typeface="Cambria Math" panose="02040503050406030204" pitchFamily="18" charset="0"/>
                        </a:rPr>
                        <m:t>∪</m:t>
                      </m:r>
                      <m:r>
                        <a:rPr lang="en-CA" sz="2400" b="0" i="1" smtClean="0">
                          <a:latin typeface="Cambria Math" panose="02040503050406030204" pitchFamily="18" charset="0"/>
                          <a:ea typeface="Cambria Math" panose="02040503050406030204" pitchFamily="18" charset="0"/>
                        </a:rPr>
                        <m:t>𝑂</m:t>
                      </m:r>
                    </m:oMath>
                  </m:oMathPara>
                </a14:m>
                <a:endParaRPr lang="en-CA" sz="2400" dirty="0"/>
              </a:p>
            </p:txBody>
          </p:sp>
        </mc:Choice>
        <mc:Fallback>
          <p:sp>
            <p:nvSpPr>
              <p:cNvPr id="8" name="TextBox 7">
                <a:extLst>
                  <a:ext uri="{FF2B5EF4-FFF2-40B4-BE49-F238E27FC236}">
                    <a16:creationId xmlns:a16="http://schemas.microsoft.com/office/drawing/2014/main" id="{E1FDCD57-B6CB-4D1C-A290-B8D16B503610}"/>
                  </a:ext>
                </a:extLst>
              </p:cNvPr>
              <p:cNvSpPr txBox="1">
                <a:spLocks noRot="1" noChangeAspect="1" noMove="1" noResize="1" noEditPoints="1" noAdjustHandles="1" noChangeArrowheads="1" noChangeShapeType="1" noTextEdit="1"/>
              </p:cNvSpPr>
              <p:nvPr/>
            </p:nvSpPr>
            <p:spPr>
              <a:xfrm>
                <a:off x="6264168" y="3504342"/>
                <a:ext cx="1372492" cy="369332"/>
              </a:xfrm>
              <a:prstGeom prst="rect">
                <a:avLst/>
              </a:prstGeom>
              <a:blipFill>
                <a:blip r:embed="rId4"/>
                <a:stretch>
                  <a:fillRect l="-4444" r="-3556" b="-10000"/>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A21E2FC3-A683-4C22-97B1-5D025199BB80}"/>
                  </a:ext>
                </a:extLst>
              </p:cNvPr>
              <p:cNvSpPr txBox="1"/>
              <p:nvPr/>
            </p:nvSpPr>
            <p:spPr>
              <a:xfrm>
                <a:off x="6356789" y="2431942"/>
                <a:ext cx="1874296"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m:rPr>
                          <m:sty m:val="p"/>
                        </m:rPr>
                        <a:rPr lang="en-CA" sz="2400" b="0" i="0" smtClean="0">
                          <a:latin typeface="Cambria Math" panose="02040503050406030204" pitchFamily="18" charset="0"/>
                        </a:rPr>
                        <m:t>I</m:t>
                      </m:r>
                      <m:r>
                        <a:rPr lang="en-CA" sz="2400" b="0" i="0" smtClean="0">
                          <a:latin typeface="Cambria Math" panose="02040503050406030204" pitchFamily="18" charset="0"/>
                        </a:rPr>
                        <m:t>=</m:t>
                      </m:r>
                      <m:d>
                        <m:dPr>
                          <m:begChr m:val="{"/>
                          <m:endChr m:val="}"/>
                          <m:ctrlPr>
                            <a:rPr lang="pt-BR" sz="2400" i="1" smtClean="0">
                              <a:latin typeface="Cambria Math" panose="02040503050406030204" pitchFamily="18" charset="0"/>
                            </a:rPr>
                          </m:ctrlPr>
                        </m:dPr>
                        <m:e>
                          <m:sSub>
                            <m:sSubPr>
                              <m:ctrlPr>
                                <a:rPr lang="pt-BR" sz="2400" i="1" smtClean="0">
                                  <a:latin typeface="Cambria Math" panose="02040503050406030204" pitchFamily="18" charset="0"/>
                                </a:rPr>
                              </m:ctrlPr>
                            </m:sSubPr>
                            <m:e>
                              <m:r>
                                <a:rPr lang="en-CA" sz="2400" b="0" i="1" smtClean="0">
                                  <a:latin typeface="Cambria Math" panose="02040503050406030204" pitchFamily="18" charset="0"/>
                                </a:rPr>
                                <m:t>𝑖</m:t>
                              </m:r>
                            </m:e>
                            <m:sub>
                              <m:r>
                                <a:rPr lang="en-CA" sz="2400" b="0" i="1" smtClean="0">
                                  <a:latin typeface="Cambria Math" panose="02040503050406030204" pitchFamily="18" charset="0"/>
                                </a:rPr>
                                <m:t>1</m:t>
                              </m:r>
                            </m:sub>
                          </m:sSub>
                          <m:r>
                            <a:rPr lang="en-CA" sz="2400" b="0" i="1" smtClean="0">
                              <a:latin typeface="Cambria Math" panose="02040503050406030204" pitchFamily="18" charset="0"/>
                            </a:rPr>
                            <m:t>, …,</m:t>
                          </m:r>
                          <m:sSub>
                            <m:sSubPr>
                              <m:ctrlPr>
                                <a:rPr lang="pt-BR" sz="2400" i="1">
                                  <a:latin typeface="Cambria Math" panose="02040503050406030204" pitchFamily="18" charset="0"/>
                                </a:rPr>
                              </m:ctrlPr>
                            </m:sSubPr>
                            <m:e>
                              <m:r>
                                <a:rPr lang="en-CA" sz="2400" b="0" i="1" smtClean="0">
                                  <a:latin typeface="Cambria Math" panose="02040503050406030204" pitchFamily="18" charset="0"/>
                                </a:rPr>
                                <m:t>𝑖</m:t>
                              </m:r>
                            </m:e>
                            <m:sub>
                              <m:r>
                                <a:rPr lang="en-CA" sz="2400" b="0" i="1" smtClean="0">
                                  <a:latin typeface="Cambria Math" panose="02040503050406030204" pitchFamily="18" charset="0"/>
                                </a:rPr>
                                <m:t>𝑚</m:t>
                              </m:r>
                            </m:sub>
                          </m:sSub>
                        </m:e>
                      </m:d>
                    </m:oMath>
                  </m:oMathPara>
                </a14:m>
                <a:endParaRPr lang="en-CA" dirty="0"/>
              </a:p>
            </p:txBody>
          </p:sp>
        </mc:Choice>
        <mc:Fallback>
          <p:sp>
            <p:nvSpPr>
              <p:cNvPr id="9" name="TextBox 8">
                <a:extLst>
                  <a:ext uri="{FF2B5EF4-FFF2-40B4-BE49-F238E27FC236}">
                    <a16:creationId xmlns:a16="http://schemas.microsoft.com/office/drawing/2014/main" id="{A21E2FC3-A683-4C22-97B1-5D025199BB80}"/>
                  </a:ext>
                </a:extLst>
              </p:cNvPr>
              <p:cNvSpPr txBox="1">
                <a:spLocks noRot="1" noChangeAspect="1" noMove="1" noResize="1" noEditPoints="1" noAdjustHandles="1" noChangeArrowheads="1" noChangeShapeType="1" noTextEdit="1"/>
              </p:cNvSpPr>
              <p:nvPr/>
            </p:nvSpPr>
            <p:spPr>
              <a:xfrm>
                <a:off x="6356789" y="2431942"/>
                <a:ext cx="1874296" cy="369332"/>
              </a:xfrm>
              <a:prstGeom prst="rect">
                <a:avLst/>
              </a:prstGeom>
              <a:blipFill>
                <a:blip r:embed="rId5"/>
                <a:stretch>
                  <a:fillRect l="-3583" b="-16393"/>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77A64146-7E21-449D-9C04-65A079A0A413}"/>
                  </a:ext>
                </a:extLst>
              </p:cNvPr>
              <p:cNvSpPr txBox="1"/>
              <p:nvPr/>
            </p:nvSpPr>
            <p:spPr>
              <a:xfrm>
                <a:off x="3788636" y="4407793"/>
                <a:ext cx="3797706" cy="79701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nary>
                        <m:naryPr>
                          <m:chr m:val="∑"/>
                          <m:limLoc m:val="subSup"/>
                          <m:supHide m:val="on"/>
                          <m:ctrlPr>
                            <a:rPr lang="en-CA" sz="2800" i="1" smtClean="0">
                              <a:latin typeface="Cambria Math" panose="02040503050406030204" pitchFamily="18" charset="0"/>
                            </a:rPr>
                          </m:ctrlPr>
                        </m:naryPr>
                        <m:sub>
                          <m:r>
                            <m:rPr>
                              <m:brk m:alnAt="9"/>
                            </m:rPr>
                            <a:rPr lang="en-CA" sz="2800" b="0" i="1" smtClean="0">
                              <a:latin typeface="Cambria Math" panose="02040503050406030204" pitchFamily="18" charset="0"/>
                            </a:rPr>
                            <m:t>𝑖</m:t>
                          </m:r>
                          <m:r>
                            <a:rPr lang="en-CA" sz="2800" b="0" i="1" smtClean="0">
                              <a:latin typeface="Cambria Math" panose="02040503050406030204" pitchFamily="18" charset="0"/>
                              <a:ea typeface="Cambria Math" panose="02040503050406030204" pitchFamily="18" charset="0"/>
                            </a:rPr>
                            <m:t>∈</m:t>
                          </m:r>
                          <m:r>
                            <a:rPr lang="en-CA" sz="2800" b="0" i="1" smtClean="0">
                              <a:latin typeface="Cambria Math" panose="02040503050406030204" pitchFamily="18" charset="0"/>
                              <a:ea typeface="Cambria Math" panose="02040503050406030204" pitchFamily="18" charset="0"/>
                            </a:rPr>
                            <m:t>𝐼</m:t>
                          </m:r>
                        </m:sub>
                        <m:sup/>
                        <m:e>
                          <m:r>
                            <a:rPr lang="en-CA" sz="2800" b="0" i="1" smtClean="0">
                              <a:latin typeface="Cambria Math" panose="02040503050406030204" pitchFamily="18" charset="0"/>
                            </a:rPr>
                            <m:t>𝑣</m:t>
                          </m:r>
                          <m:d>
                            <m:dPr>
                              <m:ctrlPr>
                                <a:rPr lang="en-CA" sz="2800" b="0" i="1" smtClean="0">
                                  <a:latin typeface="Cambria Math" panose="02040503050406030204" pitchFamily="18" charset="0"/>
                                </a:rPr>
                              </m:ctrlPr>
                            </m:dPr>
                            <m:e>
                              <m:r>
                                <a:rPr lang="en-CA" sz="2800" b="0" i="1" smtClean="0">
                                  <a:latin typeface="Cambria Math" panose="02040503050406030204" pitchFamily="18" charset="0"/>
                                </a:rPr>
                                <m:t>𝑖</m:t>
                              </m:r>
                            </m:e>
                          </m:d>
                          <m:r>
                            <a:rPr lang="en-CA" sz="2800" b="0" i="1" smtClean="0">
                              <a:latin typeface="Cambria Math" panose="02040503050406030204" pitchFamily="18" charset="0"/>
                            </a:rPr>
                            <m:t>=</m:t>
                          </m:r>
                          <m:nary>
                            <m:naryPr>
                              <m:chr m:val="∑"/>
                              <m:limLoc m:val="subSup"/>
                              <m:supHide m:val="on"/>
                              <m:ctrlPr>
                                <a:rPr lang="en-CA" sz="2800" b="0" i="1" smtClean="0">
                                  <a:latin typeface="Cambria Math" panose="02040503050406030204" pitchFamily="18" charset="0"/>
                                </a:rPr>
                              </m:ctrlPr>
                            </m:naryPr>
                            <m:sub>
                              <m:r>
                                <m:rPr>
                                  <m:brk m:alnAt="9"/>
                                </m:rPr>
                                <a:rPr lang="en-CA" sz="2800" b="0" i="1" smtClean="0">
                                  <a:latin typeface="Cambria Math" panose="02040503050406030204" pitchFamily="18" charset="0"/>
                                </a:rPr>
                                <m:t>𝑜</m:t>
                              </m:r>
                              <m:r>
                                <a:rPr lang="en-CA" sz="2800" b="0" i="1" smtClean="0">
                                  <a:latin typeface="Cambria Math" panose="02040503050406030204" pitchFamily="18" charset="0"/>
                                  <a:ea typeface="Cambria Math" panose="02040503050406030204" pitchFamily="18" charset="0"/>
                                </a:rPr>
                                <m:t>∈</m:t>
                              </m:r>
                              <m:r>
                                <a:rPr lang="en-CA" sz="2800" b="0" i="1" smtClean="0">
                                  <a:latin typeface="Cambria Math" panose="02040503050406030204" pitchFamily="18" charset="0"/>
                                  <a:ea typeface="Cambria Math" panose="02040503050406030204" pitchFamily="18" charset="0"/>
                                </a:rPr>
                                <m:t>𝑂</m:t>
                              </m:r>
                            </m:sub>
                            <m:sup/>
                            <m:e>
                              <m:r>
                                <a:rPr lang="en-CA" sz="2800" b="0" i="1" smtClean="0">
                                  <a:latin typeface="Cambria Math" panose="02040503050406030204" pitchFamily="18" charset="0"/>
                                </a:rPr>
                                <m:t>𝑣</m:t>
                              </m:r>
                              <m:r>
                                <a:rPr lang="en-CA" sz="2800" b="0" i="1" smtClean="0">
                                  <a:latin typeface="Cambria Math" panose="02040503050406030204" pitchFamily="18" charset="0"/>
                                </a:rPr>
                                <m:t>(</m:t>
                              </m:r>
                              <m:r>
                                <a:rPr lang="en-CA" sz="2800" b="0" i="1" smtClean="0">
                                  <a:latin typeface="Cambria Math" panose="02040503050406030204" pitchFamily="18" charset="0"/>
                                </a:rPr>
                                <m:t>𝑜</m:t>
                              </m:r>
                              <m:r>
                                <a:rPr lang="en-CA" sz="2800" b="0" i="1" smtClean="0">
                                  <a:latin typeface="Cambria Math" panose="02040503050406030204" pitchFamily="18" charset="0"/>
                                </a:rPr>
                                <m:t>)</m:t>
                              </m:r>
                            </m:e>
                          </m:nary>
                        </m:e>
                      </m:nary>
                    </m:oMath>
                  </m:oMathPara>
                </a14:m>
                <a:endParaRPr lang="en-CA" sz="2800" dirty="0"/>
              </a:p>
            </p:txBody>
          </p:sp>
        </mc:Choice>
        <mc:Fallback>
          <p:sp>
            <p:nvSpPr>
              <p:cNvPr id="10" name="TextBox 9">
                <a:extLst>
                  <a:ext uri="{FF2B5EF4-FFF2-40B4-BE49-F238E27FC236}">
                    <a16:creationId xmlns:a16="http://schemas.microsoft.com/office/drawing/2014/main" id="{77A64146-7E21-449D-9C04-65A079A0A413}"/>
                  </a:ext>
                </a:extLst>
              </p:cNvPr>
              <p:cNvSpPr txBox="1">
                <a:spLocks noRot="1" noChangeAspect="1" noMove="1" noResize="1" noEditPoints="1" noAdjustHandles="1" noChangeArrowheads="1" noChangeShapeType="1" noTextEdit="1"/>
              </p:cNvSpPr>
              <p:nvPr/>
            </p:nvSpPr>
            <p:spPr>
              <a:xfrm>
                <a:off x="3788636" y="4407793"/>
                <a:ext cx="3797706" cy="797013"/>
              </a:xfrm>
              <a:prstGeom prst="rect">
                <a:avLst/>
              </a:prstGeom>
              <a:blipFill>
                <a:blip r:embed="rId6"/>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1558097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446C7-CD2C-4634-B5F1-505BDCA91D7E}"/>
              </a:ext>
            </a:extLst>
          </p:cNvPr>
          <p:cNvSpPr>
            <a:spLocks noGrp="1"/>
          </p:cNvSpPr>
          <p:nvPr>
            <p:ph type="title"/>
          </p:nvPr>
        </p:nvSpPr>
        <p:spPr/>
        <p:txBody>
          <a:bodyPr/>
          <a:lstStyle/>
          <a:p>
            <a:r>
              <a:rPr lang="en-CA" dirty="0"/>
              <a:t>Formal Definitions</a:t>
            </a:r>
          </a:p>
        </p:txBody>
      </p:sp>
      <p:sp>
        <p:nvSpPr>
          <p:cNvPr id="6" name="TextBox 5">
            <a:extLst>
              <a:ext uri="{FF2B5EF4-FFF2-40B4-BE49-F238E27FC236}">
                <a16:creationId xmlns:a16="http://schemas.microsoft.com/office/drawing/2014/main" id="{6ECF8339-3F97-4C30-9409-5B3CCE8CAD4B}"/>
              </a:ext>
            </a:extLst>
          </p:cNvPr>
          <p:cNvSpPr txBox="1"/>
          <p:nvPr/>
        </p:nvSpPr>
        <p:spPr>
          <a:xfrm>
            <a:off x="1182413" y="1853248"/>
            <a:ext cx="8513379" cy="3108543"/>
          </a:xfrm>
          <a:prstGeom prst="rect">
            <a:avLst/>
          </a:prstGeom>
          <a:noFill/>
        </p:spPr>
        <p:txBody>
          <a:bodyPr wrap="square" rtlCol="0">
            <a:spAutoFit/>
          </a:bodyPr>
          <a:lstStyle/>
          <a:p>
            <a:r>
              <a:rPr lang="en-US" sz="2800" dirty="0"/>
              <a:t>A CoinJoin transaction consists of sub-transactions </a:t>
            </a:r>
            <a:r>
              <a:rPr lang="en-US" sz="2800" dirty="0" err="1"/>
              <a:t>tk</a:t>
            </a:r>
            <a:r>
              <a:rPr lang="en-US" sz="2800" dirty="0"/>
              <a:t>, … </a:t>
            </a:r>
            <a:r>
              <a:rPr lang="en-US" sz="2800" b="1" u="sng" dirty="0"/>
              <a:t>there must be at least one way of partitioning all inputs and outputs, so that each subset of inputs has exactly one corresponding subset of outputs with which it forms a sub-transaction.</a:t>
            </a:r>
            <a:r>
              <a:rPr lang="en-US" sz="2800" dirty="0"/>
              <a:t> We call this a mapping, as it maps inputs to outputs.</a:t>
            </a:r>
            <a:endParaRPr lang="en-CA" sz="2800" dirty="0"/>
          </a:p>
        </p:txBody>
      </p:sp>
    </p:spTree>
    <p:extLst>
      <p:ext uri="{BB962C8B-B14F-4D97-AF65-F5344CB8AC3E}">
        <p14:creationId xmlns:p14="http://schemas.microsoft.com/office/powerpoint/2010/main" val="659816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48732-0931-4B14-A8FB-5FDDA84FE50C}"/>
              </a:ext>
            </a:extLst>
          </p:cNvPr>
          <p:cNvSpPr>
            <a:spLocks noGrp="1"/>
          </p:cNvSpPr>
          <p:nvPr>
            <p:ph type="title"/>
          </p:nvPr>
        </p:nvSpPr>
        <p:spPr/>
        <p:txBody>
          <a:bodyPr/>
          <a:lstStyle/>
          <a:p>
            <a:r>
              <a:rPr lang="en-US" sz="4400" dirty="0"/>
              <a:t>Anonymous CoinJoin Transactions with Arbitrary Values (2017) </a:t>
            </a:r>
            <a:endParaRPr lang="en-CA" sz="4400" dirty="0"/>
          </a:p>
        </p:txBody>
      </p:sp>
      <p:pic>
        <p:nvPicPr>
          <p:cNvPr id="5" name="Picture 4">
            <a:extLst>
              <a:ext uri="{FF2B5EF4-FFF2-40B4-BE49-F238E27FC236}">
                <a16:creationId xmlns:a16="http://schemas.microsoft.com/office/drawing/2014/main" id="{8B724990-A959-4853-8522-809EEB0E2522}"/>
              </a:ext>
            </a:extLst>
          </p:cNvPr>
          <p:cNvPicPr>
            <a:picLocks noChangeAspect="1"/>
          </p:cNvPicPr>
          <p:nvPr/>
        </p:nvPicPr>
        <p:blipFill>
          <a:blip r:embed="rId2"/>
          <a:stretch>
            <a:fillRect/>
          </a:stretch>
        </p:blipFill>
        <p:spPr>
          <a:xfrm>
            <a:off x="951409" y="2557515"/>
            <a:ext cx="10363484" cy="2667828"/>
          </a:xfrm>
          <a:prstGeom prst="rect">
            <a:avLst/>
          </a:prstGeom>
        </p:spPr>
      </p:pic>
      <p:sp>
        <p:nvSpPr>
          <p:cNvPr id="6" name="TextBox 5">
            <a:extLst>
              <a:ext uri="{FF2B5EF4-FFF2-40B4-BE49-F238E27FC236}">
                <a16:creationId xmlns:a16="http://schemas.microsoft.com/office/drawing/2014/main" id="{94D572AF-C866-4C2F-8F99-63672A6EE991}"/>
              </a:ext>
            </a:extLst>
          </p:cNvPr>
          <p:cNvSpPr txBox="1"/>
          <p:nvPr/>
        </p:nvSpPr>
        <p:spPr>
          <a:xfrm flipH="1">
            <a:off x="680120" y="5560278"/>
            <a:ext cx="10906061" cy="369332"/>
          </a:xfrm>
          <a:prstGeom prst="rect">
            <a:avLst/>
          </a:prstGeom>
          <a:noFill/>
        </p:spPr>
        <p:txBody>
          <a:bodyPr wrap="square" rtlCol="0">
            <a:spAutoFit/>
          </a:bodyPr>
          <a:lstStyle/>
          <a:p>
            <a:r>
              <a:rPr lang="en-CA" u="sng" dirty="0">
                <a:hlinkClick r:id="rId3"/>
              </a:rPr>
              <a:t>https://www.comsys.rwth-aachen.de/fileadmin/papers/2017/2017-maurer-trustcom-coinjoin.pdf</a:t>
            </a:r>
            <a:endParaRPr lang="en-CA" dirty="0"/>
          </a:p>
        </p:txBody>
      </p:sp>
      <p:sp>
        <p:nvSpPr>
          <p:cNvPr id="7" name="TextBox 6">
            <a:extLst>
              <a:ext uri="{FF2B5EF4-FFF2-40B4-BE49-F238E27FC236}">
                <a16:creationId xmlns:a16="http://schemas.microsoft.com/office/drawing/2014/main" id="{3B42369A-CD4B-4EEB-AF7A-9CACA881DFFC}"/>
              </a:ext>
            </a:extLst>
          </p:cNvPr>
          <p:cNvSpPr txBox="1"/>
          <p:nvPr/>
        </p:nvSpPr>
        <p:spPr>
          <a:xfrm flipH="1">
            <a:off x="680120" y="5929610"/>
            <a:ext cx="10906061" cy="369332"/>
          </a:xfrm>
          <a:prstGeom prst="rect">
            <a:avLst/>
          </a:prstGeom>
          <a:noFill/>
        </p:spPr>
        <p:txBody>
          <a:bodyPr wrap="square" rtlCol="0">
            <a:spAutoFit/>
          </a:bodyPr>
          <a:lstStyle/>
          <a:p>
            <a:r>
              <a:rPr lang="en-CA" u="sng" dirty="0"/>
              <a:t>Knapsack </a:t>
            </a:r>
            <a:r>
              <a:rPr lang="en-CA" u="sng" dirty="0" err="1"/>
              <a:t>Coinjoin</a:t>
            </a:r>
            <a:r>
              <a:rPr lang="en-CA" u="sng" dirty="0"/>
              <a:t> Anonymity Analysis (2019), Lucas </a:t>
            </a:r>
            <a:r>
              <a:rPr lang="en-CA" u="sng" dirty="0" err="1"/>
              <a:t>Ontivero</a:t>
            </a:r>
            <a:r>
              <a:rPr lang="en-CA" u="sng" dirty="0"/>
              <a:t> (PDF Available upon request)</a:t>
            </a:r>
            <a:endParaRPr lang="en-CA" dirty="0"/>
          </a:p>
        </p:txBody>
      </p:sp>
    </p:spTree>
    <p:extLst>
      <p:ext uri="{BB962C8B-B14F-4D97-AF65-F5344CB8AC3E}">
        <p14:creationId xmlns:p14="http://schemas.microsoft.com/office/powerpoint/2010/main" val="3109212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446C7-CD2C-4634-B5F1-505BDCA91D7E}"/>
              </a:ext>
            </a:extLst>
          </p:cNvPr>
          <p:cNvSpPr>
            <a:spLocks noGrp="1"/>
          </p:cNvSpPr>
          <p:nvPr>
            <p:ph type="title"/>
          </p:nvPr>
        </p:nvSpPr>
        <p:spPr/>
        <p:txBody>
          <a:bodyPr/>
          <a:lstStyle/>
          <a:p>
            <a:r>
              <a:rPr lang="en-CA" dirty="0"/>
              <a:t>Formal Definitions</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65CF4181-3631-4E3B-84B4-DB1A64F11EBB}"/>
                  </a:ext>
                </a:extLst>
              </p:cNvPr>
              <p:cNvSpPr txBox="1"/>
              <p:nvPr/>
            </p:nvSpPr>
            <p:spPr>
              <a:xfrm>
                <a:off x="7005145" y="1932775"/>
                <a:ext cx="2165128" cy="36933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m:rPr>
                          <m:sty m:val="p"/>
                        </m:rPr>
                        <a:rPr lang="el-GR" sz="2400" b="0" i="1" smtClean="0">
                          <a:latin typeface="Cambria Math" panose="02040503050406030204" pitchFamily="18" charset="0"/>
                          <a:ea typeface="Cambria Math" panose="02040503050406030204" pitchFamily="18" charset="0"/>
                        </a:rPr>
                        <m:t>Φ</m:t>
                      </m:r>
                      <m:r>
                        <a:rPr lang="en-CA" sz="2400" b="0" i="1" smtClean="0">
                          <a:latin typeface="Cambria Math" panose="02040503050406030204" pitchFamily="18" charset="0"/>
                          <a:ea typeface="Cambria Math" panose="02040503050406030204" pitchFamily="18" charset="0"/>
                        </a:rPr>
                        <m:t>(</m:t>
                      </m:r>
                      <m:r>
                        <a:rPr lang="en-CA" sz="2400" b="0" i="1" smtClean="0">
                          <a:latin typeface="Cambria Math" panose="02040503050406030204" pitchFamily="18" charset="0"/>
                          <a:ea typeface="Cambria Math" panose="02040503050406030204" pitchFamily="18" charset="0"/>
                        </a:rPr>
                        <m:t>𝑆</m:t>
                      </m:r>
                      <m:r>
                        <a:rPr lang="en-CA" sz="2400" b="0" i="1" smtClean="0">
                          <a:latin typeface="Cambria Math" panose="02040503050406030204" pitchFamily="18" charset="0"/>
                          <a:ea typeface="Cambria Math" panose="02040503050406030204" pitchFamily="18" charset="0"/>
                        </a:rPr>
                        <m:t>)</m:t>
                      </m:r>
                    </m:oMath>
                  </m:oMathPara>
                </a14:m>
                <a:endParaRPr lang="en-CA" sz="2400" dirty="0"/>
              </a:p>
            </p:txBody>
          </p:sp>
        </mc:Choice>
        <mc:Fallback>
          <p:sp>
            <p:nvSpPr>
              <p:cNvPr id="4" name="TextBox 3">
                <a:extLst>
                  <a:ext uri="{FF2B5EF4-FFF2-40B4-BE49-F238E27FC236}">
                    <a16:creationId xmlns:a16="http://schemas.microsoft.com/office/drawing/2014/main" id="{65CF4181-3631-4E3B-84B4-DB1A64F11EBB}"/>
                  </a:ext>
                </a:extLst>
              </p:cNvPr>
              <p:cNvSpPr txBox="1">
                <a:spLocks noRot="1" noChangeAspect="1" noMove="1" noResize="1" noEditPoints="1" noAdjustHandles="1" noChangeArrowheads="1" noChangeShapeType="1" noTextEdit="1"/>
              </p:cNvSpPr>
              <p:nvPr/>
            </p:nvSpPr>
            <p:spPr>
              <a:xfrm>
                <a:off x="7005145" y="1932775"/>
                <a:ext cx="2165128" cy="369332"/>
              </a:xfrm>
              <a:prstGeom prst="rect">
                <a:avLst/>
              </a:prstGeom>
              <a:blipFill>
                <a:blip r:embed="rId2"/>
                <a:stretch>
                  <a:fillRect b="-37705"/>
                </a:stretch>
              </a:blipFill>
            </p:spPr>
            <p:txBody>
              <a:bodyPr/>
              <a:lstStyle/>
              <a:p>
                <a:r>
                  <a:rPr lang="en-CA">
                    <a:noFill/>
                  </a:rPr>
                  <a:t> </a:t>
                </a:r>
              </a:p>
            </p:txBody>
          </p:sp>
        </mc:Fallback>
      </mc:AlternateContent>
      <p:sp>
        <p:nvSpPr>
          <p:cNvPr id="5" name="TextBox 4">
            <a:extLst>
              <a:ext uri="{FF2B5EF4-FFF2-40B4-BE49-F238E27FC236}">
                <a16:creationId xmlns:a16="http://schemas.microsoft.com/office/drawing/2014/main" id="{300856E6-A68F-4F01-B68A-9BAC58C4F4DC}"/>
              </a:ext>
            </a:extLst>
          </p:cNvPr>
          <p:cNvSpPr txBox="1"/>
          <p:nvPr/>
        </p:nvSpPr>
        <p:spPr>
          <a:xfrm>
            <a:off x="1182413" y="1853248"/>
            <a:ext cx="5822732" cy="2062103"/>
          </a:xfrm>
          <a:prstGeom prst="rect">
            <a:avLst/>
          </a:prstGeom>
          <a:noFill/>
        </p:spPr>
        <p:txBody>
          <a:bodyPr wrap="square" rtlCol="0">
            <a:spAutoFit/>
          </a:bodyPr>
          <a:lstStyle/>
          <a:p>
            <a:r>
              <a:rPr lang="en-CA" sz="3200" dirty="0"/>
              <a:t>5. Set of all partitions</a:t>
            </a:r>
          </a:p>
          <a:p>
            <a:r>
              <a:rPr lang="en-CA" sz="3200" dirty="0"/>
              <a:t>6. Set of all Input Partitions</a:t>
            </a:r>
          </a:p>
          <a:p>
            <a:r>
              <a:rPr lang="en-CA" sz="3200" dirty="0"/>
              <a:t>7. Set of all output Partitions</a:t>
            </a:r>
          </a:p>
          <a:p>
            <a:r>
              <a:rPr lang="en-CA" sz="3200" dirty="0"/>
              <a:t>8. Set of all mappings </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4DD9FB9A-AD57-451D-B4FC-12630318EC41}"/>
                  </a:ext>
                </a:extLst>
              </p:cNvPr>
              <p:cNvSpPr txBox="1"/>
              <p:nvPr/>
            </p:nvSpPr>
            <p:spPr>
              <a:xfrm>
                <a:off x="7005145" y="2448999"/>
                <a:ext cx="2165128" cy="36933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l-GR" sz="2400" b="1" i="1" smtClean="0">
                          <a:latin typeface="Cambria Math" panose="02040503050406030204" pitchFamily="18" charset="0"/>
                          <a:ea typeface="Cambria Math" panose="02040503050406030204" pitchFamily="18" charset="0"/>
                        </a:rPr>
                        <m:t>𝜪</m:t>
                      </m:r>
                      <m:r>
                        <a:rPr lang="en-CA" sz="2400" i="1" smtClean="0">
                          <a:latin typeface="Cambria Math" panose="02040503050406030204" pitchFamily="18" charset="0"/>
                          <a:ea typeface="Cambria Math" panose="02040503050406030204" pitchFamily="18" charset="0"/>
                        </a:rPr>
                        <m:t>∈</m:t>
                      </m:r>
                      <m:r>
                        <a:rPr lang="en-CA" sz="2400" b="0" i="1" smtClean="0">
                          <a:latin typeface="Cambria Math" panose="02040503050406030204" pitchFamily="18" charset="0"/>
                          <a:ea typeface="Cambria Math" panose="02040503050406030204" pitchFamily="18" charset="0"/>
                        </a:rPr>
                        <m:t> </m:t>
                      </m:r>
                      <m:r>
                        <m:rPr>
                          <m:sty m:val="p"/>
                        </m:rPr>
                        <a:rPr lang="el-GR" sz="2400" b="0" i="1" smtClean="0">
                          <a:latin typeface="Cambria Math" panose="02040503050406030204" pitchFamily="18" charset="0"/>
                          <a:ea typeface="Cambria Math" panose="02040503050406030204" pitchFamily="18" charset="0"/>
                        </a:rPr>
                        <m:t>Φ</m:t>
                      </m:r>
                      <m:r>
                        <a:rPr lang="en-CA" sz="2400" b="0" i="1" smtClean="0">
                          <a:latin typeface="Cambria Math" panose="02040503050406030204" pitchFamily="18" charset="0"/>
                          <a:ea typeface="Cambria Math" panose="02040503050406030204" pitchFamily="18" charset="0"/>
                        </a:rPr>
                        <m:t>(</m:t>
                      </m:r>
                      <m:r>
                        <a:rPr lang="en-CA" sz="2400" b="0" i="1" smtClean="0">
                          <a:latin typeface="Cambria Math" panose="02040503050406030204" pitchFamily="18" charset="0"/>
                          <a:ea typeface="Cambria Math" panose="02040503050406030204" pitchFamily="18" charset="0"/>
                        </a:rPr>
                        <m:t>𝑂</m:t>
                      </m:r>
                      <m:r>
                        <a:rPr lang="en-CA" sz="2400" b="0" i="1" smtClean="0">
                          <a:latin typeface="Cambria Math" panose="02040503050406030204" pitchFamily="18" charset="0"/>
                          <a:ea typeface="Cambria Math" panose="02040503050406030204" pitchFamily="18" charset="0"/>
                        </a:rPr>
                        <m:t>)</m:t>
                      </m:r>
                    </m:oMath>
                  </m:oMathPara>
                </a14:m>
                <a:endParaRPr lang="en-CA" sz="2400" dirty="0"/>
              </a:p>
            </p:txBody>
          </p:sp>
        </mc:Choice>
        <mc:Fallback>
          <p:sp>
            <p:nvSpPr>
              <p:cNvPr id="11" name="TextBox 10">
                <a:extLst>
                  <a:ext uri="{FF2B5EF4-FFF2-40B4-BE49-F238E27FC236}">
                    <a16:creationId xmlns:a16="http://schemas.microsoft.com/office/drawing/2014/main" id="{4DD9FB9A-AD57-451D-B4FC-12630318EC41}"/>
                  </a:ext>
                </a:extLst>
              </p:cNvPr>
              <p:cNvSpPr txBox="1">
                <a:spLocks noRot="1" noChangeAspect="1" noMove="1" noResize="1" noEditPoints="1" noAdjustHandles="1" noChangeArrowheads="1" noChangeShapeType="1" noTextEdit="1"/>
              </p:cNvSpPr>
              <p:nvPr/>
            </p:nvSpPr>
            <p:spPr>
              <a:xfrm>
                <a:off x="7005145" y="2448999"/>
                <a:ext cx="2165128" cy="369332"/>
              </a:xfrm>
              <a:prstGeom prst="rect">
                <a:avLst/>
              </a:prstGeom>
              <a:blipFill>
                <a:blip r:embed="rId3"/>
                <a:stretch>
                  <a:fillRect b="-38333"/>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5D1415AE-47BD-44F8-BC64-5B70A84A4A01}"/>
                  </a:ext>
                </a:extLst>
              </p:cNvPr>
              <p:cNvSpPr txBox="1"/>
              <p:nvPr/>
            </p:nvSpPr>
            <p:spPr>
              <a:xfrm>
                <a:off x="7005145" y="2892457"/>
                <a:ext cx="2165128" cy="36933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CA" sz="2400" b="1" i="1" smtClean="0">
                          <a:latin typeface="Cambria Math" panose="02040503050406030204" pitchFamily="18" charset="0"/>
                          <a:ea typeface="Cambria Math" panose="02040503050406030204" pitchFamily="18" charset="0"/>
                        </a:rPr>
                        <m:t>𝑰</m:t>
                      </m:r>
                      <m:r>
                        <a:rPr lang="en-CA" sz="2400" i="1" smtClean="0">
                          <a:latin typeface="Cambria Math" panose="02040503050406030204" pitchFamily="18" charset="0"/>
                          <a:ea typeface="Cambria Math" panose="02040503050406030204" pitchFamily="18" charset="0"/>
                        </a:rPr>
                        <m:t>∈</m:t>
                      </m:r>
                      <m:r>
                        <a:rPr lang="en-CA" sz="2400" b="0" i="1" smtClean="0">
                          <a:latin typeface="Cambria Math" panose="02040503050406030204" pitchFamily="18" charset="0"/>
                          <a:ea typeface="Cambria Math" panose="02040503050406030204" pitchFamily="18" charset="0"/>
                        </a:rPr>
                        <m:t> </m:t>
                      </m:r>
                      <m:r>
                        <m:rPr>
                          <m:sty m:val="p"/>
                        </m:rPr>
                        <a:rPr lang="el-GR" sz="2400" b="0" i="1" smtClean="0">
                          <a:latin typeface="Cambria Math" panose="02040503050406030204" pitchFamily="18" charset="0"/>
                          <a:ea typeface="Cambria Math" panose="02040503050406030204" pitchFamily="18" charset="0"/>
                        </a:rPr>
                        <m:t>Φ</m:t>
                      </m:r>
                      <m:r>
                        <a:rPr lang="en-CA" sz="2400" b="0" i="1" smtClean="0">
                          <a:latin typeface="Cambria Math" panose="02040503050406030204" pitchFamily="18" charset="0"/>
                          <a:ea typeface="Cambria Math" panose="02040503050406030204" pitchFamily="18" charset="0"/>
                        </a:rPr>
                        <m:t>(</m:t>
                      </m:r>
                      <m:r>
                        <a:rPr lang="en-CA" sz="2400" b="0" i="1" smtClean="0">
                          <a:latin typeface="Cambria Math" panose="02040503050406030204" pitchFamily="18" charset="0"/>
                          <a:ea typeface="Cambria Math" panose="02040503050406030204" pitchFamily="18" charset="0"/>
                        </a:rPr>
                        <m:t>𝐼</m:t>
                      </m:r>
                      <m:r>
                        <a:rPr lang="en-CA" sz="2400" b="0" i="1" smtClean="0">
                          <a:latin typeface="Cambria Math" panose="02040503050406030204" pitchFamily="18" charset="0"/>
                          <a:ea typeface="Cambria Math" panose="02040503050406030204" pitchFamily="18" charset="0"/>
                        </a:rPr>
                        <m:t>)</m:t>
                      </m:r>
                    </m:oMath>
                  </m:oMathPara>
                </a14:m>
                <a:endParaRPr lang="en-CA" sz="2400" dirty="0"/>
              </a:p>
            </p:txBody>
          </p:sp>
        </mc:Choice>
        <mc:Fallback>
          <p:sp>
            <p:nvSpPr>
              <p:cNvPr id="13" name="TextBox 12">
                <a:extLst>
                  <a:ext uri="{FF2B5EF4-FFF2-40B4-BE49-F238E27FC236}">
                    <a16:creationId xmlns:a16="http://schemas.microsoft.com/office/drawing/2014/main" id="{5D1415AE-47BD-44F8-BC64-5B70A84A4A01}"/>
                  </a:ext>
                </a:extLst>
              </p:cNvPr>
              <p:cNvSpPr txBox="1">
                <a:spLocks noRot="1" noChangeAspect="1" noMove="1" noResize="1" noEditPoints="1" noAdjustHandles="1" noChangeArrowheads="1" noChangeShapeType="1" noTextEdit="1"/>
              </p:cNvSpPr>
              <p:nvPr/>
            </p:nvSpPr>
            <p:spPr>
              <a:xfrm>
                <a:off x="7005145" y="2892457"/>
                <a:ext cx="2165128" cy="369332"/>
              </a:xfrm>
              <a:prstGeom prst="rect">
                <a:avLst/>
              </a:prstGeom>
              <a:blipFill>
                <a:blip r:embed="rId4"/>
                <a:stretch>
                  <a:fillRect b="-37705"/>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C163EF99-B8A7-4296-B58F-749D9413A562}"/>
                  </a:ext>
                </a:extLst>
              </p:cNvPr>
              <p:cNvSpPr txBox="1"/>
              <p:nvPr/>
            </p:nvSpPr>
            <p:spPr>
              <a:xfrm>
                <a:off x="7005145" y="3398023"/>
                <a:ext cx="2165128" cy="36933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m:rPr>
                          <m:sty m:val="p"/>
                        </m:rPr>
                        <a:rPr lang="el-GR" sz="2400" b="0" i="1" smtClean="0">
                          <a:latin typeface="Cambria Math" panose="02040503050406030204" pitchFamily="18" charset="0"/>
                          <a:ea typeface="Cambria Math" panose="02040503050406030204" pitchFamily="18" charset="0"/>
                        </a:rPr>
                        <m:t>Μ</m:t>
                      </m:r>
                    </m:oMath>
                  </m:oMathPara>
                </a14:m>
                <a:endParaRPr lang="en-CA" sz="2400" dirty="0"/>
              </a:p>
            </p:txBody>
          </p:sp>
        </mc:Choice>
        <mc:Fallback>
          <p:sp>
            <p:nvSpPr>
              <p:cNvPr id="14" name="TextBox 13">
                <a:extLst>
                  <a:ext uri="{FF2B5EF4-FFF2-40B4-BE49-F238E27FC236}">
                    <a16:creationId xmlns:a16="http://schemas.microsoft.com/office/drawing/2014/main" id="{C163EF99-B8A7-4296-B58F-749D9413A562}"/>
                  </a:ext>
                </a:extLst>
              </p:cNvPr>
              <p:cNvSpPr txBox="1">
                <a:spLocks noRot="1" noChangeAspect="1" noMove="1" noResize="1" noEditPoints="1" noAdjustHandles="1" noChangeArrowheads="1" noChangeShapeType="1" noTextEdit="1"/>
              </p:cNvSpPr>
              <p:nvPr/>
            </p:nvSpPr>
            <p:spPr>
              <a:xfrm>
                <a:off x="7005145" y="3398023"/>
                <a:ext cx="2165128" cy="369332"/>
              </a:xfrm>
              <a:prstGeom prst="rect">
                <a:avLst/>
              </a:prstGeom>
              <a:blipFill>
                <a:blip r:embed="rId5"/>
                <a:stretch>
                  <a:fillRect b="-9836"/>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0B8E4627-974E-43FC-94C2-DC7EBA60FDF8}"/>
                  </a:ext>
                </a:extLst>
              </p:cNvPr>
              <p:cNvSpPr txBox="1"/>
              <p:nvPr/>
            </p:nvSpPr>
            <p:spPr>
              <a:xfrm>
                <a:off x="1623848" y="4555894"/>
                <a:ext cx="7620000" cy="823815"/>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m:rPr>
                          <m:sty m:val="p"/>
                        </m:rPr>
                        <a:rPr lang="el-GR" sz="2400" b="0" i="1" smtClean="0">
                          <a:latin typeface="Cambria Math" panose="02040503050406030204" pitchFamily="18" charset="0"/>
                          <a:ea typeface="Cambria Math" panose="02040503050406030204" pitchFamily="18" charset="0"/>
                        </a:rPr>
                        <m:t>Μ</m:t>
                      </m:r>
                      <m:r>
                        <a:rPr lang="en-CA" sz="2400" b="0" i="1" smtClean="0">
                          <a:latin typeface="Cambria Math" panose="02040503050406030204" pitchFamily="18" charset="0"/>
                          <a:ea typeface="Cambria Math" panose="02040503050406030204" pitchFamily="18" charset="0"/>
                        </a:rPr>
                        <m:t>=</m:t>
                      </m:r>
                      <m:d>
                        <m:dPr>
                          <m:begChr m:val="{"/>
                          <m:endChr m:val="}"/>
                          <m:ctrlPr>
                            <a:rPr lang="en-CA" sz="2400" b="0" i="1" smtClean="0">
                              <a:latin typeface="Cambria Math" panose="02040503050406030204" pitchFamily="18" charset="0"/>
                              <a:ea typeface="Cambria Math" panose="02040503050406030204" pitchFamily="18" charset="0"/>
                            </a:rPr>
                          </m:ctrlPr>
                        </m:dPr>
                        <m:e>
                          <m:r>
                            <a:rPr lang="en-CA" sz="2400" b="0" i="1" smtClean="0">
                              <a:latin typeface="Cambria Math" panose="02040503050406030204" pitchFamily="18" charset="0"/>
                              <a:ea typeface="Cambria Math" panose="02040503050406030204" pitchFamily="18" charset="0"/>
                            </a:rPr>
                            <m:t>𝑚</m:t>
                          </m:r>
                          <m:r>
                            <a:rPr lang="en-CA" sz="2400" b="0" i="1" smtClean="0">
                              <a:latin typeface="Cambria Math" panose="02040503050406030204" pitchFamily="18" charset="0"/>
                              <a:ea typeface="Cambria Math" panose="02040503050406030204" pitchFamily="18" charset="0"/>
                            </a:rPr>
                            <m:t>:</m:t>
                          </m:r>
                          <m:r>
                            <a:rPr lang="en-CA" sz="2400" b="1" i="1" smtClean="0">
                              <a:latin typeface="Cambria Math" panose="02040503050406030204" pitchFamily="18" charset="0"/>
                              <a:ea typeface="Cambria Math" panose="02040503050406030204" pitchFamily="18" charset="0"/>
                            </a:rPr>
                            <m:t>𝑰</m:t>
                          </m:r>
                          <m:r>
                            <a:rPr lang="en-CA" sz="2400" b="0" i="1" smtClean="0">
                              <a:latin typeface="Cambria Math" panose="02040503050406030204" pitchFamily="18" charset="0"/>
                              <a:ea typeface="Cambria Math" panose="02040503050406030204" pitchFamily="18" charset="0"/>
                            </a:rPr>
                            <m:t>→</m:t>
                          </m:r>
                          <m:r>
                            <a:rPr lang="en-CA" sz="2400" b="1" i="1" smtClean="0">
                              <a:latin typeface="Cambria Math" panose="02040503050406030204" pitchFamily="18" charset="0"/>
                              <a:ea typeface="Cambria Math" panose="02040503050406030204" pitchFamily="18" charset="0"/>
                            </a:rPr>
                            <m:t>𝑶</m:t>
                          </m:r>
                          <m:r>
                            <a:rPr lang="en-CA" sz="2400" b="0" i="1" smtClean="0">
                              <a:latin typeface="Cambria Math" panose="02040503050406030204" pitchFamily="18" charset="0"/>
                              <a:ea typeface="Cambria Math" panose="02040503050406030204" pitchFamily="18" charset="0"/>
                            </a:rPr>
                            <m:t> </m:t>
                          </m:r>
                          <m:r>
                            <a:rPr lang="en-CA" sz="2400" b="0" i="1" smtClean="0">
                              <a:latin typeface="Cambria Math" panose="02040503050406030204" pitchFamily="18" charset="0"/>
                              <a:ea typeface="Cambria Math" panose="02040503050406030204" pitchFamily="18" charset="0"/>
                            </a:rPr>
                            <m:t>𝑠</m:t>
                          </m:r>
                          <m:r>
                            <a:rPr lang="en-CA" sz="2400" b="0" i="1" smtClean="0">
                              <a:latin typeface="Cambria Math" panose="02040503050406030204" pitchFamily="18" charset="0"/>
                              <a:ea typeface="Cambria Math" panose="02040503050406030204" pitchFamily="18" charset="0"/>
                            </a:rPr>
                            <m:t>.</m:t>
                          </m:r>
                          <m:r>
                            <a:rPr lang="en-CA" sz="2400" b="0" i="1" smtClean="0">
                              <a:latin typeface="Cambria Math" panose="02040503050406030204" pitchFamily="18" charset="0"/>
                              <a:ea typeface="Cambria Math" panose="02040503050406030204" pitchFamily="18" charset="0"/>
                            </a:rPr>
                            <m:t>𝑡</m:t>
                          </m:r>
                          <m:r>
                            <a:rPr lang="en-CA" sz="2400" b="0" i="1" smtClean="0">
                              <a:latin typeface="Cambria Math" panose="02040503050406030204" pitchFamily="18" charset="0"/>
                              <a:ea typeface="Cambria Math" panose="02040503050406030204" pitchFamily="18" charset="0"/>
                            </a:rPr>
                            <m:t>. ∀</m:t>
                          </m:r>
                          <m:r>
                            <a:rPr lang="en-CA" sz="2400" b="0" i="1" smtClean="0">
                              <a:latin typeface="Cambria Math" panose="02040503050406030204" pitchFamily="18" charset="0"/>
                              <a:ea typeface="Cambria Math" panose="02040503050406030204" pitchFamily="18" charset="0"/>
                            </a:rPr>
                            <m:t>𝐼</m:t>
                          </m:r>
                          <m:r>
                            <a:rPr lang="en-CA" sz="2400" b="0" i="1" smtClean="0">
                              <a:latin typeface="Cambria Math" panose="02040503050406030204" pitchFamily="18" charset="0"/>
                              <a:ea typeface="Cambria Math" panose="02040503050406030204" pitchFamily="18" charset="0"/>
                            </a:rPr>
                            <m:t>∈</m:t>
                          </m:r>
                          <m:r>
                            <a:rPr lang="en-CA" sz="2400" b="1" i="1" smtClean="0">
                              <a:latin typeface="Cambria Math" panose="02040503050406030204" pitchFamily="18" charset="0"/>
                              <a:ea typeface="Cambria Math" panose="02040503050406030204" pitchFamily="18" charset="0"/>
                            </a:rPr>
                            <m:t>𝑰</m:t>
                          </m:r>
                          <m:r>
                            <a:rPr lang="en-CA" sz="2400" b="0" i="1" smtClean="0">
                              <a:latin typeface="Cambria Math" panose="02040503050406030204" pitchFamily="18" charset="0"/>
                              <a:ea typeface="Cambria Math" panose="02040503050406030204" pitchFamily="18" charset="0"/>
                            </a:rPr>
                            <m:t>, </m:t>
                          </m:r>
                          <m:nary>
                            <m:naryPr>
                              <m:chr m:val="∑"/>
                              <m:limLoc m:val="subSup"/>
                              <m:supHide m:val="on"/>
                              <m:ctrlPr>
                                <a:rPr lang="en-CA" sz="2400" b="0" i="1" smtClean="0">
                                  <a:latin typeface="Cambria Math" panose="02040503050406030204" pitchFamily="18" charset="0"/>
                                  <a:ea typeface="Cambria Math" panose="02040503050406030204" pitchFamily="18" charset="0"/>
                                </a:rPr>
                              </m:ctrlPr>
                            </m:naryPr>
                            <m:sub>
                              <m:r>
                                <m:rPr>
                                  <m:brk m:alnAt="9"/>
                                </m:rPr>
                                <a:rPr lang="en-CA" sz="2400" b="0" i="1" smtClean="0">
                                  <a:latin typeface="Cambria Math" panose="02040503050406030204" pitchFamily="18" charset="0"/>
                                  <a:ea typeface="Cambria Math" panose="02040503050406030204" pitchFamily="18" charset="0"/>
                                </a:rPr>
                                <m:t>𝑖</m:t>
                              </m:r>
                              <m:r>
                                <a:rPr lang="en-CA" sz="2400" b="0" i="1" smtClean="0">
                                  <a:latin typeface="Cambria Math" panose="02040503050406030204" pitchFamily="18" charset="0"/>
                                  <a:ea typeface="Cambria Math" panose="02040503050406030204" pitchFamily="18" charset="0"/>
                                </a:rPr>
                                <m:t>∈</m:t>
                              </m:r>
                              <m:r>
                                <a:rPr lang="en-CA" sz="2400" b="0" i="1" smtClean="0">
                                  <a:latin typeface="Cambria Math" panose="02040503050406030204" pitchFamily="18" charset="0"/>
                                  <a:ea typeface="Cambria Math" panose="02040503050406030204" pitchFamily="18" charset="0"/>
                                </a:rPr>
                                <m:t>𝐼</m:t>
                              </m:r>
                            </m:sub>
                            <m:sup/>
                            <m:e>
                              <m:r>
                                <a:rPr lang="en-CA" sz="2400" b="0" i="1" smtClean="0">
                                  <a:latin typeface="Cambria Math" panose="02040503050406030204" pitchFamily="18" charset="0"/>
                                  <a:ea typeface="Cambria Math" panose="02040503050406030204" pitchFamily="18" charset="0"/>
                                </a:rPr>
                                <m:t>𝑣</m:t>
                              </m:r>
                              <m:d>
                                <m:dPr>
                                  <m:ctrlPr>
                                    <a:rPr lang="en-CA" sz="2400" b="0" i="1" smtClean="0">
                                      <a:latin typeface="Cambria Math" panose="02040503050406030204" pitchFamily="18" charset="0"/>
                                      <a:ea typeface="Cambria Math" panose="02040503050406030204" pitchFamily="18" charset="0"/>
                                    </a:rPr>
                                  </m:ctrlPr>
                                </m:dPr>
                                <m:e>
                                  <m:r>
                                    <a:rPr lang="en-CA" sz="2400" b="0" i="1" smtClean="0">
                                      <a:latin typeface="Cambria Math" panose="02040503050406030204" pitchFamily="18" charset="0"/>
                                      <a:ea typeface="Cambria Math" panose="02040503050406030204" pitchFamily="18" charset="0"/>
                                    </a:rPr>
                                    <m:t>𝑖</m:t>
                                  </m:r>
                                </m:e>
                              </m:d>
                              <m:r>
                                <a:rPr lang="en-CA" sz="2400" b="0" i="1" smtClean="0">
                                  <a:latin typeface="Cambria Math" panose="02040503050406030204" pitchFamily="18" charset="0"/>
                                  <a:ea typeface="Cambria Math" panose="02040503050406030204" pitchFamily="18" charset="0"/>
                                </a:rPr>
                                <m:t>=</m:t>
                              </m:r>
                              <m:nary>
                                <m:naryPr>
                                  <m:chr m:val="∑"/>
                                  <m:limLoc m:val="subSup"/>
                                  <m:supHide m:val="on"/>
                                  <m:ctrlPr>
                                    <a:rPr lang="en-CA" sz="2400" i="1">
                                      <a:latin typeface="Cambria Math" panose="02040503050406030204" pitchFamily="18" charset="0"/>
                                      <a:ea typeface="Cambria Math" panose="02040503050406030204" pitchFamily="18" charset="0"/>
                                    </a:rPr>
                                  </m:ctrlPr>
                                </m:naryPr>
                                <m:sub>
                                  <m:r>
                                    <m:rPr>
                                      <m:brk m:alnAt="1"/>
                                    </m:rPr>
                                    <a:rPr lang="en-CA" sz="2400" b="0" i="1" smtClean="0">
                                      <a:latin typeface="Cambria Math" panose="02040503050406030204" pitchFamily="18" charset="0"/>
                                      <a:ea typeface="Cambria Math" panose="02040503050406030204" pitchFamily="18" charset="0"/>
                                    </a:rPr>
                                    <m:t>𝑜</m:t>
                                  </m:r>
                                  <m:r>
                                    <a:rPr lang="en-CA" sz="2400" i="1">
                                      <a:latin typeface="Cambria Math" panose="02040503050406030204" pitchFamily="18" charset="0"/>
                                      <a:ea typeface="Cambria Math" panose="02040503050406030204" pitchFamily="18" charset="0"/>
                                    </a:rPr>
                                    <m:t>∈</m:t>
                                  </m:r>
                                  <m:r>
                                    <a:rPr lang="en-CA" sz="2400" b="0" i="1" smtClean="0">
                                      <a:latin typeface="Cambria Math" panose="02040503050406030204" pitchFamily="18" charset="0"/>
                                      <a:ea typeface="Cambria Math" panose="02040503050406030204" pitchFamily="18" charset="0"/>
                                    </a:rPr>
                                    <m:t>𝑚</m:t>
                                  </m:r>
                                  <m:r>
                                    <a:rPr lang="en-CA" sz="2400" b="0" i="1" smtClean="0">
                                      <a:latin typeface="Cambria Math" panose="02040503050406030204" pitchFamily="18" charset="0"/>
                                      <a:ea typeface="Cambria Math" panose="02040503050406030204" pitchFamily="18" charset="0"/>
                                    </a:rPr>
                                    <m:t>(</m:t>
                                  </m:r>
                                  <m:r>
                                    <a:rPr lang="en-CA" sz="2400" b="0" i="1" smtClean="0">
                                      <a:latin typeface="Cambria Math" panose="02040503050406030204" pitchFamily="18" charset="0"/>
                                      <a:ea typeface="Cambria Math" panose="02040503050406030204" pitchFamily="18" charset="0"/>
                                    </a:rPr>
                                    <m:t>𝐼</m:t>
                                  </m:r>
                                  <m:r>
                                    <a:rPr lang="en-CA" sz="2400" b="0" i="1" smtClean="0">
                                      <a:latin typeface="Cambria Math" panose="02040503050406030204" pitchFamily="18" charset="0"/>
                                      <a:ea typeface="Cambria Math" panose="02040503050406030204" pitchFamily="18" charset="0"/>
                                    </a:rPr>
                                    <m:t>)</m:t>
                                  </m:r>
                                </m:sub>
                                <m:sup/>
                                <m:e>
                                  <m:r>
                                    <a:rPr lang="en-CA" sz="2400" i="1">
                                      <a:latin typeface="Cambria Math" panose="02040503050406030204" pitchFamily="18" charset="0"/>
                                      <a:ea typeface="Cambria Math" panose="02040503050406030204" pitchFamily="18" charset="0"/>
                                    </a:rPr>
                                    <m:t>𝑣</m:t>
                                  </m:r>
                                  <m:d>
                                    <m:dPr>
                                      <m:ctrlPr>
                                        <a:rPr lang="en-CA" sz="2400" i="1">
                                          <a:latin typeface="Cambria Math" panose="02040503050406030204" pitchFamily="18" charset="0"/>
                                          <a:ea typeface="Cambria Math" panose="02040503050406030204" pitchFamily="18" charset="0"/>
                                        </a:rPr>
                                      </m:ctrlPr>
                                    </m:dPr>
                                    <m:e>
                                      <m:r>
                                        <a:rPr lang="en-CA" sz="2400" b="0" i="1" smtClean="0">
                                          <a:latin typeface="Cambria Math" panose="02040503050406030204" pitchFamily="18" charset="0"/>
                                          <a:ea typeface="Cambria Math" panose="02040503050406030204" pitchFamily="18" charset="0"/>
                                        </a:rPr>
                                        <m:t>𝑜</m:t>
                                      </m:r>
                                    </m:e>
                                  </m:d>
                                </m:e>
                              </m:nary>
                            </m:e>
                          </m:nary>
                        </m:e>
                      </m:d>
                    </m:oMath>
                  </m:oMathPara>
                </a14:m>
                <a:endParaRPr lang="en-CA" sz="2400" dirty="0"/>
              </a:p>
            </p:txBody>
          </p:sp>
        </mc:Choice>
        <mc:Fallback>
          <p:sp>
            <p:nvSpPr>
              <p:cNvPr id="15" name="TextBox 14">
                <a:extLst>
                  <a:ext uri="{FF2B5EF4-FFF2-40B4-BE49-F238E27FC236}">
                    <a16:creationId xmlns:a16="http://schemas.microsoft.com/office/drawing/2014/main" id="{0B8E4627-974E-43FC-94C2-DC7EBA60FDF8}"/>
                  </a:ext>
                </a:extLst>
              </p:cNvPr>
              <p:cNvSpPr txBox="1">
                <a:spLocks noRot="1" noChangeAspect="1" noMove="1" noResize="1" noEditPoints="1" noAdjustHandles="1" noChangeArrowheads="1" noChangeShapeType="1" noTextEdit="1"/>
              </p:cNvSpPr>
              <p:nvPr/>
            </p:nvSpPr>
            <p:spPr>
              <a:xfrm>
                <a:off x="1623848" y="4555894"/>
                <a:ext cx="7620000" cy="823815"/>
              </a:xfrm>
              <a:prstGeom prst="rect">
                <a:avLst/>
              </a:prstGeom>
              <a:blipFill>
                <a:blip r:embed="rId6"/>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101852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446C7-CD2C-4634-B5F1-505BDCA91D7E}"/>
              </a:ext>
            </a:extLst>
          </p:cNvPr>
          <p:cNvSpPr>
            <a:spLocks noGrp="1"/>
          </p:cNvSpPr>
          <p:nvPr>
            <p:ph type="title"/>
          </p:nvPr>
        </p:nvSpPr>
        <p:spPr>
          <a:xfrm>
            <a:off x="646111" y="452718"/>
            <a:ext cx="9404723" cy="1400530"/>
          </a:xfrm>
        </p:spPr>
        <p:txBody>
          <a:bodyPr/>
          <a:lstStyle/>
          <a:p>
            <a:r>
              <a:rPr lang="en-CA" dirty="0"/>
              <a:t>In simpler terms</a:t>
            </a:r>
          </a:p>
        </p:txBody>
      </p:sp>
      <p:sp>
        <p:nvSpPr>
          <p:cNvPr id="10" name="TextBox 9">
            <a:extLst>
              <a:ext uri="{FF2B5EF4-FFF2-40B4-BE49-F238E27FC236}">
                <a16:creationId xmlns:a16="http://schemas.microsoft.com/office/drawing/2014/main" id="{C4531067-D01E-4B18-A126-E92DFDA4D8A0}"/>
              </a:ext>
            </a:extLst>
          </p:cNvPr>
          <p:cNvSpPr txBox="1"/>
          <p:nvPr/>
        </p:nvSpPr>
        <p:spPr>
          <a:xfrm>
            <a:off x="1182413" y="1853248"/>
            <a:ext cx="8513379" cy="3108543"/>
          </a:xfrm>
          <a:prstGeom prst="rect">
            <a:avLst/>
          </a:prstGeom>
          <a:noFill/>
        </p:spPr>
        <p:txBody>
          <a:bodyPr wrap="square" rtlCol="0">
            <a:spAutoFit/>
          </a:bodyPr>
          <a:lstStyle/>
          <a:p>
            <a:r>
              <a:rPr lang="en-US" sz="2800" dirty="0"/>
              <a:t>We want to be able to break a transaction down into </a:t>
            </a:r>
            <a:r>
              <a:rPr lang="en-US" sz="2800" b="1" i="1" dirty="0" err="1"/>
              <a:t>subtransactions</a:t>
            </a:r>
            <a:r>
              <a:rPr lang="en-US" sz="2800" dirty="0"/>
              <a:t> which are combinations of inputs and outputs that add up to the same value. A </a:t>
            </a:r>
            <a:r>
              <a:rPr lang="en-US" sz="2800" dirty="0" err="1"/>
              <a:t>subtransaction</a:t>
            </a:r>
            <a:r>
              <a:rPr lang="en-US" sz="2800" dirty="0"/>
              <a:t> that consists of smaller </a:t>
            </a:r>
            <a:r>
              <a:rPr lang="en-US" sz="2800" dirty="0" err="1"/>
              <a:t>subtransactions</a:t>
            </a:r>
            <a:r>
              <a:rPr lang="en-US" sz="2800" dirty="0"/>
              <a:t> is called a </a:t>
            </a:r>
            <a:r>
              <a:rPr lang="en-US" sz="2800" b="1" i="1" dirty="0"/>
              <a:t>derived</a:t>
            </a:r>
            <a:r>
              <a:rPr lang="en-US" sz="2800" dirty="0"/>
              <a:t> </a:t>
            </a:r>
            <a:r>
              <a:rPr lang="en-US" sz="2800" dirty="0" err="1"/>
              <a:t>subtransaction</a:t>
            </a:r>
            <a:r>
              <a:rPr lang="en-US" sz="2800" dirty="0"/>
              <a:t>. We will concern ourselves with </a:t>
            </a:r>
            <a:r>
              <a:rPr lang="en-US" sz="2800" b="1" i="1" dirty="0"/>
              <a:t>non-derived</a:t>
            </a:r>
            <a:r>
              <a:rPr lang="en-US" sz="2800" dirty="0"/>
              <a:t> sub transactions. </a:t>
            </a:r>
            <a:endParaRPr lang="en-CA" sz="2800" dirty="0"/>
          </a:p>
        </p:txBody>
      </p:sp>
    </p:spTree>
    <p:extLst>
      <p:ext uri="{BB962C8B-B14F-4D97-AF65-F5344CB8AC3E}">
        <p14:creationId xmlns:p14="http://schemas.microsoft.com/office/powerpoint/2010/main" val="260303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446C7-CD2C-4634-B5F1-505BDCA91D7E}"/>
              </a:ext>
            </a:extLst>
          </p:cNvPr>
          <p:cNvSpPr>
            <a:spLocks noGrp="1"/>
          </p:cNvSpPr>
          <p:nvPr>
            <p:ph type="title"/>
          </p:nvPr>
        </p:nvSpPr>
        <p:spPr>
          <a:xfrm>
            <a:off x="646111" y="452718"/>
            <a:ext cx="9404723" cy="1400530"/>
          </a:xfrm>
        </p:spPr>
        <p:txBody>
          <a:bodyPr/>
          <a:lstStyle/>
          <a:p>
            <a:r>
              <a:rPr lang="en-CA" dirty="0"/>
              <a:t>Anonymity in this framework</a:t>
            </a:r>
          </a:p>
        </p:txBody>
      </p:sp>
      <p:sp>
        <p:nvSpPr>
          <p:cNvPr id="10" name="TextBox 9">
            <a:extLst>
              <a:ext uri="{FF2B5EF4-FFF2-40B4-BE49-F238E27FC236}">
                <a16:creationId xmlns:a16="http://schemas.microsoft.com/office/drawing/2014/main" id="{C4531067-D01E-4B18-A126-E92DFDA4D8A0}"/>
              </a:ext>
            </a:extLst>
          </p:cNvPr>
          <p:cNvSpPr txBox="1"/>
          <p:nvPr/>
        </p:nvSpPr>
        <p:spPr>
          <a:xfrm>
            <a:off x="1182413" y="1853248"/>
            <a:ext cx="8513379" cy="3539430"/>
          </a:xfrm>
          <a:prstGeom prst="rect">
            <a:avLst/>
          </a:prstGeom>
          <a:noFill/>
        </p:spPr>
        <p:txBody>
          <a:bodyPr wrap="square" rtlCol="0">
            <a:spAutoFit/>
          </a:bodyPr>
          <a:lstStyle/>
          <a:p>
            <a:r>
              <a:rPr lang="en-US" sz="2800" dirty="0"/>
              <a:t>The probability that an input coin and an output coin belong to the same transaction are as follows. It is deﬁned as the number of mappings where the input coin is in a subset of the input partition that is assigned to the subset of the output partition of which the output coin is an element, divided by the total number of mappings. </a:t>
            </a:r>
            <a:endParaRPr lang="en-CA" sz="2800" dirty="0"/>
          </a:p>
        </p:txBody>
      </p:sp>
    </p:spTree>
    <p:extLst>
      <p:ext uri="{BB962C8B-B14F-4D97-AF65-F5344CB8AC3E}">
        <p14:creationId xmlns:p14="http://schemas.microsoft.com/office/powerpoint/2010/main" val="19247843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446C7-CD2C-4634-B5F1-505BDCA91D7E}"/>
              </a:ext>
            </a:extLst>
          </p:cNvPr>
          <p:cNvSpPr>
            <a:spLocks noGrp="1"/>
          </p:cNvSpPr>
          <p:nvPr>
            <p:ph type="title"/>
          </p:nvPr>
        </p:nvSpPr>
        <p:spPr>
          <a:xfrm>
            <a:off x="646111" y="452718"/>
            <a:ext cx="9404723" cy="1400530"/>
          </a:xfrm>
        </p:spPr>
        <p:txBody>
          <a:bodyPr/>
          <a:lstStyle/>
          <a:p>
            <a:r>
              <a:rPr lang="en-CA" dirty="0"/>
              <a:t>Anonymity in this framework</a:t>
            </a:r>
          </a:p>
        </p:txBody>
      </p:sp>
      <p:pic>
        <p:nvPicPr>
          <p:cNvPr id="4" name="Picture 3">
            <a:extLst>
              <a:ext uri="{FF2B5EF4-FFF2-40B4-BE49-F238E27FC236}">
                <a16:creationId xmlns:a16="http://schemas.microsoft.com/office/drawing/2014/main" id="{01335132-4BA9-447D-8568-1253BF2BBA1F}"/>
              </a:ext>
            </a:extLst>
          </p:cNvPr>
          <p:cNvPicPr>
            <a:picLocks noChangeAspect="1"/>
          </p:cNvPicPr>
          <p:nvPr/>
        </p:nvPicPr>
        <p:blipFill>
          <a:blip r:embed="rId2"/>
          <a:stretch>
            <a:fillRect/>
          </a:stretch>
        </p:blipFill>
        <p:spPr>
          <a:xfrm>
            <a:off x="2669205" y="1346295"/>
            <a:ext cx="5768730" cy="4460669"/>
          </a:xfrm>
          <a:prstGeom prst="rect">
            <a:avLst/>
          </a:prstGeom>
        </p:spPr>
      </p:pic>
    </p:spTree>
    <p:extLst>
      <p:ext uri="{BB962C8B-B14F-4D97-AF65-F5344CB8AC3E}">
        <p14:creationId xmlns:p14="http://schemas.microsoft.com/office/powerpoint/2010/main" val="3762293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12AA3-ED53-4C33-8C4A-796B82818A2B}"/>
              </a:ext>
            </a:extLst>
          </p:cNvPr>
          <p:cNvSpPr>
            <a:spLocks noGrp="1"/>
          </p:cNvSpPr>
          <p:nvPr>
            <p:ph type="title"/>
          </p:nvPr>
        </p:nvSpPr>
        <p:spPr>
          <a:xfrm>
            <a:off x="646111" y="452718"/>
            <a:ext cx="9404723" cy="1400530"/>
          </a:xfrm>
        </p:spPr>
        <p:txBody>
          <a:bodyPr/>
          <a:lstStyle/>
          <a:p>
            <a:r>
              <a:rPr lang="en-CA" dirty="0"/>
              <a:t>Idea #1 – Joining Transactions</a:t>
            </a:r>
            <a:br>
              <a:rPr lang="en-CA" dirty="0"/>
            </a:br>
            <a:endParaRPr lang="en-CA" dirty="0"/>
          </a:p>
        </p:txBody>
      </p:sp>
      <p:sp>
        <p:nvSpPr>
          <p:cNvPr id="15" name="Rectangle: Rounded Corners 14">
            <a:extLst>
              <a:ext uri="{FF2B5EF4-FFF2-40B4-BE49-F238E27FC236}">
                <a16:creationId xmlns:a16="http://schemas.microsoft.com/office/drawing/2014/main" id="{FEBE33E6-65C6-4BE6-80F1-596DA00DA080}"/>
              </a:ext>
            </a:extLst>
          </p:cNvPr>
          <p:cNvSpPr/>
          <p:nvPr/>
        </p:nvSpPr>
        <p:spPr>
          <a:xfrm>
            <a:off x="3935849" y="2293883"/>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1</a:t>
            </a:r>
            <a:r>
              <a:rPr lang="en-CA" dirty="0"/>
              <a:t> = 21</a:t>
            </a:r>
          </a:p>
        </p:txBody>
      </p:sp>
      <p:sp>
        <p:nvSpPr>
          <p:cNvPr id="16" name="Rectangle: Rounded Corners 15">
            <a:extLst>
              <a:ext uri="{FF2B5EF4-FFF2-40B4-BE49-F238E27FC236}">
                <a16:creationId xmlns:a16="http://schemas.microsoft.com/office/drawing/2014/main" id="{66C86FE5-2BD2-4DE0-A57D-33376957F6FB}"/>
              </a:ext>
            </a:extLst>
          </p:cNvPr>
          <p:cNvSpPr/>
          <p:nvPr/>
        </p:nvSpPr>
        <p:spPr>
          <a:xfrm>
            <a:off x="3935849" y="2798380"/>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2</a:t>
            </a:r>
            <a:r>
              <a:rPr lang="en-CA" dirty="0"/>
              <a:t> = 12</a:t>
            </a:r>
          </a:p>
        </p:txBody>
      </p:sp>
      <p:sp>
        <p:nvSpPr>
          <p:cNvPr id="17" name="Rectangle: Rounded Corners 16">
            <a:extLst>
              <a:ext uri="{FF2B5EF4-FFF2-40B4-BE49-F238E27FC236}">
                <a16:creationId xmlns:a16="http://schemas.microsoft.com/office/drawing/2014/main" id="{29EFFE9F-83CA-4FE3-B668-908540295AF5}"/>
              </a:ext>
            </a:extLst>
          </p:cNvPr>
          <p:cNvSpPr/>
          <p:nvPr/>
        </p:nvSpPr>
        <p:spPr>
          <a:xfrm>
            <a:off x="3935849" y="3302877"/>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3</a:t>
            </a:r>
            <a:r>
              <a:rPr lang="en-CA" dirty="0"/>
              <a:t> = 36</a:t>
            </a:r>
          </a:p>
        </p:txBody>
      </p:sp>
      <p:sp>
        <p:nvSpPr>
          <p:cNvPr id="18" name="Rectangle: Rounded Corners 17">
            <a:extLst>
              <a:ext uri="{FF2B5EF4-FFF2-40B4-BE49-F238E27FC236}">
                <a16:creationId xmlns:a16="http://schemas.microsoft.com/office/drawing/2014/main" id="{2992AFCE-DA24-414A-B1DA-FC83D05A4AD9}"/>
              </a:ext>
            </a:extLst>
          </p:cNvPr>
          <p:cNvSpPr/>
          <p:nvPr/>
        </p:nvSpPr>
        <p:spPr>
          <a:xfrm>
            <a:off x="3935849" y="3807374"/>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4</a:t>
            </a:r>
            <a:r>
              <a:rPr lang="en-CA" dirty="0"/>
              <a:t> = 28</a:t>
            </a:r>
          </a:p>
        </p:txBody>
      </p:sp>
      <p:sp>
        <p:nvSpPr>
          <p:cNvPr id="19" name="Rectangle: Rounded Corners 18">
            <a:extLst>
              <a:ext uri="{FF2B5EF4-FFF2-40B4-BE49-F238E27FC236}">
                <a16:creationId xmlns:a16="http://schemas.microsoft.com/office/drawing/2014/main" id="{2DE815FC-E1CF-4CC1-B4FC-A89B4376F1F5}"/>
              </a:ext>
            </a:extLst>
          </p:cNvPr>
          <p:cNvSpPr/>
          <p:nvPr/>
        </p:nvSpPr>
        <p:spPr>
          <a:xfrm>
            <a:off x="6432057" y="2293883"/>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1</a:t>
            </a:r>
            <a:r>
              <a:rPr lang="en-CA" dirty="0"/>
              <a:t> = 25</a:t>
            </a:r>
          </a:p>
        </p:txBody>
      </p:sp>
      <p:sp>
        <p:nvSpPr>
          <p:cNvPr id="20" name="Rectangle: Rounded Corners 19">
            <a:extLst>
              <a:ext uri="{FF2B5EF4-FFF2-40B4-BE49-F238E27FC236}">
                <a16:creationId xmlns:a16="http://schemas.microsoft.com/office/drawing/2014/main" id="{B96BF202-A2D5-4CAA-B286-76E9AB65196C}"/>
              </a:ext>
            </a:extLst>
          </p:cNvPr>
          <p:cNvSpPr/>
          <p:nvPr/>
        </p:nvSpPr>
        <p:spPr>
          <a:xfrm>
            <a:off x="6432057" y="2798380"/>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2</a:t>
            </a:r>
            <a:r>
              <a:rPr lang="en-CA" dirty="0"/>
              <a:t> = 8</a:t>
            </a:r>
          </a:p>
        </p:txBody>
      </p:sp>
      <p:sp>
        <p:nvSpPr>
          <p:cNvPr id="21" name="Rectangle: Rounded Corners 20">
            <a:extLst>
              <a:ext uri="{FF2B5EF4-FFF2-40B4-BE49-F238E27FC236}">
                <a16:creationId xmlns:a16="http://schemas.microsoft.com/office/drawing/2014/main" id="{983EA5B1-4B74-4DF5-BB4D-CD11CE79B4F3}"/>
              </a:ext>
            </a:extLst>
          </p:cNvPr>
          <p:cNvSpPr/>
          <p:nvPr/>
        </p:nvSpPr>
        <p:spPr>
          <a:xfrm>
            <a:off x="6432057" y="3302877"/>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3</a:t>
            </a:r>
            <a:r>
              <a:rPr lang="en-CA" dirty="0"/>
              <a:t> = 50</a:t>
            </a:r>
          </a:p>
        </p:txBody>
      </p:sp>
      <p:sp>
        <p:nvSpPr>
          <p:cNvPr id="22" name="Rectangle: Rounded Corners 21">
            <a:extLst>
              <a:ext uri="{FF2B5EF4-FFF2-40B4-BE49-F238E27FC236}">
                <a16:creationId xmlns:a16="http://schemas.microsoft.com/office/drawing/2014/main" id="{DED1D95B-2038-4B07-B2F4-C1843D5680CF}"/>
              </a:ext>
            </a:extLst>
          </p:cNvPr>
          <p:cNvSpPr/>
          <p:nvPr/>
        </p:nvSpPr>
        <p:spPr>
          <a:xfrm>
            <a:off x="6432057" y="3807374"/>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4</a:t>
            </a:r>
            <a:r>
              <a:rPr lang="en-CA" dirty="0"/>
              <a:t> = 14</a:t>
            </a:r>
          </a:p>
        </p:txBody>
      </p:sp>
      <p:cxnSp>
        <p:nvCxnSpPr>
          <p:cNvPr id="24" name="Straight Arrow Connector 23">
            <a:extLst>
              <a:ext uri="{FF2B5EF4-FFF2-40B4-BE49-F238E27FC236}">
                <a16:creationId xmlns:a16="http://schemas.microsoft.com/office/drawing/2014/main" id="{0DE652C8-6A00-4870-8C29-ECDC8BFE77FB}"/>
              </a:ext>
            </a:extLst>
          </p:cNvPr>
          <p:cNvCxnSpPr/>
          <p:nvPr/>
        </p:nvCxnSpPr>
        <p:spPr>
          <a:xfrm>
            <a:off x="5536302" y="3255581"/>
            <a:ext cx="720000" cy="0"/>
          </a:xfrm>
          <a:prstGeom prst="straightConnector1">
            <a:avLst/>
          </a:prstGeom>
          <a:ln w="76200">
            <a:solidFill>
              <a:schemeClr val="tx2">
                <a:lumMod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63479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12AA3-ED53-4C33-8C4A-796B82818A2B}"/>
              </a:ext>
            </a:extLst>
          </p:cNvPr>
          <p:cNvSpPr>
            <a:spLocks noGrp="1"/>
          </p:cNvSpPr>
          <p:nvPr>
            <p:ph type="title"/>
          </p:nvPr>
        </p:nvSpPr>
        <p:spPr>
          <a:xfrm>
            <a:off x="646111" y="452718"/>
            <a:ext cx="9404723" cy="1400530"/>
          </a:xfrm>
        </p:spPr>
        <p:txBody>
          <a:bodyPr/>
          <a:lstStyle/>
          <a:p>
            <a:r>
              <a:rPr lang="en-CA" dirty="0"/>
              <a:t>Idea #1 – Joining Transactions</a:t>
            </a:r>
            <a:br>
              <a:rPr lang="en-CA" dirty="0"/>
            </a:br>
            <a:endParaRPr lang="en-CA" dirty="0"/>
          </a:p>
        </p:txBody>
      </p:sp>
      <p:sp>
        <p:nvSpPr>
          <p:cNvPr id="15" name="Rectangle: Rounded Corners 14">
            <a:extLst>
              <a:ext uri="{FF2B5EF4-FFF2-40B4-BE49-F238E27FC236}">
                <a16:creationId xmlns:a16="http://schemas.microsoft.com/office/drawing/2014/main" id="{FEBE33E6-65C6-4BE6-80F1-596DA00DA080}"/>
              </a:ext>
            </a:extLst>
          </p:cNvPr>
          <p:cNvSpPr/>
          <p:nvPr/>
        </p:nvSpPr>
        <p:spPr>
          <a:xfrm>
            <a:off x="3935849" y="2293883"/>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1</a:t>
            </a:r>
            <a:r>
              <a:rPr lang="en-CA" dirty="0"/>
              <a:t> = 21</a:t>
            </a:r>
          </a:p>
        </p:txBody>
      </p:sp>
      <p:sp>
        <p:nvSpPr>
          <p:cNvPr id="16" name="Rectangle: Rounded Corners 15">
            <a:extLst>
              <a:ext uri="{FF2B5EF4-FFF2-40B4-BE49-F238E27FC236}">
                <a16:creationId xmlns:a16="http://schemas.microsoft.com/office/drawing/2014/main" id="{66C86FE5-2BD2-4DE0-A57D-33376957F6FB}"/>
              </a:ext>
            </a:extLst>
          </p:cNvPr>
          <p:cNvSpPr/>
          <p:nvPr/>
        </p:nvSpPr>
        <p:spPr>
          <a:xfrm>
            <a:off x="3935849" y="2798380"/>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2</a:t>
            </a:r>
            <a:r>
              <a:rPr lang="en-CA" dirty="0"/>
              <a:t> = 12</a:t>
            </a:r>
          </a:p>
        </p:txBody>
      </p:sp>
      <p:sp>
        <p:nvSpPr>
          <p:cNvPr id="17" name="Rectangle: Rounded Corners 16">
            <a:extLst>
              <a:ext uri="{FF2B5EF4-FFF2-40B4-BE49-F238E27FC236}">
                <a16:creationId xmlns:a16="http://schemas.microsoft.com/office/drawing/2014/main" id="{29EFFE9F-83CA-4FE3-B668-908540295AF5}"/>
              </a:ext>
            </a:extLst>
          </p:cNvPr>
          <p:cNvSpPr/>
          <p:nvPr/>
        </p:nvSpPr>
        <p:spPr>
          <a:xfrm>
            <a:off x="3935849" y="3859925"/>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3</a:t>
            </a:r>
            <a:r>
              <a:rPr lang="en-CA" dirty="0"/>
              <a:t> = 36</a:t>
            </a:r>
          </a:p>
        </p:txBody>
      </p:sp>
      <p:sp>
        <p:nvSpPr>
          <p:cNvPr id="18" name="Rectangle: Rounded Corners 17">
            <a:extLst>
              <a:ext uri="{FF2B5EF4-FFF2-40B4-BE49-F238E27FC236}">
                <a16:creationId xmlns:a16="http://schemas.microsoft.com/office/drawing/2014/main" id="{2992AFCE-DA24-414A-B1DA-FC83D05A4AD9}"/>
              </a:ext>
            </a:extLst>
          </p:cNvPr>
          <p:cNvSpPr/>
          <p:nvPr/>
        </p:nvSpPr>
        <p:spPr>
          <a:xfrm>
            <a:off x="3935849" y="4364422"/>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4</a:t>
            </a:r>
            <a:r>
              <a:rPr lang="en-CA" dirty="0"/>
              <a:t> = 28</a:t>
            </a:r>
          </a:p>
        </p:txBody>
      </p:sp>
      <p:sp>
        <p:nvSpPr>
          <p:cNvPr id="19" name="Rectangle: Rounded Corners 18">
            <a:extLst>
              <a:ext uri="{FF2B5EF4-FFF2-40B4-BE49-F238E27FC236}">
                <a16:creationId xmlns:a16="http://schemas.microsoft.com/office/drawing/2014/main" id="{2DE815FC-E1CF-4CC1-B4FC-A89B4376F1F5}"/>
              </a:ext>
            </a:extLst>
          </p:cNvPr>
          <p:cNvSpPr/>
          <p:nvPr/>
        </p:nvSpPr>
        <p:spPr>
          <a:xfrm>
            <a:off x="6432057" y="2293883"/>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1</a:t>
            </a:r>
            <a:r>
              <a:rPr lang="en-CA" dirty="0"/>
              <a:t> = 25</a:t>
            </a:r>
          </a:p>
        </p:txBody>
      </p:sp>
      <p:sp>
        <p:nvSpPr>
          <p:cNvPr id="20" name="Rectangle: Rounded Corners 19">
            <a:extLst>
              <a:ext uri="{FF2B5EF4-FFF2-40B4-BE49-F238E27FC236}">
                <a16:creationId xmlns:a16="http://schemas.microsoft.com/office/drawing/2014/main" id="{B96BF202-A2D5-4CAA-B286-76E9AB65196C}"/>
              </a:ext>
            </a:extLst>
          </p:cNvPr>
          <p:cNvSpPr/>
          <p:nvPr/>
        </p:nvSpPr>
        <p:spPr>
          <a:xfrm>
            <a:off x="6432057" y="2798380"/>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2</a:t>
            </a:r>
            <a:r>
              <a:rPr lang="en-CA" dirty="0"/>
              <a:t> = 8</a:t>
            </a:r>
          </a:p>
        </p:txBody>
      </p:sp>
      <p:sp>
        <p:nvSpPr>
          <p:cNvPr id="21" name="Rectangle: Rounded Corners 20">
            <a:extLst>
              <a:ext uri="{FF2B5EF4-FFF2-40B4-BE49-F238E27FC236}">
                <a16:creationId xmlns:a16="http://schemas.microsoft.com/office/drawing/2014/main" id="{983EA5B1-4B74-4DF5-BB4D-CD11CE79B4F3}"/>
              </a:ext>
            </a:extLst>
          </p:cNvPr>
          <p:cNvSpPr/>
          <p:nvPr/>
        </p:nvSpPr>
        <p:spPr>
          <a:xfrm>
            <a:off x="6432057" y="3859925"/>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3</a:t>
            </a:r>
            <a:r>
              <a:rPr lang="en-CA" dirty="0"/>
              <a:t> = 50</a:t>
            </a:r>
          </a:p>
        </p:txBody>
      </p:sp>
      <p:sp>
        <p:nvSpPr>
          <p:cNvPr id="22" name="Rectangle: Rounded Corners 21">
            <a:extLst>
              <a:ext uri="{FF2B5EF4-FFF2-40B4-BE49-F238E27FC236}">
                <a16:creationId xmlns:a16="http://schemas.microsoft.com/office/drawing/2014/main" id="{DED1D95B-2038-4B07-B2F4-C1843D5680CF}"/>
              </a:ext>
            </a:extLst>
          </p:cNvPr>
          <p:cNvSpPr/>
          <p:nvPr/>
        </p:nvSpPr>
        <p:spPr>
          <a:xfrm>
            <a:off x="6432057" y="4364422"/>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4</a:t>
            </a:r>
            <a:r>
              <a:rPr lang="en-CA" dirty="0"/>
              <a:t> = 14</a:t>
            </a:r>
          </a:p>
        </p:txBody>
      </p:sp>
      <p:cxnSp>
        <p:nvCxnSpPr>
          <p:cNvPr id="24" name="Straight Arrow Connector 23">
            <a:extLst>
              <a:ext uri="{FF2B5EF4-FFF2-40B4-BE49-F238E27FC236}">
                <a16:creationId xmlns:a16="http://schemas.microsoft.com/office/drawing/2014/main" id="{0DE652C8-6A00-4870-8C29-ECDC8BFE77FB}"/>
              </a:ext>
            </a:extLst>
          </p:cNvPr>
          <p:cNvCxnSpPr/>
          <p:nvPr/>
        </p:nvCxnSpPr>
        <p:spPr>
          <a:xfrm>
            <a:off x="5536302" y="2751081"/>
            <a:ext cx="720000" cy="0"/>
          </a:xfrm>
          <a:prstGeom prst="straightConnector1">
            <a:avLst/>
          </a:prstGeom>
          <a:ln w="76200">
            <a:solidFill>
              <a:schemeClr val="tx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54B496B-077F-489B-A0D7-6D0B49C4DE67}"/>
              </a:ext>
            </a:extLst>
          </p:cNvPr>
          <p:cNvCxnSpPr/>
          <p:nvPr/>
        </p:nvCxnSpPr>
        <p:spPr>
          <a:xfrm>
            <a:off x="5536302" y="4325006"/>
            <a:ext cx="720000" cy="0"/>
          </a:xfrm>
          <a:prstGeom prst="straightConnector1">
            <a:avLst/>
          </a:prstGeom>
          <a:ln w="762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7710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12AA3-ED53-4C33-8C4A-796B82818A2B}"/>
              </a:ext>
            </a:extLst>
          </p:cNvPr>
          <p:cNvSpPr>
            <a:spLocks noGrp="1"/>
          </p:cNvSpPr>
          <p:nvPr>
            <p:ph type="title"/>
          </p:nvPr>
        </p:nvSpPr>
        <p:spPr>
          <a:xfrm>
            <a:off x="646112" y="452718"/>
            <a:ext cx="9343972" cy="798013"/>
          </a:xfrm>
        </p:spPr>
        <p:txBody>
          <a:bodyPr/>
          <a:lstStyle/>
          <a:p>
            <a:r>
              <a:rPr lang="en-CA" dirty="0"/>
              <a:t>Evaluation of Joined Transactions</a:t>
            </a:r>
          </a:p>
        </p:txBody>
      </p:sp>
      <p:pic>
        <p:nvPicPr>
          <p:cNvPr id="4" name="Picture 3">
            <a:extLst>
              <a:ext uri="{FF2B5EF4-FFF2-40B4-BE49-F238E27FC236}">
                <a16:creationId xmlns:a16="http://schemas.microsoft.com/office/drawing/2014/main" id="{60A90F6A-D14D-4950-AC79-6A9CBD81DA07}"/>
              </a:ext>
            </a:extLst>
          </p:cNvPr>
          <p:cNvPicPr>
            <a:picLocks noChangeAspect="1"/>
          </p:cNvPicPr>
          <p:nvPr/>
        </p:nvPicPr>
        <p:blipFill>
          <a:blip r:embed="rId2"/>
          <a:stretch>
            <a:fillRect/>
          </a:stretch>
        </p:blipFill>
        <p:spPr>
          <a:xfrm>
            <a:off x="2985072" y="1344533"/>
            <a:ext cx="5840895" cy="4631387"/>
          </a:xfrm>
          <a:prstGeom prst="rect">
            <a:avLst/>
          </a:prstGeom>
        </p:spPr>
      </p:pic>
      <p:sp>
        <p:nvSpPr>
          <p:cNvPr id="23" name="Title 1">
            <a:extLst>
              <a:ext uri="{FF2B5EF4-FFF2-40B4-BE49-F238E27FC236}">
                <a16:creationId xmlns:a16="http://schemas.microsoft.com/office/drawing/2014/main" id="{EBAAAF85-2EF1-4F54-986B-4DE7F3BFEE20}"/>
              </a:ext>
            </a:extLst>
          </p:cNvPr>
          <p:cNvSpPr txBox="1">
            <a:spLocks/>
          </p:cNvSpPr>
          <p:nvPr/>
        </p:nvSpPr>
        <p:spPr>
          <a:xfrm>
            <a:off x="3782360" y="5975920"/>
            <a:ext cx="4246317" cy="73416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dirty="0"/>
              <a:t>Processing Time</a:t>
            </a:r>
          </a:p>
        </p:txBody>
      </p:sp>
    </p:spTree>
    <p:extLst>
      <p:ext uri="{BB962C8B-B14F-4D97-AF65-F5344CB8AC3E}">
        <p14:creationId xmlns:p14="http://schemas.microsoft.com/office/powerpoint/2010/main" val="19662777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12AA3-ED53-4C33-8C4A-796B82818A2B}"/>
              </a:ext>
            </a:extLst>
          </p:cNvPr>
          <p:cNvSpPr>
            <a:spLocks noGrp="1"/>
          </p:cNvSpPr>
          <p:nvPr>
            <p:ph type="title"/>
          </p:nvPr>
        </p:nvSpPr>
        <p:spPr>
          <a:xfrm>
            <a:off x="646112" y="452718"/>
            <a:ext cx="9343972" cy="798013"/>
          </a:xfrm>
        </p:spPr>
        <p:txBody>
          <a:bodyPr/>
          <a:lstStyle/>
          <a:p>
            <a:r>
              <a:rPr lang="en-CA" dirty="0"/>
              <a:t>Evaluation of Joined Transactions</a:t>
            </a:r>
          </a:p>
        </p:txBody>
      </p:sp>
      <p:sp>
        <p:nvSpPr>
          <p:cNvPr id="23" name="Title 1">
            <a:extLst>
              <a:ext uri="{FF2B5EF4-FFF2-40B4-BE49-F238E27FC236}">
                <a16:creationId xmlns:a16="http://schemas.microsoft.com/office/drawing/2014/main" id="{EBAAAF85-2EF1-4F54-986B-4DE7F3BFEE20}"/>
              </a:ext>
            </a:extLst>
          </p:cNvPr>
          <p:cNvSpPr txBox="1">
            <a:spLocks/>
          </p:cNvSpPr>
          <p:nvPr/>
        </p:nvSpPr>
        <p:spPr>
          <a:xfrm>
            <a:off x="2909351" y="5671120"/>
            <a:ext cx="6373297" cy="73416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dirty="0"/>
              <a:t>Non-Derived Mappings</a:t>
            </a:r>
          </a:p>
        </p:txBody>
      </p:sp>
      <p:pic>
        <p:nvPicPr>
          <p:cNvPr id="5" name="Picture 4">
            <a:extLst>
              <a:ext uri="{FF2B5EF4-FFF2-40B4-BE49-F238E27FC236}">
                <a16:creationId xmlns:a16="http://schemas.microsoft.com/office/drawing/2014/main" id="{716584E2-1188-4E7C-96DA-F56C8BBBA208}"/>
              </a:ext>
            </a:extLst>
          </p:cNvPr>
          <p:cNvPicPr>
            <a:picLocks noChangeAspect="1"/>
          </p:cNvPicPr>
          <p:nvPr/>
        </p:nvPicPr>
        <p:blipFill>
          <a:blip r:embed="rId2"/>
          <a:stretch>
            <a:fillRect/>
          </a:stretch>
        </p:blipFill>
        <p:spPr>
          <a:xfrm>
            <a:off x="2854636" y="1263446"/>
            <a:ext cx="6101764" cy="4331107"/>
          </a:xfrm>
          <a:prstGeom prst="rect">
            <a:avLst/>
          </a:prstGeom>
        </p:spPr>
      </p:pic>
    </p:spTree>
    <p:extLst>
      <p:ext uri="{BB962C8B-B14F-4D97-AF65-F5344CB8AC3E}">
        <p14:creationId xmlns:p14="http://schemas.microsoft.com/office/powerpoint/2010/main" val="2208894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12AA3-ED53-4C33-8C4A-796B82818A2B}"/>
              </a:ext>
            </a:extLst>
          </p:cNvPr>
          <p:cNvSpPr>
            <a:spLocks noGrp="1"/>
          </p:cNvSpPr>
          <p:nvPr>
            <p:ph type="title"/>
          </p:nvPr>
        </p:nvSpPr>
        <p:spPr>
          <a:xfrm>
            <a:off x="646112" y="452718"/>
            <a:ext cx="9343972" cy="798013"/>
          </a:xfrm>
        </p:spPr>
        <p:txBody>
          <a:bodyPr/>
          <a:lstStyle/>
          <a:p>
            <a:r>
              <a:rPr lang="en-CA" dirty="0"/>
              <a:t>Idea #2 – Knapsack Mixing </a:t>
            </a:r>
          </a:p>
        </p:txBody>
      </p:sp>
      <p:pic>
        <p:nvPicPr>
          <p:cNvPr id="1026" name="Picture 2" descr="Image result for knapsack problem">
            <a:extLst>
              <a:ext uri="{FF2B5EF4-FFF2-40B4-BE49-F238E27FC236}">
                <a16:creationId xmlns:a16="http://schemas.microsoft.com/office/drawing/2014/main" id="{E81E967A-CA73-4617-BFBE-2D943BF58B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6100" y="1619207"/>
            <a:ext cx="4176767" cy="3619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32332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12AA3-ED53-4C33-8C4A-796B82818A2B}"/>
              </a:ext>
            </a:extLst>
          </p:cNvPr>
          <p:cNvSpPr>
            <a:spLocks noGrp="1"/>
          </p:cNvSpPr>
          <p:nvPr>
            <p:ph type="title"/>
          </p:nvPr>
        </p:nvSpPr>
        <p:spPr>
          <a:xfrm>
            <a:off x="646112" y="452718"/>
            <a:ext cx="9343972" cy="798013"/>
          </a:xfrm>
        </p:spPr>
        <p:txBody>
          <a:bodyPr/>
          <a:lstStyle/>
          <a:p>
            <a:r>
              <a:rPr lang="en-CA" dirty="0"/>
              <a:t>Idea #2 – Knapsack Mixing </a:t>
            </a:r>
          </a:p>
        </p:txBody>
      </p:sp>
      <p:sp>
        <p:nvSpPr>
          <p:cNvPr id="4" name="Rectangle: Rounded Corners 3">
            <a:extLst>
              <a:ext uri="{FF2B5EF4-FFF2-40B4-BE49-F238E27FC236}">
                <a16:creationId xmlns:a16="http://schemas.microsoft.com/office/drawing/2014/main" id="{D7DD3501-EDEA-4031-BBDB-7FAFB6E4404F}"/>
              </a:ext>
            </a:extLst>
          </p:cNvPr>
          <p:cNvSpPr/>
          <p:nvPr/>
        </p:nvSpPr>
        <p:spPr>
          <a:xfrm>
            <a:off x="646111" y="2081047"/>
            <a:ext cx="1282262" cy="404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1</a:t>
            </a:r>
            <a:r>
              <a:rPr lang="en-CA" dirty="0"/>
              <a:t> = 21</a:t>
            </a:r>
          </a:p>
        </p:txBody>
      </p:sp>
      <p:sp>
        <p:nvSpPr>
          <p:cNvPr id="5" name="Rectangle: Rounded Corners 4">
            <a:extLst>
              <a:ext uri="{FF2B5EF4-FFF2-40B4-BE49-F238E27FC236}">
                <a16:creationId xmlns:a16="http://schemas.microsoft.com/office/drawing/2014/main" id="{053943AF-F850-4ABC-AB86-3CD37E82FE23}"/>
              </a:ext>
            </a:extLst>
          </p:cNvPr>
          <p:cNvSpPr/>
          <p:nvPr/>
        </p:nvSpPr>
        <p:spPr>
          <a:xfrm>
            <a:off x="646111" y="2585544"/>
            <a:ext cx="1282262" cy="404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2</a:t>
            </a:r>
            <a:r>
              <a:rPr lang="en-CA" dirty="0"/>
              <a:t> = 12</a:t>
            </a:r>
          </a:p>
        </p:txBody>
      </p:sp>
      <p:sp>
        <p:nvSpPr>
          <p:cNvPr id="6" name="Rectangle: Rounded Corners 5">
            <a:extLst>
              <a:ext uri="{FF2B5EF4-FFF2-40B4-BE49-F238E27FC236}">
                <a16:creationId xmlns:a16="http://schemas.microsoft.com/office/drawing/2014/main" id="{D0D40429-6DB8-4178-AFC5-E373FE89DD87}"/>
              </a:ext>
            </a:extLst>
          </p:cNvPr>
          <p:cNvSpPr/>
          <p:nvPr/>
        </p:nvSpPr>
        <p:spPr>
          <a:xfrm>
            <a:off x="646111" y="3363311"/>
            <a:ext cx="1282262" cy="4046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1</a:t>
            </a:r>
            <a:r>
              <a:rPr lang="en-CA" dirty="0"/>
              <a:t> = 36</a:t>
            </a:r>
          </a:p>
        </p:txBody>
      </p:sp>
      <p:sp>
        <p:nvSpPr>
          <p:cNvPr id="7" name="Rectangle: Rounded Corners 6">
            <a:extLst>
              <a:ext uri="{FF2B5EF4-FFF2-40B4-BE49-F238E27FC236}">
                <a16:creationId xmlns:a16="http://schemas.microsoft.com/office/drawing/2014/main" id="{E9CC6ECA-6820-444D-B7E4-F4C7329293D6}"/>
              </a:ext>
            </a:extLst>
          </p:cNvPr>
          <p:cNvSpPr/>
          <p:nvPr/>
        </p:nvSpPr>
        <p:spPr>
          <a:xfrm>
            <a:off x="646111" y="3867808"/>
            <a:ext cx="1282262" cy="4046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2</a:t>
            </a:r>
            <a:r>
              <a:rPr lang="en-CA" dirty="0"/>
              <a:t> = 28</a:t>
            </a:r>
          </a:p>
        </p:txBody>
      </p:sp>
      <p:sp>
        <p:nvSpPr>
          <p:cNvPr id="8" name="Rectangle: Rounded Corners 7">
            <a:extLst>
              <a:ext uri="{FF2B5EF4-FFF2-40B4-BE49-F238E27FC236}">
                <a16:creationId xmlns:a16="http://schemas.microsoft.com/office/drawing/2014/main" id="{3532BAF8-4658-48C2-B925-1A04C064FADE}"/>
              </a:ext>
            </a:extLst>
          </p:cNvPr>
          <p:cNvSpPr/>
          <p:nvPr/>
        </p:nvSpPr>
        <p:spPr>
          <a:xfrm>
            <a:off x="3142319" y="2081047"/>
            <a:ext cx="1282262" cy="404648"/>
          </a:xfrm>
          <a:prstGeom prst="round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1</a:t>
            </a:r>
            <a:r>
              <a:rPr lang="en-CA" dirty="0"/>
              <a:t> = 25</a:t>
            </a:r>
          </a:p>
        </p:txBody>
      </p:sp>
      <p:sp>
        <p:nvSpPr>
          <p:cNvPr id="9" name="Rectangle: Rounded Corners 8">
            <a:extLst>
              <a:ext uri="{FF2B5EF4-FFF2-40B4-BE49-F238E27FC236}">
                <a16:creationId xmlns:a16="http://schemas.microsoft.com/office/drawing/2014/main" id="{E5BB8B3B-2A58-413E-AA59-B1CC3CB0D218}"/>
              </a:ext>
            </a:extLst>
          </p:cNvPr>
          <p:cNvSpPr/>
          <p:nvPr/>
        </p:nvSpPr>
        <p:spPr>
          <a:xfrm>
            <a:off x="3142319" y="2585544"/>
            <a:ext cx="1282262" cy="404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2</a:t>
            </a:r>
            <a:r>
              <a:rPr lang="en-CA" dirty="0"/>
              <a:t> = 8</a:t>
            </a:r>
          </a:p>
        </p:txBody>
      </p:sp>
      <p:sp>
        <p:nvSpPr>
          <p:cNvPr id="10" name="Rectangle: Rounded Corners 9">
            <a:extLst>
              <a:ext uri="{FF2B5EF4-FFF2-40B4-BE49-F238E27FC236}">
                <a16:creationId xmlns:a16="http://schemas.microsoft.com/office/drawing/2014/main" id="{1486DBA2-4969-4764-92CF-187B55BBC4B7}"/>
              </a:ext>
            </a:extLst>
          </p:cNvPr>
          <p:cNvSpPr/>
          <p:nvPr/>
        </p:nvSpPr>
        <p:spPr>
          <a:xfrm>
            <a:off x="3142319" y="3363311"/>
            <a:ext cx="1282262" cy="404648"/>
          </a:xfrm>
          <a:prstGeom prst="roundRect">
            <a:avLst/>
          </a:prstGeom>
          <a:solidFill>
            <a:schemeClr val="accent2">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1</a:t>
            </a:r>
            <a:r>
              <a:rPr lang="en-CA" dirty="0"/>
              <a:t> = 50</a:t>
            </a:r>
          </a:p>
        </p:txBody>
      </p:sp>
      <p:sp>
        <p:nvSpPr>
          <p:cNvPr id="11" name="Rectangle: Rounded Corners 10">
            <a:extLst>
              <a:ext uri="{FF2B5EF4-FFF2-40B4-BE49-F238E27FC236}">
                <a16:creationId xmlns:a16="http://schemas.microsoft.com/office/drawing/2014/main" id="{FEEC81D9-2F2D-4CEF-8577-048A6D4A427C}"/>
              </a:ext>
            </a:extLst>
          </p:cNvPr>
          <p:cNvSpPr/>
          <p:nvPr/>
        </p:nvSpPr>
        <p:spPr>
          <a:xfrm>
            <a:off x="3142319" y="3867808"/>
            <a:ext cx="1282262" cy="4046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2</a:t>
            </a:r>
            <a:r>
              <a:rPr lang="en-CA" dirty="0"/>
              <a:t> = 14</a:t>
            </a:r>
          </a:p>
        </p:txBody>
      </p:sp>
      <p:cxnSp>
        <p:nvCxnSpPr>
          <p:cNvPr id="12" name="Straight Arrow Connector 11">
            <a:extLst>
              <a:ext uri="{FF2B5EF4-FFF2-40B4-BE49-F238E27FC236}">
                <a16:creationId xmlns:a16="http://schemas.microsoft.com/office/drawing/2014/main" id="{23B7D1F1-ADED-457F-97CA-F4050E1238EF}"/>
              </a:ext>
            </a:extLst>
          </p:cNvPr>
          <p:cNvCxnSpPr/>
          <p:nvPr/>
        </p:nvCxnSpPr>
        <p:spPr>
          <a:xfrm>
            <a:off x="2246564" y="2559267"/>
            <a:ext cx="7200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460F586-86D1-4B59-AD0C-7C38D2E95AC5}"/>
              </a:ext>
            </a:extLst>
          </p:cNvPr>
          <p:cNvCxnSpPr/>
          <p:nvPr/>
        </p:nvCxnSpPr>
        <p:spPr>
          <a:xfrm>
            <a:off x="2246564" y="3815256"/>
            <a:ext cx="720000" cy="0"/>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38C7699B-D1B9-4157-BBD2-8448F5F562DB}"/>
              </a:ext>
            </a:extLst>
          </p:cNvPr>
          <p:cNvSpPr/>
          <p:nvPr/>
        </p:nvSpPr>
        <p:spPr>
          <a:xfrm>
            <a:off x="6773642" y="2217682"/>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1</a:t>
            </a:r>
            <a:r>
              <a:rPr lang="en-CA" dirty="0"/>
              <a:t> = 21</a:t>
            </a:r>
          </a:p>
        </p:txBody>
      </p:sp>
      <p:sp>
        <p:nvSpPr>
          <p:cNvPr id="15" name="Rectangle: Rounded Corners 14">
            <a:extLst>
              <a:ext uri="{FF2B5EF4-FFF2-40B4-BE49-F238E27FC236}">
                <a16:creationId xmlns:a16="http://schemas.microsoft.com/office/drawing/2014/main" id="{E13F98FA-F4C8-45A7-BF7F-8E61E9B3C736}"/>
              </a:ext>
            </a:extLst>
          </p:cNvPr>
          <p:cNvSpPr/>
          <p:nvPr/>
        </p:nvSpPr>
        <p:spPr>
          <a:xfrm>
            <a:off x="6773642" y="2722179"/>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2</a:t>
            </a:r>
            <a:r>
              <a:rPr lang="en-CA" dirty="0"/>
              <a:t> = 12</a:t>
            </a:r>
          </a:p>
        </p:txBody>
      </p:sp>
      <p:sp>
        <p:nvSpPr>
          <p:cNvPr id="16" name="Rectangle: Rounded Corners 15">
            <a:extLst>
              <a:ext uri="{FF2B5EF4-FFF2-40B4-BE49-F238E27FC236}">
                <a16:creationId xmlns:a16="http://schemas.microsoft.com/office/drawing/2014/main" id="{B08BDB31-EAC1-4945-B6FD-8BDDCB716141}"/>
              </a:ext>
            </a:extLst>
          </p:cNvPr>
          <p:cNvSpPr/>
          <p:nvPr/>
        </p:nvSpPr>
        <p:spPr>
          <a:xfrm>
            <a:off x="6773642" y="3226676"/>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3</a:t>
            </a:r>
            <a:r>
              <a:rPr lang="en-CA" dirty="0"/>
              <a:t> = 36</a:t>
            </a:r>
          </a:p>
        </p:txBody>
      </p:sp>
      <p:sp>
        <p:nvSpPr>
          <p:cNvPr id="17" name="Rectangle: Rounded Corners 16">
            <a:extLst>
              <a:ext uri="{FF2B5EF4-FFF2-40B4-BE49-F238E27FC236}">
                <a16:creationId xmlns:a16="http://schemas.microsoft.com/office/drawing/2014/main" id="{DD559878-DB17-4A24-8F1A-27E381047AAB}"/>
              </a:ext>
            </a:extLst>
          </p:cNvPr>
          <p:cNvSpPr/>
          <p:nvPr/>
        </p:nvSpPr>
        <p:spPr>
          <a:xfrm>
            <a:off x="6773642" y="3731173"/>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4</a:t>
            </a:r>
            <a:r>
              <a:rPr lang="en-CA" dirty="0"/>
              <a:t> = 28</a:t>
            </a:r>
          </a:p>
        </p:txBody>
      </p:sp>
      <p:sp>
        <p:nvSpPr>
          <p:cNvPr id="18" name="Rectangle: Rounded Corners 17">
            <a:extLst>
              <a:ext uri="{FF2B5EF4-FFF2-40B4-BE49-F238E27FC236}">
                <a16:creationId xmlns:a16="http://schemas.microsoft.com/office/drawing/2014/main" id="{971C3C5D-2E15-43BC-94E5-BDD0CDF4D255}"/>
              </a:ext>
            </a:extLst>
          </p:cNvPr>
          <p:cNvSpPr/>
          <p:nvPr/>
        </p:nvSpPr>
        <p:spPr>
          <a:xfrm>
            <a:off x="9269850" y="2217682"/>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1</a:t>
            </a:r>
            <a:r>
              <a:rPr lang="en-CA" dirty="0"/>
              <a:t> = 25</a:t>
            </a:r>
          </a:p>
        </p:txBody>
      </p:sp>
      <p:sp>
        <p:nvSpPr>
          <p:cNvPr id="19" name="Rectangle: Rounded Corners 18">
            <a:extLst>
              <a:ext uri="{FF2B5EF4-FFF2-40B4-BE49-F238E27FC236}">
                <a16:creationId xmlns:a16="http://schemas.microsoft.com/office/drawing/2014/main" id="{2DE26F13-408B-4A39-9AC5-5643D530A398}"/>
              </a:ext>
            </a:extLst>
          </p:cNvPr>
          <p:cNvSpPr/>
          <p:nvPr/>
        </p:nvSpPr>
        <p:spPr>
          <a:xfrm>
            <a:off x="9269850" y="2722179"/>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2</a:t>
            </a:r>
            <a:r>
              <a:rPr lang="en-CA" dirty="0"/>
              <a:t> = 8</a:t>
            </a:r>
          </a:p>
        </p:txBody>
      </p:sp>
      <p:sp>
        <p:nvSpPr>
          <p:cNvPr id="20" name="Rectangle: Rounded Corners 19">
            <a:extLst>
              <a:ext uri="{FF2B5EF4-FFF2-40B4-BE49-F238E27FC236}">
                <a16:creationId xmlns:a16="http://schemas.microsoft.com/office/drawing/2014/main" id="{FBD6C813-B74F-46CF-A9D1-45894C077972}"/>
              </a:ext>
            </a:extLst>
          </p:cNvPr>
          <p:cNvSpPr/>
          <p:nvPr/>
        </p:nvSpPr>
        <p:spPr>
          <a:xfrm>
            <a:off x="9269850" y="3226676"/>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3</a:t>
            </a:r>
            <a:r>
              <a:rPr lang="en-CA" dirty="0"/>
              <a:t> = 50</a:t>
            </a:r>
          </a:p>
        </p:txBody>
      </p:sp>
      <p:sp>
        <p:nvSpPr>
          <p:cNvPr id="21" name="Rectangle: Rounded Corners 20">
            <a:extLst>
              <a:ext uri="{FF2B5EF4-FFF2-40B4-BE49-F238E27FC236}">
                <a16:creationId xmlns:a16="http://schemas.microsoft.com/office/drawing/2014/main" id="{5BED5461-DBFD-4658-B1C5-20D94B3C3936}"/>
              </a:ext>
            </a:extLst>
          </p:cNvPr>
          <p:cNvSpPr/>
          <p:nvPr/>
        </p:nvSpPr>
        <p:spPr>
          <a:xfrm>
            <a:off x="9269850" y="3731173"/>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4</a:t>
            </a:r>
            <a:r>
              <a:rPr lang="en-CA" dirty="0"/>
              <a:t> = 14</a:t>
            </a:r>
          </a:p>
        </p:txBody>
      </p:sp>
      <p:cxnSp>
        <p:nvCxnSpPr>
          <p:cNvPr id="22" name="Straight Arrow Connector 21">
            <a:extLst>
              <a:ext uri="{FF2B5EF4-FFF2-40B4-BE49-F238E27FC236}">
                <a16:creationId xmlns:a16="http://schemas.microsoft.com/office/drawing/2014/main" id="{4A06E7B8-BE5C-4840-B48F-D3FA741A1EA0}"/>
              </a:ext>
            </a:extLst>
          </p:cNvPr>
          <p:cNvCxnSpPr/>
          <p:nvPr/>
        </p:nvCxnSpPr>
        <p:spPr>
          <a:xfrm>
            <a:off x="8374095" y="3179380"/>
            <a:ext cx="720000" cy="0"/>
          </a:xfrm>
          <a:prstGeom prst="straightConnector1">
            <a:avLst/>
          </a:prstGeom>
          <a:ln w="76200">
            <a:solidFill>
              <a:schemeClr val="tx2">
                <a:lumMod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769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622B7-83D7-41BD-9469-03DBB547BEF2}"/>
              </a:ext>
            </a:extLst>
          </p:cNvPr>
          <p:cNvSpPr>
            <a:spLocks noGrp="1"/>
          </p:cNvSpPr>
          <p:nvPr>
            <p:ph type="title"/>
          </p:nvPr>
        </p:nvSpPr>
        <p:spPr/>
        <p:txBody>
          <a:bodyPr/>
          <a:lstStyle/>
          <a:p>
            <a:r>
              <a:rPr lang="en-CA" dirty="0"/>
              <a:t>The privacy problem with Bitcoin</a:t>
            </a:r>
          </a:p>
        </p:txBody>
      </p:sp>
      <p:sp>
        <p:nvSpPr>
          <p:cNvPr id="3" name="Content Placeholder 2">
            <a:extLst>
              <a:ext uri="{FF2B5EF4-FFF2-40B4-BE49-F238E27FC236}">
                <a16:creationId xmlns:a16="http://schemas.microsoft.com/office/drawing/2014/main" id="{81DF29AC-CF23-4D26-A67F-3E8E681FC1D5}"/>
              </a:ext>
            </a:extLst>
          </p:cNvPr>
          <p:cNvSpPr>
            <a:spLocks noGrp="1"/>
          </p:cNvSpPr>
          <p:nvPr>
            <p:ph idx="1"/>
          </p:nvPr>
        </p:nvSpPr>
        <p:spPr>
          <a:xfrm>
            <a:off x="1104293" y="1606229"/>
            <a:ext cx="8946541" cy="2009330"/>
          </a:xfrm>
        </p:spPr>
        <p:txBody>
          <a:bodyPr/>
          <a:lstStyle/>
          <a:p>
            <a:r>
              <a:rPr lang="en-CA" sz="2800" dirty="0"/>
              <a:t>Transactions are public</a:t>
            </a:r>
          </a:p>
          <a:p>
            <a:r>
              <a:rPr lang="en-CA" sz="2800" dirty="0"/>
              <a:t>Transactions point to previous transactions</a:t>
            </a:r>
          </a:p>
          <a:p>
            <a:r>
              <a:rPr lang="en-CA" sz="2800" dirty="0"/>
              <a:t>Transactions (can) leak future spending</a:t>
            </a:r>
          </a:p>
        </p:txBody>
      </p:sp>
      <p:pic>
        <p:nvPicPr>
          <p:cNvPr id="5" name="Picture 4">
            <a:extLst>
              <a:ext uri="{FF2B5EF4-FFF2-40B4-BE49-F238E27FC236}">
                <a16:creationId xmlns:a16="http://schemas.microsoft.com/office/drawing/2014/main" id="{4A099F31-72BA-4BCF-8A06-274E831FCCF2}"/>
              </a:ext>
            </a:extLst>
          </p:cNvPr>
          <p:cNvPicPr>
            <a:picLocks noChangeAspect="1"/>
          </p:cNvPicPr>
          <p:nvPr/>
        </p:nvPicPr>
        <p:blipFill>
          <a:blip r:embed="rId2"/>
          <a:stretch>
            <a:fillRect/>
          </a:stretch>
        </p:blipFill>
        <p:spPr>
          <a:xfrm>
            <a:off x="2752986" y="3429000"/>
            <a:ext cx="5190971" cy="2564679"/>
          </a:xfrm>
          <a:prstGeom prst="rect">
            <a:avLst/>
          </a:prstGeom>
        </p:spPr>
      </p:pic>
    </p:spTree>
    <p:extLst>
      <p:ext uri="{BB962C8B-B14F-4D97-AF65-F5344CB8AC3E}">
        <p14:creationId xmlns:p14="http://schemas.microsoft.com/office/powerpoint/2010/main" val="11748394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12AA3-ED53-4C33-8C4A-796B82818A2B}"/>
              </a:ext>
            </a:extLst>
          </p:cNvPr>
          <p:cNvSpPr>
            <a:spLocks noGrp="1"/>
          </p:cNvSpPr>
          <p:nvPr>
            <p:ph type="title"/>
          </p:nvPr>
        </p:nvSpPr>
        <p:spPr>
          <a:xfrm>
            <a:off x="646112" y="452718"/>
            <a:ext cx="9343972" cy="798013"/>
          </a:xfrm>
        </p:spPr>
        <p:txBody>
          <a:bodyPr/>
          <a:lstStyle/>
          <a:p>
            <a:r>
              <a:rPr lang="en-CA" dirty="0"/>
              <a:t>Idea #2 – Knapsack Mixing </a:t>
            </a:r>
          </a:p>
        </p:txBody>
      </p:sp>
      <p:sp>
        <p:nvSpPr>
          <p:cNvPr id="4" name="Rectangle: Rounded Corners 3">
            <a:extLst>
              <a:ext uri="{FF2B5EF4-FFF2-40B4-BE49-F238E27FC236}">
                <a16:creationId xmlns:a16="http://schemas.microsoft.com/office/drawing/2014/main" id="{D7DD3501-EDEA-4031-BBDB-7FAFB6E4404F}"/>
              </a:ext>
            </a:extLst>
          </p:cNvPr>
          <p:cNvSpPr/>
          <p:nvPr/>
        </p:nvSpPr>
        <p:spPr>
          <a:xfrm>
            <a:off x="646111" y="2081047"/>
            <a:ext cx="1282262" cy="404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1</a:t>
            </a:r>
            <a:r>
              <a:rPr lang="en-CA" dirty="0"/>
              <a:t> = 21</a:t>
            </a:r>
          </a:p>
        </p:txBody>
      </p:sp>
      <p:sp>
        <p:nvSpPr>
          <p:cNvPr id="5" name="Rectangle: Rounded Corners 4">
            <a:extLst>
              <a:ext uri="{FF2B5EF4-FFF2-40B4-BE49-F238E27FC236}">
                <a16:creationId xmlns:a16="http://schemas.microsoft.com/office/drawing/2014/main" id="{053943AF-F850-4ABC-AB86-3CD37E82FE23}"/>
              </a:ext>
            </a:extLst>
          </p:cNvPr>
          <p:cNvSpPr/>
          <p:nvPr/>
        </p:nvSpPr>
        <p:spPr>
          <a:xfrm>
            <a:off x="646111" y="2585544"/>
            <a:ext cx="1282262" cy="404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2</a:t>
            </a:r>
            <a:r>
              <a:rPr lang="en-CA" dirty="0"/>
              <a:t> = 12</a:t>
            </a:r>
          </a:p>
        </p:txBody>
      </p:sp>
      <p:sp>
        <p:nvSpPr>
          <p:cNvPr id="6" name="Rectangle: Rounded Corners 5">
            <a:extLst>
              <a:ext uri="{FF2B5EF4-FFF2-40B4-BE49-F238E27FC236}">
                <a16:creationId xmlns:a16="http://schemas.microsoft.com/office/drawing/2014/main" id="{D0D40429-6DB8-4178-AFC5-E373FE89DD87}"/>
              </a:ext>
            </a:extLst>
          </p:cNvPr>
          <p:cNvSpPr/>
          <p:nvPr/>
        </p:nvSpPr>
        <p:spPr>
          <a:xfrm>
            <a:off x="646111" y="3363311"/>
            <a:ext cx="1282262" cy="4046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1</a:t>
            </a:r>
            <a:r>
              <a:rPr lang="en-CA" dirty="0"/>
              <a:t> = 36</a:t>
            </a:r>
          </a:p>
        </p:txBody>
      </p:sp>
      <p:sp>
        <p:nvSpPr>
          <p:cNvPr id="7" name="Rectangle: Rounded Corners 6">
            <a:extLst>
              <a:ext uri="{FF2B5EF4-FFF2-40B4-BE49-F238E27FC236}">
                <a16:creationId xmlns:a16="http://schemas.microsoft.com/office/drawing/2014/main" id="{E9CC6ECA-6820-444D-B7E4-F4C7329293D6}"/>
              </a:ext>
            </a:extLst>
          </p:cNvPr>
          <p:cNvSpPr/>
          <p:nvPr/>
        </p:nvSpPr>
        <p:spPr>
          <a:xfrm>
            <a:off x="646111" y="3867808"/>
            <a:ext cx="1282262" cy="4046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2</a:t>
            </a:r>
            <a:r>
              <a:rPr lang="en-CA" dirty="0"/>
              <a:t> = 28</a:t>
            </a:r>
          </a:p>
        </p:txBody>
      </p:sp>
      <p:sp>
        <p:nvSpPr>
          <p:cNvPr id="8" name="Rectangle: Rounded Corners 7">
            <a:extLst>
              <a:ext uri="{FF2B5EF4-FFF2-40B4-BE49-F238E27FC236}">
                <a16:creationId xmlns:a16="http://schemas.microsoft.com/office/drawing/2014/main" id="{3532BAF8-4658-48C2-B925-1A04C064FADE}"/>
              </a:ext>
            </a:extLst>
          </p:cNvPr>
          <p:cNvSpPr/>
          <p:nvPr/>
        </p:nvSpPr>
        <p:spPr>
          <a:xfrm>
            <a:off x="3142319" y="2081047"/>
            <a:ext cx="1282262" cy="404648"/>
          </a:xfrm>
          <a:prstGeom prst="roundRect">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1</a:t>
            </a:r>
            <a:r>
              <a:rPr lang="en-CA" dirty="0"/>
              <a:t> = 25</a:t>
            </a:r>
          </a:p>
        </p:txBody>
      </p:sp>
      <p:sp>
        <p:nvSpPr>
          <p:cNvPr id="9" name="Rectangle: Rounded Corners 8">
            <a:extLst>
              <a:ext uri="{FF2B5EF4-FFF2-40B4-BE49-F238E27FC236}">
                <a16:creationId xmlns:a16="http://schemas.microsoft.com/office/drawing/2014/main" id="{E5BB8B3B-2A58-413E-AA59-B1CC3CB0D218}"/>
              </a:ext>
            </a:extLst>
          </p:cNvPr>
          <p:cNvSpPr/>
          <p:nvPr/>
        </p:nvSpPr>
        <p:spPr>
          <a:xfrm>
            <a:off x="3142319" y="2585544"/>
            <a:ext cx="1282262" cy="404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2</a:t>
            </a:r>
            <a:r>
              <a:rPr lang="en-CA" dirty="0"/>
              <a:t> = 8</a:t>
            </a:r>
          </a:p>
        </p:txBody>
      </p:sp>
      <p:sp>
        <p:nvSpPr>
          <p:cNvPr id="10" name="Rectangle: Rounded Corners 9">
            <a:extLst>
              <a:ext uri="{FF2B5EF4-FFF2-40B4-BE49-F238E27FC236}">
                <a16:creationId xmlns:a16="http://schemas.microsoft.com/office/drawing/2014/main" id="{1486DBA2-4969-4764-92CF-187B55BBC4B7}"/>
              </a:ext>
            </a:extLst>
          </p:cNvPr>
          <p:cNvSpPr/>
          <p:nvPr/>
        </p:nvSpPr>
        <p:spPr>
          <a:xfrm>
            <a:off x="3142319" y="3363311"/>
            <a:ext cx="1282262" cy="404648"/>
          </a:xfrm>
          <a:prstGeom prst="roundRect">
            <a:avLst/>
          </a:prstGeom>
          <a:solidFill>
            <a:schemeClr val="accent2">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1</a:t>
            </a:r>
            <a:r>
              <a:rPr lang="en-CA" dirty="0"/>
              <a:t> = 50</a:t>
            </a:r>
          </a:p>
        </p:txBody>
      </p:sp>
      <p:sp>
        <p:nvSpPr>
          <p:cNvPr id="11" name="Rectangle: Rounded Corners 10">
            <a:extLst>
              <a:ext uri="{FF2B5EF4-FFF2-40B4-BE49-F238E27FC236}">
                <a16:creationId xmlns:a16="http://schemas.microsoft.com/office/drawing/2014/main" id="{FEEC81D9-2F2D-4CEF-8577-048A6D4A427C}"/>
              </a:ext>
            </a:extLst>
          </p:cNvPr>
          <p:cNvSpPr/>
          <p:nvPr/>
        </p:nvSpPr>
        <p:spPr>
          <a:xfrm>
            <a:off x="3142319" y="3867808"/>
            <a:ext cx="1282262" cy="4046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2</a:t>
            </a:r>
            <a:r>
              <a:rPr lang="en-CA" dirty="0"/>
              <a:t> = 14</a:t>
            </a:r>
          </a:p>
        </p:txBody>
      </p:sp>
      <p:cxnSp>
        <p:nvCxnSpPr>
          <p:cNvPr id="12" name="Straight Arrow Connector 11">
            <a:extLst>
              <a:ext uri="{FF2B5EF4-FFF2-40B4-BE49-F238E27FC236}">
                <a16:creationId xmlns:a16="http://schemas.microsoft.com/office/drawing/2014/main" id="{23B7D1F1-ADED-457F-97CA-F4050E1238EF}"/>
              </a:ext>
            </a:extLst>
          </p:cNvPr>
          <p:cNvCxnSpPr/>
          <p:nvPr/>
        </p:nvCxnSpPr>
        <p:spPr>
          <a:xfrm>
            <a:off x="2246564" y="2559267"/>
            <a:ext cx="7200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460F586-86D1-4B59-AD0C-7C38D2E95AC5}"/>
              </a:ext>
            </a:extLst>
          </p:cNvPr>
          <p:cNvCxnSpPr/>
          <p:nvPr/>
        </p:nvCxnSpPr>
        <p:spPr>
          <a:xfrm>
            <a:off x="2246564" y="3815256"/>
            <a:ext cx="720000" cy="0"/>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DFF78D63-913F-4EBF-B54C-ACCAF2773BCF}"/>
              </a:ext>
            </a:extLst>
          </p:cNvPr>
          <p:cNvSpPr/>
          <p:nvPr/>
        </p:nvSpPr>
        <p:spPr>
          <a:xfrm>
            <a:off x="5265682" y="3139967"/>
            <a:ext cx="1282262" cy="4046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1a</a:t>
            </a:r>
            <a:r>
              <a:rPr lang="en-CA" dirty="0"/>
              <a:t> = 31</a:t>
            </a:r>
          </a:p>
        </p:txBody>
      </p:sp>
      <p:sp>
        <p:nvSpPr>
          <p:cNvPr id="25" name="Rectangle: Rounded Corners 24">
            <a:extLst>
              <a:ext uri="{FF2B5EF4-FFF2-40B4-BE49-F238E27FC236}">
                <a16:creationId xmlns:a16="http://schemas.microsoft.com/office/drawing/2014/main" id="{9812C84B-A188-4E9E-B9D8-96639871BE34}"/>
              </a:ext>
            </a:extLst>
          </p:cNvPr>
          <p:cNvSpPr/>
          <p:nvPr/>
        </p:nvSpPr>
        <p:spPr>
          <a:xfrm>
            <a:off x="5265682" y="3612932"/>
            <a:ext cx="1282262" cy="4046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1b</a:t>
            </a:r>
            <a:r>
              <a:rPr lang="en-CA" dirty="0"/>
              <a:t> = 19</a:t>
            </a:r>
          </a:p>
        </p:txBody>
      </p:sp>
      <p:cxnSp>
        <p:nvCxnSpPr>
          <p:cNvPr id="26" name="Straight Arrow Connector 25">
            <a:extLst>
              <a:ext uri="{FF2B5EF4-FFF2-40B4-BE49-F238E27FC236}">
                <a16:creationId xmlns:a16="http://schemas.microsoft.com/office/drawing/2014/main" id="{9C25487D-8C55-478F-93BF-7FDCEBD72383}"/>
              </a:ext>
            </a:extLst>
          </p:cNvPr>
          <p:cNvCxnSpPr>
            <a:stCxn id="10" idx="3"/>
            <a:endCxn id="24" idx="1"/>
          </p:cNvCxnSpPr>
          <p:nvPr/>
        </p:nvCxnSpPr>
        <p:spPr>
          <a:xfrm flipV="1">
            <a:off x="4424581" y="3342291"/>
            <a:ext cx="841101" cy="22334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672EDD6E-40A9-4A4A-A6C2-78B9C5E8D01C}"/>
              </a:ext>
            </a:extLst>
          </p:cNvPr>
          <p:cNvCxnSpPr>
            <a:stCxn id="10" idx="3"/>
            <a:endCxn id="25" idx="1"/>
          </p:cNvCxnSpPr>
          <p:nvPr/>
        </p:nvCxnSpPr>
        <p:spPr>
          <a:xfrm>
            <a:off x="4424581" y="3565635"/>
            <a:ext cx="841101" cy="24962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355192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12AA3-ED53-4C33-8C4A-796B82818A2B}"/>
              </a:ext>
            </a:extLst>
          </p:cNvPr>
          <p:cNvSpPr>
            <a:spLocks noGrp="1"/>
          </p:cNvSpPr>
          <p:nvPr>
            <p:ph type="title"/>
          </p:nvPr>
        </p:nvSpPr>
        <p:spPr>
          <a:xfrm>
            <a:off x="646112" y="452718"/>
            <a:ext cx="9343972" cy="798013"/>
          </a:xfrm>
        </p:spPr>
        <p:txBody>
          <a:bodyPr/>
          <a:lstStyle/>
          <a:p>
            <a:r>
              <a:rPr lang="en-CA" dirty="0"/>
              <a:t>Idea #2 – Knapsack Mixing </a:t>
            </a:r>
          </a:p>
        </p:txBody>
      </p:sp>
      <p:sp>
        <p:nvSpPr>
          <p:cNvPr id="4" name="Rectangle: Rounded Corners 3">
            <a:extLst>
              <a:ext uri="{FF2B5EF4-FFF2-40B4-BE49-F238E27FC236}">
                <a16:creationId xmlns:a16="http://schemas.microsoft.com/office/drawing/2014/main" id="{D7DD3501-EDEA-4031-BBDB-7FAFB6E4404F}"/>
              </a:ext>
            </a:extLst>
          </p:cNvPr>
          <p:cNvSpPr/>
          <p:nvPr/>
        </p:nvSpPr>
        <p:spPr>
          <a:xfrm>
            <a:off x="646111" y="2081047"/>
            <a:ext cx="1282262" cy="404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1</a:t>
            </a:r>
            <a:r>
              <a:rPr lang="en-CA" dirty="0"/>
              <a:t> = 21</a:t>
            </a:r>
          </a:p>
        </p:txBody>
      </p:sp>
      <p:sp>
        <p:nvSpPr>
          <p:cNvPr id="5" name="Rectangle: Rounded Corners 4">
            <a:extLst>
              <a:ext uri="{FF2B5EF4-FFF2-40B4-BE49-F238E27FC236}">
                <a16:creationId xmlns:a16="http://schemas.microsoft.com/office/drawing/2014/main" id="{053943AF-F850-4ABC-AB86-3CD37E82FE23}"/>
              </a:ext>
            </a:extLst>
          </p:cNvPr>
          <p:cNvSpPr/>
          <p:nvPr/>
        </p:nvSpPr>
        <p:spPr>
          <a:xfrm>
            <a:off x="646111" y="2585544"/>
            <a:ext cx="1282262" cy="404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2</a:t>
            </a:r>
            <a:r>
              <a:rPr lang="en-CA" dirty="0"/>
              <a:t> = 12</a:t>
            </a:r>
          </a:p>
        </p:txBody>
      </p:sp>
      <p:sp>
        <p:nvSpPr>
          <p:cNvPr id="6" name="Rectangle: Rounded Corners 5">
            <a:extLst>
              <a:ext uri="{FF2B5EF4-FFF2-40B4-BE49-F238E27FC236}">
                <a16:creationId xmlns:a16="http://schemas.microsoft.com/office/drawing/2014/main" id="{D0D40429-6DB8-4178-AFC5-E373FE89DD87}"/>
              </a:ext>
            </a:extLst>
          </p:cNvPr>
          <p:cNvSpPr/>
          <p:nvPr/>
        </p:nvSpPr>
        <p:spPr>
          <a:xfrm>
            <a:off x="646111" y="3363311"/>
            <a:ext cx="1282262" cy="4046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1</a:t>
            </a:r>
            <a:r>
              <a:rPr lang="en-CA" dirty="0"/>
              <a:t> = 36</a:t>
            </a:r>
          </a:p>
        </p:txBody>
      </p:sp>
      <p:sp>
        <p:nvSpPr>
          <p:cNvPr id="7" name="Rectangle: Rounded Corners 6">
            <a:extLst>
              <a:ext uri="{FF2B5EF4-FFF2-40B4-BE49-F238E27FC236}">
                <a16:creationId xmlns:a16="http://schemas.microsoft.com/office/drawing/2014/main" id="{E9CC6ECA-6820-444D-B7E4-F4C7329293D6}"/>
              </a:ext>
            </a:extLst>
          </p:cNvPr>
          <p:cNvSpPr/>
          <p:nvPr/>
        </p:nvSpPr>
        <p:spPr>
          <a:xfrm>
            <a:off x="646111" y="3867808"/>
            <a:ext cx="1282262" cy="4046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2</a:t>
            </a:r>
            <a:r>
              <a:rPr lang="en-CA" dirty="0"/>
              <a:t> = 28</a:t>
            </a:r>
          </a:p>
        </p:txBody>
      </p:sp>
      <p:sp>
        <p:nvSpPr>
          <p:cNvPr id="8" name="Rectangle: Rounded Corners 7">
            <a:extLst>
              <a:ext uri="{FF2B5EF4-FFF2-40B4-BE49-F238E27FC236}">
                <a16:creationId xmlns:a16="http://schemas.microsoft.com/office/drawing/2014/main" id="{3532BAF8-4658-48C2-B925-1A04C064FADE}"/>
              </a:ext>
            </a:extLst>
          </p:cNvPr>
          <p:cNvSpPr/>
          <p:nvPr/>
        </p:nvSpPr>
        <p:spPr>
          <a:xfrm>
            <a:off x="3142319" y="2081047"/>
            <a:ext cx="1282262" cy="404648"/>
          </a:xfrm>
          <a:prstGeom prst="roundRect">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1</a:t>
            </a:r>
            <a:r>
              <a:rPr lang="en-CA" dirty="0"/>
              <a:t> = 25</a:t>
            </a:r>
          </a:p>
        </p:txBody>
      </p:sp>
      <p:sp>
        <p:nvSpPr>
          <p:cNvPr id="9" name="Rectangle: Rounded Corners 8">
            <a:extLst>
              <a:ext uri="{FF2B5EF4-FFF2-40B4-BE49-F238E27FC236}">
                <a16:creationId xmlns:a16="http://schemas.microsoft.com/office/drawing/2014/main" id="{E5BB8B3B-2A58-413E-AA59-B1CC3CB0D218}"/>
              </a:ext>
            </a:extLst>
          </p:cNvPr>
          <p:cNvSpPr/>
          <p:nvPr/>
        </p:nvSpPr>
        <p:spPr>
          <a:xfrm>
            <a:off x="3142319" y="2585544"/>
            <a:ext cx="1282262" cy="404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2</a:t>
            </a:r>
            <a:r>
              <a:rPr lang="en-CA" dirty="0"/>
              <a:t> = 8</a:t>
            </a:r>
          </a:p>
        </p:txBody>
      </p:sp>
      <p:sp>
        <p:nvSpPr>
          <p:cNvPr id="11" name="Rectangle: Rounded Corners 10">
            <a:extLst>
              <a:ext uri="{FF2B5EF4-FFF2-40B4-BE49-F238E27FC236}">
                <a16:creationId xmlns:a16="http://schemas.microsoft.com/office/drawing/2014/main" id="{FEEC81D9-2F2D-4CEF-8577-048A6D4A427C}"/>
              </a:ext>
            </a:extLst>
          </p:cNvPr>
          <p:cNvSpPr/>
          <p:nvPr/>
        </p:nvSpPr>
        <p:spPr>
          <a:xfrm>
            <a:off x="3142319" y="4240924"/>
            <a:ext cx="1282262" cy="4046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2</a:t>
            </a:r>
            <a:r>
              <a:rPr lang="en-CA" dirty="0"/>
              <a:t> = 14</a:t>
            </a:r>
          </a:p>
        </p:txBody>
      </p:sp>
      <p:cxnSp>
        <p:nvCxnSpPr>
          <p:cNvPr id="12" name="Straight Arrow Connector 11">
            <a:extLst>
              <a:ext uri="{FF2B5EF4-FFF2-40B4-BE49-F238E27FC236}">
                <a16:creationId xmlns:a16="http://schemas.microsoft.com/office/drawing/2014/main" id="{23B7D1F1-ADED-457F-97CA-F4050E1238EF}"/>
              </a:ext>
            </a:extLst>
          </p:cNvPr>
          <p:cNvCxnSpPr/>
          <p:nvPr/>
        </p:nvCxnSpPr>
        <p:spPr>
          <a:xfrm>
            <a:off x="2246564" y="2559267"/>
            <a:ext cx="7200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460F586-86D1-4B59-AD0C-7C38D2E95AC5}"/>
              </a:ext>
            </a:extLst>
          </p:cNvPr>
          <p:cNvCxnSpPr/>
          <p:nvPr/>
        </p:nvCxnSpPr>
        <p:spPr>
          <a:xfrm>
            <a:off x="2246564" y="3815256"/>
            <a:ext cx="720000" cy="0"/>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DFF78D63-913F-4EBF-B54C-ACCAF2773BCF}"/>
              </a:ext>
            </a:extLst>
          </p:cNvPr>
          <p:cNvSpPr/>
          <p:nvPr/>
        </p:nvSpPr>
        <p:spPr>
          <a:xfrm>
            <a:off x="3147850" y="3294994"/>
            <a:ext cx="1282262" cy="4046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1a</a:t>
            </a:r>
            <a:r>
              <a:rPr lang="en-CA" dirty="0"/>
              <a:t> = 31</a:t>
            </a:r>
          </a:p>
        </p:txBody>
      </p:sp>
      <p:sp>
        <p:nvSpPr>
          <p:cNvPr id="25" name="Rectangle: Rounded Corners 24">
            <a:extLst>
              <a:ext uri="{FF2B5EF4-FFF2-40B4-BE49-F238E27FC236}">
                <a16:creationId xmlns:a16="http://schemas.microsoft.com/office/drawing/2014/main" id="{9812C84B-A188-4E9E-B9D8-96639871BE34}"/>
              </a:ext>
            </a:extLst>
          </p:cNvPr>
          <p:cNvSpPr/>
          <p:nvPr/>
        </p:nvSpPr>
        <p:spPr>
          <a:xfrm>
            <a:off x="3147850" y="3767959"/>
            <a:ext cx="1282262" cy="4046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1b</a:t>
            </a:r>
            <a:r>
              <a:rPr lang="en-CA" dirty="0"/>
              <a:t> = 19</a:t>
            </a:r>
          </a:p>
        </p:txBody>
      </p:sp>
      <p:sp>
        <p:nvSpPr>
          <p:cNvPr id="17" name="Rectangle: Rounded Corners 16">
            <a:extLst>
              <a:ext uri="{FF2B5EF4-FFF2-40B4-BE49-F238E27FC236}">
                <a16:creationId xmlns:a16="http://schemas.microsoft.com/office/drawing/2014/main" id="{61E7D9CC-82F5-40BD-AA70-4D88E2A3964B}"/>
              </a:ext>
            </a:extLst>
          </p:cNvPr>
          <p:cNvSpPr/>
          <p:nvPr/>
        </p:nvSpPr>
        <p:spPr>
          <a:xfrm>
            <a:off x="6773642" y="2217682"/>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1</a:t>
            </a:r>
            <a:r>
              <a:rPr lang="en-CA" dirty="0"/>
              <a:t> = 21</a:t>
            </a:r>
          </a:p>
        </p:txBody>
      </p:sp>
      <p:sp>
        <p:nvSpPr>
          <p:cNvPr id="18" name="Rectangle: Rounded Corners 17">
            <a:extLst>
              <a:ext uri="{FF2B5EF4-FFF2-40B4-BE49-F238E27FC236}">
                <a16:creationId xmlns:a16="http://schemas.microsoft.com/office/drawing/2014/main" id="{4AC5FBBF-0A21-444E-825C-0B6BCEC6CAFD}"/>
              </a:ext>
            </a:extLst>
          </p:cNvPr>
          <p:cNvSpPr/>
          <p:nvPr/>
        </p:nvSpPr>
        <p:spPr>
          <a:xfrm>
            <a:off x="6773642" y="2722179"/>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2</a:t>
            </a:r>
            <a:r>
              <a:rPr lang="en-CA" dirty="0"/>
              <a:t> = 12</a:t>
            </a:r>
          </a:p>
        </p:txBody>
      </p:sp>
      <p:sp>
        <p:nvSpPr>
          <p:cNvPr id="19" name="Rectangle: Rounded Corners 18">
            <a:extLst>
              <a:ext uri="{FF2B5EF4-FFF2-40B4-BE49-F238E27FC236}">
                <a16:creationId xmlns:a16="http://schemas.microsoft.com/office/drawing/2014/main" id="{DC1762CC-D1B8-4CB4-BF92-46158F02D1CC}"/>
              </a:ext>
            </a:extLst>
          </p:cNvPr>
          <p:cNvSpPr/>
          <p:nvPr/>
        </p:nvSpPr>
        <p:spPr>
          <a:xfrm>
            <a:off x="6773642" y="3226676"/>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3</a:t>
            </a:r>
            <a:r>
              <a:rPr lang="en-CA" dirty="0"/>
              <a:t> = 36</a:t>
            </a:r>
          </a:p>
        </p:txBody>
      </p:sp>
      <p:sp>
        <p:nvSpPr>
          <p:cNvPr id="20" name="Rectangle: Rounded Corners 19">
            <a:extLst>
              <a:ext uri="{FF2B5EF4-FFF2-40B4-BE49-F238E27FC236}">
                <a16:creationId xmlns:a16="http://schemas.microsoft.com/office/drawing/2014/main" id="{9BC05EEC-F617-4848-BF7A-FCF55B4F901B}"/>
              </a:ext>
            </a:extLst>
          </p:cNvPr>
          <p:cNvSpPr/>
          <p:nvPr/>
        </p:nvSpPr>
        <p:spPr>
          <a:xfrm>
            <a:off x="6773642" y="3731173"/>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4</a:t>
            </a:r>
            <a:r>
              <a:rPr lang="en-CA" dirty="0"/>
              <a:t> = 28</a:t>
            </a:r>
          </a:p>
        </p:txBody>
      </p:sp>
      <p:sp>
        <p:nvSpPr>
          <p:cNvPr id="21" name="Rectangle: Rounded Corners 20">
            <a:extLst>
              <a:ext uri="{FF2B5EF4-FFF2-40B4-BE49-F238E27FC236}">
                <a16:creationId xmlns:a16="http://schemas.microsoft.com/office/drawing/2014/main" id="{3AAB1538-E677-4305-9332-1EBA8FD0041B}"/>
              </a:ext>
            </a:extLst>
          </p:cNvPr>
          <p:cNvSpPr/>
          <p:nvPr/>
        </p:nvSpPr>
        <p:spPr>
          <a:xfrm>
            <a:off x="9269850" y="2217682"/>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1</a:t>
            </a:r>
            <a:r>
              <a:rPr lang="en-CA" dirty="0"/>
              <a:t> = 25</a:t>
            </a:r>
          </a:p>
        </p:txBody>
      </p:sp>
      <p:sp>
        <p:nvSpPr>
          <p:cNvPr id="22" name="Rectangle: Rounded Corners 21">
            <a:extLst>
              <a:ext uri="{FF2B5EF4-FFF2-40B4-BE49-F238E27FC236}">
                <a16:creationId xmlns:a16="http://schemas.microsoft.com/office/drawing/2014/main" id="{1EED2055-ED10-48F6-AB97-4867BEE70704}"/>
              </a:ext>
            </a:extLst>
          </p:cNvPr>
          <p:cNvSpPr/>
          <p:nvPr/>
        </p:nvSpPr>
        <p:spPr>
          <a:xfrm>
            <a:off x="9269850" y="2722179"/>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2</a:t>
            </a:r>
            <a:r>
              <a:rPr lang="en-CA" dirty="0"/>
              <a:t> = 8</a:t>
            </a:r>
          </a:p>
        </p:txBody>
      </p:sp>
      <p:sp>
        <p:nvSpPr>
          <p:cNvPr id="23" name="Rectangle: Rounded Corners 22">
            <a:extLst>
              <a:ext uri="{FF2B5EF4-FFF2-40B4-BE49-F238E27FC236}">
                <a16:creationId xmlns:a16="http://schemas.microsoft.com/office/drawing/2014/main" id="{A93B3A76-42B2-45A5-90B6-4237D014E4D4}"/>
              </a:ext>
            </a:extLst>
          </p:cNvPr>
          <p:cNvSpPr/>
          <p:nvPr/>
        </p:nvSpPr>
        <p:spPr>
          <a:xfrm>
            <a:off x="9269850" y="3226676"/>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3a</a:t>
            </a:r>
            <a:r>
              <a:rPr lang="en-CA" dirty="0"/>
              <a:t> = 31</a:t>
            </a:r>
          </a:p>
        </p:txBody>
      </p:sp>
      <p:sp>
        <p:nvSpPr>
          <p:cNvPr id="27" name="Rectangle: Rounded Corners 26">
            <a:extLst>
              <a:ext uri="{FF2B5EF4-FFF2-40B4-BE49-F238E27FC236}">
                <a16:creationId xmlns:a16="http://schemas.microsoft.com/office/drawing/2014/main" id="{73AE26CA-5A52-4209-8B50-D3BC3D5F98D0}"/>
              </a:ext>
            </a:extLst>
          </p:cNvPr>
          <p:cNvSpPr/>
          <p:nvPr/>
        </p:nvSpPr>
        <p:spPr>
          <a:xfrm>
            <a:off x="9280086" y="4272456"/>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4</a:t>
            </a:r>
            <a:r>
              <a:rPr lang="en-CA" dirty="0"/>
              <a:t> = 14</a:t>
            </a:r>
          </a:p>
        </p:txBody>
      </p:sp>
      <p:cxnSp>
        <p:nvCxnSpPr>
          <p:cNvPr id="29" name="Straight Arrow Connector 28">
            <a:extLst>
              <a:ext uri="{FF2B5EF4-FFF2-40B4-BE49-F238E27FC236}">
                <a16:creationId xmlns:a16="http://schemas.microsoft.com/office/drawing/2014/main" id="{C4D3752B-1634-4C01-BC4D-CEBC335F7937}"/>
              </a:ext>
            </a:extLst>
          </p:cNvPr>
          <p:cNvCxnSpPr/>
          <p:nvPr/>
        </p:nvCxnSpPr>
        <p:spPr>
          <a:xfrm>
            <a:off x="8374095" y="3179380"/>
            <a:ext cx="720000" cy="0"/>
          </a:xfrm>
          <a:prstGeom prst="straightConnector1">
            <a:avLst/>
          </a:prstGeom>
          <a:ln w="76200">
            <a:solidFill>
              <a:schemeClr val="tx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EA5549B2-38A1-4188-A6E3-9819CD9D5BF8}"/>
              </a:ext>
            </a:extLst>
          </p:cNvPr>
          <p:cNvSpPr/>
          <p:nvPr/>
        </p:nvSpPr>
        <p:spPr>
          <a:xfrm>
            <a:off x="9269850" y="3749566"/>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3b</a:t>
            </a:r>
            <a:r>
              <a:rPr lang="en-CA" dirty="0"/>
              <a:t> = 19</a:t>
            </a:r>
          </a:p>
        </p:txBody>
      </p:sp>
    </p:spTree>
    <p:extLst>
      <p:ext uri="{BB962C8B-B14F-4D97-AF65-F5344CB8AC3E}">
        <p14:creationId xmlns:p14="http://schemas.microsoft.com/office/powerpoint/2010/main" val="18129207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12AA3-ED53-4C33-8C4A-796B82818A2B}"/>
              </a:ext>
            </a:extLst>
          </p:cNvPr>
          <p:cNvSpPr>
            <a:spLocks noGrp="1"/>
          </p:cNvSpPr>
          <p:nvPr>
            <p:ph type="title"/>
          </p:nvPr>
        </p:nvSpPr>
        <p:spPr>
          <a:xfrm>
            <a:off x="646112" y="452718"/>
            <a:ext cx="9343972" cy="798013"/>
          </a:xfrm>
        </p:spPr>
        <p:txBody>
          <a:bodyPr/>
          <a:lstStyle/>
          <a:p>
            <a:r>
              <a:rPr lang="en-CA" dirty="0"/>
              <a:t>Idea #2 – Knapsack Mixing </a:t>
            </a:r>
          </a:p>
        </p:txBody>
      </p:sp>
      <p:sp>
        <p:nvSpPr>
          <p:cNvPr id="17" name="Rectangle: Rounded Corners 16">
            <a:extLst>
              <a:ext uri="{FF2B5EF4-FFF2-40B4-BE49-F238E27FC236}">
                <a16:creationId xmlns:a16="http://schemas.microsoft.com/office/drawing/2014/main" id="{61E7D9CC-82F5-40BD-AA70-4D88E2A3964B}"/>
              </a:ext>
            </a:extLst>
          </p:cNvPr>
          <p:cNvSpPr/>
          <p:nvPr/>
        </p:nvSpPr>
        <p:spPr>
          <a:xfrm>
            <a:off x="3694110" y="2149365"/>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1</a:t>
            </a:r>
            <a:r>
              <a:rPr lang="en-CA" dirty="0"/>
              <a:t> = 21</a:t>
            </a:r>
          </a:p>
        </p:txBody>
      </p:sp>
      <p:sp>
        <p:nvSpPr>
          <p:cNvPr id="18" name="Rectangle: Rounded Corners 17">
            <a:extLst>
              <a:ext uri="{FF2B5EF4-FFF2-40B4-BE49-F238E27FC236}">
                <a16:creationId xmlns:a16="http://schemas.microsoft.com/office/drawing/2014/main" id="{4AC5FBBF-0A21-444E-825C-0B6BCEC6CAFD}"/>
              </a:ext>
            </a:extLst>
          </p:cNvPr>
          <p:cNvSpPr/>
          <p:nvPr/>
        </p:nvSpPr>
        <p:spPr>
          <a:xfrm>
            <a:off x="3694110" y="2653862"/>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2</a:t>
            </a:r>
            <a:r>
              <a:rPr lang="en-CA" dirty="0"/>
              <a:t> = 12</a:t>
            </a:r>
          </a:p>
        </p:txBody>
      </p:sp>
      <p:sp>
        <p:nvSpPr>
          <p:cNvPr id="19" name="Rectangle: Rounded Corners 18">
            <a:extLst>
              <a:ext uri="{FF2B5EF4-FFF2-40B4-BE49-F238E27FC236}">
                <a16:creationId xmlns:a16="http://schemas.microsoft.com/office/drawing/2014/main" id="{DC1762CC-D1B8-4CB4-BF92-46158F02D1CC}"/>
              </a:ext>
            </a:extLst>
          </p:cNvPr>
          <p:cNvSpPr/>
          <p:nvPr/>
        </p:nvSpPr>
        <p:spPr>
          <a:xfrm>
            <a:off x="3694110" y="3158359"/>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3</a:t>
            </a:r>
            <a:r>
              <a:rPr lang="en-CA" dirty="0"/>
              <a:t> = 36</a:t>
            </a:r>
          </a:p>
        </p:txBody>
      </p:sp>
      <p:sp>
        <p:nvSpPr>
          <p:cNvPr id="20" name="Rectangle: Rounded Corners 19">
            <a:extLst>
              <a:ext uri="{FF2B5EF4-FFF2-40B4-BE49-F238E27FC236}">
                <a16:creationId xmlns:a16="http://schemas.microsoft.com/office/drawing/2014/main" id="{9BC05EEC-F617-4848-BF7A-FCF55B4F901B}"/>
              </a:ext>
            </a:extLst>
          </p:cNvPr>
          <p:cNvSpPr/>
          <p:nvPr/>
        </p:nvSpPr>
        <p:spPr>
          <a:xfrm>
            <a:off x="3694110" y="3662856"/>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4</a:t>
            </a:r>
            <a:r>
              <a:rPr lang="en-CA" dirty="0"/>
              <a:t> = 28</a:t>
            </a:r>
          </a:p>
        </p:txBody>
      </p:sp>
      <p:sp>
        <p:nvSpPr>
          <p:cNvPr id="21" name="Rectangle: Rounded Corners 20">
            <a:extLst>
              <a:ext uri="{FF2B5EF4-FFF2-40B4-BE49-F238E27FC236}">
                <a16:creationId xmlns:a16="http://schemas.microsoft.com/office/drawing/2014/main" id="{3AAB1538-E677-4305-9332-1EBA8FD0041B}"/>
              </a:ext>
            </a:extLst>
          </p:cNvPr>
          <p:cNvSpPr/>
          <p:nvPr/>
        </p:nvSpPr>
        <p:spPr>
          <a:xfrm>
            <a:off x="6190318" y="2149365"/>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1</a:t>
            </a:r>
            <a:r>
              <a:rPr lang="en-CA" dirty="0"/>
              <a:t> = 25</a:t>
            </a:r>
          </a:p>
        </p:txBody>
      </p:sp>
      <p:sp>
        <p:nvSpPr>
          <p:cNvPr id="22" name="Rectangle: Rounded Corners 21">
            <a:extLst>
              <a:ext uri="{FF2B5EF4-FFF2-40B4-BE49-F238E27FC236}">
                <a16:creationId xmlns:a16="http://schemas.microsoft.com/office/drawing/2014/main" id="{1EED2055-ED10-48F6-AB97-4867BEE70704}"/>
              </a:ext>
            </a:extLst>
          </p:cNvPr>
          <p:cNvSpPr/>
          <p:nvPr/>
        </p:nvSpPr>
        <p:spPr>
          <a:xfrm>
            <a:off x="6190318" y="2653862"/>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2</a:t>
            </a:r>
            <a:r>
              <a:rPr lang="en-CA" dirty="0"/>
              <a:t> = 8</a:t>
            </a:r>
          </a:p>
        </p:txBody>
      </p:sp>
      <p:sp>
        <p:nvSpPr>
          <p:cNvPr id="23" name="Rectangle: Rounded Corners 22">
            <a:extLst>
              <a:ext uri="{FF2B5EF4-FFF2-40B4-BE49-F238E27FC236}">
                <a16:creationId xmlns:a16="http://schemas.microsoft.com/office/drawing/2014/main" id="{A93B3A76-42B2-45A5-90B6-4237D014E4D4}"/>
              </a:ext>
            </a:extLst>
          </p:cNvPr>
          <p:cNvSpPr/>
          <p:nvPr/>
        </p:nvSpPr>
        <p:spPr>
          <a:xfrm>
            <a:off x="6190318" y="3158359"/>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3a</a:t>
            </a:r>
            <a:r>
              <a:rPr lang="en-CA" dirty="0"/>
              <a:t> = 31</a:t>
            </a:r>
          </a:p>
        </p:txBody>
      </p:sp>
      <p:sp>
        <p:nvSpPr>
          <p:cNvPr id="27" name="Rectangle: Rounded Corners 26">
            <a:extLst>
              <a:ext uri="{FF2B5EF4-FFF2-40B4-BE49-F238E27FC236}">
                <a16:creationId xmlns:a16="http://schemas.microsoft.com/office/drawing/2014/main" id="{73AE26CA-5A52-4209-8B50-D3BC3D5F98D0}"/>
              </a:ext>
            </a:extLst>
          </p:cNvPr>
          <p:cNvSpPr/>
          <p:nvPr/>
        </p:nvSpPr>
        <p:spPr>
          <a:xfrm>
            <a:off x="6200554" y="4204139"/>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4</a:t>
            </a:r>
            <a:r>
              <a:rPr lang="en-CA" dirty="0"/>
              <a:t> = 14</a:t>
            </a:r>
          </a:p>
        </p:txBody>
      </p:sp>
      <p:cxnSp>
        <p:nvCxnSpPr>
          <p:cNvPr id="29" name="Straight Arrow Connector 28">
            <a:extLst>
              <a:ext uri="{FF2B5EF4-FFF2-40B4-BE49-F238E27FC236}">
                <a16:creationId xmlns:a16="http://schemas.microsoft.com/office/drawing/2014/main" id="{C4D3752B-1634-4C01-BC4D-CEBC335F7937}"/>
              </a:ext>
            </a:extLst>
          </p:cNvPr>
          <p:cNvCxnSpPr/>
          <p:nvPr/>
        </p:nvCxnSpPr>
        <p:spPr>
          <a:xfrm>
            <a:off x="5294563" y="3111063"/>
            <a:ext cx="720000" cy="0"/>
          </a:xfrm>
          <a:prstGeom prst="straightConnector1">
            <a:avLst/>
          </a:prstGeom>
          <a:ln w="76200">
            <a:solidFill>
              <a:schemeClr val="tx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EA5549B2-38A1-4188-A6E3-9819CD9D5BF8}"/>
              </a:ext>
            </a:extLst>
          </p:cNvPr>
          <p:cNvSpPr/>
          <p:nvPr/>
        </p:nvSpPr>
        <p:spPr>
          <a:xfrm>
            <a:off x="6190318" y="3681249"/>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3b</a:t>
            </a:r>
            <a:r>
              <a:rPr lang="en-CA" dirty="0"/>
              <a:t> = 19</a:t>
            </a:r>
          </a:p>
        </p:txBody>
      </p:sp>
    </p:spTree>
    <p:extLst>
      <p:ext uri="{BB962C8B-B14F-4D97-AF65-F5344CB8AC3E}">
        <p14:creationId xmlns:p14="http://schemas.microsoft.com/office/powerpoint/2010/main" val="20677135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12AA3-ED53-4C33-8C4A-796B82818A2B}"/>
              </a:ext>
            </a:extLst>
          </p:cNvPr>
          <p:cNvSpPr>
            <a:spLocks noGrp="1"/>
          </p:cNvSpPr>
          <p:nvPr>
            <p:ph type="title"/>
          </p:nvPr>
        </p:nvSpPr>
        <p:spPr>
          <a:xfrm>
            <a:off x="646112" y="452718"/>
            <a:ext cx="9343972" cy="798013"/>
          </a:xfrm>
        </p:spPr>
        <p:txBody>
          <a:bodyPr/>
          <a:lstStyle/>
          <a:p>
            <a:r>
              <a:rPr lang="en-CA" dirty="0"/>
              <a:t>Idea #2 – Knapsack Mixing </a:t>
            </a:r>
          </a:p>
        </p:txBody>
      </p:sp>
      <p:sp>
        <p:nvSpPr>
          <p:cNvPr id="17" name="Rectangle: Rounded Corners 16">
            <a:extLst>
              <a:ext uri="{FF2B5EF4-FFF2-40B4-BE49-F238E27FC236}">
                <a16:creationId xmlns:a16="http://schemas.microsoft.com/office/drawing/2014/main" id="{61E7D9CC-82F5-40BD-AA70-4D88E2A3964B}"/>
              </a:ext>
            </a:extLst>
          </p:cNvPr>
          <p:cNvSpPr/>
          <p:nvPr/>
        </p:nvSpPr>
        <p:spPr>
          <a:xfrm>
            <a:off x="3694110" y="2149365"/>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1</a:t>
            </a:r>
            <a:r>
              <a:rPr lang="en-CA" dirty="0"/>
              <a:t> = 21</a:t>
            </a:r>
          </a:p>
        </p:txBody>
      </p:sp>
      <p:sp>
        <p:nvSpPr>
          <p:cNvPr id="18" name="Rectangle: Rounded Corners 17">
            <a:extLst>
              <a:ext uri="{FF2B5EF4-FFF2-40B4-BE49-F238E27FC236}">
                <a16:creationId xmlns:a16="http://schemas.microsoft.com/office/drawing/2014/main" id="{4AC5FBBF-0A21-444E-825C-0B6BCEC6CAFD}"/>
              </a:ext>
            </a:extLst>
          </p:cNvPr>
          <p:cNvSpPr/>
          <p:nvPr/>
        </p:nvSpPr>
        <p:spPr>
          <a:xfrm>
            <a:off x="3694110" y="2653862"/>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2</a:t>
            </a:r>
            <a:r>
              <a:rPr lang="en-CA" dirty="0"/>
              <a:t> = 12</a:t>
            </a:r>
          </a:p>
        </p:txBody>
      </p:sp>
      <p:sp>
        <p:nvSpPr>
          <p:cNvPr id="19" name="Rectangle: Rounded Corners 18">
            <a:extLst>
              <a:ext uri="{FF2B5EF4-FFF2-40B4-BE49-F238E27FC236}">
                <a16:creationId xmlns:a16="http://schemas.microsoft.com/office/drawing/2014/main" id="{DC1762CC-D1B8-4CB4-BF92-46158F02D1CC}"/>
              </a:ext>
            </a:extLst>
          </p:cNvPr>
          <p:cNvSpPr/>
          <p:nvPr/>
        </p:nvSpPr>
        <p:spPr>
          <a:xfrm>
            <a:off x="3694110" y="3158359"/>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3</a:t>
            </a:r>
            <a:r>
              <a:rPr lang="en-CA" dirty="0"/>
              <a:t> = 36</a:t>
            </a:r>
          </a:p>
        </p:txBody>
      </p:sp>
      <p:sp>
        <p:nvSpPr>
          <p:cNvPr id="20" name="Rectangle: Rounded Corners 19">
            <a:extLst>
              <a:ext uri="{FF2B5EF4-FFF2-40B4-BE49-F238E27FC236}">
                <a16:creationId xmlns:a16="http://schemas.microsoft.com/office/drawing/2014/main" id="{9BC05EEC-F617-4848-BF7A-FCF55B4F901B}"/>
              </a:ext>
            </a:extLst>
          </p:cNvPr>
          <p:cNvSpPr/>
          <p:nvPr/>
        </p:nvSpPr>
        <p:spPr>
          <a:xfrm>
            <a:off x="3694110" y="3662856"/>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4</a:t>
            </a:r>
            <a:r>
              <a:rPr lang="en-CA" dirty="0"/>
              <a:t> = 28</a:t>
            </a:r>
          </a:p>
        </p:txBody>
      </p:sp>
      <p:sp>
        <p:nvSpPr>
          <p:cNvPr id="21" name="Rectangle: Rounded Corners 20">
            <a:extLst>
              <a:ext uri="{FF2B5EF4-FFF2-40B4-BE49-F238E27FC236}">
                <a16:creationId xmlns:a16="http://schemas.microsoft.com/office/drawing/2014/main" id="{3AAB1538-E677-4305-9332-1EBA8FD0041B}"/>
              </a:ext>
            </a:extLst>
          </p:cNvPr>
          <p:cNvSpPr/>
          <p:nvPr/>
        </p:nvSpPr>
        <p:spPr>
          <a:xfrm>
            <a:off x="6190318" y="2149365"/>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1</a:t>
            </a:r>
            <a:r>
              <a:rPr lang="en-CA" dirty="0"/>
              <a:t> = 25</a:t>
            </a:r>
          </a:p>
        </p:txBody>
      </p:sp>
      <p:sp>
        <p:nvSpPr>
          <p:cNvPr id="22" name="Rectangle: Rounded Corners 21">
            <a:extLst>
              <a:ext uri="{FF2B5EF4-FFF2-40B4-BE49-F238E27FC236}">
                <a16:creationId xmlns:a16="http://schemas.microsoft.com/office/drawing/2014/main" id="{1EED2055-ED10-48F6-AB97-4867BEE70704}"/>
              </a:ext>
            </a:extLst>
          </p:cNvPr>
          <p:cNvSpPr/>
          <p:nvPr/>
        </p:nvSpPr>
        <p:spPr>
          <a:xfrm>
            <a:off x="6190318" y="2653862"/>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2</a:t>
            </a:r>
            <a:r>
              <a:rPr lang="en-CA" dirty="0"/>
              <a:t> = 8</a:t>
            </a:r>
          </a:p>
        </p:txBody>
      </p:sp>
      <p:sp>
        <p:nvSpPr>
          <p:cNvPr id="23" name="Rectangle: Rounded Corners 22">
            <a:extLst>
              <a:ext uri="{FF2B5EF4-FFF2-40B4-BE49-F238E27FC236}">
                <a16:creationId xmlns:a16="http://schemas.microsoft.com/office/drawing/2014/main" id="{A93B3A76-42B2-45A5-90B6-4237D014E4D4}"/>
              </a:ext>
            </a:extLst>
          </p:cNvPr>
          <p:cNvSpPr/>
          <p:nvPr/>
        </p:nvSpPr>
        <p:spPr>
          <a:xfrm>
            <a:off x="6190318" y="3158359"/>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3a</a:t>
            </a:r>
            <a:r>
              <a:rPr lang="en-CA" dirty="0"/>
              <a:t> = 31</a:t>
            </a:r>
          </a:p>
        </p:txBody>
      </p:sp>
      <p:sp>
        <p:nvSpPr>
          <p:cNvPr id="27" name="Rectangle: Rounded Corners 26">
            <a:extLst>
              <a:ext uri="{FF2B5EF4-FFF2-40B4-BE49-F238E27FC236}">
                <a16:creationId xmlns:a16="http://schemas.microsoft.com/office/drawing/2014/main" id="{73AE26CA-5A52-4209-8B50-D3BC3D5F98D0}"/>
              </a:ext>
            </a:extLst>
          </p:cNvPr>
          <p:cNvSpPr/>
          <p:nvPr/>
        </p:nvSpPr>
        <p:spPr>
          <a:xfrm>
            <a:off x="6200554" y="4204139"/>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4</a:t>
            </a:r>
            <a:r>
              <a:rPr lang="en-CA" dirty="0"/>
              <a:t> = 14</a:t>
            </a:r>
          </a:p>
        </p:txBody>
      </p:sp>
      <p:cxnSp>
        <p:nvCxnSpPr>
          <p:cNvPr id="29" name="Straight Arrow Connector 28">
            <a:extLst>
              <a:ext uri="{FF2B5EF4-FFF2-40B4-BE49-F238E27FC236}">
                <a16:creationId xmlns:a16="http://schemas.microsoft.com/office/drawing/2014/main" id="{C4D3752B-1634-4C01-BC4D-CEBC335F7937}"/>
              </a:ext>
            </a:extLst>
          </p:cNvPr>
          <p:cNvCxnSpPr/>
          <p:nvPr/>
        </p:nvCxnSpPr>
        <p:spPr>
          <a:xfrm>
            <a:off x="5294563" y="3111063"/>
            <a:ext cx="720000" cy="0"/>
          </a:xfrm>
          <a:prstGeom prst="straightConnector1">
            <a:avLst/>
          </a:prstGeom>
          <a:ln w="76200">
            <a:solidFill>
              <a:schemeClr val="tx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EA5549B2-38A1-4188-A6E3-9819CD9D5BF8}"/>
              </a:ext>
            </a:extLst>
          </p:cNvPr>
          <p:cNvSpPr/>
          <p:nvPr/>
        </p:nvSpPr>
        <p:spPr>
          <a:xfrm>
            <a:off x="6190318" y="3681249"/>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3b</a:t>
            </a:r>
            <a:r>
              <a:rPr lang="en-CA" dirty="0"/>
              <a:t> = 19</a:t>
            </a:r>
          </a:p>
        </p:txBody>
      </p:sp>
    </p:spTree>
    <p:extLst>
      <p:ext uri="{BB962C8B-B14F-4D97-AF65-F5344CB8AC3E}">
        <p14:creationId xmlns:p14="http://schemas.microsoft.com/office/powerpoint/2010/main" val="22837195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12AA3-ED53-4C33-8C4A-796B82818A2B}"/>
              </a:ext>
            </a:extLst>
          </p:cNvPr>
          <p:cNvSpPr>
            <a:spLocks noGrp="1"/>
          </p:cNvSpPr>
          <p:nvPr>
            <p:ph type="title"/>
          </p:nvPr>
        </p:nvSpPr>
        <p:spPr>
          <a:xfrm>
            <a:off x="646112" y="452718"/>
            <a:ext cx="9343972" cy="798013"/>
          </a:xfrm>
        </p:spPr>
        <p:txBody>
          <a:bodyPr/>
          <a:lstStyle/>
          <a:p>
            <a:r>
              <a:rPr lang="en-CA" dirty="0"/>
              <a:t>Idea #2 – Knapsack Mixing </a:t>
            </a:r>
          </a:p>
        </p:txBody>
      </p:sp>
      <p:sp>
        <p:nvSpPr>
          <p:cNvPr id="17" name="Rectangle: Rounded Corners 16">
            <a:extLst>
              <a:ext uri="{FF2B5EF4-FFF2-40B4-BE49-F238E27FC236}">
                <a16:creationId xmlns:a16="http://schemas.microsoft.com/office/drawing/2014/main" id="{61E7D9CC-82F5-40BD-AA70-4D88E2A3964B}"/>
              </a:ext>
            </a:extLst>
          </p:cNvPr>
          <p:cNvSpPr/>
          <p:nvPr/>
        </p:nvSpPr>
        <p:spPr>
          <a:xfrm>
            <a:off x="3694110" y="2149365"/>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1</a:t>
            </a:r>
            <a:r>
              <a:rPr lang="en-CA" dirty="0"/>
              <a:t> = 21</a:t>
            </a:r>
          </a:p>
        </p:txBody>
      </p:sp>
      <p:sp>
        <p:nvSpPr>
          <p:cNvPr id="18" name="Rectangle: Rounded Corners 17">
            <a:extLst>
              <a:ext uri="{FF2B5EF4-FFF2-40B4-BE49-F238E27FC236}">
                <a16:creationId xmlns:a16="http://schemas.microsoft.com/office/drawing/2014/main" id="{4AC5FBBF-0A21-444E-825C-0B6BCEC6CAFD}"/>
              </a:ext>
            </a:extLst>
          </p:cNvPr>
          <p:cNvSpPr/>
          <p:nvPr/>
        </p:nvSpPr>
        <p:spPr>
          <a:xfrm>
            <a:off x="3694110" y="2653862"/>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2</a:t>
            </a:r>
            <a:r>
              <a:rPr lang="en-CA" dirty="0"/>
              <a:t> = 12</a:t>
            </a:r>
          </a:p>
        </p:txBody>
      </p:sp>
      <p:sp>
        <p:nvSpPr>
          <p:cNvPr id="19" name="Rectangle: Rounded Corners 18">
            <a:extLst>
              <a:ext uri="{FF2B5EF4-FFF2-40B4-BE49-F238E27FC236}">
                <a16:creationId xmlns:a16="http://schemas.microsoft.com/office/drawing/2014/main" id="{DC1762CC-D1B8-4CB4-BF92-46158F02D1CC}"/>
              </a:ext>
            </a:extLst>
          </p:cNvPr>
          <p:cNvSpPr/>
          <p:nvPr/>
        </p:nvSpPr>
        <p:spPr>
          <a:xfrm>
            <a:off x="3694110" y="3158359"/>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3</a:t>
            </a:r>
            <a:r>
              <a:rPr lang="en-CA" dirty="0"/>
              <a:t> = 36</a:t>
            </a:r>
          </a:p>
        </p:txBody>
      </p:sp>
      <p:sp>
        <p:nvSpPr>
          <p:cNvPr id="20" name="Rectangle: Rounded Corners 19">
            <a:extLst>
              <a:ext uri="{FF2B5EF4-FFF2-40B4-BE49-F238E27FC236}">
                <a16:creationId xmlns:a16="http://schemas.microsoft.com/office/drawing/2014/main" id="{9BC05EEC-F617-4848-BF7A-FCF55B4F901B}"/>
              </a:ext>
            </a:extLst>
          </p:cNvPr>
          <p:cNvSpPr/>
          <p:nvPr/>
        </p:nvSpPr>
        <p:spPr>
          <a:xfrm>
            <a:off x="3694110" y="3662856"/>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4</a:t>
            </a:r>
            <a:r>
              <a:rPr lang="en-CA" dirty="0"/>
              <a:t> = 28</a:t>
            </a:r>
          </a:p>
        </p:txBody>
      </p:sp>
      <p:sp>
        <p:nvSpPr>
          <p:cNvPr id="21" name="Rectangle: Rounded Corners 20">
            <a:extLst>
              <a:ext uri="{FF2B5EF4-FFF2-40B4-BE49-F238E27FC236}">
                <a16:creationId xmlns:a16="http://schemas.microsoft.com/office/drawing/2014/main" id="{3AAB1538-E677-4305-9332-1EBA8FD0041B}"/>
              </a:ext>
            </a:extLst>
          </p:cNvPr>
          <p:cNvSpPr/>
          <p:nvPr/>
        </p:nvSpPr>
        <p:spPr>
          <a:xfrm>
            <a:off x="6190318" y="2149365"/>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1</a:t>
            </a:r>
            <a:r>
              <a:rPr lang="en-CA" dirty="0"/>
              <a:t> = 25</a:t>
            </a:r>
          </a:p>
        </p:txBody>
      </p:sp>
      <p:sp>
        <p:nvSpPr>
          <p:cNvPr id="22" name="Rectangle: Rounded Corners 21">
            <a:extLst>
              <a:ext uri="{FF2B5EF4-FFF2-40B4-BE49-F238E27FC236}">
                <a16:creationId xmlns:a16="http://schemas.microsoft.com/office/drawing/2014/main" id="{1EED2055-ED10-48F6-AB97-4867BEE70704}"/>
              </a:ext>
            </a:extLst>
          </p:cNvPr>
          <p:cNvSpPr/>
          <p:nvPr/>
        </p:nvSpPr>
        <p:spPr>
          <a:xfrm>
            <a:off x="6190318" y="2653862"/>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2</a:t>
            </a:r>
            <a:r>
              <a:rPr lang="en-CA" dirty="0"/>
              <a:t> = 8</a:t>
            </a:r>
          </a:p>
        </p:txBody>
      </p:sp>
      <p:sp>
        <p:nvSpPr>
          <p:cNvPr id="23" name="Rectangle: Rounded Corners 22">
            <a:extLst>
              <a:ext uri="{FF2B5EF4-FFF2-40B4-BE49-F238E27FC236}">
                <a16:creationId xmlns:a16="http://schemas.microsoft.com/office/drawing/2014/main" id="{A93B3A76-42B2-45A5-90B6-4237D014E4D4}"/>
              </a:ext>
            </a:extLst>
          </p:cNvPr>
          <p:cNvSpPr/>
          <p:nvPr/>
        </p:nvSpPr>
        <p:spPr>
          <a:xfrm>
            <a:off x="6190318" y="3158359"/>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3a</a:t>
            </a:r>
            <a:r>
              <a:rPr lang="en-CA" dirty="0"/>
              <a:t> = 31</a:t>
            </a:r>
          </a:p>
        </p:txBody>
      </p:sp>
      <p:sp>
        <p:nvSpPr>
          <p:cNvPr id="27" name="Rectangle: Rounded Corners 26">
            <a:extLst>
              <a:ext uri="{FF2B5EF4-FFF2-40B4-BE49-F238E27FC236}">
                <a16:creationId xmlns:a16="http://schemas.microsoft.com/office/drawing/2014/main" id="{73AE26CA-5A52-4209-8B50-D3BC3D5F98D0}"/>
              </a:ext>
            </a:extLst>
          </p:cNvPr>
          <p:cNvSpPr/>
          <p:nvPr/>
        </p:nvSpPr>
        <p:spPr>
          <a:xfrm>
            <a:off x="6200554" y="4204139"/>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4</a:t>
            </a:r>
            <a:r>
              <a:rPr lang="en-CA" dirty="0"/>
              <a:t> = 14</a:t>
            </a:r>
          </a:p>
        </p:txBody>
      </p:sp>
      <p:cxnSp>
        <p:nvCxnSpPr>
          <p:cNvPr id="29" name="Straight Arrow Connector 28">
            <a:extLst>
              <a:ext uri="{FF2B5EF4-FFF2-40B4-BE49-F238E27FC236}">
                <a16:creationId xmlns:a16="http://schemas.microsoft.com/office/drawing/2014/main" id="{C4D3752B-1634-4C01-BC4D-CEBC335F7937}"/>
              </a:ext>
            </a:extLst>
          </p:cNvPr>
          <p:cNvCxnSpPr/>
          <p:nvPr/>
        </p:nvCxnSpPr>
        <p:spPr>
          <a:xfrm>
            <a:off x="5294563" y="3111063"/>
            <a:ext cx="720000" cy="0"/>
          </a:xfrm>
          <a:prstGeom prst="straightConnector1">
            <a:avLst/>
          </a:prstGeom>
          <a:ln w="76200">
            <a:solidFill>
              <a:schemeClr val="tx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EA5549B2-38A1-4188-A6E3-9819CD9D5BF8}"/>
              </a:ext>
            </a:extLst>
          </p:cNvPr>
          <p:cNvSpPr/>
          <p:nvPr/>
        </p:nvSpPr>
        <p:spPr>
          <a:xfrm>
            <a:off x="6190318" y="3681249"/>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3b</a:t>
            </a:r>
            <a:r>
              <a:rPr lang="en-CA" dirty="0"/>
              <a:t> = 19</a:t>
            </a:r>
          </a:p>
        </p:txBody>
      </p:sp>
    </p:spTree>
    <p:extLst>
      <p:ext uri="{BB962C8B-B14F-4D97-AF65-F5344CB8AC3E}">
        <p14:creationId xmlns:p14="http://schemas.microsoft.com/office/powerpoint/2010/main" val="3908829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12AA3-ED53-4C33-8C4A-796B82818A2B}"/>
              </a:ext>
            </a:extLst>
          </p:cNvPr>
          <p:cNvSpPr>
            <a:spLocks noGrp="1"/>
          </p:cNvSpPr>
          <p:nvPr>
            <p:ph type="title"/>
          </p:nvPr>
        </p:nvSpPr>
        <p:spPr>
          <a:xfrm>
            <a:off x="646112" y="452718"/>
            <a:ext cx="9343972" cy="798013"/>
          </a:xfrm>
        </p:spPr>
        <p:txBody>
          <a:bodyPr/>
          <a:lstStyle/>
          <a:p>
            <a:r>
              <a:rPr lang="en-CA" dirty="0"/>
              <a:t>Idea #2 – Knapsack Mixing </a:t>
            </a:r>
          </a:p>
        </p:txBody>
      </p:sp>
      <p:sp>
        <p:nvSpPr>
          <p:cNvPr id="17" name="Rectangle: Rounded Corners 16">
            <a:extLst>
              <a:ext uri="{FF2B5EF4-FFF2-40B4-BE49-F238E27FC236}">
                <a16:creationId xmlns:a16="http://schemas.microsoft.com/office/drawing/2014/main" id="{61E7D9CC-82F5-40BD-AA70-4D88E2A3964B}"/>
              </a:ext>
            </a:extLst>
          </p:cNvPr>
          <p:cNvSpPr/>
          <p:nvPr/>
        </p:nvSpPr>
        <p:spPr>
          <a:xfrm>
            <a:off x="3694110" y="2149365"/>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1</a:t>
            </a:r>
            <a:r>
              <a:rPr lang="en-CA" dirty="0"/>
              <a:t> = 21</a:t>
            </a:r>
          </a:p>
        </p:txBody>
      </p:sp>
      <p:sp>
        <p:nvSpPr>
          <p:cNvPr id="18" name="Rectangle: Rounded Corners 17">
            <a:extLst>
              <a:ext uri="{FF2B5EF4-FFF2-40B4-BE49-F238E27FC236}">
                <a16:creationId xmlns:a16="http://schemas.microsoft.com/office/drawing/2014/main" id="{4AC5FBBF-0A21-444E-825C-0B6BCEC6CAFD}"/>
              </a:ext>
            </a:extLst>
          </p:cNvPr>
          <p:cNvSpPr/>
          <p:nvPr/>
        </p:nvSpPr>
        <p:spPr>
          <a:xfrm>
            <a:off x="3694110" y="2653862"/>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2</a:t>
            </a:r>
            <a:r>
              <a:rPr lang="en-CA" dirty="0"/>
              <a:t> = 12</a:t>
            </a:r>
          </a:p>
        </p:txBody>
      </p:sp>
      <p:sp>
        <p:nvSpPr>
          <p:cNvPr id="19" name="Rectangle: Rounded Corners 18">
            <a:extLst>
              <a:ext uri="{FF2B5EF4-FFF2-40B4-BE49-F238E27FC236}">
                <a16:creationId xmlns:a16="http://schemas.microsoft.com/office/drawing/2014/main" id="{DC1762CC-D1B8-4CB4-BF92-46158F02D1CC}"/>
              </a:ext>
            </a:extLst>
          </p:cNvPr>
          <p:cNvSpPr/>
          <p:nvPr/>
        </p:nvSpPr>
        <p:spPr>
          <a:xfrm>
            <a:off x="3694110" y="3158359"/>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3</a:t>
            </a:r>
            <a:r>
              <a:rPr lang="en-CA" dirty="0"/>
              <a:t> = 36</a:t>
            </a:r>
          </a:p>
        </p:txBody>
      </p:sp>
      <p:sp>
        <p:nvSpPr>
          <p:cNvPr id="20" name="Rectangle: Rounded Corners 19">
            <a:extLst>
              <a:ext uri="{FF2B5EF4-FFF2-40B4-BE49-F238E27FC236}">
                <a16:creationId xmlns:a16="http://schemas.microsoft.com/office/drawing/2014/main" id="{9BC05EEC-F617-4848-BF7A-FCF55B4F901B}"/>
              </a:ext>
            </a:extLst>
          </p:cNvPr>
          <p:cNvSpPr/>
          <p:nvPr/>
        </p:nvSpPr>
        <p:spPr>
          <a:xfrm>
            <a:off x="3694110" y="3662856"/>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4</a:t>
            </a:r>
            <a:r>
              <a:rPr lang="en-CA" dirty="0"/>
              <a:t> = 28</a:t>
            </a:r>
          </a:p>
        </p:txBody>
      </p:sp>
      <p:sp>
        <p:nvSpPr>
          <p:cNvPr id="21" name="Rectangle: Rounded Corners 20">
            <a:extLst>
              <a:ext uri="{FF2B5EF4-FFF2-40B4-BE49-F238E27FC236}">
                <a16:creationId xmlns:a16="http://schemas.microsoft.com/office/drawing/2014/main" id="{3AAB1538-E677-4305-9332-1EBA8FD0041B}"/>
              </a:ext>
            </a:extLst>
          </p:cNvPr>
          <p:cNvSpPr/>
          <p:nvPr/>
        </p:nvSpPr>
        <p:spPr>
          <a:xfrm>
            <a:off x="6190318" y="2149365"/>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1</a:t>
            </a:r>
            <a:r>
              <a:rPr lang="en-CA" dirty="0"/>
              <a:t> = 25</a:t>
            </a:r>
          </a:p>
        </p:txBody>
      </p:sp>
      <p:sp>
        <p:nvSpPr>
          <p:cNvPr id="22" name="Rectangle: Rounded Corners 21">
            <a:extLst>
              <a:ext uri="{FF2B5EF4-FFF2-40B4-BE49-F238E27FC236}">
                <a16:creationId xmlns:a16="http://schemas.microsoft.com/office/drawing/2014/main" id="{1EED2055-ED10-48F6-AB97-4867BEE70704}"/>
              </a:ext>
            </a:extLst>
          </p:cNvPr>
          <p:cNvSpPr/>
          <p:nvPr/>
        </p:nvSpPr>
        <p:spPr>
          <a:xfrm>
            <a:off x="6190318" y="2653862"/>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2</a:t>
            </a:r>
            <a:r>
              <a:rPr lang="en-CA" dirty="0"/>
              <a:t> = 8</a:t>
            </a:r>
          </a:p>
        </p:txBody>
      </p:sp>
      <p:sp>
        <p:nvSpPr>
          <p:cNvPr id="23" name="Rectangle: Rounded Corners 22">
            <a:extLst>
              <a:ext uri="{FF2B5EF4-FFF2-40B4-BE49-F238E27FC236}">
                <a16:creationId xmlns:a16="http://schemas.microsoft.com/office/drawing/2014/main" id="{A93B3A76-42B2-45A5-90B6-4237D014E4D4}"/>
              </a:ext>
            </a:extLst>
          </p:cNvPr>
          <p:cNvSpPr/>
          <p:nvPr/>
        </p:nvSpPr>
        <p:spPr>
          <a:xfrm>
            <a:off x="6190318" y="3158359"/>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3a</a:t>
            </a:r>
            <a:r>
              <a:rPr lang="en-CA" dirty="0"/>
              <a:t> = 31</a:t>
            </a:r>
          </a:p>
        </p:txBody>
      </p:sp>
      <p:sp>
        <p:nvSpPr>
          <p:cNvPr id="27" name="Rectangle: Rounded Corners 26">
            <a:extLst>
              <a:ext uri="{FF2B5EF4-FFF2-40B4-BE49-F238E27FC236}">
                <a16:creationId xmlns:a16="http://schemas.microsoft.com/office/drawing/2014/main" id="{73AE26CA-5A52-4209-8B50-D3BC3D5F98D0}"/>
              </a:ext>
            </a:extLst>
          </p:cNvPr>
          <p:cNvSpPr/>
          <p:nvPr/>
        </p:nvSpPr>
        <p:spPr>
          <a:xfrm>
            <a:off x="6200554" y="4204139"/>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4</a:t>
            </a:r>
            <a:r>
              <a:rPr lang="en-CA" dirty="0"/>
              <a:t> = 14</a:t>
            </a:r>
          </a:p>
        </p:txBody>
      </p:sp>
      <p:cxnSp>
        <p:nvCxnSpPr>
          <p:cNvPr id="29" name="Straight Arrow Connector 28">
            <a:extLst>
              <a:ext uri="{FF2B5EF4-FFF2-40B4-BE49-F238E27FC236}">
                <a16:creationId xmlns:a16="http://schemas.microsoft.com/office/drawing/2014/main" id="{C4D3752B-1634-4C01-BC4D-CEBC335F7937}"/>
              </a:ext>
            </a:extLst>
          </p:cNvPr>
          <p:cNvCxnSpPr/>
          <p:nvPr/>
        </p:nvCxnSpPr>
        <p:spPr>
          <a:xfrm>
            <a:off x="5294563" y="3111063"/>
            <a:ext cx="720000" cy="0"/>
          </a:xfrm>
          <a:prstGeom prst="straightConnector1">
            <a:avLst/>
          </a:prstGeom>
          <a:ln w="76200">
            <a:solidFill>
              <a:schemeClr val="tx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EA5549B2-38A1-4188-A6E3-9819CD9D5BF8}"/>
              </a:ext>
            </a:extLst>
          </p:cNvPr>
          <p:cNvSpPr/>
          <p:nvPr/>
        </p:nvSpPr>
        <p:spPr>
          <a:xfrm>
            <a:off x="6190318" y="3681249"/>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3b</a:t>
            </a:r>
            <a:r>
              <a:rPr lang="en-CA" dirty="0"/>
              <a:t> = 19</a:t>
            </a:r>
          </a:p>
        </p:txBody>
      </p:sp>
    </p:spTree>
    <p:extLst>
      <p:ext uri="{BB962C8B-B14F-4D97-AF65-F5344CB8AC3E}">
        <p14:creationId xmlns:p14="http://schemas.microsoft.com/office/powerpoint/2010/main" val="37495800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12AA3-ED53-4C33-8C4A-796B82818A2B}"/>
              </a:ext>
            </a:extLst>
          </p:cNvPr>
          <p:cNvSpPr>
            <a:spLocks noGrp="1"/>
          </p:cNvSpPr>
          <p:nvPr>
            <p:ph type="title"/>
          </p:nvPr>
        </p:nvSpPr>
        <p:spPr>
          <a:xfrm>
            <a:off x="646112" y="452718"/>
            <a:ext cx="9343972" cy="798013"/>
          </a:xfrm>
        </p:spPr>
        <p:txBody>
          <a:bodyPr/>
          <a:lstStyle/>
          <a:p>
            <a:r>
              <a:rPr lang="en-CA" dirty="0"/>
              <a:t>Idea #2 – Knapsack Mixing </a:t>
            </a:r>
          </a:p>
        </p:txBody>
      </p:sp>
      <p:sp>
        <p:nvSpPr>
          <p:cNvPr id="17" name="Rectangle: Rounded Corners 16">
            <a:extLst>
              <a:ext uri="{FF2B5EF4-FFF2-40B4-BE49-F238E27FC236}">
                <a16:creationId xmlns:a16="http://schemas.microsoft.com/office/drawing/2014/main" id="{61E7D9CC-82F5-40BD-AA70-4D88E2A3964B}"/>
              </a:ext>
            </a:extLst>
          </p:cNvPr>
          <p:cNvSpPr/>
          <p:nvPr/>
        </p:nvSpPr>
        <p:spPr>
          <a:xfrm>
            <a:off x="3694110" y="2149365"/>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1</a:t>
            </a:r>
            <a:r>
              <a:rPr lang="en-CA" dirty="0"/>
              <a:t> = 21</a:t>
            </a:r>
          </a:p>
        </p:txBody>
      </p:sp>
      <p:sp>
        <p:nvSpPr>
          <p:cNvPr id="18" name="Rectangle: Rounded Corners 17">
            <a:extLst>
              <a:ext uri="{FF2B5EF4-FFF2-40B4-BE49-F238E27FC236}">
                <a16:creationId xmlns:a16="http://schemas.microsoft.com/office/drawing/2014/main" id="{4AC5FBBF-0A21-444E-825C-0B6BCEC6CAFD}"/>
              </a:ext>
            </a:extLst>
          </p:cNvPr>
          <p:cNvSpPr/>
          <p:nvPr/>
        </p:nvSpPr>
        <p:spPr>
          <a:xfrm>
            <a:off x="3694110" y="2653862"/>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2</a:t>
            </a:r>
            <a:r>
              <a:rPr lang="en-CA" dirty="0"/>
              <a:t> = 12</a:t>
            </a:r>
          </a:p>
        </p:txBody>
      </p:sp>
      <p:sp>
        <p:nvSpPr>
          <p:cNvPr id="19" name="Rectangle: Rounded Corners 18">
            <a:extLst>
              <a:ext uri="{FF2B5EF4-FFF2-40B4-BE49-F238E27FC236}">
                <a16:creationId xmlns:a16="http://schemas.microsoft.com/office/drawing/2014/main" id="{DC1762CC-D1B8-4CB4-BF92-46158F02D1CC}"/>
              </a:ext>
            </a:extLst>
          </p:cNvPr>
          <p:cNvSpPr/>
          <p:nvPr/>
        </p:nvSpPr>
        <p:spPr>
          <a:xfrm>
            <a:off x="3694110" y="3158359"/>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3</a:t>
            </a:r>
            <a:r>
              <a:rPr lang="en-CA" dirty="0"/>
              <a:t> = 36</a:t>
            </a:r>
          </a:p>
        </p:txBody>
      </p:sp>
      <p:sp>
        <p:nvSpPr>
          <p:cNvPr id="20" name="Rectangle: Rounded Corners 19">
            <a:extLst>
              <a:ext uri="{FF2B5EF4-FFF2-40B4-BE49-F238E27FC236}">
                <a16:creationId xmlns:a16="http://schemas.microsoft.com/office/drawing/2014/main" id="{9BC05EEC-F617-4848-BF7A-FCF55B4F901B}"/>
              </a:ext>
            </a:extLst>
          </p:cNvPr>
          <p:cNvSpPr/>
          <p:nvPr/>
        </p:nvSpPr>
        <p:spPr>
          <a:xfrm>
            <a:off x="3694110" y="3662856"/>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4</a:t>
            </a:r>
            <a:r>
              <a:rPr lang="en-CA" dirty="0"/>
              <a:t> = 28</a:t>
            </a:r>
          </a:p>
        </p:txBody>
      </p:sp>
      <p:sp>
        <p:nvSpPr>
          <p:cNvPr id="21" name="Rectangle: Rounded Corners 20">
            <a:extLst>
              <a:ext uri="{FF2B5EF4-FFF2-40B4-BE49-F238E27FC236}">
                <a16:creationId xmlns:a16="http://schemas.microsoft.com/office/drawing/2014/main" id="{3AAB1538-E677-4305-9332-1EBA8FD0041B}"/>
              </a:ext>
            </a:extLst>
          </p:cNvPr>
          <p:cNvSpPr/>
          <p:nvPr/>
        </p:nvSpPr>
        <p:spPr>
          <a:xfrm>
            <a:off x="6190318" y="2149365"/>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1</a:t>
            </a:r>
            <a:r>
              <a:rPr lang="en-CA" dirty="0"/>
              <a:t> = 25</a:t>
            </a:r>
          </a:p>
        </p:txBody>
      </p:sp>
      <p:sp>
        <p:nvSpPr>
          <p:cNvPr id="22" name="Rectangle: Rounded Corners 21">
            <a:extLst>
              <a:ext uri="{FF2B5EF4-FFF2-40B4-BE49-F238E27FC236}">
                <a16:creationId xmlns:a16="http://schemas.microsoft.com/office/drawing/2014/main" id="{1EED2055-ED10-48F6-AB97-4867BEE70704}"/>
              </a:ext>
            </a:extLst>
          </p:cNvPr>
          <p:cNvSpPr/>
          <p:nvPr/>
        </p:nvSpPr>
        <p:spPr>
          <a:xfrm>
            <a:off x="6190318" y="2653862"/>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2</a:t>
            </a:r>
            <a:r>
              <a:rPr lang="en-CA" dirty="0"/>
              <a:t> = 8</a:t>
            </a:r>
          </a:p>
        </p:txBody>
      </p:sp>
      <p:sp>
        <p:nvSpPr>
          <p:cNvPr id="23" name="Rectangle: Rounded Corners 22">
            <a:extLst>
              <a:ext uri="{FF2B5EF4-FFF2-40B4-BE49-F238E27FC236}">
                <a16:creationId xmlns:a16="http://schemas.microsoft.com/office/drawing/2014/main" id="{A93B3A76-42B2-45A5-90B6-4237D014E4D4}"/>
              </a:ext>
            </a:extLst>
          </p:cNvPr>
          <p:cNvSpPr/>
          <p:nvPr/>
        </p:nvSpPr>
        <p:spPr>
          <a:xfrm>
            <a:off x="6190318" y="3158359"/>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3a</a:t>
            </a:r>
            <a:r>
              <a:rPr lang="en-CA" dirty="0"/>
              <a:t> = 31</a:t>
            </a:r>
          </a:p>
        </p:txBody>
      </p:sp>
      <p:sp>
        <p:nvSpPr>
          <p:cNvPr id="27" name="Rectangle: Rounded Corners 26">
            <a:extLst>
              <a:ext uri="{FF2B5EF4-FFF2-40B4-BE49-F238E27FC236}">
                <a16:creationId xmlns:a16="http://schemas.microsoft.com/office/drawing/2014/main" id="{73AE26CA-5A52-4209-8B50-D3BC3D5F98D0}"/>
              </a:ext>
            </a:extLst>
          </p:cNvPr>
          <p:cNvSpPr/>
          <p:nvPr/>
        </p:nvSpPr>
        <p:spPr>
          <a:xfrm>
            <a:off x="6200554" y="4204139"/>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4</a:t>
            </a:r>
            <a:r>
              <a:rPr lang="en-CA" dirty="0"/>
              <a:t> = 14</a:t>
            </a:r>
          </a:p>
        </p:txBody>
      </p:sp>
      <p:cxnSp>
        <p:nvCxnSpPr>
          <p:cNvPr id="29" name="Straight Arrow Connector 28">
            <a:extLst>
              <a:ext uri="{FF2B5EF4-FFF2-40B4-BE49-F238E27FC236}">
                <a16:creationId xmlns:a16="http://schemas.microsoft.com/office/drawing/2014/main" id="{C4D3752B-1634-4C01-BC4D-CEBC335F7937}"/>
              </a:ext>
            </a:extLst>
          </p:cNvPr>
          <p:cNvCxnSpPr/>
          <p:nvPr/>
        </p:nvCxnSpPr>
        <p:spPr>
          <a:xfrm>
            <a:off x="5294563" y="3111063"/>
            <a:ext cx="720000" cy="0"/>
          </a:xfrm>
          <a:prstGeom prst="straightConnector1">
            <a:avLst/>
          </a:prstGeom>
          <a:ln w="76200">
            <a:solidFill>
              <a:schemeClr val="tx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EA5549B2-38A1-4188-A6E3-9819CD9D5BF8}"/>
              </a:ext>
            </a:extLst>
          </p:cNvPr>
          <p:cNvSpPr/>
          <p:nvPr/>
        </p:nvSpPr>
        <p:spPr>
          <a:xfrm>
            <a:off x="6190318" y="3681249"/>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3b</a:t>
            </a:r>
            <a:r>
              <a:rPr lang="en-CA" dirty="0"/>
              <a:t> = 19</a:t>
            </a:r>
          </a:p>
        </p:txBody>
      </p:sp>
    </p:spTree>
    <p:extLst>
      <p:ext uri="{BB962C8B-B14F-4D97-AF65-F5344CB8AC3E}">
        <p14:creationId xmlns:p14="http://schemas.microsoft.com/office/powerpoint/2010/main" val="30827872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12AA3-ED53-4C33-8C4A-796B82818A2B}"/>
              </a:ext>
            </a:extLst>
          </p:cNvPr>
          <p:cNvSpPr>
            <a:spLocks noGrp="1"/>
          </p:cNvSpPr>
          <p:nvPr>
            <p:ph type="title"/>
          </p:nvPr>
        </p:nvSpPr>
        <p:spPr>
          <a:xfrm>
            <a:off x="646112" y="452718"/>
            <a:ext cx="9343972" cy="798013"/>
          </a:xfrm>
        </p:spPr>
        <p:txBody>
          <a:bodyPr/>
          <a:lstStyle/>
          <a:p>
            <a:r>
              <a:rPr lang="en-CA" dirty="0"/>
              <a:t>Idea #2 – Knapsack Mixing** </a:t>
            </a:r>
          </a:p>
        </p:txBody>
      </p:sp>
      <p:sp>
        <p:nvSpPr>
          <p:cNvPr id="17" name="Rectangle: Rounded Corners 16">
            <a:extLst>
              <a:ext uri="{FF2B5EF4-FFF2-40B4-BE49-F238E27FC236}">
                <a16:creationId xmlns:a16="http://schemas.microsoft.com/office/drawing/2014/main" id="{61E7D9CC-82F5-40BD-AA70-4D88E2A3964B}"/>
              </a:ext>
            </a:extLst>
          </p:cNvPr>
          <p:cNvSpPr/>
          <p:nvPr/>
        </p:nvSpPr>
        <p:spPr>
          <a:xfrm>
            <a:off x="3694110" y="2149365"/>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1</a:t>
            </a:r>
            <a:r>
              <a:rPr lang="en-CA" dirty="0"/>
              <a:t> = 21</a:t>
            </a:r>
          </a:p>
        </p:txBody>
      </p:sp>
      <p:sp>
        <p:nvSpPr>
          <p:cNvPr id="18" name="Rectangle: Rounded Corners 17">
            <a:extLst>
              <a:ext uri="{FF2B5EF4-FFF2-40B4-BE49-F238E27FC236}">
                <a16:creationId xmlns:a16="http://schemas.microsoft.com/office/drawing/2014/main" id="{4AC5FBBF-0A21-444E-825C-0B6BCEC6CAFD}"/>
              </a:ext>
            </a:extLst>
          </p:cNvPr>
          <p:cNvSpPr/>
          <p:nvPr/>
        </p:nvSpPr>
        <p:spPr>
          <a:xfrm>
            <a:off x="3694110" y="2653862"/>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2</a:t>
            </a:r>
            <a:r>
              <a:rPr lang="en-CA" dirty="0"/>
              <a:t> = 12</a:t>
            </a:r>
          </a:p>
        </p:txBody>
      </p:sp>
      <p:sp>
        <p:nvSpPr>
          <p:cNvPr id="19" name="Rectangle: Rounded Corners 18">
            <a:extLst>
              <a:ext uri="{FF2B5EF4-FFF2-40B4-BE49-F238E27FC236}">
                <a16:creationId xmlns:a16="http://schemas.microsoft.com/office/drawing/2014/main" id="{DC1762CC-D1B8-4CB4-BF92-46158F02D1CC}"/>
              </a:ext>
            </a:extLst>
          </p:cNvPr>
          <p:cNvSpPr/>
          <p:nvPr/>
        </p:nvSpPr>
        <p:spPr>
          <a:xfrm>
            <a:off x="3694110" y="3158359"/>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3</a:t>
            </a:r>
            <a:r>
              <a:rPr lang="en-CA" dirty="0"/>
              <a:t> = 36</a:t>
            </a:r>
          </a:p>
        </p:txBody>
      </p:sp>
      <p:sp>
        <p:nvSpPr>
          <p:cNvPr id="20" name="Rectangle: Rounded Corners 19">
            <a:extLst>
              <a:ext uri="{FF2B5EF4-FFF2-40B4-BE49-F238E27FC236}">
                <a16:creationId xmlns:a16="http://schemas.microsoft.com/office/drawing/2014/main" id="{9BC05EEC-F617-4848-BF7A-FCF55B4F901B}"/>
              </a:ext>
            </a:extLst>
          </p:cNvPr>
          <p:cNvSpPr/>
          <p:nvPr/>
        </p:nvSpPr>
        <p:spPr>
          <a:xfrm>
            <a:off x="3694110" y="3662856"/>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4</a:t>
            </a:r>
            <a:r>
              <a:rPr lang="en-CA" dirty="0"/>
              <a:t> = 28</a:t>
            </a:r>
          </a:p>
        </p:txBody>
      </p:sp>
      <p:sp>
        <p:nvSpPr>
          <p:cNvPr id="21" name="Rectangle: Rounded Corners 20">
            <a:extLst>
              <a:ext uri="{FF2B5EF4-FFF2-40B4-BE49-F238E27FC236}">
                <a16:creationId xmlns:a16="http://schemas.microsoft.com/office/drawing/2014/main" id="{3AAB1538-E677-4305-9332-1EBA8FD0041B}"/>
              </a:ext>
            </a:extLst>
          </p:cNvPr>
          <p:cNvSpPr/>
          <p:nvPr/>
        </p:nvSpPr>
        <p:spPr>
          <a:xfrm>
            <a:off x="6190318" y="2149365"/>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1</a:t>
            </a:r>
            <a:r>
              <a:rPr lang="en-CA" dirty="0"/>
              <a:t> = 25</a:t>
            </a:r>
          </a:p>
        </p:txBody>
      </p:sp>
      <p:sp>
        <p:nvSpPr>
          <p:cNvPr id="22" name="Rectangle: Rounded Corners 21">
            <a:extLst>
              <a:ext uri="{FF2B5EF4-FFF2-40B4-BE49-F238E27FC236}">
                <a16:creationId xmlns:a16="http://schemas.microsoft.com/office/drawing/2014/main" id="{1EED2055-ED10-48F6-AB97-4867BEE70704}"/>
              </a:ext>
            </a:extLst>
          </p:cNvPr>
          <p:cNvSpPr/>
          <p:nvPr/>
        </p:nvSpPr>
        <p:spPr>
          <a:xfrm>
            <a:off x="6190318" y="2653862"/>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2</a:t>
            </a:r>
            <a:r>
              <a:rPr lang="en-CA" dirty="0"/>
              <a:t> = 8</a:t>
            </a:r>
          </a:p>
        </p:txBody>
      </p:sp>
      <p:sp>
        <p:nvSpPr>
          <p:cNvPr id="23" name="Rectangle: Rounded Corners 22">
            <a:extLst>
              <a:ext uri="{FF2B5EF4-FFF2-40B4-BE49-F238E27FC236}">
                <a16:creationId xmlns:a16="http://schemas.microsoft.com/office/drawing/2014/main" id="{A93B3A76-42B2-45A5-90B6-4237D014E4D4}"/>
              </a:ext>
            </a:extLst>
          </p:cNvPr>
          <p:cNvSpPr/>
          <p:nvPr/>
        </p:nvSpPr>
        <p:spPr>
          <a:xfrm>
            <a:off x="6190318" y="3158359"/>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3a</a:t>
            </a:r>
            <a:r>
              <a:rPr lang="en-CA" dirty="0"/>
              <a:t> = 31</a:t>
            </a:r>
          </a:p>
        </p:txBody>
      </p:sp>
      <p:sp>
        <p:nvSpPr>
          <p:cNvPr id="27" name="Rectangle: Rounded Corners 26">
            <a:extLst>
              <a:ext uri="{FF2B5EF4-FFF2-40B4-BE49-F238E27FC236}">
                <a16:creationId xmlns:a16="http://schemas.microsoft.com/office/drawing/2014/main" id="{73AE26CA-5A52-4209-8B50-D3BC3D5F98D0}"/>
              </a:ext>
            </a:extLst>
          </p:cNvPr>
          <p:cNvSpPr/>
          <p:nvPr/>
        </p:nvSpPr>
        <p:spPr>
          <a:xfrm>
            <a:off x="6200554" y="4204139"/>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4</a:t>
            </a:r>
            <a:r>
              <a:rPr lang="en-CA" dirty="0"/>
              <a:t> = 14</a:t>
            </a:r>
          </a:p>
        </p:txBody>
      </p:sp>
      <p:cxnSp>
        <p:nvCxnSpPr>
          <p:cNvPr id="29" name="Straight Arrow Connector 28">
            <a:extLst>
              <a:ext uri="{FF2B5EF4-FFF2-40B4-BE49-F238E27FC236}">
                <a16:creationId xmlns:a16="http://schemas.microsoft.com/office/drawing/2014/main" id="{C4D3752B-1634-4C01-BC4D-CEBC335F7937}"/>
              </a:ext>
            </a:extLst>
          </p:cNvPr>
          <p:cNvCxnSpPr/>
          <p:nvPr/>
        </p:nvCxnSpPr>
        <p:spPr>
          <a:xfrm>
            <a:off x="5294563" y="3111063"/>
            <a:ext cx="720000" cy="0"/>
          </a:xfrm>
          <a:prstGeom prst="straightConnector1">
            <a:avLst/>
          </a:prstGeom>
          <a:ln w="76200">
            <a:solidFill>
              <a:schemeClr val="tx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EA5549B2-38A1-4188-A6E3-9819CD9D5BF8}"/>
              </a:ext>
            </a:extLst>
          </p:cNvPr>
          <p:cNvSpPr/>
          <p:nvPr/>
        </p:nvSpPr>
        <p:spPr>
          <a:xfrm>
            <a:off x="6190318" y="3681249"/>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3b</a:t>
            </a:r>
            <a:r>
              <a:rPr lang="en-CA" dirty="0"/>
              <a:t> = 19</a:t>
            </a:r>
          </a:p>
        </p:txBody>
      </p:sp>
    </p:spTree>
    <p:extLst>
      <p:ext uri="{BB962C8B-B14F-4D97-AF65-F5344CB8AC3E}">
        <p14:creationId xmlns:p14="http://schemas.microsoft.com/office/powerpoint/2010/main" val="42858659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12AA3-ED53-4C33-8C4A-796B82818A2B}"/>
              </a:ext>
            </a:extLst>
          </p:cNvPr>
          <p:cNvSpPr>
            <a:spLocks noGrp="1"/>
          </p:cNvSpPr>
          <p:nvPr>
            <p:ph type="title"/>
          </p:nvPr>
        </p:nvSpPr>
        <p:spPr>
          <a:xfrm>
            <a:off x="646111" y="452718"/>
            <a:ext cx="9404723" cy="1400530"/>
          </a:xfrm>
        </p:spPr>
        <p:txBody>
          <a:bodyPr/>
          <a:lstStyle/>
          <a:p>
            <a:r>
              <a:rPr lang="en-CA" dirty="0"/>
              <a:t>Evaluation</a:t>
            </a:r>
          </a:p>
        </p:txBody>
      </p:sp>
      <p:pic>
        <p:nvPicPr>
          <p:cNvPr id="5" name="Picture 4">
            <a:extLst>
              <a:ext uri="{FF2B5EF4-FFF2-40B4-BE49-F238E27FC236}">
                <a16:creationId xmlns:a16="http://schemas.microsoft.com/office/drawing/2014/main" id="{C1C469CD-06DE-4563-87B1-9C5661C0B415}"/>
              </a:ext>
            </a:extLst>
          </p:cNvPr>
          <p:cNvPicPr>
            <a:picLocks noChangeAspect="1"/>
          </p:cNvPicPr>
          <p:nvPr/>
        </p:nvPicPr>
        <p:blipFill>
          <a:blip r:embed="rId2"/>
          <a:stretch>
            <a:fillRect/>
          </a:stretch>
        </p:blipFill>
        <p:spPr>
          <a:xfrm>
            <a:off x="3062055" y="1045935"/>
            <a:ext cx="6067890" cy="4766129"/>
          </a:xfrm>
          <a:prstGeom prst="rect">
            <a:avLst/>
          </a:prstGeom>
        </p:spPr>
      </p:pic>
    </p:spTree>
    <p:extLst>
      <p:ext uri="{BB962C8B-B14F-4D97-AF65-F5344CB8AC3E}">
        <p14:creationId xmlns:p14="http://schemas.microsoft.com/office/powerpoint/2010/main" val="30755067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12AA3-ED53-4C33-8C4A-796B82818A2B}"/>
              </a:ext>
            </a:extLst>
          </p:cNvPr>
          <p:cNvSpPr>
            <a:spLocks noGrp="1"/>
          </p:cNvSpPr>
          <p:nvPr>
            <p:ph type="title"/>
          </p:nvPr>
        </p:nvSpPr>
        <p:spPr>
          <a:xfrm>
            <a:off x="646111" y="452718"/>
            <a:ext cx="9404723" cy="1400530"/>
          </a:xfrm>
        </p:spPr>
        <p:txBody>
          <a:bodyPr/>
          <a:lstStyle/>
          <a:p>
            <a:r>
              <a:rPr lang="en-CA" dirty="0"/>
              <a:t>Evaluation</a:t>
            </a:r>
          </a:p>
        </p:txBody>
      </p:sp>
      <p:pic>
        <p:nvPicPr>
          <p:cNvPr id="4" name="Picture 3">
            <a:extLst>
              <a:ext uri="{FF2B5EF4-FFF2-40B4-BE49-F238E27FC236}">
                <a16:creationId xmlns:a16="http://schemas.microsoft.com/office/drawing/2014/main" id="{FD077EAB-2722-4B8D-8B08-CDD90E027456}"/>
              </a:ext>
            </a:extLst>
          </p:cNvPr>
          <p:cNvPicPr>
            <a:picLocks noChangeAspect="1"/>
          </p:cNvPicPr>
          <p:nvPr/>
        </p:nvPicPr>
        <p:blipFill>
          <a:blip r:embed="rId2"/>
          <a:stretch>
            <a:fillRect/>
          </a:stretch>
        </p:blipFill>
        <p:spPr>
          <a:xfrm>
            <a:off x="646111" y="1300147"/>
            <a:ext cx="5662654" cy="4257706"/>
          </a:xfrm>
          <a:prstGeom prst="rect">
            <a:avLst/>
          </a:prstGeom>
        </p:spPr>
      </p:pic>
      <p:pic>
        <p:nvPicPr>
          <p:cNvPr id="7" name="Picture 6">
            <a:extLst>
              <a:ext uri="{FF2B5EF4-FFF2-40B4-BE49-F238E27FC236}">
                <a16:creationId xmlns:a16="http://schemas.microsoft.com/office/drawing/2014/main" id="{83AA93AD-FC98-4B4F-8CEC-0BCF4E4325A5}"/>
              </a:ext>
            </a:extLst>
          </p:cNvPr>
          <p:cNvPicPr>
            <a:picLocks noChangeAspect="1"/>
          </p:cNvPicPr>
          <p:nvPr/>
        </p:nvPicPr>
        <p:blipFill>
          <a:blip r:embed="rId3"/>
          <a:stretch>
            <a:fillRect/>
          </a:stretch>
        </p:blipFill>
        <p:spPr>
          <a:xfrm>
            <a:off x="6335415" y="1414448"/>
            <a:ext cx="5586453" cy="4143405"/>
          </a:xfrm>
          <a:prstGeom prst="rect">
            <a:avLst/>
          </a:prstGeom>
        </p:spPr>
      </p:pic>
    </p:spTree>
    <p:extLst>
      <p:ext uri="{BB962C8B-B14F-4D97-AF65-F5344CB8AC3E}">
        <p14:creationId xmlns:p14="http://schemas.microsoft.com/office/powerpoint/2010/main" val="2782810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12AA3-ED53-4C33-8C4A-796B82818A2B}"/>
              </a:ext>
            </a:extLst>
          </p:cNvPr>
          <p:cNvSpPr>
            <a:spLocks noGrp="1"/>
          </p:cNvSpPr>
          <p:nvPr>
            <p:ph type="title"/>
          </p:nvPr>
        </p:nvSpPr>
        <p:spPr/>
        <p:txBody>
          <a:bodyPr/>
          <a:lstStyle/>
          <a:p>
            <a:r>
              <a:rPr lang="en-CA" dirty="0"/>
              <a:t>Idea #1 – Joining Transactions</a:t>
            </a:r>
            <a:br>
              <a:rPr lang="en-CA" dirty="0"/>
            </a:br>
            <a:endParaRPr lang="en-CA" dirty="0"/>
          </a:p>
        </p:txBody>
      </p:sp>
      <p:pic>
        <p:nvPicPr>
          <p:cNvPr id="5" name="Picture 4">
            <a:extLst>
              <a:ext uri="{FF2B5EF4-FFF2-40B4-BE49-F238E27FC236}">
                <a16:creationId xmlns:a16="http://schemas.microsoft.com/office/drawing/2014/main" id="{5BCF896C-A627-41DD-A82C-9DDF4D109C35}"/>
              </a:ext>
            </a:extLst>
          </p:cNvPr>
          <p:cNvPicPr>
            <a:picLocks noChangeAspect="1"/>
          </p:cNvPicPr>
          <p:nvPr/>
        </p:nvPicPr>
        <p:blipFill>
          <a:blip r:embed="rId2"/>
          <a:stretch>
            <a:fillRect/>
          </a:stretch>
        </p:blipFill>
        <p:spPr>
          <a:xfrm>
            <a:off x="2457546" y="1220299"/>
            <a:ext cx="5781851" cy="4417402"/>
          </a:xfrm>
          <a:prstGeom prst="rect">
            <a:avLst/>
          </a:prstGeom>
        </p:spPr>
      </p:pic>
    </p:spTree>
    <p:extLst>
      <p:ext uri="{BB962C8B-B14F-4D97-AF65-F5344CB8AC3E}">
        <p14:creationId xmlns:p14="http://schemas.microsoft.com/office/powerpoint/2010/main" val="27890352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12AA3-ED53-4C33-8C4A-796B82818A2B}"/>
              </a:ext>
            </a:extLst>
          </p:cNvPr>
          <p:cNvSpPr>
            <a:spLocks noGrp="1"/>
          </p:cNvSpPr>
          <p:nvPr>
            <p:ph type="title"/>
          </p:nvPr>
        </p:nvSpPr>
        <p:spPr>
          <a:xfrm>
            <a:off x="646111" y="452718"/>
            <a:ext cx="9404723" cy="1400530"/>
          </a:xfrm>
        </p:spPr>
        <p:txBody>
          <a:bodyPr/>
          <a:lstStyle/>
          <a:p>
            <a:r>
              <a:rPr lang="en-CA" dirty="0"/>
              <a:t>Concluding Thoughts</a:t>
            </a:r>
          </a:p>
        </p:txBody>
      </p:sp>
      <p:sp>
        <p:nvSpPr>
          <p:cNvPr id="5" name="Content Placeholder 2">
            <a:extLst>
              <a:ext uri="{FF2B5EF4-FFF2-40B4-BE49-F238E27FC236}">
                <a16:creationId xmlns:a16="http://schemas.microsoft.com/office/drawing/2014/main" id="{C2DFB88E-17D0-4CC4-9A1E-341A3D90EBA0}"/>
              </a:ext>
            </a:extLst>
          </p:cNvPr>
          <p:cNvSpPr>
            <a:spLocks noGrp="1"/>
          </p:cNvSpPr>
          <p:nvPr>
            <p:ph idx="1"/>
          </p:nvPr>
        </p:nvSpPr>
        <p:spPr>
          <a:xfrm>
            <a:off x="1104293" y="1606228"/>
            <a:ext cx="8946541" cy="3549095"/>
          </a:xfrm>
        </p:spPr>
        <p:txBody>
          <a:bodyPr>
            <a:normAutofit lnSpcReduction="10000"/>
          </a:bodyPr>
          <a:lstStyle/>
          <a:p>
            <a:r>
              <a:rPr lang="en-CA" sz="2800" dirty="0"/>
              <a:t>Anonymity in </a:t>
            </a:r>
            <a:r>
              <a:rPr lang="en-CA" sz="2800" b="1" i="1" dirty="0"/>
              <a:t>Computational Complexity</a:t>
            </a:r>
          </a:p>
          <a:p>
            <a:r>
              <a:rPr lang="en-CA" sz="2800" dirty="0"/>
              <a:t>Link between inputs, outputs or both still exist</a:t>
            </a:r>
          </a:p>
          <a:p>
            <a:r>
              <a:rPr lang="en-CA" sz="2800" dirty="0"/>
              <a:t>The entire sub-transaction partition must be known in order to apply the algorithm</a:t>
            </a:r>
          </a:p>
          <a:p>
            <a:r>
              <a:rPr lang="en-CA" sz="2800" dirty="0"/>
              <a:t>Upper bound anonymity is still current ZeroLink</a:t>
            </a:r>
          </a:p>
          <a:p>
            <a:r>
              <a:rPr lang="en-CA" sz="2800" dirty="0"/>
              <a:t>Algorithm relies on increasing number of inputs and outputs (costly)</a:t>
            </a:r>
          </a:p>
          <a:p>
            <a:pPr marL="0" indent="0">
              <a:buNone/>
            </a:pPr>
            <a:endParaRPr lang="en-CA" sz="2800" dirty="0"/>
          </a:p>
        </p:txBody>
      </p:sp>
    </p:spTree>
    <p:extLst>
      <p:ext uri="{BB962C8B-B14F-4D97-AF65-F5344CB8AC3E}">
        <p14:creationId xmlns:p14="http://schemas.microsoft.com/office/powerpoint/2010/main" val="38505639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12AA3-ED53-4C33-8C4A-796B82818A2B}"/>
              </a:ext>
            </a:extLst>
          </p:cNvPr>
          <p:cNvSpPr>
            <a:spLocks noGrp="1"/>
          </p:cNvSpPr>
          <p:nvPr>
            <p:ph type="title"/>
          </p:nvPr>
        </p:nvSpPr>
        <p:spPr>
          <a:xfrm>
            <a:off x="646111" y="452718"/>
            <a:ext cx="9404723" cy="1400530"/>
          </a:xfrm>
        </p:spPr>
        <p:txBody>
          <a:bodyPr/>
          <a:lstStyle/>
          <a:p>
            <a:r>
              <a:rPr lang="en-CA" dirty="0"/>
              <a:t>Now let’s talk ideas</a:t>
            </a:r>
          </a:p>
        </p:txBody>
      </p:sp>
      <p:sp>
        <p:nvSpPr>
          <p:cNvPr id="5" name="Content Placeholder 2">
            <a:extLst>
              <a:ext uri="{FF2B5EF4-FFF2-40B4-BE49-F238E27FC236}">
                <a16:creationId xmlns:a16="http://schemas.microsoft.com/office/drawing/2014/main" id="{C2DFB88E-17D0-4CC4-9A1E-341A3D90EBA0}"/>
              </a:ext>
            </a:extLst>
          </p:cNvPr>
          <p:cNvSpPr>
            <a:spLocks noGrp="1"/>
          </p:cNvSpPr>
          <p:nvPr>
            <p:ph idx="1"/>
          </p:nvPr>
        </p:nvSpPr>
        <p:spPr>
          <a:xfrm>
            <a:off x="1104293" y="1606228"/>
            <a:ext cx="8946541" cy="3549095"/>
          </a:xfrm>
        </p:spPr>
        <p:txBody>
          <a:bodyPr>
            <a:normAutofit/>
          </a:bodyPr>
          <a:lstStyle/>
          <a:p>
            <a:r>
              <a:rPr lang="en-CA" sz="2800" dirty="0"/>
              <a:t>Wasabi should apply Knapsack against the change in ZeroLink mixes.</a:t>
            </a:r>
          </a:p>
          <a:p>
            <a:r>
              <a:rPr lang="en-CA" sz="2800" dirty="0"/>
              <a:t>We should think deeply about Wasabi as a mixing service vs. a sending service</a:t>
            </a:r>
          </a:p>
          <a:p>
            <a:r>
              <a:rPr lang="en-CA" sz="2800" dirty="0"/>
              <a:t>To what extent can we improve trust-lessness?</a:t>
            </a:r>
          </a:p>
          <a:p>
            <a:pPr marL="0" indent="0">
              <a:buNone/>
            </a:pPr>
            <a:endParaRPr lang="en-CA" sz="2800" dirty="0"/>
          </a:p>
        </p:txBody>
      </p:sp>
    </p:spTree>
    <p:extLst>
      <p:ext uri="{BB962C8B-B14F-4D97-AF65-F5344CB8AC3E}">
        <p14:creationId xmlns:p14="http://schemas.microsoft.com/office/powerpoint/2010/main" val="29624363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B1E67-6041-4231-8E3D-13902DB185F4}"/>
              </a:ext>
            </a:extLst>
          </p:cNvPr>
          <p:cNvSpPr>
            <a:spLocks noGrp="1"/>
          </p:cNvSpPr>
          <p:nvPr>
            <p:ph type="ctrTitle"/>
          </p:nvPr>
        </p:nvSpPr>
        <p:spPr/>
        <p:txBody>
          <a:bodyPr/>
          <a:lstStyle/>
          <a:p>
            <a:r>
              <a:rPr lang="en-CA" dirty="0"/>
              <a:t>Knapsack CoinJoin</a:t>
            </a:r>
          </a:p>
        </p:txBody>
      </p:sp>
      <p:sp>
        <p:nvSpPr>
          <p:cNvPr id="3" name="Subtitle 2">
            <a:extLst>
              <a:ext uri="{FF2B5EF4-FFF2-40B4-BE49-F238E27FC236}">
                <a16:creationId xmlns:a16="http://schemas.microsoft.com/office/drawing/2014/main" id="{F9D74A30-47E9-484C-92E2-A67A547E28E5}"/>
              </a:ext>
            </a:extLst>
          </p:cNvPr>
          <p:cNvSpPr>
            <a:spLocks noGrp="1"/>
          </p:cNvSpPr>
          <p:nvPr>
            <p:ph type="subTitle" idx="1"/>
          </p:nvPr>
        </p:nvSpPr>
        <p:spPr/>
        <p:txBody>
          <a:bodyPr/>
          <a:lstStyle/>
          <a:p>
            <a:r>
              <a:rPr lang="en-US" dirty="0"/>
              <a:t>Anonymous CoinJoin Transactions with Arbitrary Values</a:t>
            </a:r>
            <a:endParaRPr lang="en-CA" dirty="0"/>
          </a:p>
        </p:txBody>
      </p:sp>
    </p:spTree>
    <p:extLst>
      <p:ext uri="{BB962C8B-B14F-4D97-AF65-F5344CB8AC3E}">
        <p14:creationId xmlns:p14="http://schemas.microsoft.com/office/powerpoint/2010/main" val="3887538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12AA3-ED53-4C33-8C4A-796B82818A2B}"/>
              </a:ext>
            </a:extLst>
          </p:cNvPr>
          <p:cNvSpPr>
            <a:spLocks noGrp="1"/>
          </p:cNvSpPr>
          <p:nvPr>
            <p:ph type="title"/>
          </p:nvPr>
        </p:nvSpPr>
        <p:spPr>
          <a:xfrm>
            <a:off x="646111" y="452718"/>
            <a:ext cx="9404723" cy="1400530"/>
          </a:xfrm>
        </p:spPr>
        <p:txBody>
          <a:bodyPr/>
          <a:lstStyle/>
          <a:p>
            <a:r>
              <a:rPr lang="en-CA" dirty="0"/>
              <a:t>Idea #1 – Joining Transactions</a:t>
            </a:r>
            <a:br>
              <a:rPr lang="en-CA" dirty="0"/>
            </a:br>
            <a:endParaRPr lang="en-CA" dirty="0"/>
          </a:p>
        </p:txBody>
      </p:sp>
      <p:sp>
        <p:nvSpPr>
          <p:cNvPr id="3" name="Rectangle: Rounded Corners 2">
            <a:extLst>
              <a:ext uri="{FF2B5EF4-FFF2-40B4-BE49-F238E27FC236}">
                <a16:creationId xmlns:a16="http://schemas.microsoft.com/office/drawing/2014/main" id="{EDFB902D-792C-4638-9502-F9D06A6975B4}"/>
              </a:ext>
            </a:extLst>
          </p:cNvPr>
          <p:cNvSpPr/>
          <p:nvPr/>
        </p:nvSpPr>
        <p:spPr>
          <a:xfrm>
            <a:off x="646111" y="2081047"/>
            <a:ext cx="1282262" cy="404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1</a:t>
            </a:r>
            <a:r>
              <a:rPr lang="en-CA" dirty="0"/>
              <a:t> = 21</a:t>
            </a:r>
          </a:p>
        </p:txBody>
      </p:sp>
      <p:sp>
        <p:nvSpPr>
          <p:cNvPr id="6" name="Rectangle: Rounded Corners 5">
            <a:extLst>
              <a:ext uri="{FF2B5EF4-FFF2-40B4-BE49-F238E27FC236}">
                <a16:creationId xmlns:a16="http://schemas.microsoft.com/office/drawing/2014/main" id="{C0EE5465-60BE-4233-AEA2-93F697058680}"/>
              </a:ext>
            </a:extLst>
          </p:cNvPr>
          <p:cNvSpPr/>
          <p:nvPr/>
        </p:nvSpPr>
        <p:spPr>
          <a:xfrm>
            <a:off x="646111" y="2585544"/>
            <a:ext cx="1282262" cy="404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2</a:t>
            </a:r>
            <a:r>
              <a:rPr lang="en-CA" dirty="0"/>
              <a:t> = 12</a:t>
            </a:r>
          </a:p>
        </p:txBody>
      </p:sp>
      <p:sp>
        <p:nvSpPr>
          <p:cNvPr id="7" name="Rectangle: Rounded Corners 6">
            <a:extLst>
              <a:ext uri="{FF2B5EF4-FFF2-40B4-BE49-F238E27FC236}">
                <a16:creationId xmlns:a16="http://schemas.microsoft.com/office/drawing/2014/main" id="{79DEAAE3-9139-4DF4-87DC-FC9738537C01}"/>
              </a:ext>
            </a:extLst>
          </p:cNvPr>
          <p:cNvSpPr/>
          <p:nvPr/>
        </p:nvSpPr>
        <p:spPr>
          <a:xfrm>
            <a:off x="646111" y="3363311"/>
            <a:ext cx="1282262" cy="4046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1</a:t>
            </a:r>
            <a:r>
              <a:rPr lang="en-CA" dirty="0"/>
              <a:t> = 36</a:t>
            </a:r>
          </a:p>
        </p:txBody>
      </p:sp>
      <p:sp>
        <p:nvSpPr>
          <p:cNvPr id="8" name="Rectangle: Rounded Corners 7">
            <a:extLst>
              <a:ext uri="{FF2B5EF4-FFF2-40B4-BE49-F238E27FC236}">
                <a16:creationId xmlns:a16="http://schemas.microsoft.com/office/drawing/2014/main" id="{CFE34905-2BD8-4CC1-9807-ACFAE18C00A8}"/>
              </a:ext>
            </a:extLst>
          </p:cNvPr>
          <p:cNvSpPr/>
          <p:nvPr/>
        </p:nvSpPr>
        <p:spPr>
          <a:xfrm>
            <a:off x="646111" y="3867808"/>
            <a:ext cx="1282262" cy="4046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2</a:t>
            </a:r>
            <a:r>
              <a:rPr lang="en-CA" dirty="0"/>
              <a:t> = 28</a:t>
            </a:r>
          </a:p>
        </p:txBody>
      </p:sp>
      <p:sp>
        <p:nvSpPr>
          <p:cNvPr id="9" name="Rectangle: Rounded Corners 8">
            <a:extLst>
              <a:ext uri="{FF2B5EF4-FFF2-40B4-BE49-F238E27FC236}">
                <a16:creationId xmlns:a16="http://schemas.microsoft.com/office/drawing/2014/main" id="{C2BF968F-1363-4757-AE92-3709C55AAD36}"/>
              </a:ext>
            </a:extLst>
          </p:cNvPr>
          <p:cNvSpPr/>
          <p:nvPr/>
        </p:nvSpPr>
        <p:spPr>
          <a:xfrm>
            <a:off x="3142319" y="2081047"/>
            <a:ext cx="1282262" cy="404648"/>
          </a:xfrm>
          <a:prstGeom prst="round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1</a:t>
            </a:r>
            <a:r>
              <a:rPr lang="en-CA" dirty="0"/>
              <a:t> = 25</a:t>
            </a:r>
          </a:p>
        </p:txBody>
      </p:sp>
      <p:sp>
        <p:nvSpPr>
          <p:cNvPr id="10" name="Rectangle: Rounded Corners 9">
            <a:extLst>
              <a:ext uri="{FF2B5EF4-FFF2-40B4-BE49-F238E27FC236}">
                <a16:creationId xmlns:a16="http://schemas.microsoft.com/office/drawing/2014/main" id="{D05870E8-1C43-44BE-BB6A-CDEC650BA1F7}"/>
              </a:ext>
            </a:extLst>
          </p:cNvPr>
          <p:cNvSpPr/>
          <p:nvPr/>
        </p:nvSpPr>
        <p:spPr>
          <a:xfrm>
            <a:off x="3142319" y="2585544"/>
            <a:ext cx="1282262" cy="404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2</a:t>
            </a:r>
            <a:r>
              <a:rPr lang="en-CA" dirty="0"/>
              <a:t> = 8</a:t>
            </a:r>
          </a:p>
        </p:txBody>
      </p:sp>
      <p:sp>
        <p:nvSpPr>
          <p:cNvPr id="11" name="Rectangle: Rounded Corners 10">
            <a:extLst>
              <a:ext uri="{FF2B5EF4-FFF2-40B4-BE49-F238E27FC236}">
                <a16:creationId xmlns:a16="http://schemas.microsoft.com/office/drawing/2014/main" id="{3A57338A-2414-4837-963C-B2DDBF784C25}"/>
              </a:ext>
            </a:extLst>
          </p:cNvPr>
          <p:cNvSpPr/>
          <p:nvPr/>
        </p:nvSpPr>
        <p:spPr>
          <a:xfrm>
            <a:off x="3142319" y="3363311"/>
            <a:ext cx="1282262" cy="404648"/>
          </a:xfrm>
          <a:prstGeom prst="roundRect">
            <a:avLst/>
          </a:prstGeom>
          <a:solidFill>
            <a:schemeClr val="accent2">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1</a:t>
            </a:r>
            <a:r>
              <a:rPr lang="en-CA" dirty="0"/>
              <a:t> = 50</a:t>
            </a:r>
          </a:p>
        </p:txBody>
      </p:sp>
      <p:sp>
        <p:nvSpPr>
          <p:cNvPr id="12" name="Rectangle: Rounded Corners 11">
            <a:extLst>
              <a:ext uri="{FF2B5EF4-FFF2-40B4-BE49-F238E27FC236}">
                <a16:creationId xmlns:a16="http://schemas.microsoft.com/office/drawing/2014/main" id="{FBB30C89-5237-4FD7-AE40-4F09A9A2C91A}"/>
              </a:ext>
            </a:extLst>
          </p:cNvPr>
          <p:cNvSpPr/>
          <p:nvPr/>
        </p:nvSpPr>
        <p:spPr>
          <a:xfrm>
            <a:off x="3142319" y="3867808"/>
            <a:ext cx="1282262" cy="4046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2</a:t>
            </a:r>
            <a:r>
              <a:rPr lang="en-CA" dirty="0"/>
              <a:t> = 14</a:t>
            </a:r>
          </a:p>
        </p:txBody>
      </p:sp>
      <p:cxnSp>
        <p:nvCxnSpPr>
          <p:cNvPr id="13" name="Straight Arrow Connector 12">
            <a:extLst>
              <a:ext uri="{FF2B5EF4-FFF2-40B4-BE49-F238E27FC236}">
                <a16:creationId xmlns:a16="http://schemas.microsoft.com/office/drawing/2014/main" id="{E73E0AF1-E657-455F-8333-AE5CE451B21B}"/>
              </a:ext>
            </a:extLst>
          </p:cNvPr>
          <p:cNvCxnSpPr/>
          <p:nvPr/>
        </p:nvCxnSpPr>
        <p:spPr>
          <a:xfrm>
            <a:off x="2246564" y="2559267"/>
            <a:ext cx="7200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909C539-8F3D-4F04-A47A-39C6E0654E8B}"/>
              </a:ext>
            </a:extLst>
          </p:cNvPr>
          <p:cNvCxnSpPr/>
          <p:nvPr/>
        </p:nvCxnSpPr>
        <p:spPr>
          <a:xfrm>
            <a:off x="2246564" y="3815256"/>
            <a:ext cx="720000" cy="0"/>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FEBE33E6-65C6-4BE6-80F1-596DA00DA080}"/>
              </a:ext>
            </a:extLst>
          </p:cNvPr>
          <p:cNvSpPr/>
          <p:nvPr/>
        </p:nvSpPr>
        <p:spPr>
          <a:xfrm>
            <a:off x="6773642" y="2217682"/>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1</a:t>
            </a:r>
            <a:r>
              <a:rPr lang="en-CA" dirty="0"/>
              <a:t> = 21</a:t>
            </a:r>
          </a:p>
        </p:txBody>
      </p:sp>
      <p:sp>
        <p:nvSpPr>
          <p:cNvPr id="16" name="Rectangle: Rounded Corners 15">
            <a:extLst>
              <a:ext uri="{FF2B5EF4-FFF2-40B4-BE49-F238E27FC236}">
                <a16:creationId xmlns:a16="http://schemas.microsoft.com/office/drawing/2014/main" id="{66C86FE5-2BD2-4DE0-A57D-33376957F6FB}"/>
              </a:ext>
            </a:extLst>
          </p:cNvPr>
          <p:cNvSpPr/>
          <p:nvPr/>
        </p:nvSpPr>
        <p:spPr>
          <a:xfrm>
            <a:off x="6773642" y="2722179"/>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2</a:t>
            </a:r>
            <a:r>
              <a:rPr lang="en-CA" dirty="0"/>
              <a:t> = 12</a:t>
            </a:r>
          </a:p>
        </p:txBody>
      </p:sp>
      <p:sp>
        <p:nvSpPr>
          <p:cNvPr id="17" name="Rectangle: Rounded Corners 16">
            <a:extLst>
              <a:ext uri="{FF2B5EF4-FFF2-40B4-BE49-F238E27FC236}">
                <a16:creationId xmlns:a16="http://schemas.microsoft.com/office/drawing/2014/main" id="{29EFFE9F-83CA-4FE3-B668-908540295AF5}"/>
              </a:ext>
            </a:extLst>
          </p:cNvPr>
          <p:cNvSpPr/>
          <p:nvPr/>
        </p:nvSpPr>
        <p:spPr>
          <a:xfrm>
            <a:off x="6773642" y="3226676"/>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3</a:t>
            </a:r>
            <a:r>
              <a:rPr lang="en-CA" dirty="0"/>
              <a:t> = 36</a:t>
            </a:r>
          </a:p>
        </p:txBody>
      </p:sp>
      <p:sp>
        <p:nvSpPr>
          <p:cNvPr id="18" name="Rectangle: Rounded Corners 17">
            <a:extLst>
              <a:ext uri="{FF2B5EF4-FFF2-40B4-BE49-F238E27FC236}">
                <a16:creationId xmlns:a16="http://schemas.microsoft.com/office/drawing/2014/main" id="{2992AFCE-DA24-414A-B1DA-FC83D05A4AD9}"/>
              </a:ext>
            </a:extLst>
          </p:cNvPr>
          <p:cNvSpPr/>
          <p:nvPr/>
        </p:nvSpPr>
        <p:spPr>
          <a:xfrm>
            <a:off x="6773642" y="3731173"/>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4</a:t>
            </a:r>
            <a:r>
              <a:rPr lang="en-CA" dirty="0"/>
              <a:t> = 28</a:t>
            </a:r>
          </a:p>
        </p:txBody>
      </p:sp>
      <p:sp>
        <p:nvSpPr>
          <p:cNvPr id="19" name="Rectangle: Rounded Corners 18">
            <a:extLst>
              <a:ext uri="{FF2B5EF4-FFF2-40B4-BE49-F238E27FC236}">
                <a16:creationId xmlns:a16="http://schemas.microsoft.com/office/drawing/2014/main" id="{2DE815FC-E1CF-4CC1-B4FC-A89B4376F1F5}"/>
              </a:ext>
            </a:extLst>
          </p:cNvPr>
          <p:cNvSpPr/>
          <p:nvPr/>
        </p:nvSpPr>
        <p:spPr>
          <a:xfrm>
            <a:off x="9269850" y="2217682"/>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1</a:t>
            </a:r>
            <a:r>
              <a:rPr lang="en-CA" dirty="0"/>
              <a:t> = 25</a:t>
            </a:r>
          </a:p>
        </p:txBody>
      </p:sp>
      <p:sp>
        <p:nvSpPr>
          <p:cNvPr id="20" name="Rectangle: Rounded Corners 19">
            <a:extLst>
              <a:ext uri="{FF2B5EF4-FFF2-40B4-BE49-F238E27FC236}">
                <a16:creationId xmlns:a16="http://schemas.microsoft.com/office/drawing/2014/main" id="{B96BF202-A2D5-4CAA-B286-76E9AB65196C}"/>
              </a:ext>
            </a:extLst>
          </p:cNvPr>
          <p:cNvSpPr/>
          <p:nvPr/>
        </p:nvSpPr>
        <p:spPr>
          <a:xfrm>
            <a:off x="9269850" y="2722179"/>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2</a:t>
            </a:r>
            <a:r>
              <a:rPr lang="en-CA" dirty="0"/>
              <a:t> = 8</a:t>
            </a:r>
          </a:p>
        </p:txBody>
      </p:sp>
      <p:sp>
        <p:nvSpPr>
          <p:cNvPr id="21" name="Rectangle: Rounded Corners 20">
            <a:extLst>
              <a:ext uri="{FF2B5EF4-FFF2-40B4-BE49-F238E27FC236}">
                <a16:creationId xmlns:a16="http://schemas.microsoft.com/office/drawing/2014/main" id="{983EA5B1-4B74-4DF5-BB4D-CD11CE79B4F3}"/>
              </a:ext>
            </a:extLst>
          </p:cNvPr>
          <p:cNvSpPr/>
          <p:nvPr/>
        </p:nvSpPr>
        <p:spPr>
          <a:xfrm>
            <a:off x="9269850" y="3226676"/>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3</a:t>
            </a:r>
            <a:r>
              <a:rPr lang="en-CA" dirty="0"/>
              <a:t> = 50</a:t>
            </a:r>
          </a:p>
        </p:txBody>
      </p:sp>
      <p:sp>
        <p:nvSpPr>
          <p:cNvPr id="22" name="Rectangle: Rounded Corners 21">
            <a:extLst>
              <a:ext uri="{FF2B5EF4-FFF2-40B4-BE49-F238E27FC236}">
                <a16:creationId xmlns:a16="http://schemas.microsoft.com/office/drawing/2014/main" id="{DED1D95B-2038-4B07-B2F4-C1843D5680CF}"/>
              </a:ext>
            </a:extLst>
          </p:cNvPr>
          <p:cNvSpPr/>
          <p:nvPr/>
        </p:nvSpPr>
        <p:spPr>
          <a:xfrm>
            <a:off x="9269850" y="3731173"/>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4</a:t>
            </a:r>
            <a:r>
              <a:rPr lang="en-CA" dirty="0"/>
              <a:t> = 14</a:t>
            </a:r>
          </a:p>
        </p:txBody>
      </p:sp>
      <p:cxnSp>
        <p:nvCxnSpPr>
          <p:cNvPr id="24" name="Straight Arrow Connector 23">
            <a:extLst>
              <a:ext uri="{FF2B5EF4-FFF2-40B4-BE49-F238E27FC236}">
                <a16:creationId xmlns:a16="http://schemas.microsoft.com/office/drawing/2014/main" id="{0DE652C8-6A00-4870-8C29-ECDC8BFE77FB}"/>
              </a:ext>
            </a:extLst>
          </p:cNvPr>
          <p:cNvCxnSpPr/>
          <p:nvPr/>
        </p:nvCxnSpPr>
        <p:spPr>
          <a:xfrm>
            <a:off x="8374095" y="3179380"/>
            <a:ext cx="720000" cy="0"/>
          </a:xfrm>
          <a:prstGeom prst="straightConnector1">
            <a:avLst/>
          </a:prstGeom>
          <a:ln w="76200">
            <a:solidFill>
              <a:schemeClr val="tx2">
                <a:lumMod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8391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12AA3-ED53-4C33-8C4A-796B82818A2B}"/>
              </a:ext>
            </a:extLst>
          </p:cNvPr>
          <p:cNvSpPr>
            <a:spLocks noGrp="1"/>
          </p:cNvSpPr>
          <p:nvPr>
            <p:ph type="title"/>
          </p:nvPr>
        </p:nvSpPr>
        <p:spPr>
          <a:xfrm>
            <a:off x="646111" y="452718"/>
            <a:ext cx="9404723" cy="1400530"/>
          </a:xfrm>
        </p:spPr>
        <p:txBody>
          <a:bodyPr/>
          <a:lstStyle/>
          <a:p>
            <a:r>
              <a:rPr lang="en-CA" dirty="0"/>
              <a:t>Idea #1 – Joining Transactions</a:t>
            </a:r>
            <a:br>
              <a:rPr lang="en-CA" dirty="0"/>
            </a:br>
            <a:endParaRPr lang="en-CA" dirty="0"/>
          </a:p>
        </p:txBody>
      </p:sp>
      <p:sp>
        <p:nvSpPr>
          <p:cNvPr id="15" name="Rectangle: Rounded Corners 14">
            <a:extLst>
              <a:ext uri="{FF2B5EF4-FFF2-40B4-BE49-F238E27FC236}">
                <a16:creationId xmlns:a16="http://schemas.microsoft.com/office/drawing/2014/main" id="{FEBE33E6-65C6-4BE6-80F1-596DA00DA080}"/>
              </a:ext>
            </a:extLst>
          </p:cNvPr>
          <p:cNvSpPr/>
          <p:nvPr/>
        </p:nvSpPr>
        <p:spPr>
          <a:xfrm>
            <a:off x="3935849" y="2293883"/>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1</a:t>
            </a:r>
            <a:r>
              <a:rPr lang="en-CA" dirty="0"/>
              <a:t> = 21</a:t>
            </a:r>
          </a:p>
        </p:txBody>
      </p:sp>
      <p:sp>
        <p:nvSpPr>
          <p:cNvPr id="16" name="Rectangle: Rounded Corners 15">
            <a:extLst>
              <a:ext uri="{FF2B5EF4-FFF2-40B4-BE49-F238E27FC236}">
                <a16:creationId xmlns:a16="http://schemas.microsoft.com/office/drawing/2014/main" id="{66C86FE5-2BD2-4DE0-A57D-33376957F6FB}"/>
              </a:ext>
            </a:extLst>
          </p:cNvPr>
          <p:cNvSpPr/>
          <p:nvPr/>
        </p:nvSpPr>
        <p:spPr>
          <a:xfrm>
            <a:off x="3935849" y="2798380"/>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2</a:t>
            </a:r>
            <a:r>
              <a:rPr lang="en-CA" dirty="0"/>
              <a:t> = 12</a:t>
            </a:r>
          </a:p>
        </p:txBody>
      </p:sp>
      <p:sp>
        <p:nvSpPr>
          <p:cNvPr id="17" name="Rectangle: Rounded Corners 16">
            <a:extLst>
              <a:ext uri="{FF2B5EF4-FFF2-40B4-BE49-F238E27FC236}">
                <a16:creationId xmlns:a16="http://schemas.microsoft.com/office/drawing/2014/main" id="{29EFFE9F-83CA-4FE3-B668-908540295AF5}"/>
              </a:ext>
            </a:extLst>
          </p:cNvPr>
          <p:cNvSpPr/>
          <p:nvPr/>
        </p:nvSpPr>
        <p:spPr>
          <a:xfrm>
            <a:off x="3935849" y="3302877"/>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3</a:t>
            </a:r>
            <a:r>
              <a:rPr lang="en-CA" dirty="0"/>
              <a:t> = 36</a:t>
            </a:r>
          </a:p>
        </p:txBody>
      </p:sp>
      <p:sp>
        <p:nvSpPr>
          <p:cNvPr id="18" name="Rectangle: Rounded Corners 17">
            <a:extLst>
              <a:ext uri="{FF2B5EF4-FFF2-40B4-BE49-F238E27FC236}">
                <a16:creationId xmlns:a16="http://schemas.microsoft.com/office/drawing/2014/main" id="{2992AFCE-DA24-414A-B1DA-FC83D05A4AD9}"/>
              </a:ext>
            </a:extLst>
          </p:cNvPr>
          <p:cNvSpPr/>
          <p:nvPr/>
        </p:nvSpPr>
        <p:spPr>
          <a:xfrm>
            <a:off x="3935849" y="3807374"/>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4</a:t>
            </a:r>
            <a:r>
              <a:rPr lang="en-CA" dirty="0"/>
              <a:t> = 28</a:t>
            </a:r>
          </a:p>
        </p:txBody>
      </p:sp>
      <p:sp>
        <p:nvSpPr>
          <p:cNvPr id="19" name="Rectangle: Rounded Corners 18">
            <a:extLst>
              <a:ext uri="{FF2B5EF4-FFF2-40B4-BE49-F238E27FC236}">
                <a16:creationId xmlns:a16="http://schemas.microsoft.com/office/drawing/2014/main" id="{2DE815FC-E1CF-4CC1-B4FC-A89B4376F1F5}"/>
              </a:ext>
            </a:extLst>
          </p:cNvPr>
          <p:cNvSpPr/>
          <p:nvPr/>
        </p:nvSpPr>
        <p:spPr>
          <a:xfrm>
            <a:off x="6432057" y="2293883"/>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1</a:t>
            </a:r>
            <a:r>
              <a:rPr lang="en-CA" dirty="0"/>
              <a:t> = 25</a:t>
            </a:r>
          </a:p>
        </p:txBody>
      </p:sp>
      <p:sp>
        <p:nvSpPr>
          <p:cNvPr id="20" name="Rectangle: Rounded Corners 19">
            <a:extLst>
              <a:ext uri="{FF2B5EF4-FFF2-40B4-BE49-F238E27FC236}">
                <a16:creationId xmlns:a16="http://schemas.microsoft.com/office/drawing/2014/main" id="{B96BF202-A2D5-4CAA-B286-76E9AB65196C}"/>
              </a:ext>
            </a:extLst>
          </p:cNvPr>
          <p:cNvSpPr/>
          <p:nvPr/>
        </p:nvSpPr>
        <p:spPr>
          <a:xfrm>
            <a:off x="6432057" y="2798380"/>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2</a:t>
            </a:r>
            <a:r>
              <a:rPr lang="en-CA" dirty="0"/>
              <a:t> = 8</a:t>
            </a:r>
          </a:p>
        </p:txBody>
      </p:sp>
      <p:sp>
        <p:nvSpPr>
          <p:cNvPr id="21" name="Rectangle: Rounded Corners 20">
            <a:extLst>
              <a:ext uri="{FF2B5EF4-FFF2-40B4-BE49-F238E27FC236}">
                <a16:creationId xmlns:a16="http://schemas.microsoft.com/office/drawing/2014/main" id="{983EA5B1-4B74-4DF5-BB4D-CD11CE79B4F3}"/>
              </a:ext>
            </a:extLst>
          </p:cNvPr>
          <p:cNvSpPr/>
          <p:nvPr/>
        </p:nvSpPr>
        <p:spPr>
          <a:xfrm>
            <a:off x="6432057" y="3302877"/>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3</a:t>
            </a:r>
            <a:r>
              <a:rPr lang="en-CA" dirty="0"/>
              <a:t> = 50</a:t>
            </a:r>
          </a:p>
        </p:txBody>
      </p:sp>
      <p:sp>
        <p:nvSpPr>
          <p:cNvPr id="22" name="Rectangle: Rounded Corners 21">
            <a:extLst>
              <a:ext uri="{FF2B5EF4-FFF2-40B4-BE49-F238E27FC236}">
                <a16:creationId xmlns:a16="http://schemas.microsoft.com/office/drawing/2014/main" id="{DED1D95B-2038-4B07-B2F4-C1843D5680CF}"/>
              </a:ext>
            </a:extLst>
          </p:cNvPr>
          <p:cNvSpPr/>
          <p:nvPr/>
        </p:nvSpPr>
        <p:spPr>
          <a:xfrm>
            <a:off x="6432057" y="3807374"/>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4</a:t>
            </a:r>
            <a:r>
              <a:rPr lang="en-CA" dirty="0"/>
              <a:t> = 14</a:t>
            </a:r>
          </a:p>
        </p:txBody>
      </p:sp>
      <p:cxnSp>
        <p:nvCxnSpPr>
          <p:cNvPr id="24" name="Straight Arrow Connector 23">
            <a:extLst>
              <a:ext uri="{FF2B5EF4-FFF2-40B4-BE49-F238E27FC236}">
                <a16:creationId xmlns:a16="http://schemas.microsoft.com/office/drawing/2014/main" id="{0DE652C8-6A00-4870-8C29-ECDC8BFE77FB}"/>
              </a:ext>
            </a:extLst>
          </p:cNvPr>
          <p:cNvCxnSpPr/>
          <p:nvPr/>
        </p:nvCxnSpPr>
        <p:spPr>
          <a:xfrm>
            <a:off x="5536302" y="3255581"/>
            <a:ext cx="720000" cy="0"/>
          </a:xfrm>
          <a:prstGeom prst="straightConnector1">
            <a:avLst/>
          </a:prstGeom>
          <a:ln w="76200">
            <a:solidFill>
              <a:schemeClr val="tx2">
                <a:lumMod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5330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12AA3-ED53-4C33-8C4A-796B82818A2B}"/>
              </a:ext>
            </a:extLst>
          </p:cNvPr>
          <p:cNvSpPr>
            <a:spLocks noGrp="1"/>
          </p:cNvSpPr>
          <p:nvPr>
            <p:ph type="title"/>
          </p:nvPr>
        </p:nvSpPr>
        <p:spPr>
          <a:xfrm>
            <a:off x="646111" y="452718"/>
            <a:ext cx="9404723" cy="1400530"/>
          </a:xfrm>
        </p:spPr>
        <p:txBody>
          <a:bodyPr/>
          <a:lstStyle/>
          <a:p>
            <a:r>
              <a:rPr lang="en-CA" dirty="0"/>
              <a:t>Idea #1 – Joining Transactions</a:t>
            </a:r>
            <a:br>
              <a:rPr lang="en-CA" dirty="0"/>
            </a:br>
            <a:endParaRPr lang="en-CA" dirty="0"/>
          </a:p>
        </p:txBody>
      </p:sp>
      <p:sp>
        <p:nvSpPr>
          <p:cNvPr id="15" name="Rectangle: Rounded Corners 14">
            <a:extLst>
              <a:ext uri="{FF2B5EF4-FFF2-40B4-BE49-F238E27FC236}">
                <a16:creationId xmlns:a16="http://schemas.microsoft.com/office/drawing/2014/main" id="{FEBE33E6-65C6-4BE6-80F1-596DA00DA080}"/>
              </a:ext>
            </a:extLst>
          </p:cNvPr>
          <p:cNvSpPr/>
          <p:nvPr/>
        </p:nvSpPr>
        <p:spPr>
          <a:xfrm>
            <a:off x="3935849" y="2293883"/>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1</a:t>
            </a:r>
            <a:r>
              <a:rPr lang="en-CA" dirty="0"/>
              <a:t> = 21</a:t>
            </a:r>
          </a:p>
        </p:txBody>
      </p:sp>
      <p:sp>
        <p:nvSpPr>
          <p:cNvPr id="16" name="Rectangle: Rounded Corners 15">
            <a:extLst>
              <a:ext uri="{FF2B5EF4-FFF2-40B4-BE49-F238E27FC236}">
                <a16:creationId xmlns:a16="http://schemas.microsoft.com/office/drawing/2014/main" id="{66C86FE5-2BD2-4DE0-A57D-33376957F6FB}"/>
              </a:ext>
            </a:extLst>
          </p:cNvPr>
          <p:cNvSpPr/>
          <p:nvPr/>
        </p:nvSpPr>
        <p:spPr>
          <a:xfrm>
            <a:off x="3935849" y="2798380"/>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2</a:t>
            </a:r>
            <a:r>
              <a:rPr lang="en-CA" dirty="0"/>
              <a:t> = 12</a:t>
            </a:r>
          </a:p>
        </p:txBody>
      </p:sp>
      <p:sp>
        <p:nvSpPr>
          <p:cNvPr id="17" name="Rectangle: Rounded Corners 16">
            <a:extLst>
              <a:ext uri="{FF2B5EF4-FFF2-40B4-BE49-F238E27FC236}">
                <a16:creationId xmlns:a16="http://schemas.microsoft.com/office/drawing/2014/main" id="{29EFFE9F-83CA-4FE3-B668-908540295AF5}"/>
              </a:ext>
            </a:extLst>
          </p:cNvPr>
          <p:cNvSpPr/>
          <p:nvPr/>
        </p:nvSpPr>
        <p:spPr>
          <a:xfrm>
            <a:off x="3935849" y="3302877"/>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3</a:t>
            </a:r>
            <a:r>
              <a:rPr lang="en-CA" dirty="0"/>
              <a:t> = 36</a:t>
            </a:r>
          </a:p>
        </p:txBody>
      </p:sp>
      <p:sp>
        <p:nvSpPr>
          <p:cNvPr id="18" name="Rectangle: Rounded Corners 17">
            <a:extLst>
              <a:ext uri="{FF2B5EF4-FFF2-40B4-BE49-F238E27FC236}">
                <a16:creationId xmlns:a16="http://schemas.microsoft.com/office/drawing/2014/main" id="{2992AFCE-DA24-414A-B1DA-FC83D05A4AD9}"/>
              </a:ext>
            </a:extLst>
          </p:cNvPr>
          <p:cNvSpPr/>
          <p:nvPr/>
        </p:nvSpPr>
        <p:spPr>
          <a:xfrm>
            <a:off x="3935849" y="3807374"/>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4</a:t>
            </a:r>
            <a:r>
              <a:rPr lang="en-CA" dirty="0"/>
              <a:t> = 28</a:t>
            </a:r>
          </a:p>
        </p:txBody>
      </p:sp>
      <p:sp>
        <p:nvSpPr>
          <p:cNvPr id="19" name="Rectangle: Rounded Corners 18">
            <a:extLst>
              <a:ext uri="{FF2B5EF4-FFF2-40B4-BE49-F238E27FC236}">
                <a16:creationId xmlns:a16="http://schemas.microsoft.com/office/drawing/2014/main" id="{2DE815FC-E1CF-4CC1-B4FC-A89B4376F1F5}"/>
              </a:ext>
            </a:extLst>
          </p:cNvPr>
          <p:cNvSpPr/>
          <p:nvPr/>
        </p:nvSpPr>
        <p:spPr>
          <a:xfrm>
            <a:off x="6432057" y="2293883"/>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1</a:t>
            </a:r>
            <a:r>
              <a:rPr lang="en-CA" dirty="0"/>
              <a:t> = 25</a:t>
            </a:r>
          </a:p>
        </p:txBody>
      </p:sp>
      <p:sp>
        <p:nvSpPr>
          <p:cNvPr id="20" name="Rectangle: Rounded Corners 19">
            <a:extLst>
              <a:ext uri="{FF2B5EF4-FFF2-40B4-BE49-F238E27FC236}">
                <a16:creationId xmlns:a16="http://schemas.microsoft.com/office/drawing/2014/main" id="{B96BF202-A2D5-4CAA-B286-76E9AB65196C}"/>
              </a:ext>
            </a:extLst>
          </p:cNvPr>
          <p:cNvSpPr/>
          <p:nvPr/>
        </p:nvSpPr>
        <p:spPr>
          <a:xfrm>
            <a:off x="6432057" y="2798380"/>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2</a:t>
            </a:r>
            <a:r>
              <a:rPr lang="en-CA" dirty="0"/>
              <a:t> = 8</a:t>
            </a:r>
          </a:p>
        </p:txBody>
      </p:sp>
      <p:sp>
        <p:nvSpPr>
          <p:cNvPr id="21" name="Rectangle: Rounded Corners 20">
            <a:extLst>
              <a:ext uri="{FF2B5EF4-FFF2-40B4-BE49-F238E27FC236}">
                <a16:creationId xmlns:a16="http://schemas.microsoft.com/office/drawing/2014/main" id="{983EA5B1-4B74-4DF5-BB4D-CD11CE79B4F3}"/>
              </a:ext>
            </a:extLst>
          </p:cNvPr>
          <p:cNvSpPr/>
          <p:nvPr/>
        </p:nvSpPr>
        <p:spPr>
          <a:xfrm>
            <a:off x="6432057" y="3302877"/>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3</a:t>
            </a:r>
            <a:r>
              <a:rPr lang="en-CA" dirty="0"/>
              <a:t> = 50</a:t>
            </a:r>
          </a:p>
        </p:txBody>
      </p:sp>
      <p:sp>
        <p:nvSpPr>
          <p:cNvPr id="22" name="Rectangle: Rounded Corners 21">
            <a:extLst>
              <a:ext uri="{FF2B5EF4-FFF2-40B4-BE49-F238E27FC236}">
                <a16:creationId xmlns:a16="http://schemas.microsoft.com/office/drawing/2014/main" id="{DED1D95B-2038-4B07-B2F4-C1843D5680CF}"/>
              </a:ext>
            </a:extLst>
          </p:cNvPr>
          <p:cNvSpPr/>
          <p:nvPr/>
        </p:nvSpPr>
        <p:spPr>
          <a:xfrm>
            <a:off x="6432057" y="3807374"/>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4</a:t>
            </a:r>
            <a:r>
              <a:rPr lang="en-CA" dirty="0"/>
              <a:t> = 14</a:t>
            </a:r>
          </a:p>
        </p:txBody>
      </p:sp>
      <p:cxnSp>
        <p:nvCxnSpPr>
          <p:cNvPr id="24" name="Straight Arrow Connector 23">
            <a:extLst>
              <a:ext uri="{FF2B5EF4-FFF2-40B4-BE49-F238E27FC236}">
                <a16:creationId xmlns:a16="http://schemas.microsoft.com/office/drawing/2014/main" id="{0DE652C8-6A00-4870-8C29-ECDC8BFE77FB}"/>
              </a:ext>
            </a:extLst>
          </p:cNvPr>
          <p:cNvCxnSpPr/>
          <p:nvPr/>
        </p:nvCxnSpPr>
        <p:spPr>
          <a:xfrm>
            <a:off x="5536302" y="3255581"/>
            <a:ext cx="720000" cy="0"/>
          </a:xfrm>
          <a:prstGeom prst="straightConnector1">
            <a:avLst/>
          </a:prstGeom>
          <a:ln w="76200">
            <a:solidFill>
              <a:schemeClr val="tx2">
                <a:lumMod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019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12AA3-ED53-4C33-8C4A-796B82818A2B}"/>
              </a:ext>
            </a:extLst>
          </p:cNvPr>
          <p:cNvSpPr>
            <a:spLocks noGrp="1"/>
          </p:cNvSpPr>
          <p:nvPr>
            <p:ph type="title"/>
          </p:nvPr>
        </p:nvSpPr>
        <p:spPr>
          <a:xfrm>
            <a:off x="646111" y="452718"/>
            <a:ext cx="9404723" cy="1400530"/>
          </a:xfrm>
        </p:spPr>
        <p:txBody>
          <a:bodyPr/>
          <a:lstStyle/>
          <a:p>
            <a:r>
              <a:rPr lang="en-CA" dirty="0"/>
              <a:t>Idea #1 – Joining Transactions</a:t>
            </a:r>
            <a:br>
              <a:rPr lang="en-CA" dirty="0"/>
            </a:br>
            <a:endParaRPr lang="en-CA" dirty="0"/>
          </a:p>
        </p:txBody>
      </p:sp>
      <p:sp>
        <p:nvSpPr>
          <p:cNvPr id="15" name="Rectangle: Rounded Corners 14">
            <a:extLst>
              <a:ext uri="{FF2B5EF4-FFF2-40B4-BE49-F238E27FC236}">
                <a16:creationId xmlns:a16="http://schemas.microsoft.com/office/drawing/2014/main" id="{FEBE33E6-65C6-4BE6-80F1-596DA00DA080}"/>
              </a:ext>
            </a:extLst>
          </p:cNvPr>
          <p:cNvSpPr/>
          <p:nvPr/>
        </p:nvSpPr>
        <p:spPr>
          <a:xfrm>
            <a:off x="3935849" y="2293883"/>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1</a:t>
            </a:r>
            <a:r>
              <a:rPr lang="en-CA" dirty="0"/>
              <a:t> = 21</a:t>
            </a:r>
          </a:p>
        </p:txBody>
      </p:sp>
      <p:sp>
        <p:nvSpPr>
          <p:cNvPr id="16" name="Rectangle: Rounded Corners 15">
            <a:extLst>
              <a:ext uri="{FF2B5EF4-FFF2-40B4-BE49-F238E27FC236}">
                <a16:creationId xmlns:a16="http://schemas.microsoft.com/office/drawing/2014/main" id="{66C86FE5-2BD2-4DE0-A57D-33376957F6FB}"/>
              </a:ext>
            </a:extLst>
          </p:cNvPr>
          <p:cNvSpPr/>
          <p:nvPr/>
        </p:nvSpPr>
        <p:spPr>
          <a:xfrm>
            <a:off x="3935849" y="2798380"/>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2</a:t>
            </a:r>
            <a:r>
              <a:rPr lang="en-CA" dirty="0"/>
              <a:t> = 12</a:t>
            </a:r>
          </a:p>
        </p:txBody>
      </p:sp>
      <p:sp>
        <p:nvSpPr>
          <p:cNvPr id="17" name="Rectangle: Rounded Corners 16">
            <a:extLst>
              <a:ext uri="{FF2B5EF4-FFF2-40B4-BE49-F238E27FC236}">
                <a16:creationId xmlns:a16="http://schemas.microsoft.com/office/drawing/2014/main" id="{29EFFE9F-83CA-4FE3-B668-908540295AF5}"/>
              </a:ext>
            </a:extLst>
          </p:cNvPr>
          <p:cNvSpPr/>
          <p:nvPr/>
        </p:nvSpPr>
        <p:spPr>
          <a:xfrm>
            <a:off x="3935849" y="3302877"/>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3</a:t>
            </a:r>
            <a:r>
              <a:rPr lang="en-CA" dirty="0"/>
              <a:t> = 36</a:t>
            </a:r>
          </a:p>
        </p:txBody>
      </p:sp>
      <p:sp>
        <p:nvSpPr>
          <p:cNvPr id="18" name="Rectangle: Rounded Corners 17">
            <a:extLst>
              <a:ext uri="{FF2B5EF4-FFF2-40B4-BE49-F238E27FC236}">
                <a16:creationId xmlns:a16="http://schemas.microsoft.com/office/drawing/2014/main" id="{2992AFCE-DA24-414A-B1DA-FC83D05A4AD9}"/>
              </a:ext>
            </a:extLst>
          </p:cNvPr>
          <p:cNvSpPr/>
          <p:nvPr/>
        </p:nvSpPr>
        <p:spPr>
          <a:xfrm>
            <a:off x="3935849" y="3807374"/>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4</a:t>
            </a:r>
            <a:r>
              <a:rPr lang="en-CA" dirty="0"/>
              <a:t> = 28</a:t>
            </a:r>
          </a:p>
        </p:txBody>
      </p:sp>
      <p:sp>
        <p:nvSpPr>
          <p:cNvPr id="19" name="Rectangle: Rounded Corners 18">
            <a:extLst>
              <a:ext uri="{FF2B5EF4-FFF2-40B4-BE49-F238E27FC236}">
                <a16:creationId xmlns:a16="http://schemas.microsoft.com/office/drawing/2014/main" id="{2DE815FC-E1CF-4CC1-B4FC-A89B4376F1F5}"/>
              </a:ext>
            </a:extLst>
          </p:cNvPr>
          <p:cNvSpPr/>
          <p:nvPr/>
        </p:nvSpPr>
        <p:spPr>
          <a:xfrm>
            <a:off x="6432057" y="2293883"/>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1</a:t>
            </a:r>
            <a:r>
              <a:rPr lang="en-CA" dirty="0"/>
              <a:t> = 25</a:t>
            </a:r>
          </a:p>
        </p:txBody>
      </p:sp>
      <p:sp>
        <p:nvSpPr>
          <p:cNvPr id="20" name="Rectangle: Rounded Corners 19">
            <a:extLst>
              <a:ext uri="{FF2B5EF4-FFF2-40B4-BE49-F238E27FC236}">
                <a16:creationId xmlns:a16="http://schemas.microsoft.com/office/drawing/2014/main" id="{B96BF202-A2D5-4CAA-B286-76E9AB65196C}"/>
              </a:ext>
            </a:extLst>
          </p:cNvPr>
          <p:cNvSpPr/>
          <p:nvPr/>
        </p:nvSpPr>
        <p:spPr>
          <a:xfrm>
            <a:off x="6432057" y="2798380"/>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2</a:t>
            </a:r>
            <a:r>
              <a:rPr lang="en-CA" dirty="0"/>
              <a:t> = 8</a:t>
            </a:r>
          </a:p>
        </p:txBody>
      </p:sp>
      <p:sp>
        <p:nvSpPr>
          <p:cNvPr id="21" name="Rectangle: Rounded Corners 20">
            <a:extLst>
              <a:ext uri="{FF2B5EF4-FFF2-40B4-BE49-F238E27FC236}">
                <a16:creationId xmlns:a16="http://schemas.microsoft.com/office/drawing/2014/main" id="{983EA5B1-4B74-4DF5-BB4D-CD11CE79B4F3}"/>
              </a:ext>
            </a:extLst>
          </p:cNvPr>
          <p:cNvSpPr/>
          <p:nvPr/>
        </p:nvSpPr>
        <p:spPr>
          <a:xfrm>
            <a:off x="6432057" y="3302877"/>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3</a:t>
            </a:r>
            <a:r>
              <a:rPr lang="en-CA" dirty="0"/>
              <a:t> = 50</a:t>
            </a:r>
          </a:p>
        </p:txBody>
      </p:sp>
      <p:sp>
        <p:nvSpPr>
          <p:cNvPr id="22" name="Rectangle: Rounded Corners 21">
            <a:extLst>
              <a:ext uri="{FF2B5EF4-FFF2-40B4-BE49-F238E27FC236}">
                <a16:creationId xmlns:a16="http://schemas.microsoft.com/office/drawing/2014/main" id="{DED1D95B-2038-4B07-B2F4-C1843D5680CF}"/>
              </a:ext>
            </a:extLst>
          </p:cNvPr>
          <p:cNvSpPr/>
          <p:nvPr/>
        </p:nvSpPr>
        <p:spPr>
          <a:xfrm>
            <a:off x="6432057" y="3807374"/>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4</a:t>
            </a:r>
            <a:r>
              <a:rPr lang="en-CA" dirty="0"/>
              <a:t> = 14</a:t>
            </a:r>
          </a:p>
        </p:txBody>
      </p:sp>
      <p:cxnSp>
        <p:nvCxnSpPr>
          <p:cNvPr id="24" name="Straight Arrow Connector 23">
            <a:extLst>
              <a:ext uri="{FF2B5EF4-FFF2-40B4-BE49-F238E27FC236}">
                <a16:creationId xmlns:a16="http://schemas.microsoft.com/office/drawing/2014/main" id="{0DE652C8-6A00-4870-8C29-ECDC8BFE77FB}"/>
              </a:ext>
            </a:extLst>
          </p:cNvPr>
          <p:cNvCxnSpPr/>
          <p:nvPr/>
        </p:nvCxnSpPr>
        <p:spPr>
          <a:xfrm>
            <a:off x="5536302" y="3255581"/>
            <a:ext cx="720000" cy="0"/>
          </a:xfrm>
          <a:prstGeom prst="straightConnector1">
            <a:avLst/>
          </a:prstGeom>
          <a:ln w="76200">
            <a:solidFill>
              <a:schemeClr val="tx2">
                <a:lumMod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7124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12AA3-ED53-4C33-8C4A-796B82818A2B}"/>
              </a:ext>
            </a:extLst>
          </p:cNvPr>
          <p:cNvSpPr>
            <a:spLocks noGrp="1"/>
          </p:cNvSpPr>
          <p:nvPr>
            <p:ph type="title"/>
          </p:nvPr>
        </p:nvSpPr>
        <p:spPr>
          <a:xfrm>
            <a:off x="646111" y="452718"/>
            <a:ext cx="9404723" cy="1400530"/>
          </a:xfrm>
        </p:spPr>
        <p:txBody>
          <a:bodyPr/>
          <a:lstStyle/>
          <a:p>
            <a:r>
              <a:rPr lang="en-CA" dirty="0"/>
              <a:t>Idea #1 – Joining Transactions</a:t>
            </a:r>
            <a:br>
              <a:rPr lang="en-CA" dirty="0"/>
            </a:br>
            <a:endParaRPr lang="en-CA" dirty="0"/>
          </a:p>
        </p:txBody>
      </p:sp>
      <p:sp>
        <p:nvSpPr>
          <p:cNvPr id="15" name="Rectangle: Rounded Corners 14">
            <a:extLst>
              <a:ext uri="{FF2B5EF4-FFF2-40B4-BE49-F238E27FC236}">
                <a16:creationId xmlns:a16="http://schemas.microsoft.com/office/drawing/2014/main" id="{FEBE33E6-65C6-4BE6-80F1-596DA00DA080}"/>
              </a:ext>
            </a:extLst>
          </p:cNvPr>
          <p:cNvSpPr/>
          <p:nvPr/>
        </p:nvSpPr>
        <p:spPr>
          <a:xfrm>
            <a:off x="3935849" y="2293883"/>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1</a:t>
            </a:r>
            <a:r>
              <a:rPr lang="en-CA" dirty="0"/>
              <a:t> = 21</a:t>
            </a:r>
          </a:p>
        </p:txBody>
      </p:sp>
      <p:sp>
        <p:nvSpPr>
          <p:cNvPr id="16" name="Rectangle: Rounded Corners 15">
            <a:extLst>
              <a:ext uri="{FF2B5EF4-FFF2-40B4-BE49-F238E27FC236}">
                <a16:creationId xmlns:a16="http://schemas.microsoft.com/office/drawing/2014/main" id="{66C86FE5-2BD2-4DE0-A57D-33376957F6FB}"/>
              </a:ext>
            </a:extLst>
          </p:cNvPr>
          <p:cNvSpPr/>
          <p:nvPr/>
        </p:nvSpPr>
        <p:spPr>
          <a:xfrm>
            <a:off x="3935849" y="2798380"/>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2</a:t>
            </a:r>
            <a:r>
              <a:rPr lang="en-CA" dirty="0"/>
              <a:t> = 12</a:t>
            </a:r>
          </a:p>
        </p:txBody>
      </p:sp>
      <p:sp>
        <p:nvSpPr>
          <p:cNvPr id="17" name="Rectangle: Rounded Corners 16">
            <a:extLst>
              <a:ext uri="{FF2B5EF4-FFF2-40B4-BE49-F238E27FC236}">
                <a16:creationId xmlns:a16="http://schemas.microsoft.com/office/drawing/2014/main" id="{29EFFE9F-83CA-4FE3-B668-908540295AF5}"/>
              </a:ext>
            </a:extLst>
          </p:cNvPr>
          <p:cNvSpPr/>
          <p:nvPr/>
        </p:nvSpPr>
        <p:spPr>
          <a:xfrm>
            <a:off x="3935849" y="3302877"/>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3</a:t>
            </a:r>
            <a:r>
              <a:rPr lang="en-CA" dirty="0"/>
              <a:t> = 36</a:t>
            </a:r>
          </a:p>
        </p:txBody>
      </p:sp>
      <p:sp>
        <p:nvSpPr>
          <p:cNvPr id="18" name="Rectangle: Rounded Corners 17">
            <a:extLst>
              <a:ext uri="{FF2B5EF4-FFF2-40B4-BE49-F238E27FC236}">
                <a16:creationId xmlns:a16="http://schemas.microsoft.com/office/drawing/2014/main" id="{2992AFCE-DA24-414A-B1DA-FC83D05A4AD9}"/>
              </a:ext>
            </a:extLst>
          </p:cNvPr>
          <p:cNvSpPr/>
          <p:nvPr/>
        </p:nvSpPr>
        <p:spPr>
          <a:xfrm>
            <a:off x="3935849" y="3807374"/>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a:t>
            </a:r>
            <a:r>
              <a:rPr lang="en-CA" baseline="-25000" dirty="0"/>
              <a:t>4</a:t>
            </a:r>
            <a:r>
              <a:rPr lang="en-CA" dirty="0"/>
              <a:t> = 28</a:t>
            </a:r>
          </a:p>
        </p:txBody>
      </p:sp>
      <p:sp>
        <p:nvSpPr>
          <p:cNvPr id="19" name="Rectangle: Rounded Corners 18">
            <a:extLst>
              <a:ext uri="{FF2B5EF4-FFF2-40B4-BE49-F238E27FC236}">
                <a16:creationId xmlns:a16="http://schemas.microsoft.com/office/drawing/2014/main" id="{2DE815FC-E1CF-4CC1-B4FC-A89B4376F1F5}"/>
              </a:ext>
            </a:extLst>
          </p:cNvPr>
          <p:cNvSpPr/>
          <p:nvPr/>
        </p:nvSpPr>
        <p:spPr>
          <a:xfrm>
            <a:off x="6432057" y="2293883"/>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1</a:t>
            </a:r>
            <a:r>
              <a:rPr lang="en-CA" dirty="0"/>
              <a:t> = 25</a:t>
            </a:r>
          </a:p>
        </p:txBody>
      </p:sp>
      <p:sp>
        <p:nvSpPr>
          <p:cNvPr id="20" name="Rectangle: Rounded Corners 19">
            <a:extLst>
              <a:ext uri="{FF2B5EF4-FFF2-40B4-BE49-F238E27FC236}">
                <a16:creationId xmlns:a16="http://schemas.microsoft.com/office/drawing/2014/main" id="{B96BF202-A2D5-4CAA-B286-76E9AB65196C}"/>
              </a:ext>
            </a:extLst>
          </p:cNvPr>
          <p:cNvSpPr/>
          <p:nvPr/>
        </p:nvSpPr>
        <p:spPr>
          <a:xfrm>
            <a:off x="6432057" y="2798380"/>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2</a:t>
            </a:r>
            <a:r>
              <a:rPr lang="en-CA" dirty="0"/>
              <a:t> = 8</a:t>
            </a:r>
          </a:p>
        </p:txBody>
      </p:sp>
      <p:sp>
        <p:nvSpPr>
          <p:cNvPr id="21" name="Rectangle: Rounded Corners 20">
            <a:extLst>
              <a:ext uri="{FF2B5EF4-FFF2-40B4-BE49-F238E27FC236}">
                <a16:creationId xmlns:a16="http://schemas.microsoft.com/office/drawing/2014/main" id="{983EA5B1-4B74-4DF5-BB4D-CD11CE79B4F3}"/>
              </a:ext>
            </a:extLst>
          </p:cNvPr>
          <p:cNvSpPr/>
          <p:nvPr/>
        </p:nvSpPr>
        <p:spPr>
          <a:xfrm>
            <a:off x="6432057" y="3302877"/>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3</a:t>
            </a:r>
            <a:r>
              <a:rPr lang="en-CA" dirty="0"/>
              <a:t> = 50</a:t>
            </a:r>
          </a:p>
        </p:txBody>
      </p:sp>
      <p:sp>
        <p:nvSpPr>
          <p:cNvPr id="22" name="Rectangle: Rounded Corners 21">
            <a:extLst>
              <a:ext uri="{FF2B5EF4-FFF2-40B4-BE49-F238E27FC236}">
                <a16:creationId xmlns:a16="http://schemas.microsoft.com/office/drawing/2014/main" id="{DED1D95B-2038-4B07-B2F4-C1843D5680CF}"/>
              </a:ext>
            </a:extLst>
          </p:cNvPr>
          <p:cNvSpPr/>
          <p:nvPr/>
        </p:nvSpPr>
        <p:spPr>
          <a:xfrm>
            <a:off x="6432057" y="3807374"/>
            <a:ext cx="1282262" cy="404648"/>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a:t>
            </a:r>
            <a:r>
              <a:rPr lang="en-CA" baseline="-25000" dirty="0"/>
              <a:t>4</a:t>
            </a:r>
            <a:r>
              <a:rPr lang="en-CA" dirty="0"/>
              <a:t> = 14</a:t>
            </a:r>
          </a:p>
        </p:txBody>
      </p:sp>
      <p:cxnSp>
        <p:nvCxnSpPr>
          <p:cNvPr id="24" name="Straight Arrow Connector 23">
            <a:extLst>
              <a:ext uri="{FF2B5EF4-FFF2-40B4-BE49-F238E27FC236}">
                <a16:creationId xmlns:a16="http://schemas.microsoft.com/office/drawing/2014/main" id="{0DE652C8-6A00-4870-8C29-ECDC8BFE77FB}"/>
              </a:ext>
            </a:extLst>
          </p:cNvPr>
          <p:cNvCxnSpPr/>
          <p:nvPr/>
        </p:nvCxnSpPr>
        <p:spPr>
          <a:xfrm>
            <a:off x="5536302" y="3255581"/>
            <a:ext cx="720000" cy="0"/>
          </a:xfrm>
          <a:prstGeom prst="straightConnector1">
            <a:avLst/>
          </a:prstGeom>
          <a:ln w="76200">
            <a:solidFill>
              <a:schemeClr val="tx2">
                <a:lumMod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18891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416</TotalTime>
  <Words>1294</Words>
  <Application>Microsoft Office PowerPoint</Application>
  <PresentationFormat>Widescreen</PresentationFormat>
  <Paragraphs>307</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Cambria Math</vt:lpstr>
      <vt:lpstr>Century Gothic</vt:lpstr>
      <vt:lpstr>Wingdings 3</vt:lpstr>
      <vt:lpstr>Ion</vt:lpstr>
      <vt:lpstr>Knapsack CoinJoin</vt:lpstr>
      <vt:lpstr>Anonymous CoinJoin Transactions with Arbitrary Values (2017) </vt:lpstr>
      <vt:lpstr>The privacy problem with Bitcoin</vt:lpstr>
      <vt:lpstr>Idea #1 – Joining Transactions </vt:lpstr>
      <vt:lpstr>Idea #1 – Joining Transactions </vt:lpstr>
      <vt:lpstr>Idea #1 – Joining Transactions </vt:lpstr>
      <vt:lpstr>Idea #1 – Joining Transactions </vt:lpstr>
      <vt:lpstr>Idea #1 – Joining Transactions </vt:lpstr>
      <vt:lpstr>Idea #1 – Joining Transactions </vt:lpstr>
      <vt:lpstr>Idea #1 – Joining Transactions </vt:lpstr>
      <vt:lpstr>Idea #1 – Joining Transactions </vt:lpstr>
      <vt:lpstr>Idea #1 – Joining Transactions </vt:lpstr>
      <vt:lpstr>Idea #1 – Joining Transactions </vt:lpstr>
      <vt:lpstr>Idea #1 – Joining Transactions </vt:lpstr>
      <vt:lpstr>Idea #1 – Joining Transactions </vt:lpstr>
      <vt:lpstr>Idea #1 – Joining Transactions </vt:lpstr>
      <vt:lpstr>Idea #1 – Joining Transactions</vt:lpstr>
      <vt:lpstr>Formal Definitions</vt:lpstr>
      <vt:lpstr>Formal Definitions</vt:lpstr>
      <vt:lpstr>Formal Definitions</vt:lpstr>
      <vt:lpstr>In simpler terms</vt:lpstr>
      <vt:lpstr>Anonymity in this framework</vt:lpstr>
      <vt:lpstr>Anonymity in this framework</vt:lpstr>
      <vt:lpstr>Idea #1 – Joining Transactions </vt:lpstr>
      <vt:lpstr>Idea #1 – Joining Transactions </vt:lpstr>
      <vt:lpstr>Evaluation of Joined Transactions</vt:lpstr>
      <vt:lpstr>Evaluation of Joined Transactions</vt:lpstr>
      <vt:lpstr>Idea #2 – Knapsack Mixing </vt:lpstr>
      <vt:lpstr>Idea #2 – Knapsack Mixing </vt:lpstr>
      <vt:lpstr>Idea #2 – Knapsack Mixing </vt:lpstr>
      <vt:lpstr>Idea #2 – Knapsack Mixing </vt:lpstr>
      <vt:lpstr>Idea #2 – Knapsack Mixing </vt:lpstr>
      <vt:lpstr>Idea #2 – Knapsack Mixing </vt:lpstr>
      <vt:lpstr>Idea #2 – Knapsack Mixing </vt:lpstr>
      <vt:lpstr>Idea #2 – Knapsack Mixing </vt:lpstr>
      <vt:lpstr>Idea #2 – Knapsack Mixing </vt:lpstr>
      <vt:lpstr>Idea #2 – Knapsack Mixing** </vt:lpstr>
      <vt:lpstr>Evaluation</vt:lpstr>
      <vt:lpstr>Evaluation</vt:lpstr>
      <vt:lpstr>Concluding Thoughts</vt:lpstr>
      <vt:lpstr>Now let’s talk ideas</vt:lpstr>
      <vt:lpstr>Knapsack CoinJoin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Knapsack CoinJoin</dc:title>
  <dc:creator>Aviv Milner</dc:creator>
  <cp:lastModifiedBy>Aviv Milner</cp:lastModifiedBy>
  <cp:revision>25</cp:revision>
  <dcterms:created xsi:type="dcterms:W3CDTF">2020-01-04T22:10:12Z</dcterms:created>
  <dcterms:modified xsi:type="dcterms:W3CDTF">2020-01-06T22:19:52Z</dcterms:modified>
</cp:coreProperties>
</file>