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 id="261" r:id="rId7"/>
    <p:sldId id="262" r:id="rId8"/>
    <p:sldId id="263" r:id="rId9"/>
    <p:sldId id="264" r:id="rId10"/>
    <p:sldId id="266" r:id="rId11"/>
    <p:sldId id="267" r:id="rId12"/>
    <p:sldId id="268" r:id="rId13"/>
    <p:sldId id="265" r:id="rId14"/>
    <p:sldId id="269" r:id="rId15"/>
    <p:sldId id="270" r:id="rId16"/>
    <p:sldId id="272" r:id="rId17"/>
    <p:sldId id="271"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5" d="100"/>
          <a:sy n="75" d="100"/>
        </p:scale>
        <p:origin x="54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4/5/2017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4/5/2017</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accent5">
                    <a:lumMod val="50000"/>
                  </a:schemeClr>
                </a:solidFill>
              </a:rPr>
              <a:t>CLOUD COMPUTING</a:t>
            </a:r>
            <a:endParaRPr lang="en-US" dirty="0">
              <a:solidFill>
                <a:schemeClr val="accent5">
                  <a:lumMod val="50000"/>
                </a:schemeClr>
              </a:solidFill>
            </a:endParaRPr>
          </a:p>
        </p:txBody>
      </p:sp>
      <p:sp>
        <p:nvSpPr>
          <p:cNvPr id="3" name="Subtitle 2"/>
          <p:cNvSpPr>
            <a:spLocks noGrp="1"/>
          </p:cNvSpPr>
          <p:nvPr>
            <p:ph type="subTitle" idx="1"/>
          </p:nvPr>
        </p:nvSpPr>
        <p:spPr>
          <a:xfrm>
            <a:off x="1751012" y="3886200"/>
            <a:ext cx="8689976" cy="2463800"/>
          </a:xfrm>
        </p:spPr>
        <p:txBody>
          <a:bodyPr>
            <a:normAutofit fontScale="92500" lnSpcReduction="10000"/>
          </a:bodyPr>
          <a:lstStyle/>
          <a:p>
            <a:r>
              <a:rPr lang="en-US" dirty="0" smtClean="0"/>
              <a:t>                                          </a:t>
            </a:r>
          </a:p>
          <a:p>
            <a:r>
              <a:rPr lang="en-US" dirty="0"/>
              <a:t> </a:t>
            </a:r>
            <a:r>
              <a:rPr lang="en-US" dirty="0" smtClean="0"/>
              <a:t>                                                                    </a:t>
            </a:r>
            <a:r>
              <a:rPr lang="en-US" sz="2400" dirty="0" smtClean="0"/>
              <a:t> </a:t>
            </a:r>
          </a:p>
          <a:p>
            <a:endParaRPr lang="en-US" sz="2400" dirty="0"/>
          </a:p>
          <a:p>
            <a:endParaRPr lang="en-US" sz="2400" dirty="0" smtClean="0"/>
          </a:p>
          <a:p>
            <a:r>
              <a:rPr lang="en-US" sz="2400" dirty="0"/>
              <a:t> </a:t>
            </a:r>
            <a:r>
              <a:rPr lang="en-US" sz="2400" dirty="0" smtClean="0"/>
              <a:t>                                                                           </a:t>
            </a:r>
            <a:r>
              <a:rPr lang="en-US" sz="2400" dirty="0" smtClean="0">
                <a:solidFill>
                  <a:schemeClr val="accent4">
                    <a:lumMod val="50000"/>
                  </a:schemeClr>
                </a:solidFill>
                <a:latin typeface="Algerian" panose="04020705040A02060702" pitchFamily="82" charset="0"/>
              </a:rPr>
              <a:t>BY- SUNIL KUMAR</a:t>
            </a:r>
            <a:endParaRPr lang="en-US" sz="2400" dirty="0">
              <a:solidFill>
                <a:schemeClr val="accent4">
                  <a:lumMod val="50000"/>
                </a:schemeClr>
              </a:solidFill>
              <a:latin typeface="Algerian" panose="04020705040A02060702" pitchFamily="82" charset="0"/>
            </a:endParaRPr>
          </a:p>
        </p:txBody>
      </p:sp>
    </p:spTree>
    <p:extLst>
      <p:ext uri="{BB962C8B-B14F-4D97-AF65-F5344CB8AC3E}">
        <p14:creationId xmlns:p14="http://schemas.microsoft.com/office/powerpoint/2010/main" val="28753795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Infrastructure as a Service (IaaS) </a:t>
            </a:r>
            <a:br>
              <a:rPr lang="en-US" dirty="0"/>
            </a:br>
            <a:endParaRPr lang="en-US" dirty="0"/>
          </a:p>
        </p:txBody>
      </p:sp>
      <p:sp>
        <p:nvSpPr>
          <p:cNvPr id="3" name="Content Placeholder 2"/>
          <p:cNvSpPr>
            <a:spLocks noGrp="1"/>
          </p:cNvSpPr>
          <p:nvPr>
            <p:ph sz="quarter" idx="13"/>
          </p:nvPr>
        </p:nvSpPr>
        <p:spPr/>
        <p:txBody>
          <a:bodyPr/>
          <a:lstStyle/>
          <a:p>
            <a:r>
              <a:rPr lang="en-US" dirty="0"/>
              <a:t>IaaS provides the infrastructure such as virtual machines and other resources like virtual-machine disk image library, block and file-based storage, firewalls, load balancers, IP addresses, virtual local area networks </a:t>
            </a:r>
            <a:r>
              <a:rPr lang="en-US" dirty="0" smtClean="0"/>
              <a:t>etc.</a:t>
            </a:r>
          </a:p>
          <a:p>
            <a:r>
              <a:rPr lang="en-US" dirty="0" smtClean="0"/>
              <a:t>For egg. </a:t>
            </a:r>
            <a:r>
              <a:rPr lang="en-US" dirty="0">
                <a:solidFill>
                  <a:schemeClr val="accent4">
                    <a:lumMod val="60000"/>
                    <a:lumOff val="40000"/>
                  </a:schemeClr>
                </a:solidFill>
              </a:rPr>
              <a:t>Amazon Web </a:t>
            </a:r>
            <a:r>
              <a:rPr lang="en-US" dirty="0" smtClean="0">
                <a:solidFill>
                  <a:schemeClr val="accent4">
                    <a:lumMod val="60000"/>
                    <a:lumOff val="40000"/>
                  </a:schemeClr>
                </a:solidFill>
              </a:rPr>
              <a:t>Services,</a:t>
            </a:r>
            <a:r>
              <a:rPr lang="en-US" dirty="0">
                <a:solidFill>
                  <a:schemeClr val="accent4">
                    <a:lumMod val="60000"/>
                    <a:lumOff val="40000"/>
                  </a:schemeClr>
                </a:solidFill>
              </a:rPr>
              <a:t> Microsoft </a:t>
            </a:r>
            <a:r>
              <a:rPr lang="en-US" dirty="0" smtClean="0">
                <a:solidFill>
                  <a:schemeClr val="accent4">
                    <a:lumMod val="60000"/>
                    <a:lumOff val="40000"/>
                  </a:schemeClr>
                </a:solidFill>
              </a:rPr>
              <a:t>Azure.</a:t>
            </a:r>
            <a:endParaRPr lang="en-US" dirty="0">
              <a:solidFill>
                <a:schemeClr val="accent4">
                  <a:lumMod val="60000"/>
                  <a:lumOff val="40000"/>
                </a:schemeClr>
              </a:solidFill>
            </a:endParaRPr>
          </a:p>
        </p:txBody>
      </p:sp>
    </p:spTree>
    <p:extLst>
      <p:ext uri="{BB962C8B-B14F-4D97-AF65-F5344CB8AC3E}">
        <p14:creationId xmlns:p14="http://schemas.microsoft.com/office/powerpoint/2010/main" val="27696930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Platform as a Service (PaaS) </a:t>
            </a:r>
            <a:br>
              <a:rPr lang="en-US" dirty="0"/>
            </a:br>
            <a:endParaRPr lang="en-US" dirty="0"/>
          </a:p>
        </p:txBody>
      </p:sp>
      <p:sp>
        <p:nvSpPr>
          <p:cNvPr id="3" name="Content Placeholder 2"/>
          <p:cNvSpPr>
            <a:spLocks noGrp="1"/>
          </p:cNvSpPr>
          <p:nvPr>
            <p:ph sz="quarter" idx="13"/>
          </p:nvPr>
        </p:nvSpPr>
        <p:spPr/>
        <p:txBody>
          <a:bodyPr/>
          <a:lstStyle/>
          <a:p>
            <a:r>
              <a:rPr lang="en-US" dirty="0" smtClean="0"/>
              <a:t> </a:t>
            </a:r>
            <a:r>
              <a:rPr lang="en-US" dirty="0"/>
              <a:t>platform as a service model provides you computing platforms which typically includes operating system, programming language execution environment, database, web server. technically It is a layer on top of IaaS as the second thing you demand after Infrastructure is </a:t>
            </a:r>
            <a:r>
              <a:rPr lang="en-US" dirty="0" smtClean="0"/>
              <a:t>platform.</a:t>
            </a:r>
          </a:p>
          <a:p>
            <a:r>
              <a:rPr lang="en-US" dirty="0" smtClean="0"/>
              <a:t>FOR EGG</a:t>
            </a:r>
            <a:r>
              <a:rPr lang="en-US" dirty="0" smtClean="0">
                <a:solidFill>
                  <a:schemeClr val="accent5">
                    <a:lumMod val="75000"/>
                  </a:schemeClr>
                </a:solidFill>
              </a:rPr>
              <a:t>.</a:t>
            </a:r>
            <a:r>
              <a:rPr lang="en-US" dirty="0">
                <a:solidFill>
                  <a:schemeClr val="accent5">
                    <a:lumMod val="75000"/>
                  </a:schemeClr>
                </a:solidFill>
              </a:rPr>
              <a:t> </a:t>
            </a:r>
            <a:r>
              <a:rPr lang="en-US" dirty="0" smtClean="0">
                <a:solidFill>
                  <a:schemeClr val="accent5">
                    <a:lumMod val="75000"/>
                  </a:schemeClr>
                </a:solidFill>
              </a:rPr>
              <a:t> Windows Azure</a:t>
            </a:r>
            <a:r>
              <a:rPr lang="en-US" dirty="0" smtClean="0"/>
              <a:t>.</a:t>
            </a:r>
            <a:endParaRPr lang="en-US" dirty="0"/>
          </a:p>
        </p:txBody>
      </p:sp>
    </p:spTree>
    <p:extLst>
      <p:ext uri="{BB962C8B-B14F-4D97-AF65-F5344CB8AC3E}">
        <p14:creationId xmlns:p14="http://schemas.microsoft.com/office/powerpoint/2010/main" val="41000048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as a Service (SaaS) </a:t>
            </a:r>
            <a:br>
              <a:rPr lang="en-US" dirty="0"/>
            </a:br>
            <a:endParaRPr lang="en-US" dirty="0"/>
          </a:p>
        </p:txBody>
      </p:sp>
      <p:sp>
        <p:nvSpPr>
          <p:cNvPr id="3" name="Content Placeholder 2"/>
          <p:cNvSpPr>
            <a:spLocks noGrp="1"/>
          </p:cNvSpPr>
          <p:nvPr>
            <p:ph sz="quarter" idx="13"/>
          </p:nvPr>
        </p:nvSpPr>
        <p:spPr/>
        <p:txBody>
          <a:bodyPr/>
          <a:lstStyle/>
          <a:p>
            <a:r>
              <a:rPr lang="en-US" dirty="0"/>
              <a:t>In a SaaS you are provided access to application services installed at a server. You don’t have to worry about installation, maintenance or coding of that software. You can access and operate the software with just your browser. You don’t have to download or install any kind of setup or OS, the software is just available for you to access and </a:t>
            </a:r>
            <a:r>
              <a:rPr lang="en-US" dirty="0" smtClean="0"/>
              <a:t>operate.</a:t>
            </a:r>
          </a:p>
          <a:p>
            <a:r>
              <a:rPr lang="en-US" dirty="0" smtClean="0"/>
              <a:t>For egg. </a:t>
            </a:r>
            <a:r>
              <a:rPr lang="en-US" dirty="0">
                <a:solidFill>
                  <a:schemeClr val="accent4">
                    <a:lumMod val="60000"/>
                    <a:lumOff val="40000"/>
                  </a:schemeClr>
                </a:solidFill>
              </a:rPr>
              <a:t>Google Apps, </a:t>
            </a:r>
            <a:r>
              <a:rPr lang="en-US" dirty="0" smtClean="0">
                <a:solidFill>
                  <a:schemeClr val="accent4">
                    <a:lumMod val="60000"/>
                    <a:lumOff val="40000"/>
                  </a:schemeClr>
                </a:solidFill>
              </a:rPr>
              <a:t>Google </a:t>
            </a:r>
            <a:r>
              <a:rPr lang="en-US" dirty="0">
                <a:solidFill>
                  <a:schemeClr val="accent4">
                    <a:lumMod val="60000"/>
                    <a:lumOff val="40000"/>
                  </a:schemeClr>
                </a:solidFill>
              </a:rPr>
              <a:t>docs, </a:t>
            </a:r>
            <a:r>
              <a:rPr lang="en-US" dirty="0" smtClean="0">
                <a:solidFill>
                  <a:schemeClr val="accent4">
                    <a:lumMod val="60000"/>
                    <a:lumOff val="40000"/>
                  </a:schemeClr>
                </a:solidFill>
              </a:rPr>
              <a:t>Gmail.</a:t>
            </a:r>
            <a:endParaRPr lang="en-US" dirty="0">
              <a:solidFill>
                <a:schemeClr val="accent4">
                  <a:lumMod val="60000"/>
                  <a:lumOff val="40000"/>
                </a:schemeClr>
              </a:solidFill>
            </a:endParaRPr>
          </a:p>
        </p:txBody>
      </p:sp>
    </p:spTree>
    <p:extLst>
      <p:ext uri="{BB962C8B-B14F-4D97-AF65-F5344CB8AC3E}">
        <p14:creationId xmlns:p14="http://schemas.microsoft.com/office/powerpoint/2010/main" val="22017001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or characteristic of cloud computing</a:t>
            </a:r>
            <a:endParaRPr lang="en-US"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689100" y="2366963"/>
            <a:ext cx="8229599" cy="3424237"/>
          </a:xfrm>
        </p:spPr>
      </p:pic>
    </p:spTree>
    <p:extLst>
      <p:ext uri="{BB962C8B-B14F-4D97-AF65-F5344CB8AC3E}">
        <p14:creationId xmlns:p14="http://schemas.microsoft.com/office/powerpoint/2010/main" val="34294904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Puzzles</a:t>
            </a:r>
            <a:endParaRPr lang="en-US" dirty="0"/>
          </a:p>
        </p:txBody>
      </p:sp>
      <p:sp>
        <p:nvSpPr>
          <p:cNvPr id="3" name="Content Placeholder 2"/>
          <p:cNvSpPr>
            <a:spLocks noGrp="1"/>
          </p:cNvSpPr>
          <p:nvPr>
            <p:ph sz="quarter" idx="13"/>
          </p:nvPr>
        </p:nvSpPr>
        <p:spPr>
          <a:xfrm>
            <a:off x="0" y="2367092"/>
            <a:ext cx="11277600" cy="3424107"/>
          </a:xfrm>
        </p:spPr>
        <p:txBody>
          <a:bodyPr>
            <a:normAutofit/>
          </a:bodyPr>
          <a:lstStyle/>
          <a:p>
            <a:pPr marL="0" indent="0">
              <a:buNone/>
            </a:pPr>
            <a:r>
              <a:rPr lang="en-US" sz="3200" dirty="0" smtClean="0"/>
              <a:t>           1 </a:t>
            </a:r>
            <a:r>
              <a:rPr lang="en-US" sz="2800" b="1" i="1" dirty="0"/>
              <a:t>What word is missing from this sequence:</a:t>
            </a:r>
            <a:r>
              <a:rPr lang="en-US" sz="2800" b="1" i="1" dirty="0" smtClean="0"/>
              <a:t> </a:t>
            </a:r>
          </a:p>
          <a:p>
            <a:pPr marL="0" indent="0">
              <a:buNone/>
            </a:pPr>
            <a:endParaRPr lang="en-US" sz="3200" dirty="0"/>
          </a:p>
          <a:p>
            <a:pPr marL="0" indent="0">
              <a:buNone/>
            </a:pPr>
            <a:endParaRPr lang="en-US" sz="3200" dirty="0" smtClean="0"/>
          </a:p>
          <a:p>
            <a:pPr marL="0" indent="0">
              <a:buNone/>
            </a:pPr>
            <a:r>
              <a:rPr lang="en-US" sz="3200" dirty="0" smtClean="0"/>
              <a:t>   </a:t>
            </a:r>
            <a:r>
              <a:rPr lang="en-US" sz="3200" b="1" dirty="0" smtClean="0"/>
              <a:t>begin </a:t>
            </a:r>
            <a:r>
              <a:rPr lang="en-US" sz="3200" b="1" dirty="0"/>
              <a:t>inch chapel </a:t>
            </a:r>
            <a:r>
              <a:rPr lang="en-US" sz="3200" b="1" dirty="0" smtClean="0"/>
              <a:t> elastic</a:t>
            </a:r>
            <a:r>
              <a:rPr lang="en-US" sz="3200" b="1" dirty="0" smtClean="0">
                <a:solidFill>
                  <a:srgbClr val="FF0000"/>
                </a:solidFill>
              </a:rPr>
              <a:t>…………</a:t>
            </a:r>
            <a:r>
              <a:rPr lang="en-US" sz="3200" b="1" dirty="0" smtClean="0"/>
              <a:t>cellar </a:t>
            </a:r>
            <a:r>
              <a:rPr lang="en-US" sz="3200" b="1" dirty="0"/>
              <a:t>arisen </a:t>
            </a:r>
            <a:r>
              <a:rPr lang="en-US" sz="3200" b="1" dirty="0" smtClean="0"/>
              <a:t>end ?</a:t>
            </a:r>
            <a:endParaRPr lang="en-US" sz="3200" b="1" dirty="0"/>
          </a:p>
        </p:txBody>
      </p:sp>
    </p:spTree>
    <p:extLst>
      <p:ext uri="{BB962C8B-B14F-4D97-AF65-F5344CB8AC3E}">
        <p14:creationId xmlns:p14="http://schemas.microsoft.com/office/powerpoint/2010/main" val="15855297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Answer:</a:t>
            </a:r>
            <a:r>
              <a:rPr lang="en-US" dirty="0"/>
              <a:t> Ice</a:t>
            </a:r>
          </a:p>
        </p:txBody>
      </p:sp>
      <p:sp>
        <p:nvSpPr>
          <p:cNvPr id="3" name="Content Placeholder 2"/>
          <p:cNvSpPr>
            <a:spLocks noGrp="1"/>
          </p:cNvSpPr>
          <p:nvPr>
            <p:ph sz="quarter" idx="13"/>
          </p:nvPr>
        </p:nvSpPr>
        <p:spPr>
          <a:xfrm>
            <a:off x="913775" y="2443292"/>
            <a:ext cx="10363826" cy="3424107"/>
          </a:xfrm>
        </p:spPr>
        <p:txBody>
          <a:bodyPr>
            <a:normAutofit/>
          </a:bodyPr>
          <a:lstStyle/>
          <a:p>
            <a:pPr marL="0" indent="0">
              <a:buNone/>
            </a:pPr>
            <a:r>
              <a:rPr lang="en-US" sz="2400" b="1" dirty="0" smtClean="0"/>
              <a:t>Logic:</a:t>
            </a:r>
            <a:r>
              <a:rPr lang="en-US" sz="2400" b="1" dirty="0"/>
              <a:t/>
            </a:r>
            <a:br>
              <a:rPr lang="en-US" sz="2400" b="1" dirty="0"/>
            </a:br>
            <a:r>
              <a:rPr lang="en-US" sz="2400" b="1" dirty="0"/>
              <a:t/>
            </a:r>
            <a:br>
              <a:rPr lang="en-US" sz="2400" b="1" dirty="0"/>
            </a:br>
            <a:r>
              <a:rPr lang="en-US" sz="2400" b="1" dirty="0"/>
              <a:t>Each word begins with the last two letters of the previous word.</a:t>
            </a:r>
          </a:p>
        </p:txBody>
      </p:sp>
    </p:spTree>
    <p:extLst>
      <p:ext uri="{BB962C8B-B14F-4D97-AF65-F5344CB8AC3E}">
        <p14:creationId xmlns:p14="http://schemas.microsoft.com/office/powerpoint/2010/main" val="35105413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092200" y="685800"/>
            <a:ext cx="9309099" cy="3893345"/>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0146483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sz="quarter" idx="13"/>
            <p:extLst>
              <p:ext uri="{D42A27DB-BD31-4B8C-83A1-F6EECF244321}">
                <p14:modId xmlns:p14="http://schemas.microsoft.com/office/powerpoint/2010/main" val="161442098"/>
              </p:ext>
            </p:extLst>
          </p:nvPr>
        </p:nvGraphicFramePr>
        <p:xfrm>
          <a:off x="558800" y="685800"/>
          <a:ext cx="11036300" cy="4254500"/>
        </p:xfrm>
        <a:graphic>
          <a:graphicData uri="http://schemas.openxmlformats.org/drawingml/2006/table">
            <a:tbl>
              <a:tblPr/>
              <a:tblGrid>
                <a:gridCol w="11036300">
                  <a:extLst>
                    <a:ext uri="{9D8B030D-6E8A-4147-A177-3AD203B41FA5}">
                      <a16:colId xmlns:a16="http://schemas.microsoft.com/office/drawing/2014/main" val="2218681252"/>
                    </a:ext>
                  </a:extLst>
                </a:gridCol>
              </a:tblGrid>
              <a:tr h="1082965">
                <a:tc>
                  <a:txBody>
                    <a:bodyPr/>
                    <a:lstStyle/>
                    <a:p>
                      <a:pPr algn="l"/>
                      <a:r>
                        <a:rPr lang="en-US" sz="3200" b="1" dirty="0" smtClean="0">
                          <a:effectLst/>
                        </a:rPr>
                        <a:t>Ans</a:t>
                      </a:r>
                      <a:r>
                        <a:rPr lang="en-US" sz="3200" b="0" baseline="0" dirty="0" smtClean="0">
                          <a:effectLst/>
                        </a:rPr>
                        <a:t> is </a:t>
                      </a:r>
                      <a:r>
                        <a:rPr lang="en-US" sz="3200" dirty="0" smtClean="0">
                          <a:effectLst/>
                        </a:rPr>
                        <a:t> </a:t>
                      </a:r>
                      <a:r>
                        <a:rPr lang="en-US" sz="3200" dirty="0">
                          <a:effectLst/>
                        </a:rPr>
                        <a:t>18.</a:t>
                      </a:r>
                    </a:p>
                  </a:txBody>
                  <a:tcPr marL="76200" marR="76200" marT="76200" marB="76200" anchor="ctr">
                    <a:lnL w="9525" cap="flat" cmpd="sng" algn="ctr">
                      <a:solidFill>
                        <a:srgbClr val="FF9900"/>
                      </a:solidFill>
                      <a:prstDash val="solid"/>
                      <a:round/>
                      <a:headEnd type="none" w="med" len="med"/>
                      <a:tailEnd type="none" w="med" len="med"/>
                    </a:lnL>
                    <a:lnR w="9525" cap="flat" cmpd="sng" algn="ctr">
                      <a:solidFill>
                        <a:srgbClr val="FF9900"/>
                      </a:solidFill>
                      <a:prstDash val="solid"/>
                      <a:round/>
                      <a:headEnd type="none" w="med" len="med"/>
                      <a:tailEnd type="none" w="med" len="med"/>
                    </a:lnR>
                    <a:lnT w="9525" cap="flat" cmpd="sng" algn="ctr">
                      <a:solidFill>
                        <a:srgbClr val="FF9900"/>
                      </a:solidFill>
                      <a:prstDash val="solid"/>
                      <a:round/>
                      <a:headEnd type="none" w="med" len="med"/>
                      <a:tailEnd type="none" w="med" len="med"/>
                    </a:lnT>
                    <a:lnB w="9525" cap="flat" cmpd="sng" algn="ctr">
                      <a:solidFill>
                        <a:srgbClr val="FF9900"/>
                      </a:solidFill>
                      <a:prstDash val="solid"/>
                      <a:round/>
                      <a:headEnd type="none" w="med" len="med"/>
                      <a:tailEnd type="none" w="med" len="med"/>
                    </a:lnB>
                    <a:solidFill>
                      <a:srgbClr val="FFFFFF"/>
                    </a:solidFill>
                  </a:tcPr>
                </a:tc>
                <a:extLst>
                  <a:ext uri="{0D108BD9-81ED-4DB2-BD59-A6C34878D82A}">
                    <a16:rowId xmlns:a16="http://schemas.microsoft.com/office/drawing/2014/main" val="557390045"/>
                  </a:ext>
                </a:extLst>
              </a:tr>
              <a:tr h="3171535">
                <a:tc>
                  <a:txBody>
                    <a:bodyPr/>
                    <a:lstStyle/>
                    <a:p>
                      <a:pPr algn="l"/>
                      <a:r>
                        <a:rPr lang="en-US" sz="3200" b="1" dirty="0">
                          <a:effectLst/>
                        </a:rPr>
                        <a:t>Sol.</a:t>
                      </a:r>
                      <a:r>
                        <a:rPr lang="en-US" sz="3200" dirty="0">
                          <a:effectLst/>
                        </a:rPr>
                        <a:t/>
                      </a:r>
                      <a:br>
                        <a:rPr lang="en-US" sz="3200" dirty="0">
                          <a:effectLst/>
                        </a:rPr>
                      </a:br>
                      <a:r>
                        <a:rPr lang="en-US" sz="3200" dirty="0">
                          <a:solidFill>
                            <a:srgbClr val="FF00FF"/>
                          </a:solidFill>
                          <a:effectLst/>
                        </a:rPr>
                        <a:t>Multiply the bottom numbers to obtain the numbers at the top, albeit they are at the top of a different pyramid.</a:t>
                      </a:r>
                      <a:endParaRPr lang="en-US" sz="3200" dirty="0">
                        <a:effectLst/>
                      </a:endParaRPr>
                    </a:p>
                  </a:txBody>
                  <a:tcPr marL="76200" marR="76200" marT="76200" marB="76200" anchor="ctr">
                    <a:lnL w="9525" cap="flat" cmpd="sng" algn="ctr">
                      <a:solidFill>
                        <a:srgbClr val="FF9900"/>
                      </a:solidFill>
                      <a:prstDash val="solid"/>
                      <a:round/>
                      <a:headEnd type="none" w="med" len="med"/>
                      <a:tailEnd type="none" w="med" len="med"/>
                    </a:lnL>
                    <a:lnR w="9525" cap="flat" cmpd="sng" algn="ctr">
                      <a:solidFill>
                        <a:srgbClr val="FF9900"/>
                      </a:solidFill>
                      <a:prstDash val="solid"/>
                      <a:round/>
                      <a:headEnd type="none" w="med" len="med"/>
                      <a:tailEnd type="none" w="med" len="med"/>
                    </a:lnR>
                    <a:lnT w="9525" cap="flat" cmpd="sng" algn="ctr">
                      <a:solidFill>
                        <a:srgbClr val="FF9900"/>
                      </a:solidFill>
                      <a:prstDash val="solid"/>
                      <a:round/>
                      <a:headEnd type="none" w="med" len="med"/>
                      <a:tailEnd type="none" w="med" len="med"/>
                    </a:lnT>
                    <a:lnB w="9525" cap="flat" cmpd="sng" algn="ctr">
                      <a:solidFill>
                        <a:srgbClr val="FF9900"/>
                      </a:solidFill>
                      <a:prstDash val="solid"/>
                      <a:round/>
                      <a:headEnd type="none" w="med" len="med"/>
                      <a:tailEnd type="none" w="med" len="med"/>
                    </a:lnB>
                    <a:solidFill>
                      <a:srgbClr val="FFFFFF"/>
                    </a:solidFill>
                  </a:tcPr>
                </a:tc>
                <a:extLst>
                  <a:ext uri="{0D108BD9-81ED-4DB2-BD59-A6C34878D82A}">
                    <a16:rowId xmlns:a16="http://schemas.microsoft.com/office/drawing/2014/main" val="1605378588"/>
                  </a:ext>
                </a:extLst>
              </a:tr>
            </a:tbl>
          </a:graphicData>
        </a:graphic>
      </p:graphicFrame>
    </p:spTree>
    <p:extLst>
      <p:ext uri="{BB962C8B-B14F-4D97-AF65-F5344CB8AC3E}">
        <p14:creationId xmlns:p14="http://schemas.microsoft.com/office/powerpoint/2010/main" val="12584114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2539374" y="1160592"/>
            <a:ext cx="10363826" cy="3424107"/>
          </a:xfrm>
        </p:spPr>
        <p:txBody>
          <a:bodyPr>
            <a:normAutofit/>
          </a:bodyPr>
          <a:lstStyle/>
          <a:p>
            <a:pPr marL="0" indent="0">
              <a:buNone/>
            </a:pPr>
            <a:r>
              <a:rPr lang="en-US" sz="7200" dirty="0" smtClean="0">
                <a:solidFill>
                  <a:schemeClr val="accent2">
                    <a:lumMod val="60000"/>
                    <a:lumOff val="40000"/>
                  </a:schemeClr>
                </a:solidFill>
              </a:rPr>
              <a:t>THANK YOU</a:t>
            </a:r>
            <a:endParaRPr lang="en-US" sz="7200" dirty="0">
              <a:solidFill>
                <a:schemeClr val="accent2">
                  <a:lumMod val="60000"/>
                  <a:lumOff val="40000"/>
                </a:schemeClr>
              </a:solidFill>
            </a:endParaRPr>
          </a:p>
        </p:txBody>
      </p:sp>
    </p:spTree>
    <p:extLst>
      <p:ext uri="{BB962C8B-B14F-4D97-AF65-F5344CB8AC3E}">
        <p14:creationId xmlns:p14="http://schemas.microsoft.com/office/powerpoint/2010/main" val="1863046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smtClean="0"/>
              <a:t>Cloud </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p:txBody>
          <a:bodyPr/>
          <a:lstStyle/>
          <a:p>
            <a:r>
              <a:rPr lang="en-US" dirty="0"/>
              <a:t>The term Cloud refers to a Network or Internet. In other words, we can say that Cloud is something, which is present at remote location. Cloud can provide services over network, i.e., on public networks or on private </a:t>
            </a:r>
            <a:r>
              <a:rPr lang="en-US" dirty="0" smtClean="0"/>
              <a:t>networks</a:t>
            </a:r>
            <a:r>
              <a:rPr lang="en-US" dirty="0"/>
              <a:t>.</a:t>
            </a:r>
            <a:r>
              <a:rPr lang="en-US" dirty="0" smtClean="0"/>
              <a:t> </a:t>
            </a:r>
            <a:r>
              <a:rPr lang="en-US" dirty="0"/>
              <a:t>Applications such as e-mail, </a:t>
            </a:r>
            <a:r>
              <a:rPr lang="en-US" dirty="0" smtClean="0"/>
              <a:t>chat services ,online  data storage platform all </a:t>
            </a:r>
            <a:r>
              <a:rPr lang="en-US" dirty="0"/>
              <a:t>run in </a:t>
            </a:r>
            <a:r>
              <a:rPr lang="en-US" dirty="0" smtClean="0"/>
              <a:t>cloud.</a:t>
            </a:r>
            <a:endParaRPr lang="en-US" dirty="0"/>
          </a:p>
        </p:txBody>
      </p:sp>
    </p:spTree>
    <p:extLst>
      <p:ext uri="{BB962C8B-B14F-4D97-AF65-F5344CB8AC3E}">
        <p14:creationId xmlns:p14="http://schemas.microsoft.com/office/powerpoint/2010/main" val="9084126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cloud computing</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p:txBody>
          <a:bodyPr/>
          <a:lstStyle/>
          <a:p>
            <a:r>
              <a:rPr lang="en-US" dirty="0"/>
              <a:t>Cloud Computing </a:t>
            </a:r>
            <a:r>
              <a:rPr lang="en-US" dirty="0" smtClean="0"/>
              <a:t> </a:t>
            </a:r>
            <a:r>
              <a:rPr lang="en-US" dirty="0"/>
              <a:t>means by which we can access the applications </a:t>
            </a:r>
            <a:r>
              <a:rPr lang="en-US" dirty="0" smtClean="0"/>
              <a:t>or any kind of data </a:t>
            </a:r>
            <a:r>
              <a:rPr lang="en-US" dirty="0"/>
              <a:t>over the Internet. It allows us to create, configure, and customize applications </a:t>
            </a:r>
            <a:r>
              <a:rPr lang="en-US" dirty="0" smtClean="0"/>
              <a:t>online.</a:t>
            </a:r>
          </a:p>
          <a:p>
            <a:r>
              <a:rPr lang="en-US" dirty="0"/>
              <a:t>Cloud Computing refers to manipulating, configuring, and accessing the applications online. It offers online data </a:t>
            </a:r>
            <a:r>
              <a:rPr lang="en-US" dirty="0" smtClean="0"/>
              <a:t>storage on  the web servers.</a:t>
            </a:r>
          </a:p>
          <a:p>
            <a:endParaRPr lang="en-US" dirty="0"/>
          </a:p>
        </p:txBody>
      </p:sp>
    </p:spTree>
    <p:extLst>
      <p:ext uri="{BB962C8B-B14F-4D97-AF65-F5344CB8AC3E}">
        <p14:creationId xmlns:p14="http://schemas.microsoft.com/office/powerpoint/2010/main" val="4303415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cloud</a:t>
            </a:r>
            <a:endParaRPr lang="en-US" dirty="0"/>
          </a:p>
        </p:txBody>
      </p:sp>
      <p:sp>
        <p:nvSpPr>
          <p:cNvPr id="3" name="Content Placeholder 2"/>
          <p:cNvSpPr>
            <a:spLocks noGrp="1"/>
          </p:cNvSpPr>
          <p:nvPr>
            <p:ph sz="quarter" idx="13"/>
          </p:nvPr>
        </p:nvSpPr>
        <p:spPr/>
        <p:txBody>
          <a:bodyPr/>
          <a:lstStyle/>
          <a:p>
            <a:r>
              <a:rPr lang="en-US" dirty="0" smtClean="0"/>
              <a:t>Public cloud                                                                          </a:t>
            </a:r>
          </a:p>
          <a:p>
            <a:r>
              <a:rPr lang="en-US" dirty="0" smtClean="0"/>
              <a:t>Private cloud</a:t>
            </a:r>
          </a:p>
          <a:p>
            <a:r>
              <a:rPr lang="en-US" dirty="0" smtClean="0"/>
              <a:t>Hybrid cloud</a:t>
            </a:r>
          </a:p>
          <a:p>
            <a:r>
              <a:rPr lang="en-US" dirty="0" smtClean="0"/>
              <a:t>Community cloud</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0300" y="2078895"/>
            <a:ext cx="5791200" cy="4000499"/>
          </a:xfrm>
          <a:prstGeom prst="rect">
            <a:avLst/>
          </a:prstGeom>
        </p:spPr>
      </p:pic>
    </p:spTree>
    <p:extLst>
      <p:ext uri="{BB962C8B-B14F-4D97-AF65-F5344CB8AC3E}">
        <p14:creationId xmlns:p14="http://schemas.microsoft.com/office/powerpoint/2010/main" val="42652519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 cloud</a:t>
            </a:r>
            <a:endParaRPr lang="en-US" dirty="0"/>
          </a:p>
        </p:txBody>
      </p:sp>
      <p:sp>
        <p:nvSpPr>
          <p:cNvPr id="3" name="Content Placeholder 2"/>
          <p:cNvSpPr>
            <a:spLocks noGrp="1"/>
          </p:cNvSpPr>
          <p:nvPr>
            <p:ph sz="quarter" idx="13"/>
          </p:nvPr>
        </p:nvSpPr>
        <p:spPr/>
        <p:txBody>
          <a:bodyPr/>
          <a:lstStyle/>
          <a:p>
            <a:r>
              <a:rPr lang="en-US" dirty="0"/>
              <a:t>The Public Cloud allows systems and services to be easily accessible to the general public. Public cloud may be less secure because of its openness, e.g</a:t>
            </a:r>
            <a:r>
              <a:rPr lang="en-US" dirty="0" smtClean="0"/>
              <a:t>. </a:t>
            </a:r>
            <a:r>
              <a:rPr lang="en-US" dirty="0"/>
              <a:t>e-mail. </a:t>
            </a:r>
            <a:endParaRPr lang="en-US" dirty="0" smtClean="0"/>
          </a:p>
          <a:p>
            <a:r>
              <a:rPr lang="en-US" dirty="0" smtClean="0"/>
              <a:t>For egg. </a:t>
            </a:r>
            <a:r>
              <a:rPr lang="en-US" dirty="0" smtClean="0">
                <a:solidFill>
                  <a:schemeClr val="accent5">
                    <a:lumMod val="75000"/>
                  </a:schemeClr>
                </a:solidFill>
              </a:rPr>
              <a:t>Google docs.</a:t>
            </a:r>
            <a:endParaRPr lang="en-US" dirty="0">
              <a:solidFill>
                <a:schemeClr val="accent5">
                  <a:lumMod val="75000"/>
                </a:schemeClr>
              </a:solidFill>
            </a:endParaRPr>
          </a:p>
        </p:txBody>
      </p:sp>
    </p:spTree>
    <p:extLst>
      <p:ext uri="{BB962C8B-B14F-4D97-AF65-F5344CB8AC3E}">
        <p14:creationId xmlns:p14="http://schemas.microsoft.com/office/powerpoint/2010/main" val="12921831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Private cloud</a:t>
            </a:r>
            <a:endParaRPr lang="en-US" dirty="0"/>
          </a:p>
        </p:txBody>
      </p:sp>
      <p:sp>
        <p:nvSpPr>
          <p:cNvPr id="3" name="Content Placeholder 2"/>
          <p:cNvSpPr>
            <a:spLocks noGrp="1"/>
          </p:cNvSpPr>
          <p:nvPr>
            <p:ph sz="quarter" idx="13"/>
          </p:nvPr>
        </p:nvSpPr>
        <p:spPr/>
        <p:txBody>
          <a:bodyPr/>
          <a:lstStyle/>
          <a:p>
            <a:r>
              <a:rPr lang="en-US" dirty="0"/>
              <a:t>The Private Cloud allows systems and services to be accessible within an organization. It offers increased security because of its private </a:t>
            </a:r>
            <a:r>
              <a:rPr lang="en-US" dirty="0" smtClean="0"/>
              <a:t>nature.</a:t>
            </a:r>
          </a:p>
          <a:p>
            <a:r>
              <a:rPr lang="en-US" dirty="0" smtClean="0"/>
              <a:t>For egg. </a:t>
            </a:r>
            <a:r>
              <a:rPr lang="en-US" dirty="0" smtClean="0">
                <a:solidFill>
                  <a:schemeClr val="accent5">
                    <a:lumMod val="75000"/>
                  </a:schemeClr>
                </a:solidFill>
              </a:rPr>
              <a:t>Ibm cloud</a:t>
            </a:r>
            <a:endParaRPr lang="en-US" dirty="0">
              <a:solidFill>
                <a:schemeClr val="accent5">
                  <a:lumMod val="75000"/>
                </a:schemeClr>
              </a:solidFill>
            </a:endParaRPr>
          </a:p>
        </p:txBody>
      </p:sp>
    </p:spTree>
    <p:extLst>
      <p:ext uri="{BB962C8B-B14F-4D97-AF65-F5344CB8AC3E}">
        <p14:creationId xmlns:p14="http://schemas.microsoft.com/office/powerpoint/2010/main" val="31756251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Hybrid cloud</a:t>
            </a:r>
            <a:endParaRPr lang="en-US" dirty="0"/>
          </a:p>
        </p:txBody>
      </p:sp>
      <p:sp>
        <p:nvSpPr>
          <p:cNvPr id="3" name="Content Placeholder 2"/>
          <p:cNvSpPr>
            <a:spLocks noGrp="1"/>
          </p:cNvSpPr>
          <p:nvPr>
            <p:ph sz="quarter" idx="13"/>
          </p:nvPr>
        </p:nvSpPr>
        <p:spPr/>
        <p:txBody>
          <a:bodyPr/>
          <a:lstStyle/>
          <a:p>
            <a:r>
              <a:rPr lang="en-US" dirty="0"/>
              <a:t>The Hybrid Cloud is mixture of public and private cloud. However, the critical activities are performed using private cloud while the non-critical activities are performed using public </a:t>
            </a:r>
            <a:r>
              <a:rPr lang="en-US" dirty="0" smtClean="0"/>
              <a:t>cloud.</a:t>
            </a:r>
          </a:p>
          <a:p>
            <a:endParaRPr lang="en-US" dirty="0"/>
          </a:p>
        </p:txBody>
      </p:sp>
    </p:spTree>
    <p:extLst>
      <p:ext uri="{BB962C8B-B14F-4D97-AF65-F5344CB8AC3E}">
        <p14:creationId xmlns:p14="http://schemas.microsoft.com/office/powerpoint/2010/main" val="24971753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COMMUNITY CLOUD </a:t>
            </a:r>
            <a:endParaRPr lang="en-US" dirty="0"/>
          </a:p>
        </p:txBody>
      </p:sp>
      <p:sp>
        <p:nvSpPr>
          <p:cNvPr id="3" name="Content Placeholder 2"/>
          <p:cNvSpPr>
            <a:spLocks noGrp="1"/>
          </p:cNvSpPr>
          <p:nvPr>
            <p:ph sz="quarter" idx="13"/>
          </p:nvPr>
        </p:nvSpPr>
        <p:spPr/>
        <p:txBody>
          <a:bodyPr/>
          <a:lstStyle/>
          <a:p>
            <a:r>
              <a:rPr lang="en-US" dirty="0"/>
              <a:t>The Community Cloud allows systems and services to be accessible by group of organizations</a:t>
            </a:r>
          </a:p>
        </p:txBody>
      </p:sp>
    </p:spTree>
    <p:extLst>
      <p:ext uri="{BB962C8B-B14F-4D97-AF65-F5344CB8AC3E}">
        <p14:creationId xmlns:p14="http://schemas.microsoft.com/office/powerpoint/2010/main" val="31907588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MODELS</a:t>
            </a:r>
          </a:p>
        </p:txBody>
      </p:sp>
      <p:sp>
        <p:nvSpPr>
          <p:cNvPr id="3" name="Content Placeholder 2"/>
          <p:cNvSpPr>
            <a:spLocks noGrp="1"/>
          </p:cNvSpPr>
          <p:nvPr>
            <p:ph sz="quarter" idx="13"/>
          </p:nvPr>
        </p:nvSpPr>
        <p:spPr/>
        <p:txBody>
          <a:bodyPr/>
          <a:lstStyle/>
          <a:p>
            <a:r>
              <a:rPr lang="en-US" dirty="0"/>
              <a:t>Infrastructure as a Service (IaaS) </a:t>
            </a:r>
          </a:p>
          <a:p>
            <a:r>
              <a:rPr lang="en-US" dirty="0" smtClean="0"/>
              <a:t>Platform </a:t>
            </a:r>
            <a:r>
              <a:rPr lang="en-US" dirty="0"/>
              <a:t>as a Service (PaaS) </a:t>
            </a:r>
          </a:p>
          <a:p>
            <a:r>
              <a:rPr lang="en-US" dirty="0" smtClean="0"/>
              <a:t>Software </a:t>
            </a:r>
            <a:r>
              <a:rPr lang="en-US" dirty="0"/>
              <a:t>as a Service (SaaS) </a:t>
            </a:r>
          </a:p>
        </p:txBody>
      </p:sp>
    </p:spTree>
    <p:extLst>
      <p:ext uri="{BB962C8B-B14F-4D97-AF65-F5344CB8AC3E}">
        <p14:creationId xmlns:p14="http://schemas.microsoft.com/office/powerpoint/2010/main" val="2372380713"/>
      </p:ext>
    </p:extLst>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docProps/app.xml><?xml version="1.0" encoding="utf-8"?>
<Properties xmlns="http://schemas.openxmlformats.org/officeDocument/2006/extended-properties" xmlns:vt="http://schemas.openxmlformats.org/officeDocument/2006/docPropsVTypes">
  <Template>TM04033925[[fn=Droplet]]</Template>
  <TotalTime>105</TotalTime>
  <Words>486</Words>
  <Application>Microsoft Office PowerPoint</Application>
  <PresentationFormat>Widescreen</PresentationFormat>
  <Paragraphs>50</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Algerian</vt:lpstr>
      <vt:lpstr>Arial</vt:lpstr>
      <vt:lpstr>Tw Cen MT</vt:lpstr>
      <vt:lpstr>Droplet</vt:lpstr>
      <vt:lpstr>CLOUD COMPUTING</vt:lpstr>
      <vt:lpstr>What is Cloud ?</vt:lpstr>
      <vt:lpstr>What is cloud computing?</vt:lpstr>
      <vt:lpstr>Types of cloud</vt:lpstr>
      <vt:lpstr>Public cloud</vt:lpstr>
      <vt:lpstr>Private cloud</vt:lpstr>
      <vt:lpstr>Hybrid cloud</vt:lpstr>
      <vt:lpstr>COMMUNITY CLOUD </vt:lpstr>
      <vt:lpstr>SERVICE MODELS</vt:lpstr>
      <vt:lpstr>Infrastructure as a Service (IaaS)  </vt:lpstr>
      <vt:lpstr>Platform as a Service (PaaS)  </vt:lpstr>
      <vt:lpstr>Software as a Service (SaaS)  </vt:lpstr>
      <vt:lpstr>Benefits or characteristic of cloud computing</vt:lpstr>
      <vt:lpstr>Puzzles</vt:lpstr>
      <vt:lpstr>Answer: Ice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COMPUTING</dc:title>
  <dc:creator>ARMY</dc:creator>
  <cp:lastModifiedBy>ARMY</cp:lastModifiedBy>
  <cp:revision>15</cp:revision>
  <dcterms:created xsi:type="dcterms:W3CDTF">2017-04-03T15:56:48Z</dcterms:created>
  <dcterms:modified xsi:type="dcterms:W3CDTF">2017-04-05T17:55:42Z</dcterms:modified>
</cp:coreProperties>
</file>