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0" r:id="rId5"/>
    <p:sldId id="262" r:id="rId6"/>
    <p:sldId id="261" r:id="rId7"/>
    <p:sldId id="272" r:id="rId8"/>
    <p:sldId id="273" r:id="rId9"/>
    <p:sldId id="274" r:id="rId10"/>
    <p:sldId id="288" r:id="rId11"/>
    <p:sldId id="264" r:id="rId12"/>
    <p:sldId id="265" r:id="rId13"/>
    <p:sldId id="289" r:id="rId14"/>
    <p:sldId id="291" r:id="rId15"/>
    <p:sldId id="275" r:id="rId16"/>
    <p:sldId id="292" r:id="rId17"/>
    <p:sldId id="28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70" d="100"/>
          <a:sy n="70" d="100"/>
        </p:scale>
        <p:origin x="139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EB03C6-7553-4F92-B827-EB6BE89259D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6D2010BE-327F-4AA5-9F7D-C2BA72BDCF5B}">
      <dgm:prSet phldrT="[Text]"/>
      <dgm:spPr/>
      <dgm:t>
        <a:bodyPr/>
        <a:lstStyle/>
        <a:p>
          <a:r>
            <a:rPr lang="en-US" dirty="0" smtClean="0"/>
            <a:t>Volume</a:t>
          </a:r>
          <a:endParaRPr lang="en-US" dirty="0"/>
        </a:p>
      </dgm:t>
    </dgm:pt>
    <dgm:pt modelId="{6B421A22-6FBA-4D11-8475-1C8886B38987}" type="parTrans" cxnId="{6CBECF05-080D-47FB-89B4-D4514463A31D}">
      <dgm:prSet/>
      <dgm:spPr/>
      <dgm:t>
        <a:bodyPr/>
        <a:lstStyle/>
        <a:p>
          <a:endParaRPr lang="en-US"/>
        </a:p>
      </dgm:t>
    </dgm:pt>
    <dgm:pt modelId="{F154BCF2-1815-4668-8495-D6E2E94B6157}" type="sibTrans" cxnId="{6CBECF05-080D-47FB-89B4-D4514463A31D}">
      <dgm:prSet/>
      <dgm:spPr/>
      <dgm:t>
        <a:bodyPr/>
        <a:lstStyle/>
        <a:p>
          <a:endParaRPr lang="en-US"/>
        </a:p>
      </dgm:t>
    </dgm:pt>
    <dgm:pt modelId="{521BD757-8F30-40D7-8801-3116D6737458}">
      <dgm:prSet phldrT="[Text]" phldr="1"/>
      <dgm:spPr/>
      <dgm:t>
        <a:bodyPr/>
        <a:lstStyle/>
        <a:p>
          <a:endParaRPr lang="en-US" dirty="0"/>
        </a:p>
      </dgm:t>
    </dgm:pt>
    <dgm:pt modelId="{90A3856F-7F28-4934-A94C-CB89BB752064}" type="parTrans" cxnId="{A4230501-4C1F-4935-A6B4-2D331CD881F8}">
      <dgm:prSet/>
      <dgm:spPr/>
      <dgm:t>
        <a:bodyPr/>
        <a:lstStyle/>
        <a:p>
          <a:endParaRPr lang="en-US"/>
        </a:p>
      </dgm:t>
    </dgm:pt>
    <dgm:pt modelId="{E8CA4D75-5A21-419D-A02C-37EC86EC719F}" type="sibTrans" cxnId="{A4230501-4C1F-4935-A6B4-2D331CD881F8}">
      <dgm:prSet/>
      <dgm:spPr/>
      <dgm:t>
        <a:bodyPr/>
        <a:lstStyle/>
        <a:p>
          <a:endParaRPr lang="en-US"/>
        </a:p>
      </dgm:t>
    </dgm:pt>
    <dgm:pt modelId="{EA198E6E-6CD8-47A8-A881-1033E01F84F5}">
      <dgm:prSet phldrT="[Text]"/>
      <dgm:spPr/>
      <dgm:t>
        <a:bodyPr/>
        <a:lstStyle/>
        <a:p>
          <a:r>
            <a:rPr lang="en-US" dirty="0" smtClean="0"/>
            <a:t>Velocity</a:t>
          </a:r>
          <a:endParaRPr lang="en-US" dirty="0"/>
        </a:p>
      </dgm:t>
    </dgm:pt>
    <dgm:pt modelId="{D69F8746-BB80-47D4-9824-6F21E1463D44}" type="parTrans" cxnId="{CAF33E1F-0CFE-4C9E-B9B2-589A7093624A}">
      <dgm:prSet/>
      <dgm:spPr/>
      <dgm:t>
        <a:bodyPr/>
        <a:lstStyle/>
        <a:p>
          <a:endParaRPr lang="en-US"/>
        </a:p>
      </dgm:t>
    </dgm:pt>
    <dgm:pt modelId="{FA036EF8-3995-443F-8F2B-2DB7B7D1E9BD}" type="sibTrans" cxnId="{CAF33E1F-0CFE-4C9E-B9B2-589A7093624A}">
      <dgm:prSet/>
      <dgm:spPr/>
      <dgm:t>
        <a:bodyPr/>
        <a:lstStyle/>
        <a:p>
          <a:endParaRPr lang="en-US"/>
        </a:p>
      </dgm:t>
    </dgm:pt>
    <dgm:pt modelId="{69F099B7-F342-4086-A936-6AA8D2A3AB61}">
      <dgm:prSet phldrT="[Text]"/>
      <dgm:spPr/>
      <dgm:t>
        <a:bodyPr/>
        <a:lstStyle/>
        <a:p>
          <a:r>
            <a:rPr lang="en-US" dirty="0" smtClean="0"/>
            <a:t>Data Speed</a:t>
          </a:r>
          <a:endParaRPr lang="en-US" dirty="0"/>
        </a:p>
      </dgm:t>
    </dgm:pt>
    <dgm:pt modelId="{203495DD-5013-44F4-833B-394E6787E10A}" type="parTrans" cxnId="{5A44E9AD-0BA5-4BC9-9F39-A027D597A9F5}">
      <dgm:prSet/>
      <dgm:spPr/>
      <dgm:t>
        <a:bodyPr/>
        <a:lstStyle/>
        <a:p>
          <a:endParaRPr lang="en-US"/>
        </a:p>
      </dgm:t>
    </dgm:pt>
    <dgm:pt modelId="{79FBF82B-875C-42F4-A984-933D92EFFB2D}" type="sibTrans" cxnId="{5A44E9AD-0BA5-4BC9-9F39-A027D597A9F5}">
      <dgm:prSet/>
      <dgm:spPr/>
      <dgm:t>
        <a:bodyPr/>
        <a:lstStyle/>
        <a:p>
          <a:endParaRPr lang="en-US"/>
        </a:p>
      </dgm:t>
    </dgm:pt>
    <dgm:pt modelId="{E2CB0ABA-4D87-4FB1-98D1-494A57076288}">
      <dgm:prSet phldrT="[Text]" phldr="1"/>
      <dgm:spPr/>
      <dgm:t>
        <a:bodyPr/>
        <a:lstStyle/>
        <a:p>
          <a:endParaRPr lang="en-US" dirty="0"/>
        </a:p>
      </dgm:t>
    </dgm:pt>
    <dgm:pt modelId="{D41619B1-79CC-4D3F-B0FF-FAC3BD12392E}" type="parTrans" cxnId="{F6287D94-425A-4615-AC5D-FE13B017EC5A}">
      <dgm:prSet/>
      <dgm:spPr/>
      <dgm:t>
        <a:bodyPr/>
        <a:lstStyle/>
        <a:p>
          <a:endParaRPr lang="en-US"/>
        </a:p>
      </dgm:t>
    </dgm:pt>
    <dgm:pt modelId="{DF350E49-0B75-4785-9041-6721767E6AC8}" type="sibTrans" cxnId="{F6287D94-425A-4615-AC5D-FE13B017EC5A}">
      <dgm:prSet/>
      <dgm:spPr/>
      <dgm:t>
        <a:bodyPr/>
        <a:lstStyle/>
        <a:p>
          <a:endParaRPr lang="en-US"/>
        </a:p>
      </dgm:t>
    </dgm:pt>
    <dgm:pt modelId="{CC2539AC-50CC-43AD-BDA4-F30CC2507EAC}">
      <dgm:prSet phldrT="[Text]"/>
      <dgm:spPr/>
      <dgm:t>
        <a:bodyPr/>
        <a:lstStyle/>
        <a:p>
          <a:r>
            <a:rPr lang="en-US" dirty="0" smtClean="0"/>
            <a:t>Variety</a:t>
          </a:r>
          <a:endParaRPr lang="en-US" dirty="0"/>
        </a:p>
      </dgm:t>
    </dgm:pt>
    <dgm:pt modelId="{F51159E8-4637-406A-A8E9-1AA89D3F0F2B}" type="parTrans" cxnId="{69966C53-6C3B-4AF2-AC71-8D37CE0714E8}">
      <dgm:prSet/>
      <dgm:spPr/>
      <dgm:t>
        <a:bodyPr/>
        <a:lstStyle/>
        <a:p>
          <a:endParaRPr lang="en-US"/>
        </a:p>
      </dgm:t>
    </dgm:pt>
    <dgm:pt modelId="{72116AC7-24B5-423F-A0EE-71ACE4C24106}" type="sibTrans" cxnId="{69966C53-6C3B-4AF2-AC71-8D37CE0714E8}">
      <dgm:prSet/>
      <dgm:spPr/>
      <dgm:t>
        <a:bodyPr/>
        <a:lstStyle/>
        <a:p>
          <a:endParaRPr lang="en-US"/>
        </a:p>
      </dgm:t>
    </dgm:pt>
    <dgm:pt modelId="{9BB34F4F-AB4C-42DB-81FE-A9C57C8E11FF}">
      <dgm:prSet phldrT="[Text]"/>
      <dgm:spPr/>
      <dgm:t>
        <a:bodyPr/>
        <a:lstStyle/>
        <a:p>
          <a:r>
            <a:rPr lang="en-US" dirty="0" smtClean="0"/>
            <a:t>Data Types</a:t>
          </a:r>
          <a:endParaRPr lang="en-US" dirty="0"/>
        </a:p>
      </dgm:t>
    </dgm:pt>
    <dgm:pt modelId="{A361A20F-0BE2-4AF2-8662-F214CA9B3EBD}" type="parTrans" cxnId="{4B834C57-7D86-40B8-8A82-C22BE75F87C9}">
      <dgm:prSet/>
      <dgm:spPr/>
      <dgm:t>
        <a:bodyPr/>
        <a:lstStyle/>
        <a:p>
          <a:endParaRPr lang="en-US"/>
        </a:p>
      </dgm:t>
    </dgm:pt>
    <dgm:pt modelId="{5A1AD14F-E889-47D6-9336-025BC07DB09E}" type="sibTrans" cxnId="{4B834C57-7D86-40B8-8A82-C22BE75F87C9}">
      <dgm:prSet/>
      <dgm:spPr/>
      <dgm:t>
        <a:bodyPr/>
        <a:lstStyle/>
        <a:p>
          <a:endParaRPr lang="en-US"/>
        </a:p>
      </dgm:t>
    </dgm:pt>
    <dgm:pt modelId="{CB0E877E-2B10-4505-BF8F-98CF92B0FA4F}">
      <dgm:prSet phldrT="[Text]" phldr="1"/>
      <dgm:spPr/>
      <dgm:t>
        <a:bodyPr/>
        <a:lstStyle/>
        <a:p>
          <a:endParaRPr lang="en-US" dirty="0"/>
        </a:p>
      </dgm:t>
    </dgm:pt>
    <dgm:pt modelId="{2C9E7182-AF78-447C-9F18-C3E780A3E370}" type="parTrans" cxnId="{35287783-E857-4517-A19D-FD62AA2E6D2C}">
      <dgm:prSet/>
      <dgm:spPr/>
      <dgm:t>
        <a:bodyPr/>
        <a:lstStyle/>
        <a:p>
          <a:endParaRPr lang="en-US"/>
        </a:p>
      </dgm:t>
    </dgm:pt>
    <dgm:pt modelId="{DACB8A9A-3DF4-4FD5-AFBF-0CFF23E0FD7D}" type="sibTrans" cxnId="{35287783-E857-4517-A19D-FD62AA2E6D2C}">
      <dgm:prSet/>
      <dgm:spPr/>
      <dgm:t>
        <a:bodyPr/>
        <a:lstStyle/>
        <a:p>
          <a:endParaRPr lang="en-US"/>
        </a:p>
      </dgm:t>
    </dgm:pt>
    <dgm:pt modelId="{95ED9D4C-90F1-417A-9975-2BBCB11CF4B8}">
      <dgm:prSet phldrT="[Text]"/>
      <dgm:spPr/>
      <dgm:t>
        <a:bodyPr/>
        <a:lstStyle/>
        <a:p>
          <a:r>
            <a:rPr lang="en-US" dirty="0" smtClean="0"/>
            <a:t>Data quantity</a:t>
          </a:r>
          <a:endParaRPr lang="en-US" dirty="0"/>
        </a:p>
      </dgm:t>
    </dgm:pt>
    <dgm:pt modelId="{45C3856E-C70C-4A1F-9837-39AF6C45CC32}" type="sibTrans" cxnId="{ABFCA80D-DABF-465C-811C-6F98A7969F19}">
      <dgm:prSet/>
      <dgm:spPr/>
      <dgm:t>
        <a:bodyPr/>
        <a:lstStyle/>
        <a:p>
          <a:endParaRPr lang="en-US"/>
        </a:p>
      </dgm:t>
    </dgm:pt>
    <dgm:pt modelId="{ACA59733-B3A2-4A80-9EE7-5625624151CD}" type="parTrans" cxnId="{ABFCA80D-DABF-465C-811C-6F98A7969F19}">
      <dgm:prSet/>
      <dgm:spPr/>
      <dgm:t>
        <a:bodyPr/>
        <a:lstStyle/>
        <a:p>
          <a:endParaRPr lang="en-US"/>
        </a:p>
      </dgm:t>
    </dgm:pt>
    <dgm:pt modelId="{35108FE6-CEE3-4CC9-AB1D-25FBBE7D5F32}" type="pres">
      <dgm:prSet presAssocID="{C0EB03C6-7553-4F92-B827-EB6BE89259DB}" presName="Name0" presStyleCnt="0">
        <dgm:presLayoutVars>
          <dgm:dir/>
          <dgm:resizeHandles val="exact"/>
        </dgm:presLayoutVars>
      </dgm:prSet>
      <dgm:spPr/>
      <dgm:t>
        <a:bodyPr/>
        <a:lstStyle/>
        <a:p>
          <a:endParaRPr lang="en-US"/>
        </a:p>
      </dgm:t>
    </dgm:pt>
    <dgm:pt modelId="{AA4E839F-21BF-493D-B041-3AF9F6626C2A}" type="pres">
      <dgm:prSet presAssocID="{6D2010BE-327F-4AA5-9F7D-C2BA72BDCF5B}" presName="node" presStyleLbl="node1" presStyleIdx="0" presStyleCnt="3">
        <dgm:presLayoutVars>
          <dgm:bulletEnabled val="1"/>
        </dgm:presLayoutVars>
      </dgm:prSet>
      <dgm:spPr/>
      <dgm:t>
        <a:bodyPr/>
        <a:lstStyle/>
        <a:p>
          <a:endParaRPr lang="en-US"/>
        </a:p>
      </dgm:t>
    </dgm:pt>
    <dgm:pt modelId="{773CB0E6-50F1-4605-8DA7-D120C330E3D9}" type="pres">
      <dgm:prSet presAssocID="{F154BCF2-1815-4668-8495-D6E2E94B6157}" presName="sibTrans" presStyleCnt="0"/>
      <dgm:spPr/>
    </dgm:pt>
    <dgm:pt modelId="{8ED7CFE9-0251-473E-BD11-557A2972CDC5}" type="pres">
      <dgm:prSet presAssocID="{EA198E6E-6CD8-47A8-A881-1033E01F84F5}" presName="node" presStyleLbl="node1" presStyleIdx="1" presStyleCnt="3">
        <dgm:presLayoutVars>
          <dgm:bulletEnabled val="1"/>
        </dgm:presLayoutVars>
      </dgm:prSet>
      <dgm:spPr/>
      <dgm:t>
        <a:bodyPr/>
        <a:lstStyle/>
        <a:p>
          <a:endParaRPr lang="en-US"/>
        </a:p>
      </dgm:t>
    </dgm:pt>
    <dgm:pt modelId="{B2146C8E-A316-48C9-97F0-176B13FF01B0}" type="pres">
      <dgm:prSet presAssocID="{FA036EF8-3995-443F-8F2B-2DB7B7D1E9BD}" presName="sibTrans" presStyleCnt="0"/>
      <dgm:spPr/>
    </dgm:pt>
    <dgm:pt modelId="{CD848EAC-AA89-4CCD-93C1-C61951C749D5}" type="pres">
      <dgm:prSet presAssocID="{CC2539AC-50CC-43AD-BDA4-F30CC2507EAC}" presName="node" presStyleLbl="node1" presStyleIdx="2" presStyleCnt="3">
        <dgm:presLayoutVars>
          <dgm:bulletEnabled val="1"/>
        </dgm:presLayoutVars>
      </dgm:prSet>
      <dgm:spPr/>
      <dgm:t>
        <a:bodyPr/>
        <a:lstStyle/>
        <a:p>
          <a:endParaRPr lang="en-US"/>
        </a:p>
      </dgm:t>
    </dgm:pt>
  </dgm:ptLst>
  <dgm:cxnLst>
    <dgm:cxn modelId="{1664D54A-7706-465A-BB1D-8BD6034E1B65}" type="presOf" srcId="{EA198E6E-6CD8-47A8-A881-1033E01F84F5}" destId="{8ED7CFE9-0251-473E-BD11-557A2972CDC5}" srcOrd="0" destOrd="0" presId="urn:microsoft.com/office/officeart/2005/8/layout/hList6"/>
    <dgm:cxn modelId="{6CBECF05-080D-47FB-89B4-D4514463A31D}" srcId="{C0EB03C6-7553-4F92-B827-EB6BE89259DB}" destId="{6D2010BE-327F-4AA5-9F7D-C2BA72BDCF5B}" srcOrd="0" destOrd="0" parTransId="{6B421A22-6FBA-4D11-8475-1C8886B38987}" sibTransId="{F154BCF2-1815-4668-8495-D6E2E94B6157}"/>
    <dgm:cxn modelId="{ABFCA80D-DABF-465C-811C-6F98A7969F19}" srcId="{6D2010BE-327F-4AA5-9F7D-C2BA72BDCF5B}" destId="{95ED9D4C-90F1-417A-9975-2BBCB11CF4B8}" srcOrd="0" destOrd="0" parTransId="{ACA59733-B3A2-4A80-9EE7-5625624151CD}" sibTransId="{45C3856E-C70C-4A1F-9837-39AF6C45CC32}"/>
    <dgm:cxn modelId="{434C01C7-636A-49F6-B029-AC901970362D}" type="presOf" srcId="{9BB34F4F-AB4C-42DB-81FE-A9C57C8E11FF}" destId="{CD848EAC-AA89-4CCD-93C1-C61951C749D5}" srcOrd="0" destOrd="1" presId="urn:microsoft.com/office/officeart/2005/8/layout/hList6"/>
    <dgm:cxn modelId="{A775069F-48C4-413B-93E2-7D89277FEBBA}" type="presOf" srcId="{95ED9D4C-90F1-417A-9975-2BBCB11CF4B8}" destId="{AA4E839F-21BF-493D-B041-3AF9F6626C2A}" srcOrd="0" destOrd="1" presId="urn:microsoft.com/office/officeart/2005/8/layout/hList6"/>
    <dgm:cxn modelId="{69966C53-6C3B-4AF2-AC71-8D37CE0714E8}" srcId="{C0EB03C6-7553-4F92-B827-EB6BE89259DB}" destId="{CC2539AC-50CC-43AD-BDA4-F30CC2507EAC}" srcOrd="2" destOrd="0" parTransId="{F51159E8-4637-406A-A8E9-1AA89D3F0F2B}" sibTransId="{72116AC7-24B5-423F-A0EE-71ACE4C24106}"/>
    <dgm:cxn modelId="{35287783-E857-4517-A19D-FD62AA2E6D2C}" srcId="{CC2539AC-50CC-43AD-BDA4-F30CC2507EAC}" destId="{CB0E877E-2B10-4505-BF8F-98CF92B0FA4F}" srcOrd="1" destOrd="0" parTransId="{2C9E7182-AF78-447C-9F18-C3E780A3E370}" sibTransId="{DACB8A9A-3DF4-4FD5-AFBF-0CFF23E0FD7D}"/>
    <dgm:cxn modelId="{84CF7D44-AF32-4EC7-9F5C-01602662D3A6}" type="presOf" srcId="{CB0E877E-2B10-4505-BF8F-98CF92B0FA4F}" destId="{CD848EAC-AA89-4CCD-93C1-C61951C749D5}" srcOrd="0" destOrd="2" presId="urn:microsoft.com/office/officeart/2005/8/layout/hList6"/>
    <dgm:cxn modelId="{452074A0-0F90-4066-AD0E-1CBD12483303}" type="presOf" srcId="{E2CB0ABA-4D87-4FB1-98D1-494A57076288}" destId="{8ED7CFE9-0251-473E-BD11-557A2972CDC5}" srcOrd="0" destOrd="2" presId="urn:microsoft.com/office/officeart/2005/8/layout/hList6"/>
    <dgm:cxn modelId="{A4230501-4C1F-4935-A6B4-2D331CD881F8}" srcId="{6D2010BE-327F-4AA5-9F7D-C2BA72BDCF5B}" destId="{521BD757-8F30-40D7-8801-3116D6737458}" srcOrd="1" destOrd="0" parTransId="{90A3856F-7F28-4934-A94C-CB89BB752064}" sibTransId="{E8CA4D75-5A21-419D-A02C-37EC86EC719F}"/>
    <dgm:cxn modelId="{F6287D94-425A-4615-AC5D-FE13B017EC5A}" srcId="{EA198E6E-6CD8-47A8-A881-1033E01F84F5}" destId="{E2CB0ABA-4D87-4FB1-98D1-494A57076288}" srcOrd="1" destOrd="0" parTransId="{D41619B1-79CC-4D3F-B0FF-FAC3BD12392E}" sibTransId="{DF350E49-0B75-4785-9041-6721767E6AC8}"/>
    <dgm:cxn modelId="{870F26B2-357E-4AE4-B145-2172DB102C73}" type="presOf" srcId="{CC2539AC-50CC-43AD-BDA4-F30CC2507EAC}" destId="{CD848EAC-AA89-4CCD-93C1-C61951C749D5}" srcOrd="0" destOrd="0" presId="urn:microsoft.com/office/officeart/2005/8/layout/hList6"/>
    <dgm:cxn modelId="{4B834C57-7D86-40B8-8A82-C22BE75F87C9}" srcId="{CC2539AC-50CC-43AD-BDA4-F30CC2507EAC}" destId="{9BB34F4F-AB4C-42DB-81FE-A9C57C8E11FF}" srcOrd="0" destOrd="0" parTransId="{A361A20F-0BE2-4AF2-8662-F214CA9B3EBD}" sibTransId="{5A1AD14F-E889-47D6-9336-025BC07DB09E}"/>
    <dgm:cxn modelId="{5A44E9AD-0BA5-4BC9-9F39-A027D597A9F5}" srcId="{EA198E6E-6CD8-47A8-A881-1033E01F84F5}" destId="{69F099B7-F342-4086-A936-6AA8D2A3AB61}" srcOrd="0" destOrd="0" parTransId="{203495DD-5013-44F4-833B-394E6787E10A}" sibTransId="{79FBF82B-875C-42F4-A984-933D92EFFB2D}"/>
    <dgm:cxn modelId="{CAF33E1F-0CFE-4C9E-B9B2-589A7093624A}" srcId="{C0EB03C6-7553-4F92-B827-EB6BE89259DB}" destId="{EA198E6E-6CD8-47A8-A881-1033E01F84F5}" srcOrd="1" destOrd="0" parTransId="{D69F8746-BB80-47D4-9824-6F21E1463D44}" sibTransId="{FA036EF8-3995-443F-8F2B-2DB7B7D1E9BD}"/>
    <dgm:cxn modelId="{9AF9A2A8-0081-41B4-9C27-B094D8B377A0}" type="presOf" srcId="{69F099B7-F342-4086-A936-6AA8D2A3AB61}" destId="{8ED7CFE9-0251-473E-BD11-557A2972CDC5}" srcOrd="0" destOrd="1" presId="urn:microsoft.com/office/officeart/2005/8/layout/hList6"/>
    <dgm:cxn modelId="{0927D5A6-B14B-4749-BD2E-C744285C4085}" type="presOf" srcId="{521BD757-8F30-40D7-8801-3116D6737458}" destId="{AA4E839F-21BF-493D-B041-3AF9F6626C2A}" srcOrd="0" destOrd="2" presId="urn:microsoft.com/office/officeart/2005/8/layout/hList6"/>
    <dgm:cxn modelId="{A32F9F37-9B18-4D7E-A29E-EAF7CF89851E}" type="presOf" srcId="{6D2010BE-327F-4AA5-9F7D-C2BA72BDCF5B}" destId="{AA4E839F-21BF-493D-B041-3AF9F6626C2A}" srcOrd="0" destOrd="0" presId="urn:microsoft.com/office/officeart/2005/8/layout/hList6"/>
    <dgm:cxn modelId="{61DC7250-5E14-428B-BA50-388F4DE39FD8}" type="presOf" srcId="{C0EB03C6-7553-4F92-B827-EB6BE89259DB}" destId="{35108FE6-CEE3-4CC9-AB1D-25FBBE7D5F32}" srcOrd="0" destOrd="0" presId="urn:microsoft.com/office/officeart/2005/8/layout/hList6"/>
    <dgm:cxn modelId="{88569930-B2B7-4403-B518-F2A59E74148D}" type="presParOf" srcId="{35108FE6-CEE3-4CC9-AB1D-25FBBE7D5F32}" destId="{AA4E839F-21BF-493D-B041-3AF9F6626C2A}" srcOrd="0" destOrd="0" presId="urn:microsoft.com/office/officeart/2005/8/layout/hList6"/>
    <dgm:cxn modelId="{9F8F4159-252B-4FFB-9E47-095ED48CC526}" type="presParOf" srcId="{35108FE6-CEE3-4CC9-AB1D-25FBBE7D5F32}" destId="{773CB0E6-50F1-4605-8DA7-D120C330E3D9}" srcOrd="1" destOrd="0" presId="urn:microsoft.com/office/officeart/2005/8/layout/hList6"/>
    <dgm:cxn modelId="{0B04FA8D-AD92-4A41-83EF-3A3ED670B18A}" type="presParOf" srcId="{35108FE6-CEE3-4CC9-AB1D-25FBBE7D5F32}" destId="{8ED7CFE9-0251-473E-BD11-557A2972CDC5}" srcOrd="2" destOrd="0" presId="urn:microsoft.com/office/officeart/2005/8/layout/hList6"/>
    <dgm:cxn modelId="{E4BB8E4D-49B6-4F53-A55C-E4CF87CE11E0}" type="presParOf" srcId="{35108FE6-CEE3-4CC9-AB1D-25FBBE7D5F32}" destId="{B2146C8E-A316-48C9-97F0-176B13FF01B0}" srcOrd="3" destOrd="0" presId="urn:microsoft.com/office/officeart/2005/8/layout/hList6"/>
    <dgm:cxn modelId="{17549181-059D-43E3-98C9-D0FB84EBF936}" type="presParOf" srcId="{35108FE6-CEE3-4CC9-AB1D-25FBBE7D5F32}" destId="{CD848EAC-AA89-4CCD-93C1-C61951C749D5}"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E839F-21BF-493D-B041-3AF9F6626C2A}">
      <dsp:nvSpPr>
        <dsp:cNvPr id="0" name=""/>
        <dsp:cNvSpPr/>
      </dsp:nvSpPr>
      <dsp:spPr>
        <a:xfrm rot="16200000">
          <a:off x="-841755" y="842748"/>
          <a:ext cx="4267200" cy="258170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0" tIns="0" rIns="301501" bIns="0" numCol="1" spcCol="1270" anchor="t" anchorCtr="0">
          <a:noAutofit/>
        </a:bodyPr>
        <a:lstStyle/>
        <a:p>
          <a:pPr lvl="0" algn="l" defTabSz="2089150">
            <a:lnSpc>
              <a:spcPct val="90000"/>
            </a:lnSpc>
            <a:spcBef>
              <a:spcPct val="0"/>
            </a:spcBef>
            <a:spcAft>
              <a:spcPct val="35000"/>
            </a:spcAft>
          </a:pPr>
          <a:r>
            <a:rPr lang="en-US" sz="4700" kern="1200" dirty="0" smtClean="0"/>
            <a:t>Volume</a:t>
          </a:r>
          <a:endParaRPr lang="en-US" sz="4700" kern="1200" dirty="0"/>
        </a:p>
        <a:p>
          <a:pPr marL="285750" lvl="1" indent="-285750" algn="l" defTabSz="1644650">
            <a:lnSpc>
              <a:spcPct val="90000"/>
            </a:lnSpc>
            <a:spcBef>
              <a:spcPct val="0"/>
            </a:spcBef>
            <a:spcAft>
              <a:spcPct val="15000"/>
            </a:spcAft>
            <a:buChar char="••"/>
          </a:pPr>
          <a:r>
            <a:rPr lang="en-US" sz="3700" kern="1200" dirty="0" smtClean="0"/>
            <a:t>Data quantity</a:t>
          </a:r>
          <a:endParaRPr lang="en-US" sz="3700" kern="1200" dirty="0"/>
        </a:p>
        <a:p>
          <a:pPr marL="285750" lvl="1" indent="-285750" algn="l" defTabSz="1644650">
            <a:lnSpc>
              <a:spcPct val="90000"/>
            </a:lnSpc>
            <a:spcBef>
              <a:spcPct val="0"/>
            </a:spcBef>
            <a:spcAft>
              <a:spcPct val="15000"/>
            </a:spcAft>
            <a:buChar char="••"/>
          </a:pPr>
          <a:endParaRPr lang="en-US" sz="3700" kern="1200" dirty="0"/>
        </a:p>
      </dsp:txBody>
      <dsp:txXfrm rot="5400000">
        <a:off x="994" y="853439"/>
        <a:ext cx="2581702" cy="2560320"/>
      </dsp:txXfrm>
    </dsp:sp>
    <dsp:sp modelId="{8ED7CFE9-0251-473E-BD11-557A2972CDC5}">
      <dsp:nvSpPr>
        <dsp:cNvPr id="0" name=""/>
        <dsp:cNvSpPr/>
      </dsp:nvSpPr>
      <dsp:spPr>
        <a:xfrm rot="16200000">
          <a:off x="1933575" y="842748"/>
          <a:ext cx="4267200" cy="258170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0" tIns="0" rIns="301501" bIns="0" numCol="1" spcCol="1270" anchor="t" anchorCtr="0">
          <a:noAutofit/>
        </a:bodyPr>
        <a:lstStyle/>
        <a:p>
          <a:pPr lvl="0" algn="l" defTabSz="2089150">
            <a:lnSpc>
              <a:spcPct val="90000"/>
            </a:lnSpc>
            <a:spcBef>
              <a:spcPct val="0"/>
            </a:spcBef>
            <a:spcAft>
              <a:spcPct val="35000"/>
            </a:spcAft>
          </a:pPr>
          <a:r>
            <a:rPr lang="en-US" sz="4700" kern="1200" dirty="0" smtClean="0"/>
            <a:t>Velocity</a:t>
          </a:r>
          <a:endParaRPr lang="en-US" sz="4700" kern="1200" dirty="0"/>
        </a:p>
        <a:p>
          <a:pPr marL="285750" lvl="1" indent="-285750" algn="l" defTabSz="1644650">
            <a:lnSpc>
              <a:spcPct val="90000"/>
            </a:lnSpc>
            <a:spcBef>
              <a:spcPct val="0"/>
            </a:spcBef>
            <a:spcAft>
              <a:spcPct val="15000"/>
            </a:spcAft>
            <a:buChar char="••"/>
          </a:pPr>
          <a:r>
            <a:rPr lang="en-US" sz="3700" kern="1200" dirty="0" smtClean="0"/>
            <a:t>Data Speed</a:t>
          </a:r>
          <a:endParaRPr lang="en-US" sz="3700" kern="1200" dirty="0"/>
        </a:p>
        <a:p>
          <a:pPr marL="285750" lvl="1" indent="-285750" algn="l" defTabSz="1644650">
            <a:lnSpc>
              <a:spcPct val="90000"/>
            </a:lnSpc>
            <a:spcBef>
              <a:spcPct val="0"/>
            </a:spcBef>
            <a:spcAft>
              <a:spcPct val="15000"/>
            </a:spcAft>
            <a:buChar char="••"/>
          </a:pPr>
          <a:endParaRPr lang="en-US" sz="3700" kern="1200" dirty="0"/>
        </a:p>
      </dsp:txBody>
      <dsp:txXfrm rot="5400000">
        <a:off x="2776324" y="853439"/>
        <a:ext cx="2581702" cy="2560320"/>
      </dsp:txXfrm>
    </dsp:sp>
    <dsp:sp modelId="{CD848EAC-AA89-4CCD-93C1-C61951C749D5}">
      <dsp:nvSpPr>
        <dsp:cNvPr id="0" name=""/>
        <dsp:cNvSpPr/>
      </dsp:nvSpPr>
      <dsp:spPr>
        <a:xfrm rot="16200000">
          <a:off x="4708905" y="842748"/>
          <a:ext cx="4267200" cy="258170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0" tIns="0" rIns="301501" bIns="0" numCol="1" spcCol="1270" anchor="t" anchorCtr="0">
          <a:noAutofit/>
        </a:bodyPr>
        <a:lstStyle/>
        <a:p>
          <a:pPr lvl="0" algn="l" defTabSz="2089150">
            <a:lnSpc>
              <a:spcPct val="90000"/>
            </a:lnSpc>
            <a:spcBef>
              <a:spcPct val="0"/>
            </a:spcBef>
            <a:spcAft>
              <a:spcPct val="35000"/>
            </a:spcAft>
          </a:pPr>
          <a:r>
            <a:rPr lang="en-US" sz="4700" kern="1200" dirty="0" smtClean="0"/>
            <a:t>Variety</a:t>
          </a:r>
          <a:endParaRPr lang="en-US" sz="4700" kern="1200" dirty="0"/>
        </a:p>
        <a:p>
          <a:pPr marL="285750" lvl="1" indent="-285750" algn="l" defTabSz="1644650">
            <a:lnSpc>
              <a:spcPct val="90000"/>
            </a:lnSpc>
            <a:spcBef>
              <a:spcPct val="0"/>
            </a:spcBef>
            <a:spcAft>
              <a:spcPct val="15000"/>
            </a:spcAft>
            <a:buChar char="••"/>
          </a:pPr>
          <a:r>
            <a:rPr lang="en-US" sz="3700" kern="1200" dirty="0" smtClean="0"/>
            <a:t>Data Types</a:t>
          </a:r>
          <a:endParaRPr lang="en-US" sz="3700" kern="1200" dirty="0"/>
        </a:p>
        <a:p>
          <a:pPr marL="285750" lvl="1" indent="-285750" algn="l" defTabSz="1644650">
            <a:lnSpc>
              <a:spcPct val="90000"/>
            </a:lnSpc>
            <a:spcBef>
              <a:spcPct val="0"/>
            </a:spcBef>
            <a:spcAft>
              <a:spcPct val="15000"/>
            </a:spcAft>
            <a:buChar char="••"/>
          </a:pPr>
          <a:endParaRPr lang="en-US" sz="3700" kern="1200" dirty="0"/>
        </a:p>
      </dsp:txBody>
      <dsp:txXfrm rot="5400000">
        <a:off x="5551654" y="853439"/>
        <a:ext cx="2581702" cy="256032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B29D9-1AED-446F-87CA-4C2BAE8824B0}" type="datetimeFigureOut">
              <a:rPr lang="en-US" smtClean="0"/>
              <a:pPr/>
              <a:t>11/20/2016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DFF6FF-AF16-4011-8C55-9B5195BFB3CC}" type="slidenum">
              <a:rPr lang="en-US" smtClean="0"/>
              <a:pPr/>
              <a:t>‹#›</a:t>
            </a:fld>
            <a:endParaRPr lang="en-US"/>
          </a:p>
        </p:txBody>
      </p:sp>
    </p:spTree>
    <p:extLst>
      <p:ext uri="{BB962C8B-B14F-4D97-AF65-F5344CB8AC3E}">
        <p14:creationId xmlns:p14="http://schemas.microsoft.com/office/powerpoint/2010/main" val="2271031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p:spPr>
      </p:sp>
      <p:sp>
        <p:nvSpPr>
          <p:cNvPr id="358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233502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err="1" smtClean="0"/>
              <a:t>Acco.to</a:t>
            </a:r>
            <a:r>
              <a:rPr lang="en-US" dirty="0" smtClean="0"/>
              <a:t> IBM</a:t>
            </a:r>
          </a:p>
        </p:txBody>
      </p:sp>
      <p:sp>
        <p:nvSpPr>
          <p:cNvPr id="36868" name="Slide Number Placeholder 3"/>
          <p:cNvSpPr txBox="1">
            <a:spLocks noGrp="1"/>
          </p:cNvSpPr>
          <p:nvPr/>
        </p:nvSpPr>
        <p:spPr bwMode="auto">
          <a:xfrm>
            <a:off x="3884613" y="8685213"/>
            <a:ext cx="2971800" cy="458787"/>
          </a:xfrm>
          <a:prstGeom prst="rect">
            <a:avLst/>
          </a:prstGeom>
          <a:noFill/>
          <a:ln w="9525">
            <a:noFill/>
            <a:miter lim="800000"/>
            <a:headEnd/>
            <a:tailEnd/>
          </a:ln>
        </p:spPr>
        <p:txBody>
          <a:bodyPr anchor="b"/>
          <a:lstStyle/>
          <a:p>
            <a:pPr algn="r" eaLnBrk="1" hangingPunct="1"/>
            <a:fld id="{D5FDDC65-440E-4FAE-B300-DF9A48971D20}" type="slidenum">
              <a:rPr lang="en-US" sz="1200">
                <a:latin typeface="Calibri" pitchFamily="34" charset="0"/>
              </a:rPr>
              <a:pPr algn="r" eaLnBrk="1" hangingPunct="1"/>
              <a:t>6</a:t>
            </a:fld>
            <a:endParaRPr lang="en-US" sz="1200">
              <a:latin typeface="Calibri" pitchFamily="34" charset="0"/>
            </a:endParaRPr>
          </a:p>
        </p:txBody>
      </p:sp>
    </p:spTree>
    <p:extLst>
      <p:ext uri="{BB962C8B-B14F-4D97-AF65-F5344CB8AC3E}">
        <p14:creationId xmlns:p14="http://schemas.microsoft.com/office/powerpoint/2010/main" val="3218226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p:spPr>
      </p:sp>
      <p:sp>
        <p:nvSpPr>
          <p:cNvPr id="389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212667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a:p>
            <a:pPr eaLnBrk="1" hangingPunct="1"/>
            <a:endParaRPr lang="en-US" dirty="0" smtClean="0"/>
          </a:p>
          <a:p>
            <a:pPr eaLnBrk="1" hangingPunct="1"/>
            <a:r>
              <a:rPr lang="en-US" dirty="0" smtClean="0"/>
              <a:t>Quote practical examples</a:t>
            </a:r>
          </a:p>
          <a:p>
            <a:pPr eaLnBrk="1" hangingPunct="1"/>
            <a:endParaRPr lang="en-US" dirty="0" smtClean="0"/>
          </a:p>
        </p:txBody>
      </p:sp>
    </p:spTree>
    <p:extLst>
      <p:ext uri="{BB962C8B-B14F-4D97-AF65-F5344CB8AC3E}">
        <p14:creationId xmlns:p14="http://schemas.microsoft.com/office/powerpoint/2010/main" val="1181505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4B3D3C-21DC-475D-9930-61FDBE7332F7}" type="datetimeFigureOut">
              <a:rPr lang="en-US" smtClean="0"/>
              <a:pPr/>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F922-21A3-466F-8543-0AC6D2D315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B3D3C-21DC-475D-9930-61FDBE7332F7}" type="datetimeFigureOut">
              <a:rPr lang="en-US" smtClean="0"/>
              <a:pPr/>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F922-21A3-466F-8543-0AC6D2D315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B3D3C-21DC-475D-9930-61FDBE7332F7}" type="datetimeFigureOut">
              <a:rPr lang="en-US" smtClean="0"/>
              <a:pPr/>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F922-21A3-466F-8543-0AC6D2D315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B3D3C-21DC-475D-9930-61FDBE7332F7}" type="datetimeFigureOut">
              <a:rPr lang="en-US" smtClean="0"/>
              <a:pPr/>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F922-21A3-466F-8543-0AC6D2D315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4B3D3C-21DC-475D-9930-61FDBE7332F7}" type="datetimeFigureOut">
              <a:rPr lang="en-US" smtClean="0"/>
              <a:pPr/>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5F922-21A3-466F-8543-0AC6D2D315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4B3D3C-21DC-475D-9930-61FDBE7332F7}" type="datetimeFigureOut">
              <a:rPr lang="en-US" smtClean="0"/>
              <a:pPr/>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5F922-21A3-466F-8543-0AC6D2D315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4B3D3C-21DC-475D-9930-61FDBE7332F7}" type="datetimeFigureOut">
              <a:rPr lang="en-US" smtClean="0"/>
              <a:pPr/>
              <a:t>11/20/2016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15F922-21A3-466F-8543-0AC6D2D315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4B3D3C-21DC-475D-9930-61FDBE7332F7}" type="datetimeFigureOut">
              <a:rPr lang="en-US" smtClean="0"/>
              <a:pPr/>
              <a:t>11/20/2016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5F922-21A3-466F-8543-0AC6D2D315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B3D3C-21DC-475D-9930-61FDBE7332F7}" type="datetimeFigureOut">
              <a:rPr lang="en-US" smtClean="0"/>
              <a:pPr/>
              <a:t>11/20/2016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15F922-21A3-466F-8543-0AC6D2D315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4B3D3C-21DC-475D-9930-61FDBE7332F7}" type="datetimeFigureOut">
              <a:rPr lang="en-US" smtClean="0"/>
              <a:pPr/>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5F922-21A3-466F-8543-0AC6D2D315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4B3D3C-21DC-475D-9930-61FDBE7332F7}" type="datetimeFigureOut">
              <a:rPr lang="en-US" smtClean="0"/>
              <a:pPr/>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5F922-21A3-466F-8543-0AC6D2D315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B3D3C-21DC-475D-9930-61FDBE7332F7}" type="datetimeFigureOut">
              <a:rPr lang="en-US" smtClean="0"/>
              <a:pPr/>
              <a:t>11/20/2016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5F922-21A3-466F-8543-0AC6D2D315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thenextweb.com/insider/2015/03/29/4-ways-to-improve-customer-experience-with-data/"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762000"/>
          </a:xfrm>
        </p:spPr>
        <p:txBody>
          <a:bodyPr/>
          <a:lstStyle/>
          <a:p>
            <a:r>
              <a:rPr lang="en-US" b="1" u="sng" dirty="0" smtClean="0">
                <a:latin typeface="Calisto MT" pitchFamily="18" charset="0"/>
              </a:rPr>
              <a:t>BIG  DATA</a:t>
            </a:r>
            <a:endParaRPr lang="en-US" b="1" u="sng" dirty="0">
              <a:latin typeface="Calisto MT" pitchFamily="18" charset="0"/>
            </a:endParaRPr>
          </a:p>
        </p:txBody>
      </p:sp>
      <p:sp>
        <p:nvSpPr>
          <p:cNvPr id="3" name="Subtitle 2"/>
          <p:cNvSpPr>
            <a:spLocks noGrp="1"/>
          </p:cNvSpPr>
          <p:nvPr>
            <p:ph type="subTitle" idx="1"/>
          </p:nvPr>
        </p:nvSpPr>
        <p:spPr>
          <a:xfrm>
            <a:off x="2590800" y="5486400"/>
            <a:ext cx="6400800" cy="990600"/>
          </a:xfrm>
        </p:spPr>
        <p:txBody>
          <a:bodyPr>
            <a:noAutofit/>
          </a:bodyPr>
          <a:lstStyle/>
          <a:p>
            <a:pPr algn="r"/>
            <a:r>
              <a:rPr lang="en-US" sz="2400" dirty="0" smtClean="0">
                <a:solidFill>
                  <a:schemeClr val="tx1"/>
                </a:solidFill>
              </a:rPr>
              <a:t>Prepared By :-</a:t>
            </a:r>
          </a:p>
          <a:p>
            <a:pPr algn="r"/>
            <a:r>
              <a:rPr lang="en-US" sz="2400" dirty="0" smtClean="0">
                <a:solidFill>
                  <a:schemeClr val="tx1"/>
                </a:solidFill>
              </a:rPr>
              <a:t>Nisha Choudhary</a:t>
            </a:r>
          </a:p>
        </p:txBody>
      </p:sp>
      <p:pic>
        <p:nvPicPr>
          <p:cNvPr id="4" name="Picture 2" descr="http://www.alleywatch.com/wp-content/uploads/2013/04/Big-Data1.jpg"/>
          <p:cNvPicPr>
            <a:picLocks noChangeAspect="1" noChangeArrowheads="1"/>
          </p:cNvPicPr>
          <p:nvPr/>
        </p:nvPicPr>
        <p:blipFill>
          <a:blip r:embed="rId2" cstate="print"/>
          <a:srcRect/>
          <a:stretch>
            <a:fillRect/>
          </a:stretch>
        </p:blipFill>
        <p:spPr bwMode="auto">
          <a:xfrm>
            <a:off x="0" y="838201"/>
            <a:ext cx="91440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9700" y="866775"/>
            <a:ext cx="6324600" cy="5124450"/>
          </a:xfrm>
          <a:prstGeom prst="rect">
            <a:avLst/>
          </a:prstGeom>
        </p:spPr>
      </p:pic>
    </p:spTree>
    <p:extLst>
      <p:ext uri="{BB962C8B-B14F-4D97-AF65-F5344CB8AC3E}">
        <p14:creationId xmlns:p14="http://schemas.microsoft.com/office/powerpoint/2010/main" val="2998614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bwMode="auto">
          <a:xfrm>
            <a:off x="457200" y="0"/>
            <a:ext cx="7886700" cy="1249363"/>
          </a:xfrm>
          <a:noFill/>
        </p:spPr>
        <p:txBody>
          <a:bodyPr wrap="square" numCol="1" anchorCtr="0" compatLnSpc="1">
            <a:prstTxWarp prst="textNoShape">
              <a:avLst/>
            </a:prstTxWarp>
          </a:bodyPr>
          <a:lstStyle/>
          <a:p>
            <a:r>
              <a:rPr lang="en-US" sz="4000" dirty="0" smtClean="0">
                <a:solidFill>
                  <a:schemeClr val="tx1"/>
                </a:solidFill>
                <a:latin typeface="Trebuchet MS" pitchFamily="34" charset="0"/>
              </a:rPr>
              <a:t>   </a:t>
            </a:r>
            <a:r>
              <a:rPr lang="en-US" sz="4000" b="1" u="sng" dirty="0" smtClean="0">
                <a:solidFill>
                  <a:schemeClr val="tx1"/>
                </a:solidFill>
                <a:latin typeface="Trebuchet MS" pitchFamily="34" charset="0"/>
              </a:rPr>
              <a:t>Why Big Data</a:t>
            </a:r>
          </a:p>
        </p:txBody>
      </p:sp>
      <p:sp>
        <p:nvSpPr>
          <p:cNvPr id="56323" name="Rectangle 3"/>
          <p:cNvSpPr>
            <a:spLocks noGrp="1"/>
          </p:cNvSpPr>
          <p:nvPr>
            <p:ph type="body" idx="1"/>
          </p:nvPr>
        </p:nvSpPr>
        <p:spPr bwMode="auto">
          <a:xfrm>
            <a:off x="457200" y="1600200"/>
            <a:ext cx="8229600" cy="5029200"/>
          </a:xfrm>
        </p:spPr>
        <p:txBody>
          <a:bodyPr wrap="square" numCol="1" anchor="t" anchorCtr="0" compatLnSpc="1">
            <a:prstTxWarp prst="textNoShape">
              <a:avLst/>
            </a:prstTxWarp>
            <a:normAutofit/>
          </a:bodyPr>
          <a:lstStyle/>
          <a:p>
            <a:pPr>
              <a:buFont typeface="Arial" charset="0"/>
              <a:buChar char="•"/>
              <a:defRPr/>
            </a:pPr>
            <a:r>
              <a:rPr lang="en-US" dirty="0">
                <a:latin typeface="Trebuchet MS" pitchFamily="34" charset="0"/>
              </a:rPr>
              <a:t>G</a:t>
            </a:r>
            <a:r>
              <a:rPr lang="en-US" dirty="0" smtClean="0">
                <a:solidFill>
                  <a:schemeClr val="tx1"/>
                </a:solidFill>
                <a:latin typeface="Trebuchet MS" pitchFamily="34" charset="0"/>
              </a:rPr>
              <a:t>rowth of Big Data is needed  </a:t>
            </a:r>
          </a:p>
          <a:p>
            <a:pPr>
              <a:buFont typeface="Arial" charset="0"/>
              <a:buNone/>
              <a:defRPr/>
            </a:pPr>
            <a:endParaRPr lang="en-US" dirty="0" smtClean="0">
              <a:solidFill>
                <a:schemeClr val="tx1"/>
              </a:solidFill>
              <a:latin typeface="Trebuchet MS" pitchFamily="34" charset="0"/>
            </a:endParaRPr>
          </a:p>
          <a:p>
            <a:pPr lvl="1">
              <a:buFont typeface="Arial" charset="0"/>
              <a:buChar char="–"/>
              <a:defRPr/>
            </a:pPr>
            <a:r>
              <a:rPr lang="en-US" sz="2400" dirty="0" smtClean="0">
                <a:solidFill>
                  <a:schemeClr val="tx1"/>
                </a:solidFill>
                <a:latin typeface="Trebuchet MS" pitchFamily="34" charset="0"/>
              </a:rPr>
              <a:t>Increase of storage capacities</a:t>
            </a:r>
          </a:p>
          <a:p>
            <a:pPr lvl="1">
              <a:buFont typeface="Arial" charset="0"/>
              <a:buNone/>
              <a:defRPr/>
            </a:pPr>
            <a:endParaRPr lang="en-US" sz="2400" dirty="0" smtClean="0">
              <a:solidFill>
                <a:schemeClr val="tx1"/>
              </a:solidFill>
              <a:latin typeface="Trebuchet MS" pitchFamily="34" charset="0"/>
            </a:endParaRPr>
          </a:p>
          <a:p>
            <a:pPr lvl="1">
              <a:buFont typeface="Arial" charset="0"/>
              <a:buChar char="–"/>
              <a:defRPr/>
            </a:pPr>
            <a:r>
              <a:rPr lang="en-US" sz="2400" dirty="0" smtClean="0">
                <a:solidFill>
                  <a:schemeClr val="tx1"/>
                </a:solidFill>
                <a:latin typeface="Trebuchet MS" pitchFamily="34" charset="0"/>
              </a:rPr>
              <a:t>Increase of processing power</a:t>
            </a:r>
          </a:p>
          <a:p>
            <a:pPr lvl="1">
              <a:buFont typeface="Arial" charset="0"/>
              <a:buNone/>
              <a:defRPr/>
            </a:pPr>
            <a:endParaRPr lang="en-US" sz="2400" dirty="0" smtClean="0">
              <a:solidFill>
                <a:schemeClr val="tx1"/>
              </a:solidFill>
              <a:latin typeface="Trebuchet MS" pitchFamily="34" charset="0"/>
            </a:endParaRPr>
          </a:p>
          <a:p>
            <a:pPr lvl="1">
              <a:buFont typeface="Arial" charset="0"/>
              <a:buChar char="–"/>
              <a:defRPr/>
            </a:pPr>
            <a:r>
              <a:rPr lang="en-US" sz="2400" dirty="0" smtClean="0">
                <a:solidFill>
                  <a:schemeClr val="tx1"/>
                </a:solidFill>
                <a:latin typeface="Trebuchet MS" pitchFamily="34" charset="0"/>
              </a:rPr>
              <a:t>Availability of data(different data types)</a:t>
            </a:r>
          </a:p>
          <a:p>
            <a:pPr lvl="1">
              <a:buFont typeface="Arial" charset="0"/>
              <a:buChar char="–"/>
              <a:defRPr/>
            </a:pPr>
            <a:endParaRPr lang="en-US" sz="2400" dirty="0" smtClean="0">
              <a:solidFill>
                <a:schemeClr val="tx1"/>
              </a:solidFill>
              <a:latin typeface="Trebuchet MS" pitchFamily="34" charset="0"/>
            </a:endParaRPr>
          </a:p>
          <a:p>
            <a:pPr lvl="1">
              <a:buFont typeface="Arial" charset="0"/>
              <a:buChar char="–"/>
              <a:defRPr/>
            </a:pPr>
            <a:r>
              <a:rPr lang="en-US" sz="2400" dirty="0" smtClean="0">
                <a:solidFill>
                  <a:schemeClr val="tx1"/>
                </a:solidFill>
                <a:latin typeface="Trebuchet MS" pitchFamily="34" charset="0"/>
              </a:rPr>
              <a:t>Every day we create 2.5 quintillion bytes of data; 90% of the data in the world today has been created in the last two years alone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defRPr/>
            </a:pPr>
            <a:r>
              <a:rPr lang="en-GB" sz="4000" b="1" u="sng" dirty="0" smtClean="0"/>
              <a:t>Why Big Data</a:t>
            </a:r>
            <a:endParaRPr lang="en-GB" sz="4000" b="1" u="sng" dirty="0"/>
          </a:p>
        </p:txBody>
      </p:sp>
      <p:pic>
        <p:nvPicPr>
          <p:cNvPr id="15363" name="Picture 2"/>
          <p:cNvPicPr>
            <a:picLocks noChangeAspect="1"/>
          </p:cNvPicPr>
          <p:nvPr/>
        </p:nvPicPr>
        <p:blipFill>
          <a:blip r:embed="rId2" cstate="print"/>
          <a:srcRect/>
          <a:stretch>
            <a:fillRect/>
          </a:stretch>
        </p:blipFill>
        <p:spPr bwMode="auto">
          <a:xfrm>
            <a:off x="4114800" y="1143000"/>
            <a:ext cx="5029200" cy="5343525"/>
          </a:xfrm>
          <a:prstGeom prst="rect">
            <a:avLst/>
          </a:prstGeom>
          <a:noFill/>
          <a:ln w="9525">
            <a:noFill/>
            <a:miter lim="800000"/>
            <a:headEnd/>
            <a:tailEnd/>
          </a:ln>
        </p:spPr>
      </p:pic>
      <p:sp>
        <p:nvSpPr>
          <p:cNvPr id="4" name="TextBox 3"/>
          <p:cNvSpPr txBox="1"/>
          <p:nvPr/>
        </p:nvSpPr>
        <p:spPr>
          <a:xfrm>
            <a:off x="76200" y="1624548"/>
            <a:ext cx="3967048" cy="2677656"/>
          </a:xfrm>
          <a:prstGeom prst="rect">
            <a:avLst/>
          </a:prstGeom>
          <a:noFill/>
        </p:spPr>
        <p:txBody>
          <a:bodyPr wrap="none" rtlCol="0">
            <a:spAutoFit/>
          </a:bodyPr>
          <a:lstStyle/>
          <a:p>
            <a:pPr>
              <a:buFont typeface="Arial" pitchFamily="34" charset="0"/>
              <a:buChar char="•"/>
            </a:pPr>
            <a:r>
              <a:rPr lang="en-US" sz="2400" dirty="0" smtClean="0"/>
              <a:t>FB generates 10TB daily </a:t>
            </a:r>
          </a:p>
          <a:p>
            <a:endParaRPr lang="en-US" sz="2400" dirty="0" smtClean="0"/>
          </a:p>
          <a:p>
            <a:pPr>
              <a:buFont typeface="Arial" pitchFamily="34" charset="0"/>
              <a:buChar char="•"/>
            </a:pPr>
            <a:r>
              <a:rPr lang="en-US" sz="2400" dirty="0" smtClean="0"/>
              <a:t>Twitter generates 7TB of data</a:t>
            </a:r>
          </a:p>
          <a:p>
            <a:r>
              <a:rPr lang="en-US" sz="2400" dirty="0" smtClean="0"/>
              <a:t>Daily</a:t>
            </a:r>
          </a:p>
          <a:p>
            <a:endParaRPr lang="en-US" sz="2400" dirty="0" smtClean="0"/>
          </a:p>
          <a:p>
            <a:endParaRPr lang="en-US" sz="2400" dirty="0" smtClean="0"/>
          </a:p>
          <a:p>
            <a:pPr>
              <a:buFont typeface="Arial" pitchFamily="34" charset="0"/>
              <a:buChar char="•"/>
            </a:pP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Tools </a:t>
            </a:r>
            <a:r>
              <a:rPr lang="en-IN" b="1" u="sng" dirty="0"/>
              <a:t>U</a:t>
            </a:r>
            <a:r>
              <a:rPr lang="en-IN" b="1" u="sng" dirty="0" smtClean="0"/>
              <a:t>sed </a:t>
            </a:r>
            <a:r>
              <a:rPr lang="en-IN" b="1" u="sng" dirty="0"/>
              <a:t>T</a:t>
            </a:r>
            <a:r>
              <a:rPr lang="en-IN" b="1" u="sng" dirty="0" smtClean="0"/>
              <a:t>o </a:t>
            </a:r>
            <a:r>
              <a:rPr lang="en-IN" b="1" u="sng" dirty="0"/>
              <a:t>S</a:t>
            </a:r>
            <a:r>
              <a:rPr lang="en-IN" b="1" u="sng" dirty="0" smtClean="0"/>
              <a:t>tore </a:t>
            </a:r>
            <a:r>
              <a:rPr lang="en-IN" b="1" u="sng" dirty="0"/>
              <a:t>and </a:t>
            </a:r>
            <a:r>
              <a:rPr lang="en-IN" b="1" u="sng" dirty="0" smtClean="0"/>
              <a:t>Analyse </a:t>
            </a:r>
            <a:r>
              <a:rPr lang="en-IN" b="1" u="sng" dirty="0"/>
              <a:t>Big Data</a:t>
            </a:r>
            <a:endParaRPr lang="en-IN" b="1" u="sng" dirty="0"/>
          </a:p>
        </p:txBody>
      </p:sp>
      <p:sp>
        <p:nvSpPr>
          <p:cNvPr id="3" name="Rectangle 2"/>
          <p:cNvSpPr/>
          <p:nvPr/>
        </p:nvSpPr>
        <p:spPr>
          <a:xfrm>
            <a:off x="478808" y="1946970"/>
            <a:ext cx="7979392" cy="3539430"/>
          </a:xfrm>
          <a:prstGeom prst="rect">
            <a:avLst/>
          </a:prstGeom>
        </p:spPr>
        <p:txBody>
          <a:bodyPr vert="horz" wrap="square" lIns="91440" tIns="45720" rIns="91440" bIns="45720" numCol="1" rtlCol="0" anchor="t" anchorCtr="0" compatLnSpc="1">
            <a:prstTxWarp prst="textNoShape">
              <a:avLst/>
            </a:prstTxWarp>
            <a:noAutofit/>
          </a:bodyPr>
          <a:lstStyle/>
          <a:p>
            <a:pPr marL="342900" indent="-342900">
              <a:spcBef>
                <a:spcPct val="20000"/>
              </a:spcBef>
              <a:buFont typeface="Arial" charset="0"/>
              <a:buChar char="•"/>
            </a:pPr>
            <a:r>
              <a:rPr lang="en-IN" sz="2200" dirty="0">
                <a:latin typeface="Trebuchet MS" pitchFamily="34" charset="0"/>
              </a:rPr>
              <a:t>BIG DATA is a term used for a collection of data sets so large and complex that it is difficult to process using traditional applications/tools. </a:t>
            </a:r>
            <a:r>
              <a:rPr lang="en-IN" sz="2200" dirty="0">
                <a:latin typeface="Trebuchet MS" pitchFamily="34" charset="0"/>
              </a:rPr>
              <a:t>It is the data exceeding Terabytes in size</a:t>
            </a:r>
            <a:r>
              <a:rPr lang="en-IN" sz="2200" dirty="0" smtClean="0">
                <a:latin typeface="Trebuchet MS" pitchFamily="34" charset="0"/>
              </a:rPr>
              <a:t>.</a:t>
            </a:r>
          </a:p>
          <a:p>
            <a:pPr>
              <a:spcBef>
                <a:spcPct val="20000"/>
              </a:spcBef>
            </a:pPr>
            <a:endParaRPr lang="en-IN" sz="2200" dirty="0" smtClean="0">
              <a:latin typeface="Trebuchet MS" pitchFamily="34" charset="0"/>
            </a:endParaRPr>
          </a:p>
          <a:p>
            <a:pPr marL="342900" indent="-342900">
              <a:spcBef>
                <a:spcPct val="20000"/>
              </a:spcBef>
              <a:buFont typeface="Arial" charset="0"/>
              <a:buChar char="•"/>
            </a:pPr>
            <a:r>
              <a:rPr lang="en-IN" sz="2200" dirty="0">
                <a:latin typeface="Trebuchet MS" pitchFamily="34" charset="0"/>
              </a:rPr>
              <a:t>A recent survey says that 80% of the data created in the world are unstructured. </a:t>
            </a:r>
            <a:r>
              <a:rPr lang="en-IN" sz="2200" dirty="0">
                <a:latin typeface="Trebuchet MS" pitchFamily="34" charset="0"/>
              </a:rPr>
              <a:t>One challenge is how these unstructured data can be structured, before we attempt to understand and capture the most important data. </a:t>
            </a:r>
            <a:endParaRPr lang="en-IN" sz="2200" dirty="0" smtClean="0">
              <a:latin typeface="Trebuchet MS" pitchFamily="34" charset="0"/>
            </a:endParaRPr>
          </a:p>
          <a:p>
            <a:pPr>
              <a:spcBef>
                <a:spcPct val="20000"/>
              </a:spcBef>
            </a:pPr>
            <a:endParaRPr lang="en-IN" sz="2200" dirty="0">
              <a:latin typeface="Trebuchet MS" pitchFamily="34" charset="0"/>
            </a:endParaRPr>
          </a:p>
          <a:p>
            <a:pPr marL="342900" indent="-342900">
              <a:spcBef>
                <a:spcPct val="20000"/>
              </a:spcBef>
              <a:buFont typeface="Arial" charset="0"/>
              <a:buChar char="•"/>
            </a:pPr>
            <a:r>
              <a:rPr lang="en-IN" sz="2200" dirty="0">
                <a:latin typeface="Trebuchet MS" pitchFamily="34" charset="0"/>
              </a:rPr>
              <a:t>Here </a:t>
            </a:r>
            <a:r>
              <a:rPr lang="en-IN" sz="2200" dirty="0">
                <a:latin typeface="Trebuchet MS" pitchFamily="34" charset="0"/>
              </a:rPr>
              <a:t>are the top tools used to store and analyse Big Data.</a:t>
            </a:r>
          </a:p>
        </p:txBody>
      </p:sp>
    </p:spTree>
    <p:extLst>
      <p:ext uri="{BB962C8B-B14F-4D97-AF65-F5344CB8AC3E}">
        <p14:creationId xmlns:p14="http://schemas.microsoft.com/office/powerpoint/2010/main" val="2179624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Tools </a:t>
            </a:r>
            <a:r>
              <a:rPr lang="en-IN" b="1" u="sng" dirty="0"/>
              <a:t>U</a:t>
            </a:r>
            <a:r>
              <a:rPr lang="en-IN" b="1" u="sng" dirty="0" smtClean="0"/>
              <a:t>sed </a:t>
            </a:r>
            <a:r>
              <a:rPr lang="en-IN" b="1" u="sng" dirty="0"/>
              <a:t>T</a:t>
            </a:r>
            <a:r>
              <a:rPr lang="en-IN" b="1" u="sng" dirty="0" smtClean="0"/>
              <a:t>o </a:t>
            </a:r>
            <a:r>
              <a:rPr lang="en-IN" b="1" u="sng" dirty="0"/>
              <a:t>S</a:t>
            </a:r>
            <a:r>
              <a:rPr lang="en-IN" b="1" u="sng" dirty="0" smtClean="0"/>
              <a:t>tore </a:t>
            </a:r>
            <a:r>
              <a:rPr lang="en-IN" b="1" u="sng" dirty="0"/>
              <a:t>and </a:t>
            </a:r>
            <a:r>
              <a:rPr lang="en-IN" b="1" u="sng" dirty="0" smtClean="0"/>
              <a:t>Analyse </a:t>
            </a:r>
            <a:r>
              <a:rPr lang="en-IN" b="1" u="sng" dirty="0"/>
              <a:t>Big Data</a:t>
            </a:r>
            <a:endParaRPr lang="en-IN" b="1" u="sng" dirty="0"/>
          </a:p>
        </p:txBody>
      </p:sp>
      <p:sp>
        <p:nvSpPr>
          <p:cNvPr id="4" name="Rectangle 3"/>
          <p:cNvSpPr/>
          <p:nvPr/>
        </p:nvSpPr>
        <p:spPr>
          <a:xfrm>
            <a:off x="533400" y="1981200"/>
            <a:ext cx="4800600" cy="3108543"/>
          </a:xfrm>
          <a:prstGeom prst="rect">
            <a:avLst/>
          </a:prstGeom>
        </p:spPr>
        <p:txBody>
          <a:bodyPr wrap="square">
            <a:spAutoFit/>
          </a:bodyPr>
          <a:lstStyle/>
          <a:p>
            <a:pPr marL="514350" indent="-514350">
              <a:buAutoNum type="arabicPeriod"/>
            </a:pPr>
            <a:r>
              <a:rPr lang="en-IN" sz="2800" b="1" dirty="0" smtClean="0">
                <a:latin typeface="Georgia" panose="02040502050405020303" pitchFamily="18" charset="0"/>
              </a:rPr>
              <a:t>Apache Hadoop</a:t>
            </a:r>
            <a:endParaRPr lang="en-IN" sz="2800" b="1" dirty="0">
              <a:latin typeface="Georgia" panose="02040502050405020303" pitchFamily="18" charset="0"/>
            </a:endParaRPr>
          </a:p>
          <a:p>
            <a:r>
              <a:rPr lang="en-IN" sz="2800" b="1" dirty="0">
                <a:latin typeface="Georgia" panose="02040502050405020303" pitchFamily="18" charset="0"/>
              </a:rPr>
              <a:t>2</a:t>
            </a:r>
            <a:r>
              <a:rPr lang="en-IN" sz="2800" b="1" dirty="0">
                <a:latin typeface="Georgia" panose="02040502050405020303" pitchFamily="18" charset="0"/>
              </a:rPr>
              <a:t>. Microsoft </a:t>
            </a:r>
            <a:r>
              <a:rPr lang="en-IN" sz="2800" b="1" dirty="0">
                <a:latin typeface="Georgia" panose="02040502050405020303" pitchFamily="18" charset="0"/>
              </a:rPr>
              <a:t>HDInsight</a:t>
            </a:r>
          </a:p>
          <a:p>
            <a:r>
              <a:rPr lang="en-IN" sz="2800" b="1" dirty="0">
                <a:latin typeface="Georgia" panose="02040502050405020303" pitchFamily="18" charset="0"/>
              </a:rPr>
              <a:t>3. NoSQL</a:t>
            </a:r>
          </a:p>
          <a:p>
            <a:r>
              <a:rPr lang="en-US" sz="2800" b="1" dirty="0">
                <a:latin typeface="Georgia" panose="02040502050405020303" pitchFamily="18" charset="0"/>
              </a:rPr>
              <a:t>4. Hive</a:t>
            </a:r>
          </a:p>
          <a:p>
            <a:r>
              <a:rPr lang="en-US" sz="2800" b="1" dirty="0">
                <a:latin typeface="Georgia" panose="02040502050405020303" pitchFamily="18" charset="0"/>
              </a:rPr>
              <a:t>5. </a:t>
            </a:r>
            <a:r>
              <a:rPr lang="en-US" sz="2800" b="1" dirty="0">
                <a:latin typeface="Georgia" panose="02040502050405020303" pitchFamily="18" charset="0"/>
              </a:rPr>
              <a:t>Sqoop</a:t>
            </a:r>
          </a:p>
          <a:p>
            <a:r>
              <a:rPr lang="en-US" sz="2800" b="1" dirty="0">
                <a:latin typeface="Georgia" panose="02040502050405020303" pitchFamily="18" charset="0"/>
              </a:rPr>
              <a:t>6. </a:t>
            </a:r>
            <a:r>
              <a:rPr lang="en-US" sz="2800" b="1" dirty="0">
                <a:latin typeface="Georgia" panose="02040502050405020303" pitchFamily="18" charset="0"/>
              </a:rPr>
              <a:t>PolyBase</a:t>
            </a:r>
          </a:p>
          <a:p>
            <a:r>
              <a:rPr lang="en-US" sz="2800" b="1" dirty="0">
                <a:latin typeface="Georgia" panose="02040502050405020303" pitchFamily="18" charset="0"/>
              </a:rPr>
              <a:t>7. Presto</a:t>
            </a:r>
            <a:endParaRPr lang="en-IN" sz="2800" b="1" dirty="0">
              <a:latin typeface="Georgia" panose="02040502050405020303" pitchFamily="18" charset="0"/>
            </a:endParaRPr>
          </a:p>
        </p:txBody>
      </p:sp>
    </p:spTree>
    <p:extLst>
      <p:ext uri="{BB962C8B-B14F-4D97-AF65-F5344CB8AC3E}">
        <p14:creationId xmlns:p14="http://schemas.microsoft.com/office/powerpoint/2010/main" val="4232731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txBox="1">
            <a:spLocks/>
          </p:cNvSpPr>
          <p:nvPr/>
        </p:nvSpPr>
        <p:spPr bwMode="auto">
          <a:xfrm>
            <a:off x="134938" y="0"/>
            <a:ext cx="9009062" cy="519112"/>
          </a:xfrm>
          <a:prstGeom prst="rect">
            <a:avLst/>
          </a:prstGeom>
          <a:noFill/>
          <a:ln w="9525">
            <a:noFill/>
            <a:miter lim="800000"/>
            <a:headEnd/>
            <a:tailEnd/>
          </a:ln>
        </p:spPr>
        <p:txBody>
          <a:bodyPr anchor="ctr"/>
          <a:lstStyle/>
          <a:p>
            <a:pPr algn="ctr" eaLnBrk="1" hangingPunct="1">
              <a:lnSpc>
                <a:spcPct val="80000"/>
              </a:lnSpc>
            </a:pPr>
            <a:r>
              <a:rPr lang="en-US" sz="3400" dirty="0" smtClean="0">
                <a:solidFill>
                  <a:srgbClr val="FFFFFF"/>
                </a:solidFill>
                <a:ea typeface="MS PGothic" pitchFamily="34" charset="-128"/>
              </a:rPr>
              <a:t>A </a:t>
            </a:r>
            <a:r>
              <a:rPr lang="en-US" sz="4000" b="1" u="sng" dirty="0" smtClean="0">
                <a:latin typeface="Calisto MT" pitchFamily="18" charset="0"/>
                <a:ea typeface="MS PGothic" pitchFamily="34" charset="-128"/>
              </a:rPr>
              <a:t>Application Of Big Data analytics</a:t>
            </a:r>
            <a:endParaRPr lang="en-US" sz="4000" b="1" u="sng" dirty="0">
              <a:latin typeface="Calisto MT" pitchFamily="18" charset="0"/>
              <a:ea typeface="MS PGothic" pitchFamily="34" charset="-128"/>
            </a:endParaRPr>
          </a:p>
        </p:txBody>
      </p:sp>
      <p:sp>
        <p:nvSpPr>
          <p:cNvPr id="22531" name="Rectangle 2"/>
          <p:cNvSpPr>
            <a:spLocks noChangeArrowheads="1"/>
          </p:cNvSpPr>
          <p:nvPr/>
        </p:nvSpPr>
        <p:spPr bwMode="auto">
          <a:xfrm>
            <a:off x="0" y="2438400"/>
            <a:ext cx="1600200" cy="565283"/>
          </a:xfrm>
          <a:prstGeom prst="rect">
            <a:avLst/>
          </a:prstGeom>
          <a:noFill/>
          <a:ln w="9525">
            <a:noFill/>
            <a:miter lim="800000"/>
            <a:headEnd/>
            <a:tailEnd/>
          </a:ln>
        </p:spPr>
        <p:txBody>
          <a:bodyPr wrap="square">
            <a:spAutoFit/>
          </a:bodyPr>
          <a:lstStyle/>
          <a:p>
            <a:pPr algn="ctr" eaLnBrk="1" hangingPunct="1">
              <a:lnSpc>
                <a:spcPct val="85000"/>
              </a:lnSpc>
            </a:pPr>
            <a:r>
              <a:rPr lang="en-AU" b="1" dirty="0" smtClean="0">
                <a:latin typeface="Corbel" pitchFamily="34" charset="0"/>
              </a:rPr>
              <a:t>Homeland</a:t>
            </a:r>
          </a:p>
          <a:p>
            <a:pPr algn="ctr" eaLnBrk="1" hangingPunct="1">
              <a:lnSpc>
                <a:spcPct val="85000"/>
              </a:lnSpc>
            </a:pPr>
            <a:r>
              <a:rPr lang="en-AU" b="1" dirty="0" smtClean="0">
                <a:latin typeface="Corbel" pitchFamily="34" charset="0"/>
              </a:rPr>
              <a:t> </a:t>
            </a:r>
            <a:r>
              <a:rPr lang="en-AU" b="1" dirty="0">
                <a:latin typeface="Corbel" pitchFamily="34" charset="0"/>
              </a:rPr>
              <a:t>Security</a:t>
            </a:r>
          </a:p>
        </p:txBody>
      </p:sp>
      <p:sp>
        <p:nvSpPr>
          <p:cNvPr id="22533" name="Rectangle 2"/>
          <p:cNvSpPr>
            <a:spLocks noChangeArrowheads="1"/>
          </p:cNvSpPr>
          <p:nvPr/>
        </p:nvSpPr>
        <p:spPr bwMode="auto">
          <a:xfrm>
            <a:off x="76200" y="990600"/>
            <a:ext cx="1524000" cy="565283"/>
          </a:xfrm>
          <a:prstGeom prst="rect">
            <a:avLst/>
          </a:prstGeom>
          <a:noFill/>
          <a:ln w="9525">
            <a:noFill/>
            <a:miter lim="800000"/>
            <a:headEnd/>
            <a:tailEnd/>
          </a:ln>
        </p:spPr>
        <p:txBody>
          <a:bodyPr wrap="square">
            <a:spAutoFit/>
          </a:bodyPr>
          <a:lstStyle/>
          <a:p>
            <a:pPr algn="ctr" eaLnBrk="1" hangingPunct="1">
              <a:lnSpc>
                <a:spcPct val="85000"/>
              </a:lnSpc>
            </a:pPr>
            <a:r>
              <a:rPr lang="en-AU" b="1" dirty="0">
                <a:latin typeface="Corbel" pitchFamily="34" charset="0"/>
              </a:rPr>
              <a:t>Smarter Healthcare</a:t>
            </a:r>
          </a:p>
        </p:txBody>
      </p:sp>
      <p:sp>
        <p:nvSpPr>
          <p:cNvPr id="22534" name="Rectangle 2"/>
          <p:cNvSpPr>
            <a:spLocks noChangeArrowheads="1"/>
          </p:cNvSpPr>
          <p:nvPr/>
        </p:nvSpPr>
        <p:spPr bwMode="auto">
          <a:xfrm>
            <a:off x="4648200" y="1089291"/>
            <a:ext cx="1676401" cy="565283"/>
          </a:xfrm>
          <a:prstGeom prst="rect">
            <a:avLst/>
          </a:prstGeom>
          <a:noFill/>
          <a:ln w="9525">
            <a:noFill/>
            <a:miter lim="800000"/>
            <a:headEnd/>
            <a:tailEnd/>
          </a:ln>
        </p:spPr>
        <p:txBody>
          <a:bodyPr wrap="square">
            <a:spAutoFit/>
          </a:bodyPr>
          <a:lstStyle/>
          <a:p>
            <a:pPr algn="ctr" eaLnBrk="1" hangingPunct="1">
              <a:lnSpc>
                <a:spcPct val="85000"/>
              </a:lnSpc>
            </a:pPr>
            <a:r>
              <a:rPr lang="en-AU" b="1" dirty="0">
                <a:latin typeface="Corbel" pitchFamily="34" charset="0"/>
              </a:rPr>
              <a:t>Multi-channel sales</a:t>
            </a:r>
          </a:p>
        </p:txBody>
      </p:sp>
      <p:sp>
        <p:nvSpPr>
          <p:cNvPr id="22535" name="Rectangle 2"/>
          <p:cNvSpPr>
            <a:spLocks noChangeArrowheads="1"/>
          </p:cNvSpPr>
          <p:nvPr/>
        </p:nvSpPr>
        <p:spPr bwMode="auto">
          <a:xfrm>
            <a:off x="5029200" y="2438400"/>
            <a:ext cx="1295400" cy="329834"/>
          </a:xfrm>
          <a:prstGeom prst="rect">
            <a:avLst/>
          </a:prstGeom>
          <a:noFill/>
          <a:ln w="9525">
            <a:noFill/>
            <a:miter lim="800000"/>
            <a:headEnd/>
            <a:tailEnd/>
          </a:ln>
        </p:spPr>
        <p:txBody>
          <a:bodyPr wrap="square">
            <a:spAutoFit/>
          </a:bodyPr>
          <a:lstStyle/>
          <a:p>
            <a:pPr algn="ctr" eaLnBrk="1" hangingPunct="1">
              <a:lnSpc>
                <a:spcPct val="85000"/>
              </a:lnSpc>
            </a:pPr>
            <a:r>
              <a:rPr lang="en-AU" b="1" dirty="0">
                <a:latin typeface="Corbel" pitchFamily="34" charset="0"/>
              </a:rPr>
              <a:t>Telecom</a:t>
            </a:r>
          </a:p>
        </p:txBody>
      </p:sp>
      <p:sp>
        <p:nvSpPr>
          <p:cNvPr id="22536" name="Rectangle 2"/>
          <p:cNvSpPr>
            <a:spLocks noChangeArrowheads="1"/>
          </p:cNvSpPr>
          <p:nvPr/>
        </p:nvSpPr>
        <p:spPr bwMode="auto">
          <a:xfrm>
            <a:off x="-152400" y="5186363"/>
            <a:ext cx="2057400" cy="329834"/>
          </a:xfrm>
          <a:prstGeom prst="rect">
            <a:avLst/>
          </a:prstGeom>
          <a:noFill/>
          <a:ln w="9525">
            <a:noFill/>
            <a:miter lim="800000"/>
            <a:headEnd/>
            <a:tailEnd/>
          </a:ln>
        </p:spPr>
        <p:txBody>
          <a:bodyPr wrap="square">
            <a:spAutoFit/>
          </a:bodyPr>
          <a:lstStyle/>
          <a:p>
            <a:pPr algn="ctr" eaLnBrk="1" hangingPunct="1">
              <a:lnSpc>
                <a:spcPct val="85000"/>
              </a:lnSpc>
            </a:pPr>
            <a:r>
              <a:rPr lang="en-AU" b="1" dirty="0">
                <a:latin typeface="Corbel" pitchFamily="34" charset="0"/>
              </a:rPr>
              <a:t>Manufacturing</a:t>
            </a:r>
          </a:p>
        </p:txBody>
      </p:sp>
      <p:sp>
        <p:nvSpPr>
          <p:cNvPr id="22537" name="Rectangle 2"/>
          <p:cNvSpPr>
            <a:spLocks noChangeArrowheads="1"/>
          </p:cNvSpPr>
          <p:nvPr/>
        </p:nvSpPr>
        <p:spPr bwMode="auto">
          <a:xfrm>
            <a:off x="0" y="3810001"/>
            <a:ext cx="1601788" cy="329834"/>
          </a:xfrm>
          <a:prstGeom prst="rect">
            <a:avLst/>
          </a:prstGeom>
          <a:noFill/>
          <a:ln w="9525">
            <a:noFill/>
            <a:miter lim="800000"/>
            <a:headEnd/>
            <a:tailEnd/>
          </a:ln>
        </p:spPr>
        <p:txBody>
          <a:bodyPr wrap="square">
            <a:spAutoFit/>
          </a:bodyPr>
          <a:lstStyle/>
          <a:p>
            <a:pPr algn="ctr" eaLnBrk="1" hangingPunct="1">
              <a:lnSpc>
                <a:spcPct val="85000"/>
              </a:lnSpc>
            </a:pPr>
            <a:r>
              <a:rPr lang="en-AU" b="1" dirty="0">
                <a:latin typeface="Corbel" pitchFamily="34" charset="0"/>
              </a:rPr>
              <a:t>Traffic Control</a:t>
            </a:r>
          </a:p>
        </p:txBody>
      </p:sp>
      <p:pic>
        <p:nvPicPr>
          <p:cNvPr id="12" name="Picture 29" descr="bev-neonatal-care"/>
          <p:cNvPicPr>
            <a:picLocks noChangeAspect="1" noChangeArrowheads="1"/>
          </p:cNvPicPr>
          <p:nvPr/>
        </p:nvPicPr>
        <p:blipFill>
          <a:blip r:embed="rId3" cstate="print">
            <a:extLst/>
          </a:blip>
          <a:srcRect/>
          <a:stretch>
            <a:fillRect/>
          </a:stretch>
        </p:blipFill>
        <p:spPr bwMode="auto">
          <a:xfrm>
            <a:off x="1690688" y="914400"/>
            <a:ext cx="1814512" cy="1222375"/>
          </a:xfrm>
          <a:prstGeom prst="rect">
            <a:avLst/>
          </a:prstGeom>
          <a:noFill/>
          <a:ln>
            <a:noFill/>
          </a:ln>
          <a:scene3d>
            <a:camera prst="orthographicFront"/>
            <a:lightRig rig="threePt" dir="t"/>
          </a:scene3d>
          <a:sp3d>
            <a:bevelT prst="angle"/>
          </a:sp3d>
          <a:extLst/>
        </p:spPr>
      </p:pic>
      <p:pic>
        <p:nvPicPr>
          <p:cNvPr id="13" name="Picture 33" descr="bev-law-enforcement"/>
          <p:cNvPicPr>
            <a:picLocks noChangeArrowheads="1"/>
          </p:cNvPicPr>
          <p:nvPr/>
        </p:nvPicPr>
        <p:blipFill>
          <a:blip r:embed="rId4" cstate="print">
            <a:extLst/>
          </a:blip>
          <a:srcRect/>
          <a:stretch>
            <a:fillRect/>
          </a:stretch>
        </p:blipFill>
        <p:spPr bwMode="auto">
          <a:xfrm>
            <a:off x="1687512" y="2205038"/>
            <a:ext cx="1817688" cy="1223962"/>
          </a:xfrm>
          <a:prstGeom prst="rect">
            <a:avLst/>
          </a:prstGeom>
          <a:noFill/>
          <a:ln>
            <a:noFill/>
          </a:ln>
          <a:scene3d>
            <a:camera prst="orthographicFront"/>
            <a:lightRig rig="threePt" dir="t"/>
          </a:scene3d>
          <a:sp3d>
            <a:bevelT prst="angle"/>
          </a:sp3d>
          <a:extLst/>
        </p:spPr>
      </p:pic>
      <p:sp>
        <p:nvSpPr>
          <p:cNvPr id="22540" name="Picture 38" descr="bev-manufacturing"/>
          <p:cNvSpPr>
            <a:spLocks noChangeArrowheads="1"/>
          </p:cNvSpPr>
          <p:nvPr/>
        </p:nvSpPr>
        <p:spPr bwMode="auto">
          <a:xfrm>
            <a:off x="-76200" y="5095875"/>
            <a:ext cx="1816100" cy="1225550"/>
          </a:xfrm>
          <a:prstGeom prst="rect">
            <a:avLst/>
          </a:prstGeom>
          <a:noFill/>
          <a:ln w="9525">
            <a:noFill/>
            <a:miter lim="800000"/>
            <a:headEnd/>
            <a:tailEnd/>
          </a:ln>
        </p:spPr>
        <p:txBody>
          <a:bodyPr/>
          <a:lstStyle/>
          <a:p>
            <a:pPr eaLnBrk="1" hangingPunct="1">
              <a:spcBef>
                <a:spcPct val="50000"/>
              </a:spcBef>
            </a:pPr>
            <a:endParaRPr lang="en-US" sz="1400">
              <a:latin typeface="Corbel" pitchFamily="34" charset="0"/>
            </a:endParaRPr>
          </a:p>
        </p:txBody>
      </p:sp>
      <p:sp>
        <p:nvSpPr>
          <p:cNvPr id="22541" name="Picture 40" descr="bev-fraud-protection"/>
          <p:cNvSpPr>
            <a:spLocks noChangeArrowheads="1"/>
          </p:cNvSpPr>
          <p:nvPr/>
        </p:nvSpPr>
        <p:spPr bwMode="auto">
          <a:xfrm>
            <a:off x="7326312" y="1539875"/>
            <a:ext cx="1817688" cy="1227138"/>
          </a:xfrm>
          <a:prstGeom prst="rect">
            <a:avLst/>
          </a:prstGeom>
          <a:noFill/>
          <a:ln w="9525">
            <a:noFill/>
            <a:miter lim="800000"/>
            <a:headEnd/>
            <a:tailEnd/>
          </a:ln>
        </p:spPr>
        <p:txBody>
          <a:bodyPr/>
          <a:lstStyle/>
          <a:p>
            <a:pPr eaLnBrk="1" hangingPunct="1">
              <a:spcBef>
                <a:spcPct val="50000"/>
              </a:spcBef>
            </a:pPr>
            <a:endParaRPr lang="en-US" sz="1400">
              <a:latin typeface="Corbel" pitchFamily="34" charset="0"/>
            </a:endParaRPr>
          </a:p>
        </p:txBody>
      </p:sp>
      <p:pic>
        <p:nvPicPr>
          <p:cNvPr id="16" name="Picture 15"/>
          <p:cNvPicPr>
            <a:picLocks noChangeAspect="1"/>
          </p:cNvPicPr>
          <p:nvPr/>
        </p:nvPicPr>
        <p:blipFill rotWithShape="1">
          <a:blip r:embed="rId5" cstate="print">
            <a:extLst/>
          </a:blip>
          <a:srcRect l="4174" r="3887"/>
          <a:stretch/>
        </p:blipFill>
        <p:spPr>
          <a:xfrm>
            <a:off x="1704975" y="3562350"/>
            <a:ext cx="1800225" cy="1162050"/>
          </a:xfrm>
          <a:prstGeom prst="rect">
            <a:avLst/>
          </a:prstGeom>
          <a:effectLst>
            <a:outerShdw blurRad="25400" dist="12700" dir="2700000" algn="tl" rotWithShape="0">
              <a:prstClr val="black">
                <a:alpha val="20000"/>
              </a:prstClr>
            </a:outerShdw>
          </a:effectLst>
          <a:scene3d>
            <a:camera prst="orthographicFront"/>
            <a:lightRig rig="threePt" dir="t"/>
          </a:scene3d>
          <a:sp3d extrusionH="12700">
            <a:bevelT w="31750" h="31750" prst="angle"/>
            <a:bevelB w="31750" h="31750"/>
          </a:sp3d>
        </p:spPr>
      </p:pic>
      <p:pic>
        <p:nvPicPr>
          <p:cNvPr id="17" name="Picture 16"/>
          <p:cNvPicPr>
            <a:picLocks noChangeAspect="1"/>
          </p:cNvPicPr>
          <p:nvPr/>
        </p:nvPicPr>
        <p:blipFill rotWithShape="1">
          <a:blip r:embed="rId6" cstate="print">
            <a:extLst/>
          </a:blip>
          <a:srcRect t="29831"/>
          <a:stretch/>
        </p:blipFill>
        <p:spPr>
          <a:xfrm>
            <a:off x="6545263" y="2108200"/>
            <a:ext cx="1747838" cy="1168400"/>
          </a:xfrm>
          <a:prstGeom prst="rect">
            <a:avLst/>
          </a:prstGeom>
          <a:effectLst>
            <a:outerShdw blurRad="12700" dist="12700" dir="2700000" algn="tl" rotWithShape="0">
              <a:prstClr val="black">
                <a:alpha val="10000"/>
              </a:prstClr>
            </a:outerShdw>
          </a:effectLst>
          <a:scene3d>
            <a:camera prst="orthographicFront"/>
            <a:lightRig rig="threePt" dir="t"/>
          </a:scene3d>
          <a:sp3d>
            <a:bevelT w="19050" h="19050" prst="angle"/>
            <a:bevelB w="12700" h="19050"/>
          </a:sp3d>
        </p:spPr>
      </p:pic>
      <p:sp>
        <p:nvSpPr>
          <p:cNvPr id="22544" name="Rectangle 2"/>
          <p:cNvSpPr>
            <a:spLocks noChangeArrowheads="1"/>
          </p:cNvSpPr>
          <p:nvPr/>
        </p:nvSpPr>
        <p:spPr bwMode="auto">
          <a:xfrm>
            <a:off x="5029200" y="3678296"/>
            <a:ext cx="1371600" cy="565283"/>
          </a:xfrm>
          <a:prstGeom prst="rect">
            <a:avLst/>
          </a:prstGeom>
          <a:noFill/>
          <a:ln w="9525">
            <a:noFill/>
            <a:miter lim="800000"/>
            <a:headEnd/>
            <a:tailEnd/>
          </a:ln>
        </p:spPr>
        <p:txBody>
          <a:bodyPr wrap="square">
            <a:spAutoFit/>
          </a:bodyPr>
          <a:lstStyle/>
          <a:p>
            <a:pPr algn="ctr" eaLnBrk="1" hangingPunct="1">
              <a:lnSpc>
                <a:spcPct val="85000"/>
              </a:lnSpc>
            </a:pPr>
            <a:r>
              <a:rPr lang="en-AU" b="1" dirty="0">
                <a:latin typeface="Corbel" pitchFamily="34" charset="0"/>
              </a:rPr>
              <a:t>Trading </a:t>
            </a:r>
            <a:endParaRPr lang="en-AU" b="1" dirty="0" smtClean="0">
              <a:latin typeface="Corbel" pitchFamily="34" charset="0"/>
            </a:endParaRPr>
          </a:p>
          <a:p>
            <a:pPr algn="ctr" eaLnBrk="1" hangingPunct="1">
              <a:lnSpc>
                <a:spcPct val="85000"/>
              </a:lnSpc>
            </a:pPr>
            <a:r>
              <a:rPr lang="en-AU" b="1" dirty="0" smtClean="0">
                <a:latin typeface="Corbel" pitchFamily="34" charset="0"/>
              </a:rPr>
              <a:t>Analytics</a:t>
            </a:r>
            <a:endParaRPr lang="en-AU" b="1" dirty="0">
              <a:latin typeface="Corbel" pitchFamily="34" charset="0"/>
            </a:endParaRPr>
          </a:p>
        </p:txBody>
      </p:sp>
      <p:pic>
        <p:nvPicPr>
          <p:cNvPr id="20" name="Picture 20"/>
          <p:cNvPicPr>
            <a:picLocks noChangeAspect="1" noChangeArrowheads="1"/>
          </p:cNvPicPr>
          <p:nvPr/>
        </p:nvPicPr>
        <p:blipFill>
          <a:blip r:embed="rId7" cstate="print">
            <a:extLst/>
          </a:blip>
          <a:srcRect/>
          <a:stretch>
            <a:fillRect/>
          </a:stretch>
        </p:blipFill>
        <p:spPr bwMode="auto">
          <a:xfrm>
            <a:off x="6551612" y="685800"/>
            <a:ext cx="1830388" cy="1236663"/>
          </a:xfrm>
          <a:prstGeom prst="rect">
            <a:avLst/>
          </a:prstGeom>
          <a:noFill/>
          <a:ln>
            <a:noFill/>
          </a:ln>
          <a:scene3d>
            <a:camera prst="orthographicFront"/>
            <a:lightRig rig="threePt" dir="t"/>
          </a:scene3d>
          <a:sp3d>
            <a:bevelT prst="angle"/>
          </a:sp3d>
          <a:extLst/>
        </p:spPr>
      </p:pic>
      <p:pic>
        <p:nvPicPr>
          <p:cNvPr id="21" name="Picture 20"/>
          <p:cNvPicPr>
            <a:picLocks noChangeAspect="1"/>
          </p:cNvPicPr>
          <p:nvPr/>
        </p:nvPicPr>
        <p:blipFill>
          <a:blip r:embed="rId8" cstate="print"/>
          <a:stretch>
            <a:fillRect/>
          </a:stretch>
        </p:blipFill>
        <p:spPr>
          <a:xfrm>
            <a:off x="6540501" y="3483258"/>
            <a:ext cx="1756834" cy="1164942"/>
          </a:xfrm>
          <a:prstGeom prst="rect">
            <a:avLst/>
          </a:prstGeom>
          <a:scene3d>
            <a:camera prst="orthographicFront"/>
            <a:lightRig rig="threePt" dir="t"/>
          </a:scene3d>
          <a:sp3d>
            <a:bevelT prst="angle"/>
          </a:sp3d>
        </p:spPr>
      </p:pic>
      <p:pic>
        <p:nvPicPr>
          <p:cNvPr id="22" name="Picture 21"/>
          <p:cNvPicPr>
            <a:picLocks noChangeAspect="1"/>
          </p:cNvPicPr>
          <p:nvPr/>
        </p:nvPicPr>
        <p:blipFill>
          <a:blip r:embed="rId9" cstate="print"/>
          <a:stretch>
            <a:fillRect/>
          </a:stretch>
        </p:blipFill>
        <p:spPr>
          <a:xfrm>
            <a:off x="1751924" y="4887384"/>
            <a:ext cx="1753276" cy="1132416"/>
          </a:xfrm>
          <a:prstGeom prst="rect">
            <a:avLst/>
          </a:prstGeom>
          <a:scene3d>
            <a:camera prst="orthographicFront"/>
            <a:lightRig rig="threePt" dir="t"/>
          </a:scene3d>
          <a:sp3d>
            <a:bevelT prst="angle"/>
          </a:sp3d>
        </p:spPr>
      </p:pic>
      <p:sp>
        <p:nvSpPr>
          <p:cNvPr id="22554" name="Rectangle 2"/>
          <p:cNvSpPr>
            <a:spLocks noChangeArrowheads="1"/>
          </p:cNvSpPr>
          <p:nvPr/>
        </p:nvSpPr>
        <p:spPr bwMode="auto">
          <a:xfrm>
            <a:off x="5181600" y="5029200"/>
            <a:ext cx="1295400" cy="565283"/>
          </a:xfrm>
          <a:prstGeom prst="rect">
            <a:avLst/>
          </a:prstGeom>
          <a:noFill/>
          <a:ln w="9525">
            <a:noFill/>
            <a:miter lim="800000"/>
            <a:headEnd/>
            <a:tailEnd/>
          </a:ln>
        </p:spPr>
        <p:txBody>
          <a:bodyPr wrap="square">
            <a:spAutoFit/>
          </a:bodyPr>
          <a:lstStyle/>
          <a:p>
            <a:pPr algn="ctr" eaLnBrk="1" hangingPunct="1">
              <a:lnSpc>
                <a:spcPct val="85000"/>
              </a:lnSpc>
            </a:pPr>
            <a:r>
              <a:rPr lang="en-AU" b="1" dirty="0" smtClean="0">
                <a:latin typeface="Corbel" pitchFamily="34" charset="0"/>
              </a:rPr>
              <a:t>Search</a:t>
            </a:r>
          </a:p>
          <a:p>
            <a:pPr algn="ctr" eaLnBrk="1" hangingPunct="1">
              <a:lnSpc>
                <a:spcPct val="85000"/>
              </a:lnSpc>
            </a:pPr>
            <a:r>
              <a:rPr lang="en-AU" b="1" dirty="0" smtClean="0">
                <a:latin typeface="Corbel" pitchFamily="34" charset="0"/>
              </a:rPr>
              <a:t> </a:t>
            </a:r>
            <a:r>
              <a:rPr lang="en-AU" b="1" dirty="0">
                <a:latin typeface="Corbel" pitchFamily="34" charset="0"/>
              </a:rPr>
              <a:t>Quality</a:t>
            </a:r>
          </a:p>
        </p:txBody>
      </p:sp>
      <p:sp>
        <p:nvSpPr>
          <p:cNvPr id="22555" name="Picture 40" descr="bev-fraud-protection"/>
          <p:cNvSpPr>
            <a:spLocks noChangeArrowheads="1"/>
          </p:cNvSpPr>
          <p:nvPr/>
        </p:nvSpPr>
        <p:spPr bwMode="auto">
          <a:xfrm>
            <a:off x="7107238" y="1533525"/>
            <a:ext cx="1817687" cy="1227138"/>
          </a:xfrm>
          <a:prstGeom prst="rect">
            <a:avLst/>
          </a:prstGeom>
          <a:noFill/>
          <a:ln w="9525">
            <a:noFill/>
            <a:miter lim="800000"/>
            <a:headEnd/>
            <a:tailEnd/>
          </a:ln>
        </p:spPr>
        <p:txBody>
          <a:bodyPr/>
          <a:lstStyle/>
          <a:p>
            <a:pPr eaLnBrk="1" hangingPunct="1">
              <a:spcBef>
                <a:spcPct val="50000"/>
              </a:spcBef>
            </a:pPr>
            <a:endParaRPr lang="en-US" sz="1400">
              <a:latin typeface="Corbel" pitchFamily="34" charset="0"/>
            </a:endParaRPr>
          </a:p>
        </p:txBody>
      </p:sp>
      <p:pic>
        <p:nvPicPr>
          <p:cNvPr id="30" name="Picture 29"/>
          <p:cNvPicPr>
            <a:picLocks noChangeAspect="1"/>
          </p:cNvPicPr>
          <p:nvPr/>
        </p:nvPicPr>
        <p:blipFill>
          <a:blip r:embed="rId10" cstate="print"/>
          <a:stretch>
            <a:fillRect/>
          </a:stretch>
        </p:blipFill>
        <p:spPr>
          <a:xfrm>
            <a:off x="6540501" y="4800600"/>
            <a:ext cx="1765299" cy="1227667"/>
          </a:xfrm>
          <a:prstGeom prst="rect">
            <a:avLst/>
          </a:prstGeom>
          <a:scene3d>
            <a:camera prst="orthographicFront"/>
            <a:lightRig rig="threePt" dir="t"/>
          </a:scene3d>
          <a:sp3d>
            <a:bevelT prst="angle"/>
          </a:sp3d>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914399"/>
          </a:xfrm>
        </p:spPr>
        <p:txBody>
          <a:bodyPr>
            <a:normAutofit/>
          </a:bodyPr>
          <a:lstStyle/>
          <a:p>
            <a:pPr>
              <a:defRPr/>
            </a:pPr>
            <a:r>
              <a:rPr lang="en-US" sz="4000" b="1" u="sng" dirty="0" smtClean="0">
                <a:latin typeface="Calisto MT" pitchFamily="18" charset="0"/>
              </a:rPr>
              <a:t>Benefits of Big Data</a:t>
            </a:r>
            <a:endParaRPr lang="en-US" sz="4000" b="1" u="sng" dirty="0">
              <a:latin typeface="Calisto MT" pitchFamily="18" charset="0"/>
            </a:endParaRPr>
          </a:p>
        </p:txBody>
      </p:sp>
      <p:sp>
        <p:nvSpPr>
          <p:cNvPr id="23555" name="TextBox 2"/>
          <p:cNvSpPr txBox="1">
            <a:spLocks noChangeArrowheads="1"/>
          </p:cNvSpPr>
          <p:nvPr/>
        </p:nvSpPr>
        <p:spPr bwMode="auto">
          <a:xfrm>
            <a:off x="152400" y="1143000"/>
            <a:ext cx="8686800" cy="3970318"/>
          </a:xfrm>
          <a:prstGeom prst="rect">
            <a:avLst/>
          </a:prstGeom>
          <a:noFill/>
          <a:ln w="9525">
            <a:noFill/>
            <a:miter lim="800000"/>
            <a:headEnd/>
            <a:tailEnd/>
          </a:ln>
        </p:spPr>
        <p:txBody>
          <a:bodyPr wrap="square">
            <a:spAutoFit/>
          </a:bodyPr>
          <a:lstStyle/>
          <a:p>
            <a:pPr marL="457200" indent="-457200">
              <a:buFont typeface="Arial" panose="020B0604020202020204" pitchFamily="34" charset="0"/>
              <a:buChar char="•"/>
            </a:pPr>
            <a:r>
              <a:rPr lang="en-IN" sz="2800" dirty="0"/>
              <a:t>Identifying the root causes of failures and issues in real time</a:t>
            </a:r>
          </a:p>
          <a:p>
            <a:pPr marL="457200" indent="-457200">
              <a:buFont typeface="Arial" panose="020B0604020202020204" pitchFamily="34" charset="0"/>
              <a:buChar char="•"/>
            </a:pPr>
            <a:r>
              <a:rPr lang="en-IN" sz="2800" dirty="0" smtClean="0"/>
              <a:t>Generating </a:t>
            </a:r>
            <a:r>
              <a:rPr lang="en-IN" sz="2800" dirty="0"/>
              <a:t>customer offers based on their buying habits</a:t>
            </a:r>
          </a:p>
          <a:p>
            <a:pPr marL="457200" indent="-457200">
              <a:buFont typeface="Arial" panose="020B0604020202020204" pitchFamily="34" charset="0"/>
              <a:buChar char="•"/>
            </a:pPr>
            <a:r>
              <a:rPr lang="en-IN" sz="2800" dirty="0" smtClean="0"/>
              <a:t>Revaluating </a:t>
            </a:r>
            <a:r>
              <a:rPr lang="en-IN" sz="2800" dirty="0"/>
              <a:t>risk portfolios quickly</a:t>
            </a:r>
          </a:p>
          <a:p>
            <a:pPr marL="457200" indent="-457200">
              <a:buFont typeface="Arial" panose="020B0604020202020204" pitchFamily="34" charset="0"/>
              <a:buChar char="•"/>
            </a:pPr>
            <a:r>
              <a:rPr lang="en-IN" sz="2800" dirty="0"/>
              <a:t>Personalizing the </a:t>
            </a:r>
            <a:r>
              <a:rPr lang="en-IN" sz="2800" dirty="0">
                <a:hlinkClick r:id="rId2"/>
              </a:rPr>
              <a:t>customer experience</a:t>
            </a:r>
            <a:endParaRPr lang="en-IN" sz="2800" dirty="0"/>
          </a:p>
          <a:p>
            <a:pPr marL="457200" indent="-457200">
              <a:buFont typeface="Arial" panose="020B0604020202020204" pitchFamily="34" charset="0"/>
              <a:buChar char="•"/>
            </a:pPr>
            <a:r>
              <a:rPr lang="en-IN" sz="2800" dirty="0"/>
              <a:t>Adding value to online and offline </a:t>
            </a:r>
            <a:r>
              <a:rPr lang="en-IN" sz="2800" dirty="0" smtClean="0"/>
              <a:t>customer interactions</a:t>
            </a:r>
            <a:endParaRPr lang="en-IN" sz="2800" dirty="0"/>
          </a:p>
          <a:p>
            <a:endParaRPr lang="en-US" sz="2800" dirty="0"/>
          </a:p>
        </p:txBody>
      </p:sp>
      <p:pic>
        <p:nvPicPr>
          <p:cNvPr id="4" name="Picture 3"/>
          <p:cNvPicPr>
            <a:picLocks noChangeAspect="1"/>
          </p:cNvPicPr>
          <p:nvPr/>
        </p:nvPicPr>
        <p:blipFill>
          <a:blip r:embed="rId3"/>
          <a:stretch>
            <a:fillRect/>
          </a:stretch>
        </p:blipFill>
        <p:spPr>
          <a:xfrm>
            <a:off x="5715000" y="4343400"/>
            <a:ext cx="2657475" cy="2085975"/>
          </a:xfrm>
          <a:prstGeom prst="rect">
            <a:avLst/>
          </a:prstGeom>
        </p:spPr>
      </p:pic>
    </p:spTree>
    <p:extLst>
      <p:ext uri="{BB962C8B-B14F-4D97-AF65-F5344CB8AC3E}">
        <p14:creationId xmlns:p14="http://schemas.microsoft.com/office/powerpoint/2010/main" val="884572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599"/>
            <a:ext cx="7372350" cy="1066800"/>
          </a:xfrm>
        </p:spPr>
        <p:txBody>
          <a:bodyPr/>
          <a:lstStyle/>
          <a:p>
            <a:pPr>
              <a:defRPr/>
            </a:pPr>
            <a:r>
              <a:rPr lang="en-US" sz="3600" b="1" u="sng" dirty="0" smtClean="0"/>
              <a:t> Content</a:t>
            </a:r>
            <a:endParaRPr lang="en-US" sz="3600" b="1" u="sng" dirty="0"/>
          </a:p>
        </p:txBody>
      </p:sp>
      <p:sp>
        <p:nvSpPr>
          <p:cNvPr id="3" name="Content Placeholder 2"/>
          <p:cNvSpPr>
            <a:spLocks noGrp="1"/>
          </p:cNvSpPr>
          <p:nvPr>
            <p:ph idx="1"/>
          </p:nvPr>
        </p:nvSpPr>
        <p:spPr>
          <a:xfrm>
            <a:off x="762000" y="609600"/>
            <a:ext cx="7675562" cy="6248400"/>
          </a:xfrm>
        </p:spPr>
        <p:txBody>
          <a:bodyPr>
            <a:normAutofit/>
          </a:bodyPr>
          <a:lstStyle/>
          <a:p>
            <a:pPr marL="457200" indent="-457200">
              <a:buFont typeface="+mj-lt"/>
              <a:buAutoNum type="arabicPeriod"/>
              <a:defRPr/>
            </a:pPr>
            <a:r>
              <a:rPr lang="en-US" sz="2400" dirty="0" smtClean="0"/>
              <a:t>Introduction</a:t>
            </a:r>
          </a:p>
          <a:p>
            <a:pPr marL="457200" indent="-457200">
              <a:buFont typeface="+mj-lt"/>
              <a:buAutoNum type="arabicPeriod"/>
              <a:defRPr/>
            </a:pPr>
            <a:r>
              <a:rPr lang="en-US" sz="2400" dirty="0" smtClean="0"/>
              <a:t>What is Big Data</a:t>
            </a:r>
          </a:p>
          <a:p>
            <a:pPr marL="457200" indent="-457200">
              <a:buFont typeface="+mj-lt"/>
              <a:buAutoNum type="arabicPeriod"/>
              <a:defRPr/>
            </a:pPr>
            <a:r>
              <a:rPr lang="en-US" sz="2400" dirty="0" smtClean="0"/>
              <a:t>Characteristic of Big Data</a:t>
            </a:r>
          </a:p>
          <a:p>
            <a:pPr marL="457200" indent="-457200">
              <a:buFont typeface="+mj-lt"/>
              <a:buAutoNum type="arabicPeriod"/>
              <a:defRPr/>
            </a:pPr>
            <a:r>
              <a:rPr lang="en-US" sz="2400" dirty="0" smtClean="0"/>
              <a:t>Why Big Data</a:t>
            </a:r>
          </a:p>
          <a:p>
            <a:pPr marL="457200" indent="-457200">
              <a:buFont typeface="+mj-lt"/>
              <a:buAutoNum type="arabicPeriod"/>
              <a:defRPr/>
            </a:pPr>
            <a:r>
              <a:rPr lang="en-US" sz="2400" dirty="0" smtClean="0"/>
              <a:t>Tools Used To Analyse Big Data</a:t>
            </a:r>
            <a:endParaRPr lang="en-US" sz="2400" dirty="0" smtClean="0"/>
          </a:p>
          <a:p>
            <a:pPr marL="457200" indent="-457200">
              <a:buFont typeface="+mj-lt"/>
              <a:buAutoNum type="arabicPeriod"/>
              <a:defRPr/>
            </a:pPr>
            <a:r>
              <a:rPr lang="en-US" sz="2400" dirty="0" smtClean="0"/>
              <a:t>Application </a:t>
            </a:r>
            <a:r>
              <a:rPr lang="en-US" sz="2400" dirty="0" smtClean="0"/>
              <a:t>of Big </a:t>
            </a:r>
            <a:r>
              <a:rPr lang="en-US" sz="2400" dirty="0" smtClean="0"/>
              <a:t>Data</a:t>
            </a:r>
          </a:p>
          <a:p>
            <a:pPr marL="457200" indent="-457200">
              <a:buFont typeface="+mj-lt"/>
              <a:buAutoNum type="arabicPeriod"/>
              <a:defRPr/>
            </a:pPr>
            <a:r>
              <a:rPr lang="en-US" sz="2400" dirty="0" smtClean="0"/>
              <a:t>Benefits </a:t>
            </a:r>
            <a:r>
              <a:rPr lang="en-US" sz="2400" dirty="0" smtClean="0"/>
              <a:t>of Big Data</a:t>
            </a:r>
          </a:p>
          <a:p>
            <a:pPr marL="0" indent="0">
              <a:buNone/>
              <a:defRPr/>
            </a:pPr>
            <a:endParaRPr lang="en-US" sz="2400" dirty="0" smtClean="0"/>
          </a:p>
          <a:p>
            <a:pPr marL="0" indent="0">
              <a:buNone/>
              <a:defRPr/>
            </a:pPr>
            <a:endParaRPr lang="en-US" dirty="0" smtClean="0"/>
          </a:p>
          <a:p>
            <a:pPr marL="0" indent="0">
              <a:buNone/>
              <a:defRPr/>
            </a:pPr>
            <a:endParaRPr lang="en-US" dirty="0" smtClean="0"/>
          </a:p>
          <a:p>
            <a:pPr marL="457200" indent="-457200">
              <a:buFont typeface="+mj-lt"/>
              <a:buAutoNum type="arabicPeriod"/>
              <a:defRPr/>
            </a:pPr>
            <a:endParaRPr lang="en-US" dirty="0" smtClean="0"/>
          </a:p>
          <a:p>
            <a:pPr marL="457200" indent="-457200">
              <a:buFont typeface="+mj-lt"/>
              <a:buAutoNum type="arabicPeriod"/>
              <a:defRPr/>
            </a:pPr>
            <a:endParaRPr lang="en-US" dirty="0" smtClean="0"/>
          </a:p>
          <a:p>
            <a:pPr marL="457200" indent="-457200">
              <a:buFont typeface="+mj-lt"/>
              <a:buAutoNum type="arabicPeriod"/>
              <a:defRP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a:defRPr/>
            </a:pPr>
            <a:r>
              <a:rPr lang="en-US" sz="4000" b="1" u="sng" dirty="0" smtClean="0">
                <a:latin typeface="Calisto MT" pitchFamily="18" charset="0"/>
              </a:rPr>
              <a:t>Introduction</a:t>
            </a:r>
            <a:endParaRPr lang="en-US" sz="4000" b="1" u="sng" dirty="0">
              <a:latin typeface="Calisto MT" pitchFamily="18" charset="0"/>
            </a:endParaRPr>
          </a:p>
        </p:txBody>
      </p:sp>
      <p:sp>
        <p:nvSpPr>
          <p:cNvPr id="3" name="Content Placeholder 2"/>
          <p:cNvSpPr>
            <a:spLocks noGrp="1"/>
          </p:cNvSpPr>
          <p:nvPr>
            <p:ph idx="1"/>
          </p:nvPr>
        </p:nvSpPr>
        <p:spPr>
          <a:xfrm>
            <a:off x="838200" y="1447800"/>
            <a:ext cx="7675562" cy="5181600"/>
          </a:xfrm>
        </p:spPr>
        <p:txBody>
          <a:bodyPr>
            <a:normAutofit/>
          </a:bodyPr>
          <a:lstStyle/>
          <a:p>
            <a:pPr>
              <a:defRPr/>
            </a:pPr>
            <a:r>
              <a:rPr lang="en-IN" dirty="0" smtClean="0"/>
              <a:t>The </a:t>
            </a:r>
            <a:r>
              <a:rPr lang="en-IN" dirty="0"/>
              <a:t>term </a:t>
            </a:r>
            <a:r>
              <a:rPr lang="en-IN" b="1" dirty="0"/>
              <a:t>Big Data</a:t>
            </a:r>
            <a:r>
              <a:rPr lang="en-IN" dirty="0"/>
              <a:t> is being increasingly used almost everywhere on the planet – online and offline. And it is not related to computers only. </a:t>
            </a:r>
            <a:endParaRPr lang="en-IN" dirty="0" smtClean="0"/>
          </a:p>
          <a:p>
            <a:pPr>
              <a:defRPr/>
            </a:pPr>
            <a:r>
              <a:rPr lang="en-IN" dirty="0"/>
              <a:t>It comes under a blanket term called Information Technology, which is now part of almost all other technologies and fields of studies and businesses.</a:t>
            </a:r>
            <a:endParaRPr lang="en-US" dirty="0"/>
          </a:p>
          <a:p>
            <a:pPr>
              <a:defRP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body" idx="1"/>
          </p:nvPr>
        </p:nvSpPr>
        <p:spPr bwMode="auto">
          <a:xfrm>
            <a:off x="838200" y="1371600"/>
            <a:ext cx="7675563" cy="5486400"/>
          </a:xfrm>
          <a:noFill/>
        </p:spPr>
        <p:txBody>
          <a:bodyPr wrap="square" numCol="1" anchor="t" anchorCtr="0" compatLnSpc="1">
            <a:prstTxWarp prst="textNoShape">
              <a:avLst/>
            </a:prstTxWarp>
            <a:normAutofit/>
          </a:bodyPr>
          <a:lstStyle/>
          <a:p>
            <a:pPr>
              <a:lnSpc>
                <a:spcPct val="80000"/>
              </a:lnSpc>
            </a:pPr>
            <a:r>
              <a:rPr lang="en-US" sz="2400" dirty="0" smtClean="0">
                <a:solidFill>
                  <a:schemeClr val="tx1"/>
                </a:solidFill>
                <a:latin typeface="Trebuchet MS" pitchFamily="34" charset="0"/>
              </a:rPr>
              <a:t>‘</a:t>
            </a:r>
            <a:r>
              <a:rPr lang="en-US" sz="2400" dirty="0" smtClean="0">
                <a:solidFill>
                  <a:srgbClr val="FF0000"/>
                </a:solidFill>
                <a:latin typeface="Trebuchet MS" pitchFamily="34" charset="0"/>
              </a:rPr>
              <a:t>Big Data</a:t>
            </a:r>
            <a:r>
              <a:rPr lang="en-US" sz="2400" dirty="0" smtClean="0">
                <a:solidFill>
                  <a:schemeClr val="tx1"/>
                </a:solidFill>
                <a:latin typeface="Trebuchet MS" pitchFamily="34" charset="0"/>
              </a:rPr>
              <a:t>’ is similar to ‘small data’, but bigger in size</a:t>
            </a:r>
          </a:p>
          <a:p>
            <a:pPr>
              <a:lnSpc>
                <a:spcPct val="80000"/>
              </a:lnSpc>
            </a:pPr>
            <a:endParaRPr lang="en-US" sz="2400" dirty="0" smtClean="0">
              <a:solidFill>
                <a:schemeClr val="tx1"/>
              </a:solidFill>
              <a:latin typeface="Trebuchet MS" pitchFamily="34" charset="0"/>
            </a:endParaRPr>
          </a:p>
          <a:p>
            <a:pPr>
              <a:lnSpc>
                <a:spcPct val="80000"/>
              </a:lnSpc>
            </a:pPr>
            <a:r>
              <a:rPr lang="en-US" sz="2400" dirty="0" smtClean="0">
                <a:solidFill>
                  <a:schemeClr val="tx1"/>
                </a:solidFill>
                <a:latin typeface="Trebuchet MS" pitchFamily="34" charset="0"/>
              </a:rPr>
              <a:t>but having data bigger it requires different approaches:</a:t>
            </a:r>
          </a:p>
          <a:p>
            <a:pPr lvl="1">
              <a:lnSpc>
                <a:spcPct val="80000"/>
              </a:lnSpc>
            </a:pPr>
            <a:r>
              <a:rPr lang="en-US" sz="2400" dirty="0" smtClean="0">
                <a:solidFill>
                  <a:schemeClr val="tx1"/>
                </a:solidFill>
                <a:latin typeface="Trebuchet MS" pitchFamily="34" charset="0"/>
              </a:rPr>
              <a:t>Techniques, tools and architecture</a:t>
            </a:r>
          </a:p>
          <a:p>
            <a:pPr>
              <a:lnSpc>
                <a:spcPct val="80000"/>
              </a:lnSpc>
            </a:pPr>
            <a:endParaRPr lang="en-US" sz="2400" dirty="0" smtClean="0">
              <a:solidFill>
                <a:schemeClr val="tx1"/>
              </a:solidFill>
              <a:latin typeface="Trebuchet MS" pitchFamily="34" charset="0"/>
            </a:endParaRPr>
          </a:p>
          <a:p>
            <a:pPr>
              <a:lnSpc>
                <a:spcPct val="80000"/>
              </a:lnSpc>
            </a:pPr>
            <a:r>
              <a:rPr lang="en-US" sz="2400" dirty="0" smtClean="0">
                <a:solidFill>
                  <a:schemeClr val="tx1"/>
                </a:solidFill>
                <a:latin typeface="Trebuchet MS" pitchFamily="34" charset="0"/>
              </a:rPr>
              <a:t>an aim to solve new problems or old problems in a better way</a:t>
            </a:r>
          </a:p>
          <a:p>
            <a:pPr>
              <a:lnSpc>
                <a:spcPct val="80000"/>
              </a:lnSpc>
              <a:buNone/>
            </a:pPr>
            <a:endParaRPr lang="en-US" sz="2400" dirty="0" smtClean="0">
              <a:solidFill>
                <a:schemeClr val="tx1"/>
              </a:solidFill>
              <a:latin typeface="Trebuchet MS" pitchFamily="34" charset="0"/>
            </a:endParaRPr>
          </a:p>
          <a:p>
            <a:pPr>
              <a:lnSpc>
                <a:spcPct val="80000"/>
              </a:lnSpc>
            </a:pPr>
            <a:r>
              <a:rPr lang="en-US" sz="2400" dirty="0" smtClean="0">
                <a:latin typeface="Trebuchet MS" pitchFamily="34" charset="0"/>
              </a:rPr>
              <a:t>Big Data generates value from the storage and processing of very large quantities of digital information that cannot be analyzed with traditional computing techniques.</a:t>
            </a:r>
            <a:endParaRPr lang="en-US" sz="2400" dirty="0" smtClean="0">
              <a:solidFill>
                <a:schemeClr val="tx1"/>
              </a:solidFill>
              <a:latin typeface="Trebuchet MS" pitchFamily="34" charset="0"/>
            </a:endParaRPr>
          </a:p>
        </p:txBody>
      </p:sp>
      <p:sp>
        <p:nvSpPr>
          <p:cNvPr id="4" name="Title 3"/>
          <p:cNvSpPr>
            <a:spLocks noGrp="1"/>
          </p:cNvSpPr>
          <p:nvPr>
            <p:ph type="title"/>
          </p:nvPr>
        </p:nvSpPr>
        <p:spPr/>
        <p:txBody>
          <a:bodyPr>
            <a:normAutofit/>
          </a:bodyPr>
          <a:lstStyle/>
          <a:p>
            <a:r>
              <a:rPr lang="en-US" sz="4000" b="1" u="sng" dirty="0" smtClean="0">
                <a:latin typeface="Calisto MT" pitchFamily="18" charset="0"/>
              </a:rPr>
              <a:t>What is BIG DATA?</a:t>
            </a:r>
            <a:endParaRPr lang="en-US" sz="4000" b="1" u="sng" dirty="0">
              <a:latin typeface="Calisto M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b="1" u="sng" dirty="0" smtClean="0"/>
              <a:t>What is BIG DATA</a:t>
            </a:r>
            <a:endParaRPr lang="en-US" b="1" u="sng" dirty="0"/>
          </a:p>
        </p:txBody>
      </p:sp>
      <p:sp>
        <p:nvSpPr>
          <p:cNvPr id="3" name="Content Placeholder 2"/>
          <p:cNvSpPr>
            <a:spLocks noGrp="1"/>
          </p:cNvSpPr>
          <p:nvPr>
            <p:ph idx="1"/>
          </p:nvPr>
        </p:nvSpPr>
        <p:spPr>
          <a:xfrm>
            <a:off x="0" y="762000"/>
            <a:ext cx="9144000" cy="3581400"/>
          </a:xfrm>
        </p:spPr>
        <p:txBody>
          <a:bodyPr>
            <a:normAutofit/>
          </a:bodyPr>
          <a:lstStyle/>
          <a:p>
            <a:r>
              <a:rPr lang="en-US" sz="2800" dirty="0" err="1" smtClean="0"/>
              <a:t>Walmart</a:t>
            </a:r>
            <a:r>
              <a:rPr lang="en-US" sz="2800" dirty="0" smtClean="0"/>
              <a:t> handles more than 1 million customer transactions every hour.</a:t>
            </a:r>
          </a:p>
          <a:p>
            <a:pPr>
              <a:buNone/>
            </a:pPr>
            <a:endParaRPr lang="en-US" sz="2800" dirty="0" smtClean="0"/>
          </a:p>
          <a:p>
            <a:pPr>
              <a:buNone/>
            </a:pPr>
            <a:r>
              <a:rPr lang="en-US" sz="2800" dirty="0" smtClean="0"/>
              <a:t>• </a:t>
            </a:r>
            <a:r>
              <a:rPr lang="en-US" sz="2800" dirty="0" err="1" smtClean="0"/>
              <a:t>Facebook</a:t>
            </a:r>
            <a:r>
              <a:rPr lang="en-US" sz="2800" dirty="0" smtClean="0"/>
              <a:t> handles 40 billion photos from its user base.</a:t>
            </a:r>
          </a:p>
          <a:p>
            <a:pPr>
              <a:buNone/>
            </a:pPr>
            <a:endParaRPr lang="en-US" sz="2800" dirty="0" smtClean="0"/>
          </a:p>
          <a:p>
            <a:pPr>
              <a:buNone/>
            </a:pPr>
            <a:r>
              <a:rPr lang="en-US" sz="2800" dirty="0" smtClean="0"/>
              <a:t>• Decoding the human genome originally took 10years to process; now it can be achieved in one week.</a:t>
            </a:r>
          </a:p>
          <a:p>
            <a:pPr>
              <a:buNone/>
            </a:pP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28600" y="4114800"/>
            <a:ext cx="85217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1001"/>
            <a:ext cx="7886700" cy="838200"/>
          </a:xfrm>
        </p:spPr>
        <p:txBody>
          <a:bodyPr>
            <a:normAutofit/>
          </a:bodyPr>
          <a:lstStyle/>
          <a:p>
            <a:pPr eaLnBrk="1" hangingPunct="1">
              <a:defRPr/>
            </a:pPr>
            <a:r>
              <a:rPr lang="en-US" sz="4000" b="1" u="sng" dirty="0" smtClean="0"/>
              <a:t>Three Characteristics of Big Data V3s</a:t>
            </a:r>
            <a:endParaRPr lang="en-US" sz="4000" b="1" u="sng" dirty="0"/>
          </a:p>
        </p:txBody>
      </p:sp>
      <p:graphicFrame>
        <p:nvGraphicFramePr>
          <p:cNvPr id="4" name="Content Placeholder 3"/>
          <p:cNvGraphicFramePr>
            <a:graphicFrameLocks noGrp="1"/>
          </p:cNvGraphicFramePr>
          <p:nvPr>
            <p:ph idx="4294967295"/>
          </p:nvPr>
        </p:nvGraphicFramePr>
        <p:xfrm>
          <a:off x="381000" y="1828800"/>
          <a:ext cx="813435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fontScale="90000"/>
          </a:bodyPr>
          <a:lstStyle/>
          <a:p>
            <a:r>
              <a:rPr lang="en-US" sz="4000" b="1" u="sng" dirty="0" smtClean="0"/>
              <a:t>1</a:t>
            </a:r>
            <a:r>
              <a:rPr lang="en-US" sz="4000" b="1" u="sng" baseline="30000" dirty="0" smtClean="0"/>
              <a:t>st</a:t>
            </a:r>
            <a:r>
              <a:rPr lang="en-US" sz="4000" b="1" u="sng" dirty="0" smtClean="0"/>
              <a:t> Character of Big Data</a:t>
            </a:r>
            <a:br>
              <a:rPr lang="en-US" sz="4000" b="1" u="sng" dirty="0" smtClean="0"/>
            </a:br>
            <a:r>
              <a:rPr lang="en-US" sz="4000" b="1" u="sng" dirty="0" smtClean="0"/>
              <a:t>Volume</a:t>
            </a:r>
            <a:endParaRPr lang="en-US" sz="4000" dirty="0"/>
          </a:p>
        </p:txBody>
      </p:sp>
      <p:sp>
        <p:nvSpPr>
          <p:cNvPr id="3" name="TextBox 2"/>
          <p:cNvSpPr txBox="1"/>
          <p:nvPr/>
        </p:nvSpPr>
        <p:spPr>
          <a:xfrm>
            <a:off x="152401" y="1636216"/>
            <a:ext cx="8686799" cy="4154984"/>
          </a:xfrm>
          <a:prstGeom prst="rect">
            <a:avLst/>
          </a:prstGeom>
          <a:noFill/>
        </p:spPr>
        <p:txBody>
          <a:bodyPr wrap="square" rtlCol="0">
            <a:spAutoFit/>
          </a:bodyPr>
          <a:lstStyle/>
          <a:p>
            <a:pPr>
              <a:buFont typeface="Arial" pitchFamily="34" charset="0"/>
              <a:buChar char="•"/>
            </a:pPr>
            <a:r>
              <a:rPr lang="en-US" sz="2400" dirty="0" smtClean="0"/>
              <a:t>A </a:t>
            </a:r>
            <a:r>
              <a:rPr lang="en-US" sz="2400" dirty="0"/>
              <a:t>typical PC might have had 10 gigabytes of storage in 2000. </a:t>
            </a:r>
            <a:endParaRPr lang="en-US" sz="2400" dirty="0" smtClean="0"/>
          </a:p>
          <a:p>
            <a:endParaRPr lang="en-US" sz="2400" dirty="0" smtClean="0"/>
          </a:p>
          <a:p>
            <a:endParaRPr lang="en-US" sz="2400" dirty="0"/>
          </a:p>
          <a:p>
            <a:pPr>
              <a:buFont typeface="Arial" pitchFamily="34" charset="0"/>
              <a:buChar char="•"/>
            </a:pPr>
            <a:r>
              <a:rPr lang="en-US" sz="2400" dirty="0" smtClean="0"/>
              <a:t>Today</a:t>
            </a:r>
            <a:r>
              <a:rPr lang="en-US" sz="2400" dirty="0"/>
              <a:t>, Facebook ingests 500 terabytes of new data every </a:t>
            </a:r>
            <a:r>
              <a:rPr lang="en-US" sz="2400" dirty="0" smtClean="0"/>
              <a:t>day.</a:t>
            </a:r>
          </a:p>
          <a:p>
            <a:endParaRPr lang="en-US" sz="2400" dirty="0"/>
          </a:p>
          <a:p>
            <a:endParaRPr lang="en-US" sz="2400" dirty="0" smtClean="0"/>
          </a:p>
          <a:p>
            <a:pPr>
              <a:buFont typeface="Arial" pitchFamily="34" charset="0"/>
              <a:buChar char="•"/>
            </a:pPr>
            <a:r>
              <a:rPr lang="en-US" sz="2400" dirty="0" smtClean="0"/>
              <a:t> </a:t>
            </a:r>
            <a:r>
              <a:rPr lang="en-IN" sz="2400" dirty="0"/>
              <a:t>We currently see the exponential growth in the data storage as the data is now more than text data. We can find data in the format of videos, </a:t>
            </a:r>
            <a:r>
              <a:rPr lang="en-IN" sz="2400" dirty="0" smtClean="0"/>
              <a:t>music's </a:t>
            </a:r>
            <a:r>
              <a:rPr lang="en-IN" sz="2400" dirty="0"/>
              <a:t>and large images on our social media channels. It is very common to have Terabytes and Petabytes of the storage system for enterprises.</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b="1" u="sng" dirty="0" smtClean="0"/>
              <a:t>2nd Character of Big Data</a:t>
            </a:r>
            <a:br>
              <a:rPr lang="en-US" b="1" u="sng" dirty="0" smtClean="0"/>
            </a:br>
            <a:r>
              <a:rPr lang="en-US" b="1" u="sng" dirty="0" smtClean="0"/>
              <a:t>Velocity</a:t>
            </a:r>
            <a:endParaRPr lang="en-US" dirty="0"/>
          </a:p>
        </p:txBody>
      </p:sp>
      <p:sp>
        <p:nvSpPr>
          <p:cNvPr id="3" name="Content Placeholder 2"/>
          <p:cNvSpPr>
            <a:spLocks noGrp="1"/>
          </p:cNvSpPr>
          <p:nvPr>
            <p:ph idx="1"/>
          </p:nvPr>
        </p:nvSpPr>
        <p:spPr>
          <a:xfrm>
            <a:off x="457200" y="1295400"/>
            <a:ext cx="8229600" cy="5334000"/>
          </a:xfrm>
        </p:spPr>
        <p:txBody>
          <a:bodyPr>
            <a:normAutofit lnSpcReduction="10000"/>
          </a:bodyPr>
          <a:lstStyle/>
          <a:p>
            <a:pPr lvl="0"/>
            <a:r>
              <a:rPr lang="en-US" sz="2400" dirty="0" smtClean="0"/>
              <a:t> </a:t>
            </a:r>
            <a:r>
              <a:rPr lang="en-IN" sz="2400" dirty="0"/>
              <a:t>Today, people reply on social media to update them with the </a:t>
            </a:r>
            <a:r>
              <a:rPr lang="en-IN" sz="2400" dirty="0" smtClean="0"/>
              <a:t>    latest </a:t>
            </a:r>
            <a:r>
              <a:rPr lang="en-IN" sz="2400" dirty="0"/>
              <a:t>happening. On social media sometimes a few seconds old messages (a tweet, status updates etc.) is not something interests users</a:t>
            </a:r>
            <a:r>
              <a:rPr lang="en-IN" sz="2400" dirty="0" smtClean="0"/>
              <a:t>.</a:t>
            </a:r>
          </a:p>
          <a:p>
            <a:pPr lvl="0"/>
            <a:r>
              <a:rPr lang="en-IN" sz="2400" dirty="0"/>
              <a:t>They often discard old messages and pay attention to recent updates.</a:t>
            </a:r>
            <a:endParaRPr lang="en-US" sz="2400" dirty="0" smtClean="0"/>
          </a:p>
          <a:p>
            <a:pPr lvl="0"/>
            <a:r>
              <a:rPr lang="en-US" sz="2400" dirty="0" smtClean="0"/>
              <a:t> </a:t>
            </a:r>
            <a:r>
              <a:rPr lang="en-US" sz="2400" dirty="0"/>
              <a:t>machine to machine processes exchange data between billions of </a:t>
            </a:r>
            <a:r>
              <a:rPr lang="en-US" sz="2400" dirty="0" smtClean="0"/>
              <a:t>devices</a:t>
            </a:r>
          </a:p>
          <a:p>
            <a:pPr lvl="0">
              <a:buNone/>
            </a:pPr>
            <a:endParaRPr lang="en-US" sz="2400" dirty="0" smtClean="0"/>
          </a:p>
          <a:p>
            <a:pPr lvl="0"/>
            <a:r>
              <a:rPr lang="en-US" sz="2400" dirty="0" smtClean="0"/>
              <a:t> </a:t>
            </a:r>
            <a:r>
              <a:rPr lang="en-US" sz="2400" dirty="0"/>
              <a:t>infrastructure and sensors generate massive log data in </a:t>
            </a:r>
            <a:r>
              <a:rPr lang="en-US" sz="2400" dirty="0" smtClean="0"/>
              <a:t>real-time</a:t>
            </a:r>
          </a:p>
          <a:p>
            <a:pPr lvl="0">
              <a:buNone/>
            </a:pPr>
            <a:endParaRPr lang="en-US" sz="2400" dirty="0" smtClean="0"/>
          </a:p>
          <a:p>
            <a:pPr lvl="0"/>
            <a:r>
              <a:rPr lang="en-US" sz="2400" dirty="0" smtClean="0"/>
              <a:t> </a:t>
            </a:r>
            <a:r>
              <a:rPr lang="en-US" sz="2400" dirty="0"/>
              <a:t>on-line gaming systems support millions of concurrent users, each producing multiple inputs per second.</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u="sng" dirty="0" smtClean="0"/>
              <a:t>3rd Character of Big Data</a:t>
            </a:r>
            <a:br>
              <a:rPr lang="en-US" b="1" u="sng" dirty="0" smtClean="0"/>
            </a:br>
            <a:r>
              <a:rPr lang="en-US" b="1" u="sng" dirty="0" smtClean="0"/>
              <a:t>Variety</a:t>
            </a:r>
            <a:endParaRPr lang="en-US" dirty="0"/>
          </a:p>
        </p:txBody>
      </p:sp>
      <p:sp>
        <p:nvSpPr>
          <p:cNvPr id="3" name="Content Placeholder 2"/>
          <p:cNvSpPr>
            <a:spLocks noGrp="1"/>
          </p:cNvSpPr>
          <p:nvPr>
            <p:ph idx="1"/>
          </p:nvPr>
        </p:nvSpPr>
        <p:spPr>
          <a:xfrm>
            <a:off x="457200" y="1447800"/>
            <a:ext cx="8229600" cy="5105400"/>
          </a:xfrm>
        </p:spPr>
        <p:txBody>
          <a:bodyPr>
            <a:normAutofit fontScale="92500"/>
          </a:bodyPr>
          <a:lstStyle/>
          <a:p>
            <a:r>
              <a:rPr lang="en-US" sz="2800" dirty="0" smtClean="0"/>
              <a:t>Big Data </a:t>
            </a:r>
            <a:r>
              <a:rPr lang="en-US" sz="2800" dirty="0"/>
              <a:t>isn't just numbers, dates, and strings. Big Data is also </a:t>
            </a:r>
            <a:r>
              <a:rPr lang="en-US" sz="2800" dirty="0" smtClean="0"/>
              <a:t>3D </a:t>
            </a:r>
            <a:r>
              <a:rPr lang="en-US" sz="2800" dirty="0"/>
              <a:t>data, audio and video, and unstructured text, including log files and social </a:t>
            </a:r>
            <a:r>
              <a:rPr lang="en-US" sz="2800" dirty="0" smtClean="0"/>
              <a:t>media.</a:t>
            </a:r>
          </a:p>
          <a:p>
            <a:r>
              <a:rPr lang="en-IN" sz="2800" dirty="0" smtClean="0"/>
              <a:t>Data </a:t>
            </a:r>
            <a:r>
              <a:rPr lang="en-IN" sz="2800" dirty="0"/>
              <a:t>can be stored in multiple format. For example database, excel, csv, access or for the matter of the fact, it can be stored in a simple text file. </a:t>
            </a:r>
            <a:endParaRPr lang="en-IN" sz="2800" dirty="0" smtClean="0"/>
          </a:p>
          <a:p>
            <a:r>
              <a:rPr lang="en-IN" sz="2800" dirty="0"/>
              <a:t>Sometimes the data is not even in the traditional format as we assume, it may be in the form of video, SMS, pdf or something we might have not thought about it.</a:t>
            </a:r>
            <a:endParaRPr lang="en-US" sz="2800" dirty="0"/>
          </a:p>
          <a:p>
            <a:pPr>
              <a:buNone/>
            </a:pPr>
            <a:endParaRPr lang="en-US" sz="2800" dirty="0" smtClean="0"/>
          </a:p>
          <a:p>
            <a:r>
              <a:rPr lang="en-US" sz="2800" dirty="0" smtClean="0"/>
              <a:t>Big Data analysis includes different types of data </a:t>
            </a:r>
          </a:p>
          <a:p>
            <a:pPr>
              <a:buNone/>
            </a:pP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TotalTime>
  <Words>587</Words>
  <Application>Microsoft Office PowerPoint</Application>
  <PresentationFormat>On-screen Show (4:3)</PresentationFormat>
  <Paragraphs>116</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Calisto MT</vt:lpstr>
      <vt:lpstr>Corbel</vt:lpstr>
      <vt:lpstr>Georgia</vt:lpstr>
      <vt:lpstr>MS PGothic</vt:lpstr>
      <vt:lpstr>Trebuchet MS</vt:lpstr>
      <vt:lpstr>Office Theme</vt:lpstr>
      <vt:lpstr>BIG  DATA</vt:lpstr>
      <vt:lpstr> Content</vt:lpstr>
      <vt:lpstr>Introduction</vt:lpstr>
      <vt:lpstr>What is BIG DATA?</vt:lpstr>
      <vt:lpstr>What is BIG DATA</vt:lpstr>
      <vt:lpstr>Three Characteristics of Big Data V3s</vt:lpstr>
      <vt:lpstr>1st Character of Big Data Volume</vt:lpstr>
      <vt:lpstr>2nd Character of Big Data Velocity</vt:lpstr>
      <vt:lpstr>3rd Character of Big Data Variety</vt:lpstr>
      <vt:lpstr>PowerPoint Presentation</vt:lpstr>
      <vt:lpstr>   Why Big Data</vt:lpstr>
      <vt:lpstr>Why Big Data</vt:lpstr>
      <vt:lpstr>Tools Used To Store and Analyse Big Data</vt:lpstr>
      <vt:lpstr>Tools Used To Store and Analyse Big Data</vt:lpstr>
      <vt:lpstr>PowerPoint Presentation</vt:lpstr>
      <vt:lpstr>Benefits of Big Data</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nasrin</dc:creator>
  <cp:lastModifiedBy>HP</cp:lastModifiedBy>
  <cp:revision>66</cp:revision>
  <dcterms:created xsi:type="dcterms:W3CDTF">2014-02-08T14:13:03Z</dcterms:created>
  <dcterms:modified xsi:type="dcterms:W3CDTF">2016-11-20T16:44:25Z</dcterms:modified>
</cp:coreProperties>
</file>