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1"/>
  </p:notesMasterIdLst>
  <p:sldIdLst>
    <p:sldId id="256" r:id="rId2"/>
    <p:sldId id="257" r:id="rId3"/>
    <p:sldId id="259" r:id="rId4"/>
    <p:sldId id="260" r:id="rId5"/>
    <p:sldId id="286" r:id="rId6"/>
    <p:sldId id="263" r:id="rId7"/>
    <p:sldId id="285" r:id="rId8"/>
    <p:sldId id="287" r:id="rId9"/>
    <p:sldId id="288" r:id="rId10"/>
    <p:sldId id="289"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90" r:id="rId29"/>
    <p:sldId id="29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834"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DC5ACF-7A12-41C7-A702-7E8358FE656C}" type="datetimeFigureOut">
              <a:rPr lang="en-US" smtClean="0"/>
              <a:t>11/18/2016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04AB54-AFAB-4CB8-9989-1E74AF859E5F}" type="slidenum">
              <a:rPr lang="en-US" smtClean="0"/>
              <a:t>‹#›</a:t>
            </a:fld>
            <a:endParaRPr lang="en-US" dirty="0"/>
          </a:p>
        </p:txBody>
      </p:sp>
    </p:spTree>
    <p:extLst>
      <p:ext uri="{BB962C8B-B14F-4D97-AF65-F5344CB8AC3E}">
        <p14:creationId xmlns:p14="http://schemas.microsoft.com/office/powerpoint/2010/main" val="3456361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04AB54-AFAB-4CB8-9989-1E74AF859E5F}" type="slidenum">
              <a:rPr lang="en-US" smtClean="0"/>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AB6B0EA-4FEE-46D1-97E0-AF2695E11EFD}"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FCA65-F2FC-40EE-9483-F9AE3784D8BE}" type="slidenum">
              <a:rPr lang="en-US" smtClean="0"/>
              <a:pPr/>
              <a:t>‹#›</a:t>
            </a:fld>
            <a:endParaRPr lang="en-US" dirty="0"/>
          </a:p>
        </p:txBody>
      </p:sp>
    </p:spTree>
    <p:extLst>
      <p:ext uri="{BB962C8B-B14F-4D97-AF65-F5344CB8AC3E}">
        <p14:creationId xmlns:p14="http://schemas.microsoft.com/office/powerpoint/2010/main" val="40157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B6B0EA-4FEE-46D1-97E0-AF2695E11EFD}"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FCA65-F2FC-40EE-9483-F9AE3784D8BE}" type="slidenum">
              <a:rPr lang="en-US" smtClean="0"/>
              <a:pPr/>
              <a:t>‹#›</a:t>
            </a:fld>
            <a:endParaRPr lang="en-US" dirty="0"/>
          </a:p>
        </p:txBody>
      </p:sp>
    </p:spTree>
    <p:extLst>
      <p:ext uri="{BB962C8B-B14F-4D97-AF65-F5344CB8AC3E}">
        <p14:creationId xmlns:p14="http://schemas.microsoft.com/office/powerpoint/2010/main" val="11701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B6B0EA-4FEE-46D1-97E0-AF2695E11EFD}"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FCA65-F2FC-40EE-9483-F9AE3784D8BE}" type="slidenum">
              <a:rPr lang="en-US" smtClean="0"/>
              <a:pPr/>
              <a:t>‹#›</a:t>
            </a:fld>
            <a:endParaRPr lang="en-US" dirty="0"/>
          </a:p>
        </p:txBody>
      </p:sp>
    </p:spTree>
    <p:extLst>
      <p:ext uri="{BB962C8B-B14F-4D97-AF65-F5344CB8AC3E}">
        <p14:creationId xmlns:p14="http://schemas.microsoft.com/office/powerpoint/2010/main" val="361158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B6B0EA-4FEE-46D1-97E0-AF2695E11EFD}"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FCA65-F2FC-40EE-9483-F9AE3784D8BE}" type="slidenum">
              <a:rPr lang="en-US" smtClean="0"/>
              <a:pPr/>
              <a:t>‹#›</a:t>
            </a:fld>
            <a:endParaRPr lang="en-US" dirty="0"/>
          </a:p>
        </p:txBody>
      </p:sp>
    </p:spTree>
    <p:extLst>
      <p:ext uri="{BB962C8B-B14F-4D97-AF65-F5344CB8AC3E}">
        <p14:creationId xmlns:p14="http://schemas.microsoft.com/office/powerpoint/2010/main" val="372473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B6B0EA-4FEE-46D1-97E0-AF2695E11EFD}"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FCA65-F2FC-40EE-9483-F9AE3784D8BE}" type="slidenum">
              <a:rPr lang="en-US" smtClean="0"/>
              <a:pPr/>
              <a:t>‹#›</a:t>
            </a:fld>
            <a:endParaRPr lang="en-US" dirty="0"/>
          </a:p>
        </p:txBody>
      </p:sp>
    </p:spTree>
    <p:extLst>
      <p:ext uri="{BB962C8B-B14F-4D97-AF65-F5344CB8AC3E}">
        <p14:creationId xmlns:p14="http://schemas.microsoft.com/office/powerpoint/2010/main" val="128412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AB6B0EA-4FEE-46D1-97E0-AF2695E11EFD}" type="datetimeFigureOut">
              <a:rPr lang="en-US" smtClean="0"/>
              <a:pPr/>
              <a:t>11/18/2016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FCA65-F2FC-40EE-9483-F9AE3784D8BE}" type="slidenum">
              <a:rPr lang="en-US" smtClean="0"/>
              <a:pPr/>
              <a:t>‹#›</a:t>
            </a:fld>
            <a:endParaRPr lang="en-US" dirty="0"/>
          </a:p>
        </p:txBody>
      </p:sp>
    </p:spTree>
    <p:extLst>
      <p:ext uri="{BB962C8B-B14F-4D97-AF65-F5344CB8AC3E}">
        <p14:creationId xmlns:p14="http://schemas.microsoft.com/office/powerpoint/2010/main" val="331042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AB6B0EA-4FEE-46D1-97E0-AF2695E11EFD}" type="datetimeFigureOut">
              <a:rPr lang="en-US" smtClean="0"/>
              <a:pPr/>
              <a:t>11/18/2016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3FCA65-F2FC-40EE-9483-F9AE3784D8BE}" type="slidenum">
              <a:rPr lang="en-US" smtClean="0"/>
              <a:pPr/>
              <a:t>‹#›</a:t>
            </a:fld>
            <a:endParaRPr lang="en-US" dirty="0"/>
          </a:p>
        </p:txBody>
      </p:sp>
    </p:spTree>
    <p:extLst>
      <p:ext uri="{BB962C8B-B14F-4D97-AF65-F5344CB8AC3E}">
        <p14:creationId xmlns:p14="http://schemas.microsoft.com/office/powerpoint/2010/main" val="3950666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AB6B0EA-4FEE-46D1-97E0-AF2695E11EFD}" type="datetimeFigureOut">
              <a:rPr lang="en-US" smtClean="0"/>
              <a:pPr/>
              <a:t>11/18/2016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3FCA65-F2FC-40EE-9483-F9AE3784D8BE}" type="slidenum">
              <a:rPr lang="en-US" smtClean="0"/>
              <a:pPr/>
              <a:t>‹#›</a:t>
            </a:fld>
            <a:endParaRPr lang="en-US" dirty="0"/>
          </a:p>
        </p:txBody>
      </p:sp>
    </p:spTree>
    <p:extLst>
      <p:ext uri="{BB962C8B-B14F-4D97-AF65-F5344CB8AC3E}">
        <p14:creationId xmlns:p14="http://schemas.microsoft.com/office/powerpoint/2010/main" val="400762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6B0EA-4FEE-46D1-97E0-AF2695E11EFD}" type="datetimeFigureOut">
              <a:rPr lang="en-US" smtClean="0"/>
              <a:pPr/>
              <a:t>11/18/2016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3FCA65-F2FC-40EE-9483-F9AE3784D8BE}" type="slidenum">
              <a:rPr lang="en-US" smtClean="0"/>
              <a:pPr/>
              <a:t>‹#›</a:t>
            </a:fld>
            <a:endParaRPr lang="en-US" dirty="0"/>
          </a:p>
        </p:txBody>
      </p:sp>
    </p:spTree>
    <p:extLst>
      <p:ext uri="{BB962C8B-B14F-4D97-AF65-F5344CB8AC3E}">
        <p14:creationId xmlns:p14="http://schemas.microsoft.com/office/powerpoint/2010/main" val="25881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6B0EA-4FEE-46D1-97E0-AF2695E11EFD}" type="datetimeFigureOut">
              <a:rPr lang="en-US" smtClean="0"/>
              <a:pPr/>
              <a:t>11/18/2016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FCA65-F2FC-40EE-9483-F9AE3784D8BE}" type="slidenum">
              <a:rPr lang="en-US" smtClean="0"/>
              <a:pPr/>
              <a:t>‹#›</a:t>
            </a:fld>
            <a:endParaRPr lang="en-US" dirty="0"/>
          </a:p>
        </p:txBody>
      </p:sp>
    </p:spTree>
    <p:extLst>
      <p:ext uri="{BB962C8B-B14F-4D97-AF65-F5344CB8AC3E}">
        <p14:creationId xmlns:p14="http://schemas.microsoft.com/office/powerpoint/2010/main" val="333350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6B0EA-4FEE-46D1-97E0-AF2695E11EFD}" type="datetimeFigureOut">
              <a:rPr lang="en-US" smtClean="0"/>
              <a:pPr/>
              <a:t>11/18/2016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FCA65-F2FC-40EE-9483-F9AE3784D8BE}" type="slidenum">
              <a:rPr lang="en-US" smtClean="0"/>
              <a:pPr/>
              <a:t>‹#›</a:t>
            </a:fld>
            <a:endParaRPr lang="en-US" dirty="0"/>
          </a:p>
        </p:txBody>
      </p:sp>
    </p:spTree>
    <p:extLst>
      <p:ext uri="{BB962C8B-B14F-4D97-AF65-F5344CB8AC3E}">
        <p14:creationId xmlns:p14="http://schemas.microsoft.com/office/powerpoint/2010/main" val="236593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6B0EA-4FEE-46D1-97E0-AF2695E11EFD}" type="datetimeFigureOut">
              <a:rPr lang="en-US" smtClean="0"/>
              <a:pPr/>
              <a:t>11/18/2016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FCA65-F2FC-40EE-9483-F9AE3784D8BE}" type="slidenum">
              <a:rPr lang="en-US" smtClean="0"/>
              <a:pPr/>
              <a:t>‹#›</a:t>
            </a:fld>
            <a:endParaRPr lang="en-US" dirty="0"/>
          </a:p>
        </p:txBody>
      </p:sp>
    </p:spTree>
    <p:extLst>
      <p:ext uri="{BB962C8B-B14F-4D97-AF65-F5344CB8AC3E}">
        <p14:creationId xmlns:p14="http://schemas.microsoft.com/office/powerpoint/2010/main" val="228634918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a:t>
            </a:r>
            <a:endParaRPr lang="en-US" dirty="0"/>
          </a:p>
        </p:txBody>
      </p:sp>
      <p:sp>
        <p:nvSpPr>
          <p:cNvPr id="3" name="Subtitle 2"/>
          <p:cNvSpPr>
            <a:spLocks noGrp="1"/>
          </p:cNvSpPr>
          <p:nvPr>
            <p:ph type="subTitle" idx="1"/>
          </p:nvPr>
        </p:nvSpPr>
        <p:spPr>
          <a:xfrm>
            <a:off x="4038600" y="5943600"/>
            <a:ext cx="4953000" cy="685800"/>
          </a:xfrm>
        </p:spPr>
        <p:txBody>
          <a:bodyPr>
            <a:normAutofit fontScale="92500"/>
          </a:bodyPr>
          <a:lstStyle/>
          <a:p>
            <a:r>
              <a:rPr lang="en-US" dirty="0" smtClean="0"/>
              <a:t>Submitted By:  Mandeep Singh</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838200"/>
            <a:ext cx="8229600" cy="5735638"/>
          </a:xfrm>
        </p:spPr>
        <p:txBody>
          <a:bodyPr/>
          <a:lstStyle/>
          <a:p>
            <a:pPr>
              <a:buNone/>
            </a:pPr>
            <a:r>
              <a:rPr lang="en-US" dirty="0" smtClean="0">
                <a:solidFill>
                  <a:schemeClr val="bg2">
                    <a:lumMod val="50000"/>
                  </a:schemeClr>
                </a:solidFill>
              </a:rPr>
              <a:t> </a:t>
            </a:r>
            <a:r>
              <a:rPr lang="en-US" sz="1800" dirty="0" smtClean="0"/>
              <a:t>Now, you can query CUSTOMERS_VIEW in similar way as you query an actual table. Following is the example:</a:t>
            </a:r>
          </a:p>
          <a:p>
            <a:pPr>
              <a:buNone/>
            </a:pPr>
            <a:r>
              <a:rPr lang="en-US" sz="1800" dirty="0" smtClean="0"/>
              <a:t>     </a:t>
            </a:r>
          </a:p>
          <a:p>
            <a:pPr>
              <a:buNone/>
            </a:pPr>
            <a:r>
              <a:rPr lang="en-US" sz="1800" dirty="0" smtClean="0"/>
              <a:t>  SQL &gt; SELECT * FROM CUSTOMERS_VIEW;</a:t>
            </a:r>
          </a:p>
          <a:p>
            <a:pPr>
              <a:buNone/>
            </a:pPr>
            <a:endParaRPr lang="en-US" sz="1800" dirty="0" smtClean="0"/>
          </a:p>
          <a:p>
            <a:pPr>
              <a:buNone/>
            </a:pPr>
            <a:r>
              <a:rPr lang="en-US" sz="1800" dirty="0" smtClean="0"/>
              <a:t>   This would produce the following result:</a:t>
            </a:r>
            <a:endParaRPr lang="en-US" sz="1800" dirty="0"/>
          </a:p>
        </p:txBody>
      </p:sp>
      <p:graphicFrame>
        <p:nvGraphicFramePr>
          <p:cNvPr id="5" name="Table 4"/>
          <p:cNvGraphicFramePr>
            <a:graphicFrameLocks noGrp="1"/>
          </p:cNvGraphicFramePr>
          <p:nvPr/>
        </p:nvGraphicFramePr>
        <p:xfrm>
          <a:off x="2438400" y="3200400"/>
          <a:ext cx="4267200" cy="2712720"/>
        </p:xfrm>
        <a:graphic>
          <a:graphicData uri="http://schemas.openxmlformats.org/drawingml/2006/table">
            <a:tbl>
              <a:tblPr firstRow="1" bandRow="1">
                <a:tableStyleId>{5C22544A-7EE6-4342-B048-85BDC9FD1C3A}</a:tableStyleId>
              </a:tblPr>
              <a:tblGrid>
                <a:gridCol w="2133600"/>
                <a:gridCol w="2133600"/>
              </a:tblGrid>
              <a:tr h="457200">
                <a:tc>
                  <a:txBody>
                    <a:bodyPr/>
                    <a:lstStyle/>
                    <a:p>
                      <a:r>
                        <a:rPr lang="en-US" sz="1400" baseline="0" dirty="0" smtClean="0"/>
                        <a:t>NAME </a:t>
                      </a:r>
                      <a:endParaRPr lang="en-US" sz="1400" baseline="0" dirty="0"/>
                    </a:p>
                  </a:txBody>
                  <a:tcPr/>
                </a:tc>
                <a:tc>
                  <a:txBody>
                    <a:bodyPr/>
                    <a:lstStyle/>
                    <a:p>
                      <a:r>
                        <a:rPr lang="en-US" sz="1400" baseline="0" dirty="0" smtClean="0"/>
                        <a:t>AGE </a:t>
                      </a:r>
                      <a:endParaRPr lang="en-US" sz="1400" baseline="0" dirty="0"/>
                    </a:p>
                  </a:txBody>
                  <a:tcPr/>
                </a:tc>
              </a:tr>
              <a:tr h="563880">
                <a:tc>
                  <a:txBody>
                    <a:bodyPr/>
                    <a:lstStyle/>
                    <a:p>
                      <a:r>
                        <a:rPr lang="en-US" sz="1400" baseline="0" dirty="0" smtClean="0"/>
                        <a:t>Ramesh</a:t>
                      </a:r>
                      <a:endParaRPr lang="en-US" sz="1400" baseline="0" dirty="0"/>
                    </a:p>
                  </a:txBody>
                  <a:tcPr/>
                </a:tc>
                <a:tc>
                  <a:txBody>
                    <a:bodyPr/>
                    <a:lstStyle/>
                    <a:p>
                      <a:r>
                        <a:rPr lang="en-US" sz="1400" baseline="0" dirty="0" smtClean="0">
                          <a:latin typeface="Arial" pitchFamily="34" charset="0"/>
                          <a:cs typeface="Arial" pitchFamily="34" charset="0"/>
                        </a:rPr>
                        <a:t>32</a:t>
                      </a:r>
                      <a:endParaRPr lang="en-US" sz="1400" baseline="0" dirty="0">
                        <a:latin typeface="Arial" pitchFamily="34" charset="0"/>
                        <a:cs typeface="Arial" pitchFamily="34" charset="0"/>
                      </a:endParaRPr>
                    </a:p>
                  </a:txBody>
                  <a:tcPr/>
                </a:tc>
              </a:tr>
              <a:tr h="563880">
                <a:tc>
                  <a:txBody>
                    <a:bodyPr/>
                    <a:lstStyle/>
                    <a:p>
                      <a:r>
                        <a:rPr lang="en-US" sz="1400" baseline="0" dirty="0" smtClean="0"/>
                        <a:t>Komal</a:t>
                      </a:r>
                      <a:endParaRPr lang="en-US" sz="1400" baseline="0" dirty="0"/>
                    </a:p>
                  </a:txBody>
                  <a:tcPr/>
                </a:tc>
                <a:tc>
                  <a:txBody>
                    <a:bodyPr/>
                    <a:lstStyle/>
                    <a:p>
                      <a:r>
                        <a:rPr lang="en-US" sz="1400" baseline="0" dirty="0" smtClean="0">
                          <a:latin typeface="Arial" pitchFamily="34" charset="0"/>
                          <a:cs typeface="Arial" pitchFamily="34" charset="0"/>
                        </a:rPr>
                        <a:t>25</a:t>
                      </a:r>
                      <a:endParaRPr lang="en-US" sz="1400" baseline="0" dirty="0">
                        <a:latin typeface="Arial" pitchFamily="34" charset="0"/>
                        <a:cs typeface="Arial" pitchFamily="34" charset="0"/>
                      </a:endParaRPr>
                    </a:p>
                  </a:txBody>
                  <a:tcPr/>
                </a:tc>
              </a:tr>
              <a:tr h="563880">
                <a:tc>
                  <a:txBody>
                    <a:bodyPr/>
                    <a:lstStyle/>
                    <a:p>
                      <a:r>
                        <a:rPr lang="en-US" sz="1400" baseline="0" dirty="0" smtClean="0"/>
                        <a:t>Muffy</a:t>
                      </a:r>
                      <a:endParaRPr lang="en-US" sz="1400" baseline="0" dirty="0"/>
                    </a:p>
                  </a:txBody>
                  <a:tcPr/>
                </a:tc>
                <a:tc>
                  <a:txBody>
                    <a:bodyPr/>
                    <a:lstStyle/>
                    <a:p>
                      <a:r>
                        <a:rPr lang="en-US" sz="1400" baseline="0" dirty="0" smtClean="0">
                          <a:latin typeface="Arial" pitchFamily="34" charset="0"/>
                          <a:cs typeface="Arial" pitchFamily="34" charset="0"/>
                        </a:rPr>
                        <a:t>23</a:t>
                      </a:r>
                      <a:endParaRPr lang="en-US" sz="1400" baseline="0" dirty="0">
                        <a:latin typeface="Arial" pitchFamily="34" charset="0"/>
                        <a:cs typeface="Arial" pitchFamily="34" charset="0"/>
                      </a:endParaRPr>
                    </a:p>
                  </a:txBody>
                  <a:tcPr/>
                </a:tc>
              </a:tr>
              <a:tr h="563880">
                <a:tc>
                  <a:txBody>
                    <a:bodyPr/>
                    <a:lstStyle/>
                    <a:p>
                      <a:r>
                        <a:rPr lang="en-US" sz="1400" baseline="0" dirty="0" smtClean="0"/>
                        <a:t>Arun</a:t>
                      </a:r>
                      <a:endParaRPr lang="en-US" sz="1400" baseline="0" dirty="0"/>
                    </a:p>
                  </a:txBody>
                  <a:tcPr/>
                </a:tc>
                <a:tc>
                  <a:txBody>
                    <a:bodyPr/>
                    <a:lstStyle/>
                    <a:p>
                      <a:r>
                        <a:rPr lang="en-US" sz="1400" baseline="0" dirty="0" smtClean="0">
                          <a:latin typeface="Arial" pitchFamily="34" charset="0"/>
                          <a:cs typeface="Arial" pitchFamily="34" charset="0"/>
                        </a:rPr>
                        <a:t>27</a:t>
                      </a:r>
                      <a:endParaRPr lang="en-US" sz="1400" baseline="0" dirty="0">
                        <a:latin typeface="Arial" pitchFamily="34" charset="0"/>
                        <a:cs typeface="Arial" pitchFamily="34" charset="0"/>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Joins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SQL joins are used to combine rows from two or more tables.</a:t>
            </a:r>
          </a:p>
          <a:p>
            <a:pPr>
              <a:buNone/>
            </a:pPr>
            <a:endParaRPr lang="en-US" dirty="0" smtClean="0"/>
          </a:p>
          <a:p>
            <a:pPr>
              <a:buNone/>
            </a:pPr>
            <a:r>
              <a:rPr lang="en-US" dirty="0" smtClean="0"/>
              <a:t>SQL Server JOINS are used to retrieve data from multiple tables. A SQL Server JOIN is performed whenever two or more tables are joined in a SQL statement</a:t>
            </a:r>
            <a:r>
              <a:rPr lang="en-US" dirty="0" smtClean="0">
                <a:latin typeface="Georgia" pitchFamily="18" charset="0"/>
              </a:rPr>
              <a:t>.</a:t>
            </a:r>
          </a:p>
          <a:p>
            <a:pPr>
              <a:buNone/>
            </a:pPr>
            <a:endParaRPr lang="en-US" sz="2200" dirty="0" smtClean="0">
              <a:latin typeface="Georgia" pitchFamily="18" charset="0"/>
            </a:endParaRPr>
          </a:p>
          <a:p>
            <a:pPr>
              <a:buNone/>
            </a:pPr>
            <a:r>
              <a:rPr lang="en-US" dirty="0" smtClean="0"/>
              <a:t>There are 4 different types of SQL Server joins:</a:t>
            </a:r>
          </a:p>
          <a:p>
            <a:pPr>
              <a:buNone/>
            </a:pPr>
            <a:endParaRPr lang="en-US" dirty="0" smtClean="0"/>
          </a:p>
          <a:p>
            <a:r>
              <a:rPr lang="en-US" dirty="0" smtClean="0"/>
              <a:t>SQL Server INNER JOIN (or sometimes called simple join)</a:t>
            </a:r>
          </a:p>
          <a:p>
            <a:r>
              <a:rPr lang="en-US" dirty="0" smtClean="0"/>
              <a:t>SQL Server LEFT OUTER JOIN (or sometimes called LEFT JOIN)</a:t>
            </a:r>
          </a:p>
          <a:p>
            <a:r>
              <a:rPr lang="en-US" dirty="0" smtClean="0"/>
              <a:t>SQL Server RIGHT OUTER JOIN (or sometimes called RIGHT JOIN)</a:t>
            </a:r>
          </a:p>
          <a:p>
            <a:r>
              <a:rPr lang="en-US" dirty="0" smtClean="0"/>
              <a:t>SQL Server FULL OUTER JOIN (or sometimes called FULL JOIN)</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INNER JOIN (simple join)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a:buNone/>
            </a:pPr>
            <a:r>
              <a:rPr lang="en-US" sz="2200" dirty="0" smtClean="0">
                <a:latin typeface="Georgia" pitchFamily="18" charset="0"/>
              </a:rPr>
              <a:t>It is the most common type of join. SQL Server INNER JOINS return all rows from multiple tables where the join condition is met.</a:t>
            </a:r>
          </a:p>
          <a:p>
            <a:pPr>
              <a:buNone/>
            </a:pPr>
            <a:endParaRPr lang="en-US" sz="2200" dirty="0" smtClean="0">
              <a:latin typeface="Georgia" pitchFamily="18" charset="0"/>
            </a:endParaRPr>
          </a:p>
          <a:p>
            <a:pPr>
              <a:buNone/>
            </a:pPr>
            <a:endParaRPr lang="en-US" sz="2200" b="1" u="dotted" dirty="0" smtClean="0">
              <a:latin typeface="Georgia" pitchFamily="18" charset="0"/>
            </a:endParaRPr>
          </a:p>
          <a:p>
            <a:pPr>
              <a:buNone/>
            </a:pPr>
            <a:r>
              <a:rPr lang="en-US" sz="2200" b="1" u="dotted" dirty="0" smtClean="0">
                <a:latin typeface="Georgia" pitchFamily="18" charset="0"/>
              </a:rPr>
              <a:t>Syntax:</a:t>
            </a:r>
          </a:p>
          <a:p>
            <a:pPr>
              <a:buNone/>
            </a:pPr>
            <a:r>
              <a:rPr lang="en-US" sz="2200" dirty="0" smtClean="0">
                <a:latin typeface="Georgia" pitchFamily="18" charset="0"/>
              </a:rPr>
              <a:t>The syntax for the INNER JOIN in SQL Server is:</a:t>
            </a:r>
          </a:p>
          <a:p>
            <a:pPr>
              <a:buNone/>
            </a:pPr>
            <a:r>
              <a:rPr lang="en-US" sz="2200" dirty="0" smtClean="0">
                <a:latin typeface="Georgia" pitchFamily="18" charset="0"/>
              </a:rPr>
              <a:t>  </a:t>
            </a:r>
          </a:p>
          <a:p>
            <a:pPr>
              <a:buNone/>
            </a:pPr>
            <a:r>
              <a:rPr lang="en-US" sz="2200" dirty="0" smtClean="0">
                <a:latin typeface="Georgia" pitchFamily="18" charset="0"/>
              </a:rPr>
              <a:t>  SELECT columns FROM table1 INNER JOIN table2 ON table1.column = table2.column;</a:t>
            </a:r>
            <a:endParaRPr lang="en-US" sz="2200" dirty="0">
              <a:latin typeface="Georgi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latin typeface="Georgia" pitchFamily="18" charset="0"/>
              </a:rPr>
              <a:t>Visual Illustration</a:t>
            </a:r>
            <a:r>
              <a:rPr lang="en-US" dirty="0" smtClean="0">
                <a:latin typeface="Georgia" pitchFamily="18" charset="0"/>
              </a:rPr>
              <a:t/>
            </a:r>
            <a:br>
              <a:rPr lang="en-US" dirty="0" smtClean="0">
                <a:latin typeface="Georgia" pitchFamily="18" charset="0"/>
              </a:rPr>
            </a:br>
            <a:endParaRPr lang="en-US" dirty="0"/>
          </a:p>
        </p:txBody>
      </p:sp>
      <p:sp>
        <p:nvSpPr>
          <p:cNvPr id="3" name="Content Placeholder 2"/>
          <p:cNvSpPr>
            <a:spLocks noGrp="1"/>
          </p:cNvSpPr>
          <p:nvPr>
            <p:ph idx="1"/>
          </p:nvPr>
        </p:nvSpPr>
        <p:spPr/>
        <p:txBody>
          <a:bodyPr>
            <a:normAutofit lnSpcReduction="10000"/>
          </a:bodyPr>
          <a:lstStyle/>
          <a:p>
            <a:pPr>
              <a:buNone/>
            </a:pPr>
            <a:endParaRPr lang="en-US" sz="2200" dirty="0" smtClean="0">
              <a:latin typeface="Georgia" pitchFamily="18" charset="0"/>
            </a:endParaRPr>
          </a:p>
          <a:p>
            <a:pPr>
              <a:buNone/>
            </a:pPr>
            <a:r>
              <a:rPr lang="en-US" sz="2200" dirty="0" smtClean="0">
                <a:latin typeface="Georgia" pitchFamily="18" charset="0"/>
              </a:rPr>
              <a:t>In this visual diagram, the SQL Server INNER JOIN returns the shaded area:</a:t>
            </a:r>
          </a:p>
          <a:p>
            <a:endParaRPr lang="en-US" sz="2200" dirty="0" smtClean="0">
              <a:latin typeface="Georgia" pitchFamily="18" charset="0"/>
            </a:endParaRPr>
          </a:p>
          <a:p>
            <a:endParaRPr lang="en-US" sz="2200" dirty="0" smtClean="0">
              <a:latin typeface="Georgia" pitchFamily="18" charset="0"/>
            </a:endParaRPr>
          </a:p>
          <a:p>
            <a:pPr>
              <a:buNone/>
            </a:pPr>
            <a:endParaRPr lang="en-US" sz="2200" dirty="0" smtClean="0">
              <a:latin typeface="Georgia" pitchFamily="18" charset="0"/>
            </a:endParaRPr>
          </a:p>
          <a:p>
            <a:pPr>
              <a:buNone/>
            </a:pPr>
            <a:endParaRPr lang="en-US" sz="2200" dirty="0" smtClean="0">
              <a:latin typeface="Georgia" pitchFamily="18" charset="0"/>
            </a:endParaRPr>
          </a:p>
          <a:p>
            <a:pPr>
              <a:buNone/>
            </a:pPr>
            <a:endParaRPr lang="en-US" sz="2200" dirty="0" smtClean="0">
              <a:latin typeface="Georgia" pitchFamily="18" charset="0"/>
            </a:endParaRPr>
          </a:p>
          <a:p>
            <a:pPr>
              <a:buNone/>
            </a:pPr>
            <a:endParaRPr lang="en-US" sz="2200" dirty="0" smtClean="0">
              <a:latin typeface="Georgia" pitchFamily="18" charset="0"/>
            </a:endParaRPr>
          </a:p>
          <a:p>
            <a:pPr>
              <a:buNone/>
            </a:pPr>
            <a:r>
              <a:rPr lang="en-US" sz="2200" dirty="0" smtClean="0">
                <a:latin typeface="Georgia" pitchFamily="18" charset="0"/>
              </a:rPr>
              <a:t>The SQL Server INNER JOIN would return the records where </a:t>
            </a:r>
            <a:r>
              <a:rPr lang="en-US" sz="2200" i="1" dirty="0" smtClean="0">
                <a:latin typeface="Georgia" pitchFamily="18" charset="0"/>
              </a:rPr>
              <a:t>table1</a:t>
            </a:r>
            <a:r>
              <a:rPr lang="en-US" sz="2200" dirty="0" smtClean="0">
                <a:latin typeface="Georgia" pitchFamily="18" charset="0"/>
              </a:rPr>
              <a:t> and </a:t>
            </a:r>
            <a:r>
              <a:rPr lang="en-US" sz="2200" i="1" dirty="0" smtClean="0">
                <a:latin typeface="Georgia" pitchFamily="18" charset="0"/>
              </a:rPr>
              <a:t>table2</a:t>
            </a:r>
            <a:r>
              <a:rPr lang="en-US" sz="2200" dirty="0" smtClean="0">
                <a:latin typeface="Georgia" pitchFamily="18" charset="0"/>
              </a:rPr>
              <a:t> intersect.</a:t>
            </a:r>
          </a:p>
          <a:p>
            <a:pPr>
              <a:buNone/>
            </a:pPr>
            <a:r>
              <a:rPr lang="en-US" sz="2200" dirty="0" smtClean="0">
                <a:latin typeface="Georgia" pitchFamily="18" charset="0"/>
              </a:rPr>
              <a:t> </a:t>
            </a:r>
          </a:p>
          <a:p>
            <a:endParaRPr lang="en-US" dirty="0"/>
          </a:p>
        </p:txBody>
      </p:sp>
      <p:pic>
        <p:nvPicPr>
          <p:cNvPr id="4" name="Picture 3" descr="inner_join.gif"/>
          <p:cNvPicPr>
            <a:picLocks noChangeAspect="1"/>
          </p:cNvPicPr>
          <p:nvPr/>
        </p:nvPicPr>
        <p:blipFill>
          <a:blip r:embed="rId2"/>
          <a:stretch>
            <a:fillRect/>
          </a:stretch>
        </p:blipFill>
        <p:spPr>
          <a:xfrm>
            <a:off x="2667000" y="3581400"/>
            <a:ext cx="2381250" cy="14287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762000"/>
          </a:xfrm>
        </p:spPr>
        <p:txBody>
          <a:bodyPr>
            <a:normAutofit/>
          </a:bodyPr>
          <a:lstStyle/>
          <a:p>
            <a:r>
              <a:rPr lang="en-US" sz="2400" dirty="0" smtClean="0"/>
              <a:t>Let's look at some data to explain how the INNER JOINS work:</a:t>
            </a:r>
            <a:endParaRPr lang="en-US" sz="2400" dirty="0"/>
          </a:p>
        </p:txBody>
      </p:sp>
      <p:sp>
        <p:nvSpPr>
          <p:cNvPr id="7" name="Content Placeholder 6"/>
          <p:cNvSpPr>
            <a:spLocks noGrp="1"/>
          </p:cNvSpPr>
          <p:nvPr>
            <p:ph idx="1"/>
          </p:nvPr>
        </p:nvSpPr>
        <p:spPr>
          <a:xfrm>
            <a:off x="457200" y="1752600"/>
            <a:ext cx="8229600" cy="4953000"/>
          </a:xfrm>
        </p:spPr>
        <p:txBody>
          <a:bodyPr>
            <a:normAutofit/>
          </a:bodyPr>
          <a:lstStyle/>
          <a:p>
            <a:pPr>
              <a:buNone/>
            </a:pPr>
            <a:r>
              <a:rPr lang="en-US" sz="2200" dirty="0" smtClean="0"/>
              <a:t>We have a table called </a:t>
            </a:r>
            <a:r>
              <a:rPr lang="en-US" sz="2200" i="1" dirty="0" smtClean="0"/>
              <a:t>suppliers</a:t>
            </a:r>
            <a:r>
              <a:rPr lang="en-US" sz="2200" dirty="0" smtClean="0"/>
              <a:t> with two fields (supplier_id and supplier_name). It contains the following data:</a:t>
            </a:r>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r>
              <a:rPr lang="en-US" sz="2200" dirty="0" smtClean="0"/>
              <a:t>We have another table called </a:t>
            </a:r>
            <a:r>
              <a:rPr lang="en-US" sz="2200" i="1" dirty="0" smtClean="0"/>
              <a:t>orders</a:t>
            </a:r>
            <a:r>
              <a:rPr lang="en-US" sz="2200" dirty="0" smtClean="0"/>
              <a:t> with three fields (order_id, supplier_id, and order_date). It contains the following data:</a:t>
            </a:r>
          </a:p>
          <a:p>
            <a:pPr>
              <a:buNone/>
            </a:pPr>
            <a:r>
              <a:rPr lang="en-US" sz="2400" dirty="0" smtClean="0"/>
              <a:t/>
            </a:r>
            <a:br>
              <a:rPr lang="en-US" sz="2400" dirty="0" smtClean="0"/>
            </a:b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a:p>
        </p:txBody>
      </p:sp>
      <p:graphicFrame>
        <p:nvGraphicFramePr>
          <p:cNvPr id="8" name="Table 7"/>
          <p:cNvGraphicFramePr>
            <a:graphicFrameLocks noGrp="1"/>
          </p:cNvGraphicFramePr>
          <p:nvPr/>
        </p:nvGraphicFramePr>
        <p:xfrm>
          <a:off x="2286000" y="2590800"/>
          <a:ext cx="4572000" cy="1752600"/>
        </p:xfrm>
        <a:graphic>
          <a:graphicData uri="http://schemas.openxmlformats.org/drawingml/2006/table">
            <a:tbl>
              <a:tblPr firstRow="1" bandRow="1">
                <a:tableStyleId>{5C22544A-7EE6-4342-B048-85BDC9FD1C3A}</a:tableStyleId>
              </a:tblPr>
              <a:tblGrid>
                <a:gridCol w="2286000"/>
                <a:gridCol w="2286000"/>
              </a:tblGrid>
              <a:tr h="274320">
                <a:tc>
                  <a:txBody>
                    <a:bodyPr/>
                    <a:lstStyle/>
                    <a:p>
                      <a:pPr algn="l"/>
                      <a:r>
                        <a:rPr lang="en-US" b="0" dirty="0">
                          <a:solidFill>
                            <a:srgbClr val="FFFFFF"/>
                          </a:solidFill>
                        </a:rPr>
                        <a:t>supplier_id</a:t>
                      </a:r>
                    </a:p>
                  </a:txBody>
                  <a:tcPr marL="95250" marR="95250" marT="38100" marB="38100" anchor="ctr"/>
                </a:tc>
                <a:tc>
                  <a:txBody>
                    <a:bodyPr/>
                    <a:lstStyle/>
                    <a:p>
                      <a:pPr algn="l"/>
                      <a:r>
                        <a:rPr lang="en-US" b="0" dirty="0">
                          <a:solidFill>
                            <a:srgbClr val="FFFFFF"/>
                          </a:solidFill>
                        </a:rPr>
                        <a:t>supplier_name</a:t>
                      </a:r>
                    </a:p>
                  </a:txBody>
                  <a:tcPr marL="95250" marR="95250" marT="38100" marB="38100" anchor="ctr"/>
                </a:tc>
              </a:tr>
              <a:tr h="274320">
                <a:tc>
                  <a:txBody>
                    <a:bodyPr/>
                    <a:lstStyle/>
                    <a:p>
                      <a:r>
                        <a:rPr lang="en-US" dirty="0"/>
                        <a:t>10000</a:t>
                      </a:r>
                    </a:p>
                  </a:txBody>
                  <a:tcPr marL="95250" marR="95250" marT="38100" marB="38100" anchor="ctr"/>
                </a:tc>
                <a:tc>
                  <a:txBody>
                    <a:bodyPr/>
                    <a:lstStyle/>
                    <a:p>
                      <a:r>
                        <a:rPr lang="en-US" dirty="0"/>
                        <a:t>IBM</a:t>
                      </a:r>
                    </a:p>
                  </a:txBody>
                  <a:tcPr marL="95250" marR="95250" marT="38100" marB="38100" anchor="ctr"/>
                </a:tc>
              </a:tr>
              <a:tr h="274320">
                <a:tc>
                  <a:txBody>
                    <a:bodyPr/>
                    <a:lstStyle/>
                    <a:p>
                      <a:r>
                        <a:rPr lang="en-US" dirty="0"/>
                        <a:t>10001</a:t>
                      </a:r>
                    </a:p>
                  </a:txBody>
                  <a:tcPr marL="95250" marR="95250" marT="38100" marB="38100" anchor="ctr"/>
                </a:tc>
                <a:tc>
                  <a:txBody>
                    <a:bodyPr/>
                    <a:lstStyle/>
                    <a:p>
                      <a:r>
                        <a:rPr lang="en-US" dirty="0"/>
                        <a:t>Hewlett Packard</a:t>
                      </a:r>
                    </a:p>
                  </a:txBody>
                  <a:tcPr marL="95250" marR="95250" marT="38100" marB="38100" anchor="ctr"/>
                </a:tc>
              </a:tr>
              <a:tr h="274320">
                <a:tc>
                  <a:txBody>
                    <a:bodyPr/>
                    <a:lstStyle/>
                    <a:p>
                      <a:r>
                        <a:rPr lang="en-US" dirty="0"/>
                        <a:t>10002</a:t>
                      </a:r>
                    </a:p>
                  </a:txBody>
                  <a:tcPr marL="95250" marR="95250" marT="38100" marB="38100" anchor="ctr"/>
                </a:tc>
                <a:tc>
                  <a:txBody>
                    <a:bodyPr/>
                    <a:lstStyle/>
                    <a:p>
                      <a:r>
                        <a:rPr lang="en-US" dirty="0"/>
                        <a:t>Microsoft</a:t>
                      </a:r>
                    </a:p>
                  </a:txBody>
                  <a:tcPr marL="95250" marR="95250" marT="38100" marB="38100" anchor="ctr"/>
                </a:tc>
              </a:tr>
              <a:tr h="274320">
                <a:tc>
                  <a:txBody>
                    <a:bodyPr/>
                    <a:lstStyle/>
                    <a:p>
                      <a:r>
                        <a:rPr lang="en-US" dirty="0"/>
                        <a:t>10003</a:t>
                      </a:r>
                    </a:p>
                  </a:txBody>
                  <a:tcPr marL="95250" marR="95250" marT="38100" marB="38100" anchor="ctr"/>
                </a:tc>
                <a:tc>
                  <a:txBody>
                    <a:bodyPr/>
                    <a:lstStyle/>
                    <a:p>
                      <a:r>
                        <a:rPr lang="en-US" dirty="0"/>
                        <a:t>NVIDIA</a:t>
                      </a:r>
                    </a:p>
                  </a:txBody>
                  <a:tcPr marL="95250" marR="95250" marT="38100" marB="38100" anchor="ctr"/>
                </a:tc>
              </a:tr>
            </a:tbl>
          </a:graphicData>
        </a:graphic>
      </p:graphicFrame>
      <p:graphicFrame>
        <p:nvGraphicFramePr>
          <p:cNvPr id="9" name="Table 8"/>
          <p:cNvGraphicFramePr>
            <a:graphicFrameLocks noGrp="1"/>
          </p:cNvGraphicFramePr>
          <p:nvPr/>
        </p:nvGraphicFramePr>
        <p:xfrm>
          <a:off x="2286000" y="5181600"/>
          <a:ext cx="4648200" cy="1483360"/>
        </p:xfrm>
        <a:graphic>
          <a:graphicData uri="http://schemas.openxmlformats.org/drawingml/2006/table">
            <a:tbl>
              <a:tblPr firstRow="1" bandRow="1">
                <a:tableStyleId>{5C22544A-7EE6-4342-B048-85BDC9FD1C3A}</a:tableStyleId>
              </a:tblPr>
              <a:tblGrid>
                <a:gridCol w="1549400"/>
                <a:gridCol w="1549400"/>
                <a:gridCol w="1549400"/>
              </a:tblGrid>
              <a:tr h="370840">
                <a:tc>
                  <a:txBody>
                    <a:bodyPr/>
                    <a:lstStyle/>
                    <a:p>
                      <a:pPr algn="l"/>
                      <a:r>
                        <a:rPr lang="en-US" b="0" dirty="0">
                          <a:solidFill>
                            <a:srgbClr val="FFFFFF"/>
                          </a:solidFill>
                        </a:rPr>
                        <a:t>order_id</a:t>
                      </a:r>
                    </a:p>
                  </a:txBody>
                  <a:tcPr marL="95250" marR="95250" marT="38100" marB="38100" anchor="ctr"/>
                </a:tc>
                <a:tc>
                  <a:txBody>
                    <a:bodyPr/>
                    <a:lstStyle/>
                    <a:p>
                      <a:pPr algn="l"/>
                      <a:r>
                        <a:rPr lang="en-US" b="0" dirty="0">
                          <a:solidFill>
                            <a:srgbClr val="FFFFFF"/>
                          </a:solidFill>
                        </a:rPr>
                        <a:t>supplier_id</a:t>
                      </a:r>
                    </a:p>
                  </a:txBody>
                  <a:tcPr marL="95250" marR="95250" marT="38100" marB="38100" anchor="ctr"/>
                </a:tc>
                <a:tc>
                  <a:txBody>
                    <a:bodyPr/>
                    <a:lstStyle/>
                    <a:p>
                      <a:pPr algn="l"/>
                      <a:r>
                        <a:rPr lang="en-US" b="0" dirty="0">
                          <a:solidFill>
                            <a:srgbClr val="FFFFFF"/>
                          </a:solidFill>
                        </a:rPr>
                        <a:t>order_date</a:t>
                      </a:r>
                    </a:p>
                  </a:txBody>
                  <a:tcPr marL="95250" marR="95250" marT="38100" marB="38100" anchor="ctr"/>
                </a:tc>
              </a:tr>
              <a:tr h="370840">
                <a:tc>
                  <a:txBody>
                    <a:bodyPr/>
                    <a:lstStyle/>
                    <a:p>
                      <a:r>
                        <a:rPr lang="en-US" dirty="0"/>
                        <a:t>500125</a:t>
                      </a:r>
                    </a:p>
                  </a:txBody>
                  <a:tcPr marL="95250" marR="95250" marT="38100" marB="38100" anchor="ctr"/>
                </a:tc>
                <a:tc>
                  <a:txBody>
                    <a:bodyPr/>
                    <a:lstStyle/>
                    <a:p>
                      <a:r>
                        <a:rPr lang="en-US" dirty="0"/>
                        <a:t>10000</a:t>
                      </a:r>
                    </a:p>
                  </a:txBody>
                  <a:tcPr marL="95250" marR="95250" marT="38100" marB="38100" anchor="ctr"/>
                </a:tc>
                <a:tc>
                  <a:txBody>
                    <a:bodyPr/>
                    <a:lstStyle/>
                    <a:p>
                      <a:r>
                        <a:rPr lang="en-US" dirty="0"/>
                        <a:t>2003/05/12</a:t>
                      </a:r>
                    </a:p>
                  </a:txBody>
                  <a:tcPr marL="95250" marR="95250" marT="38100" marB="38100" anchor="ctr"/>
                </a:tc>
              </a:tr>
              <a:tr h="370840">
                <a:tc>
                  <a:txBody>
                    <a:bodyPr/>
                    <a:lstStyle/>
                    <a:p>
                      <a:r>
                        <a:rPr lang="en-US" dirty="0"/>
                        <a:t>500126</a:t>
                      </a:r>
                    </a:p>
                  </a:txBody>
                  <a:tcPr marL="95250" marR="95250" marT="38100" marB="38100" anchor="ctr"/>
                </a:tc>
                <a:tc>
                  <a:txBody>
                    <a:bodyPr/>
                    <a:lstStyle/>
                    <a:p>
                      <a:r>
                        <a:rPr lang="en-US" dirty="0"/>
                        <a:t>10001</a:t>
                      </a:r>
                    </a:p>
                  </a:txBody>
                  <a:tcPr marL="95250" marR="95250" marT="38100" marB="38100" anchor="ctr"/>
                </a:tc>
                <a:tc>
                  <a:txBody>
                    <a:bodyPr/>
                    <a:lstStyle/>
                    <a:p>
                      <a:r>
                        <a:rPr lang="en-US" dirty="0"/>
                        <a:t>2003/05/13</a:t>
                      </a:r>
                    </a:p>
                  </a:txBody>
                  <a:tcPr marL="95250" marR="95250" marT="38100" marB="38100" anchor="ctr"/>
                </a:tc>
              </a:tr>
              <a:tr h="370840">
                <a:tc>
                  <a:txBody>
                    <a:bodyPr/>
                    <a:lstStyle/>
                    <a:p>
                      <a:r>
                        <a:rPr lang="en-US" dirty="0"/>
                        <a:t>500127</a:t>
                      </a:r>
                    </a:p>
                  </a:txBody>
                  <a:tcPr marL="95250" marR="95250" marT="38100" marB="38100" anchor="ctr"/>
                </a:tc>
                <a:tc>
                  <a:txBody>
                    <a:bodyPr/>
                    <a:lstStyle/>
                    <a:p>
                      <a:r>
                        <a:rPr lang="en-US" dirty="0"/>
                        <a:t>10004</a:t>
                      </a:r>
                    </a:p>
                  </a:txBody>
                  <a:tcPr marL="95250" marR="95250" marT="38100" marB="38100" anchor="ctr"/>
                </a:tc>
                <a:tc>
                  <a:txBody>
                    <a:bodyPr/>
                    <a:lstStyle/>
                    <a:p>
                      <a:r>
                        <a:rPr lang="en-US" dirty="0"/>
                        <a:t>2003/05/14</a:t>
                      </a:r>
                    </a:p>
                  </a:txBody>
                  <a:tcPr marL="95250" marR="95250" marT="38100" marB="38100" anchor="ct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8001000" cy="5943600"/>
          </a:xfrm>
        </p:spPr>
        <p:txBody>
          <a:bodyPr>
            <a:normAutofit lnSpcReduction="10000"/>
          </a:bodyPr>
          <a:lstStyle/>
          <a:p>
            <a:pPr>
              <a:buNone/>
            </a:pPr>
            <a:r>
              <a:rPr lang="en-US" sz="2200" dirty="0" smtClean="0"/>
              <a:t>If we run the SQL Server SELECT statement (that contains an INNER JOIN) below:</a:t>
            </a:r>
          </a:p>
          <a:p>
            <a:pPr>
              <a:buNone/>
            </a:pPr>
            <a:r>
              <a:rPr lang="en-US" sz="2200" dirty="0" smtClean="0"/>
              <a:t>SELECT suppliers.supplier_id, suppliers.supplier_name, orders.order_date FROM suppliers INNER JOIN orders ON suppliers.supplier_id = orders.supplier_id</a:t>
            </a:r>
            <a:r>
              <a:rPr lang="en-US" sz="2400" dirty="0" smtClean="0"/>
              <a:t>;</a:t>
            </a:r>
          </a:p>
          <a:p>
            <a:pPr>
              <a:buNone/>
            </a:pPr>
            <a:endParaRPr lang="en-US" sz="2400" dirty="0" smtClean="0"/>
          </a:p>
          <a:p>
            <a:pPr>
              <a:buNone/>
            </a:pPr>
            <a:r>
              <a:rPr lang="en-US" sz="2200" dirty="0" smtClean="0"/>
              <a:t>Our result set would look like this:</a:t>
            </a:r>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r>
              <a:rPr lang="en-US" sz="2400" dirty="0" smtClean="0"/>
              <a:t>   </a:t>
            </a:r>
            <a:r>
              <a:rPr lang="en-US" sz="2200" dirty="0" smtClean="0"/>
              <a:t>The rows for </a:t>
            </a:r>
            <a:r>
              <a:rPr lang="en-US" sz="2200" i="1" dirty="0" smtClean="0"/>
              <a:t>Microsoft</a:t>
            </a:r>
            <a:r>
              <a:rPr lang="en-US" sz="2200" dirty="0" smtClean="0"/>
              <a:t> and </a:t>
            </a:r>
            <a:r>
              <a:rPr lang="en-US" sz="2200" i="1" dirty="0" smtClean="0"/>
              <a:t>NVIDIA</a:t>
            </a:r>
            <a:r>
              <a:rPr lang="en-US" sz="2200" dirty="0" smtClean="0"/>
              <a:t> from the supplier table would be omitted, since the supplier_id's 10002 and 10003 do not exist in both tables. The row for 500127 (order_id) from the orders table would be omitted, since the supplier_id 10004 does not exist in the suppliers table.</a:t>
            </a:r>
          </a:p>
          <a:p>
            <a:pPr>
              <a:buNone/>
            </a:pPr>
            <a:endParaRPr lang="en-US" sz="2200" dirty="0" smtClean="0"/>
          </a:p>
          <a:p>
            <a:pPr>
              <a:buNone/>
            </a:pPr>
            <a:endParaRPr lang="en-US" sz="2200" dirty="0" smtClean="0"/>
          </a:p>
          <a:p>
            <a:pPr>
              <a:buNone/>
            </a:pPr>
            <a:endParaRPr lang="en-US" sz="2400" dirty="0" smtClean="0"/>
          </a:p>
          <a:p>
            <a:pPr>
              <a:buNone/>
            </a:pPr>
            <a:endParaRPr lang="en-US" sz="2200" dirty="0"/>
          </a:p>
        </p:txBody>
      </p:sp>
      <p:graphicFrame>
        <p:nvGraphicFramePr>
          <p:cNvPr id="4" name="Table 3"/>
          <p:cNvGraphicFramePr>
            <a:graphicFrameLocks noGrp="1"/>
          </p:cNvGraphicFramePr>
          <p:nvPr/>
        </p:nvGraphicFramePr>
        <p:xfrm>
          <a:off x="1371600" y="358140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l"/>
                      <a:r>
                        <a:rPr lang="en-US" b="0" dirty="0">
                          <a:solidFill>
                            <a:srgbClr val="FFFFFF"/>
                          </a:solidFill>
                        </a:rPr>
                        <a:t>supplier_id</a:t>
                      </a:r>
                    </a:p>
                  </a:txBody>
                  <a:tcPr marL="95250" marR="95250" marT="38100" marB="38100" anchor="ctr"/>
                </a:tc>
                <a:tc>
                  <a:txBody>
                    <a:bodyPr/>
                    <a:lstStyle/>
                    <a:p>
                      <a:pPr algn="l"/>
                      <a:r>
                        <a:rPr lang="en-US" b="0" dirty="0">
                          <a:solidFill>
                            <a:srgbClr val="FFFFFF"/>
                          </a:solidFill>
                        </a:rPr>
                        <a:t>name</a:t>
                      </a:r>
                    </a:p>
                  </a:txBody>
                  <a:tcPr marL="95250" marR="95250" marT="38100" marB="38100" anchor="ctr"/>
                </a:tc>
                <a:tc>
                  <a:txBody>
                    <a:bodyPr/>
                    <a:lstStyle/>
                    <a:p>
                      <a:pPr algn="l"/>
                      <a:r>
                        <a:rPr lang="en-US" b="0" dirty="0">
                          <a:solidFill>
                            <a:srgbClr val="FFFFFF"/>
                          </a:solidFill>
                        </a:rPr>
                        <a:t>order_date</a:t>
                      </a:r>
                    </a:p>
                  </a:txBody>
                  <a:tcPr marL="95250" marR="95250" marT="38100" marB="38100" anchor="ctr"/>
                </a:tc>
              </a:tr>
              <a:tr h="370840">
                <a:tc>
                  <a:txBody>
                    <a:bodyPr/>
                    <a:lstStyle/>
                    <a:p>
                      <a:r>
                        <a:rPr lang="en-US" dirty="0"/>
                        <a:t>10000</a:t>
                      </a:r>
                    </a:p>
                  </a:txBody>
                  <a:tcPr marL="95250" marR="95250" marT="38100" marB="38100" anchor="ctr"/>
                </a:tc>
                <a:tc>
                  <a:txBody>
                    <a:bodyPr/>
                    <a:lstStyle/>
                    <a:p>
                      <a:r>
                        <a:rPr lang="en-US" dirty="0"/>
                        <a:t>IBM</a:t>
                      </a:r>
                    </a:p>
                  </a:txBody>
                  <a:tcPr marL="95250" marR="95250" marT="38100" marB="38100" anchor="ctr"/>
                </a:tc>
                <a:tc>
                  <a:txBody>
                    <a:bodyPr/>
                    <a:lstStyle/>
                    <a:p>
                      <a:r>
                        <a:rPr lang="en-US" dirty="0"/>
                        <a:t>2003/05/12</a:t>
                      </a:r>
                    </a:p>
                  </a:txBody>
                  <a:tcPr marL="95250" marR="95250" marT="38100" marB="38100" anchor="ctr"/>
                </a:tc>
              </a:tr>
              <a:tr h="370840">
                <a:tc>
                  <a:txBody>
                    <a:bodyPr/>
                    <a:lstStyle/>
                    <a:p>
                      <a:r>
                        <a:rPr lang="en-US" dirty="0"/>
                        <a:t>10001</a:t>
                      </a:r>
                    </a:p>
                  </a:txBody>
                  <a:tcPr marL="95250" marR="95250" marT="38100" marB="38100" anchor="ctr"/>
                </a:tc>
                <a:tc>
                  <a:txBody>
                    <a:bodyPr/>
                    <a:lstStyle/>
                    <a:p>
                      <a:r>
                        <a:rPr lang="en-US" dirty="0"/>
                        <a:t>Hewlett Packard</a:t>
                      </a:r>
                    </a:p>
                  </a:txBody>
                  <a:tcPr marL="95250" marR="95250" marT="38100" marB="38100" anchor="ctr"/>
                </a:tc>
                <a:tc>
                  <a:txBody>
                    <a:bodyPr/>
                    <a:lstStyle/>
                    <a:p>
                      <a:r>
                        <a:rPr lang="en-US" dirty="0"/>
                        <a:t>2003/05/13</a:t>
                      </a:r>
                    </a:p>
                  </a:txBody>
                  <a:tcPr marL="95250" marR="95250" marT="38100" marB="38100" anchor="ct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LEFT OUTER JOIN</a:t>
            </a:r>
            <a:r>
              <a:rPr lang="en-US" b="1" dirty="0" smtClean="0"/>
              <a:t/>
            </a:r>
            <a:br>
              <a:rPr lang="en-US" b="1" dirty="0" smtClean="0"/>
            </a:br>
            <a:endParaRPr lang="en-US" dirty="0"/>
          </a:p>
        </p:txBody>
      </p:sp>
      <p:sp>
        <p:nvSpPr>
          <p:cNvPr id="3" name="Content Placeholder 2"/>
          <p:cNvSpPr>
            <a:spLocks noGrp="1"/>
          </p:cNvSpPr>
          <p:nvPr>
            <p:ph idx="1"/>
          </p:nvPr>
        </p:nvSpPr>
        <p:spPr>
          <a:xfrm>
            <a:off x="457200" y="1752600"/>
            <a:ext cx="8229600" cy="4821936"/>
          </a:xfrm>
        </p:spPr>
        <p:txBody>
          <a:bodyPr>
            <a:normAutofit/>
          </a:bodyPr>
          <a:lstStyle/>
          <a:p>
            <a:pPr>
              <a:buNone/>
            </a:pPr>
            <a:r>
              <a:rPr lang="en-US" sz="2200" dirty="0" smtClean="0"/>
              <a:t>    Another type of join is called a SQL Server LEFT OUTER JOIN. This type of join returns all rows from the LEFT-hand table specified in the ON condition and </a:t>
            </a:r>
            <a:r>
              <a:rPr lang="en-US" sz="2200" b="1" dirty="0" smtClean="0"/>
              <a:t>only</a:t>
            </a:r>
            <a:r>
              <a:rPr lang="en-US" sz="2200" dirty="0" smtClean="0"/>
              <a:t> those rows from the other table where the joined fields are equal (join condition is met).</a:t>
            </a:r>
          </a:p>
          <a:p>
            <a:pPr>
              <a:buNone/>
            </a:pPr>
            <a:endParaRPr lang="en-US" sz="2200" dirty="0" smtClean="0"/>
          </a:p>
          <a:p>
            <a:pPr>
              <a:buNone/>
            </a:pPr>
            <a:r>
              <a:rPr lang="en-US" sz="2400" b="1" u="dotted" dirty="0" smtClean="0"/>
              <a:t>Syntax:</a:t>
            </a:r>
          </a:p>
          <a:p>
            <a:pPr>
              <a:buNone/>
            </a:pPr>
            <a:r>
              <a:rPr lang="en-US" sz="2200" dirty="0" smtClean="0"/>
              <a:t>   </a:t>
            </a:r>
          </a:p>
          <a:p>
            <a:pPr>
              <a:buNone/>
            </a:pPr>
            <a:r>
              <a:rPr lang="en-US" sz="2200" dirty="0" smtClean="0"/>
              <a:t> The syntax for the LEFT OUTER JOIN in SQL Server (Transact-SQL) is:</a:t>
            </a:r>
          </a:p>
          <a:p>
            <a:pPr>
              <a:buNone/>
            </a:pPr>
            <a:r>
              <a:rPr lang="en-US" sz="2200" dirty="0" smtClean="0"/>
              <a:t>   SELECT columns FROM table1 LEFT [OUTER] JOIN table2 ON table1.column = table2.column;</a:t>
            </a:r>
            <a:endParaRPr lang="en-US" sz="2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09600"/>
          </a:xfrm>
        </p:spPr>
        <p:txBody>
          <a:bodyPr>
            <a:normAutofit fontScale="90000"/>
          </a:bodyPr>
          <a:lstStyle/>
          <a:p>
            <a:r>
              <a:rPr lang="en-US" sz="2700" dirty="0" smtClean="0"/>
              <a:t>Visual Illustration</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5050536"/>
          </a:xfrm>
        </p:spPr>
        <p:txBody>
          <a:bodyPr/>
          <a:lstStyle/>
          <a:p>
            <a:pPr>
              <a:buNone/>
            </a:pPr>
            <a:r>
              <a:rPr lang="en-US" sz="2200" dirty="0" smtClean="0">
                <a:latin typeface="Georgia" pitchFamily="18" charset="0"/>
              </a:rPr>
              <a:t>In this visual diagram, the SQL Server LEFT OUTER JOIN returns the shaded area:</a:t>
            </a:r>
          </a:p>
          <a:p>
            <a:pPr>
              <a:buNone/>
            </a:pPr>
            <a:endParaRPr lang="en-US" sz="2200" dirty="0" smtClean="0">
              <a:latin typeface="Georgia" pitchFamily="18" charset="0"/>
            </a:endParaRPr>
          </a:p>
          <a:p>
            <a:pPr>
              <a:buNone/>
            </a:pPr>
            <a:endParaRPr lang="en-US" sz="2200" dirty="0" smtClean="0">
              <a:latin typeface="Georgia" pitchFamily="18" charset="0"/>
            </a:endParaRPr>
          </a:p>
          <a:p>
            <a:pPr>
              <a:buNone/>
            </a:pPr>
            <a:endParaRPr lang="en-US" sz="2200" dirty="0" smtClean="0">
              <a:latin typeface="Georgia" pitchFamily="18" charset="0"/>
            </a:endParaRPr>
          </a:p>
          <a:p>
            <a:pPr>
              <a:buNone/>
            </a:pPr>
            <a:endParaRPr lang="en-US" sz="2200" dirty="0" smtClean="0">
              <a:latin typeface="Georgia" pitchFamily="18" charset="0"/>
            </a:endParaRPr>
          </a:p>
          <a:p>
            <a:pPr>
              <a:buNone/>
            </a:pPr>
            <a:endParaRPr lang="en-US" sz="2200" dirty="0" smtClean="0">
              <a:latin typeface="Georgia" pitchFamily="18" charset="0"/>
            </a:endParaRPr>
          </a:p>
          <a:p>
            <a:pPr>
              <a:buNone/>
            </a:pPr>
            <a:endParaRPr lang="en-US" sz="2200" dirty="0" smtClean="0">
              <a:latin typeface="Georgia" pitchFamily="18" charset="0"/>
            </a:endParaRPr>
          </a:p>
          <a:p>
            <a:pPr>
              <a:buNone/>
            </a:pPr>
            <a:endParaRPr lang="en-US" sz="2200" dirty="0" smtClean="0">
              <a:latin typeface="Georgia" pitchFamily="18" charset="0"/>
            </a:endParaRPr>
          </a:p>
          <a:p>
            <a:pPr>
              <a:buNone/>
            </a:pPr>
            <a:r>
              <a:rPr lang="en-US" sz="2200" dirty="0" smtClean="0">
                <a:latin typeface="Georgia" pitchFamily="18" charset="0"/>
              </a:rPr>
              <a:t>The SQL Server LEFT OUTER JOIN would return the all records from </a:t>
            </a:r>
            <a:r>
              <a:rPr lang="en-US" sz="2200" i="1" dirty="0" smtClean="0">
                <a:latin typeface="Georgia" pitchFamily="18" charset="0"/>
              </a:rPr>
              <a:t>table1</a:t>
            </a:r>
            <a:r>
              <a:rPr lang="en-US" sz="2200" dirty="0" smtClean="0">
                <a:latin typeface="Georgia" pitchFamily="18" charset="0"/>
              </a:rPr>
              <a:t> and only those records from </a:t>
            </a:r>
            <a:r>
              <a:rPr lang="en-US" sz="2200" i="1" dirty="0" smtClean="0">
                <a:latin typeface="Georgia" pitchFamily="18" charset="0"/>
              </a:rPr>
              <a:t>table2 </a:t>
            </a:r>
            <a:r>
              <a:rPr lang="en-US" sz="2200" dirty="0" smtClean="0">
                <a:latin typeface="Georgia" pitchFamily="18" charset="0"/>
              </a:rPr>
              <a:t>that intersect with </a:t>
            </a:r>
            <a:r>
              <a:rPr lang="en-US" sz="2200" i="1" dirty="0" smtClean="0">
                <a:latin typeface="Georgia" pitchFamily="18" charset="0"/>
              </a:rPr>
              <a:t>table1</a:t>
            </a:r>
            <a:r>
              <a:rPr lang="en-US" dirty="0" smtClean="0"/>
              <a:t>.</a:t>
            </a:r>
            <a:endParaRPr lang="en-US" dirty="0"/>
          </a:p>
        </p:txBody>
      </p:sp>
      <p:pic>
        <p:nvPicPr>
          <p:cNvPr id="4" name="Picture 3" descr="left_outer_join.gif"/>
          <p:cNvPicPr>
            <a:picLocks noChangeAspect="1"/>
          </p:cNvPicPr>
          <p:nvPr/>
        </p:nvPicPr>
        <p:blipFill>
          <a:blip r:embed="rId2"/>
          <a:stretch>
            <a:fillRect/>
          </a:stretch>
        </p:blipFill>
        <p:spPr>
          <a:xfrm>
            <a:off x="2819400" y="2819400"/>
            <a:ext cx="3124200" cy="1676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normAutofit/>
          </a:bodyPr>
          <a:lstStyle/>
          <a:p>
            <a:pPr>
              <a:buNone/>
            </a:pPr>
            <a:r>
              <a:rPr lang="en-US" sz="2200" dirty="0" smtClean="0"/>
              <a:t>Let's look at some data to explain how LEFT OUTER JOINS work:</a:t>
            </a:r>
          </a:p>
          <a:p>
            <a:pPr>
              <a:buNone/>
            </a:pPr>
            <a:r>
              <a:rPr lang="en-US" sz="2200" dirty="0" smtClean="0"/>
              <a:t>We have a table called </a:t>
            </a:r>
            <a:r>
              <a:rPr lang="en-US" sz="2200" i="1" dirty="0" smtClean="0"/>
              <a:t>suppliers</a:t>
            </a:r>
            <a:r>
              <a:rPr lang="en-US" sz="2200" dirty="0" smtClean="0"/>
              <a:t> with two fields (supplier_id and supplier_name). It contains the following data</a:t>
            </a:r>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r>
              <a:rPr lang="en-US" sz="2200" dirty="0" smtClean="0"/>
              <a:t>We have a second table called </a:t>
            </a:r>
            <a:r>
              <a:rPr lang="en-US" sz="2200" i="1" dirty="0" smtClean="0"/>
              <a:t>orders</a:t>
            </a:r>
            <a:r>
              <a:rPr lang="en-US" sz="2200" dirty="0" smtClean="0"/>
              <a:t> with three fields (order_id, supplier_id, and order_date). It contains the following data:</a:t>
            </a:r>
          </a:p>
          <a:p>
            <a:pPr>
              <a:buNone/>
            </a:pPr>
            <a:endParaRPr lang="en-US" sz="2200" dirty="0" smtClean="0"/>
          </a:p>
          <a:p>
            <a:pPr>
              <a:buNone/>
            </a:pPr>
            <a:endParaRPr lang="en-US" sz="2200" dirty="0"/>
          </a:p>
        </p:txBody>
      </p:sp>
      <p:graphicFrame>
        <p:nvGraphicFramePr>
          <p:cNvPr id="4" name="Table 3"/>
          <p:cNvGraphicFramePr>
            <a:graphicFrameLocks noGrp="1"/>
          </p:cNvGraphicFramePr>
          <p:nvPr/>
        </p:nvGraphicFramePr>
        <p:xfrm>
          <a:off x="1219200" y="2362200"/>
          <a:ext cx="6019800" cy="1752600"/>
        </p:xfrm>
        <a:graphic>
          <a:graphicData uri="http://schemas.openxmlformats.org/drawingml/2006/table">
            <a:tbl>
              <a:tblPr firstRow="1" bandRow="1">
                <a:tableStyleId>{5C22544A-7EE6-4342-B048-85BDC9FD1C3A}</a:tableStyleId>
              </a:tblPr>
              <a:tblGrid>
                <a:gridCol w="3009900"/>
                <a:gridCol w="3009900"/>
              </a:tblGrid>
              <a:tr h="320040">
                <a:tc>
                  <a:txBody>
                    <a:bodyPr/>
                    <a:lstStyle/>
                    <a:p>
                      <a:pPr algn="l"/>
                      <a:r>
                        <a:rPr lang="en-US" b="0" dirty="0">
                          <a:solidFill>
                            <a:srgbClr val="FFFFFF"/>
                          </a:solidFill>
                        </a:rPr>
                        <a:t>supplier_id</a:t>
                      </a:r>
                    </a:p>
                  </a:txBody>
                  <a:tcPr marL="95250" marR="95250" marT="38100" marB="38100" anchor="ctr"/>
                </a:tc>
                <a:tc>
                  <a:txBody>
                    <a:bodyPr/>
                    <a:lstStyle/>
                    <a:p>
                      <a:pPr algn="l"/>
                      <a:r>
                        <a:rPr lang="en-US" b="0" dirty="0">
                          <a:solidFill>
                            <a:srgbClr val="FFFFFF"/>
                          </a:solidFill>
                        </a:rPr>
                        <a:t>supplier_name</a:t>
                      </a:r>
                    </a:p>
                  </a:txBody>
                  <a:tcPr marL="95250" marR="95250" marT="38100" marB="38100" anchor="ctr"/>
                </a:tc>
              </a:tr>
              <a:tr h="320040">
                <a:tc>
                  <a:txBody>
                    <a:bodyPr/>
                    <a:lstStyle/>
                    <a:p>
                      <a:r>
                        <a:rPr lang="en-US" dirty="0"/>
                        <a:t>10000</a:t>
                      </a:r>
                    </a:p>
                  </a:txBody>
                  <a:tcPr marL="95250" marR="95250" marT="38100" marB="38100" anchor="ctr"/>
                </a:tc>
                <a:tc>
                  <a:txBody>
                    <a:bodyPr/>
                    <a:lstStyle/>
                    <a:p>
                      <a:r>
                        <a:rPr lang="en-US" dirty="0"/>
                        <a:t>IBM</a:t>
                      </a:r>
                    </a:p>
                  </a:txBody>
                  <a:tcPr marL="95250" marR="95250" marT="38100" marB="38100" anchor="ctr"/>
                </a:tc>
              </a:tr>
              <a:tr h="320040">
                <a:tc>
                  <a:txBody>
                    <a:bodyPr/>
                    <a:lstStyle/>
                    <a:p>
                      <a:r>
                        <a:rPr lang="en-US" dirty="0"/>
                        <a:t>10001</a:t>
                      </a:r>
                    </a:p>
                  </a:txBody>
                  <a:tcPr marL="95250" marR="95250" marT="38100" marB="38100" anchor="ctr"/>
                </a:tc>
                <a:tc>
                  <a:txBody>
                    <a:bodyPr/>
                    <a:lstStyle/>
                    <a:p>
                      <a:r>
                        <a:rPr lang="en-US" dirty="0"/>
                        <a:t>Hewlett Packard</a:t>
                      </a:r>
                    </a:p>
                  </a:txBody>
                  <a:tcPr marL="95250" marR="95250" marT="38100" marB="38100" anchor="ctr"/>
                </a:tc>
              </a:tr>
              <a:tr h="320040">
                <a:tc>
                  <a:txBody>
                    <a:bodyPr/>
                    <a:lstStyle/>
                    <a:p>
                      <a:r>
                        <a:rPr lang="en-US" dirty="0"/>
                        <a:t>10002</a:t>
                      </a:r>
                    </a:p>
                  </a:txBody>
                  <a:tcPr marL="95250" marR="95250" marT="38100" marB="38100" anchor="ctr"/>
                </a:tc>
                <a:tc>
                  <a:txBody>
                    <a:bodyPr/>
                    <a:lstStyle/>
                    <a:p>
                      <a:r>
                        <a:rPr lang="en-US" dirty="0"/>
                        <a:t>Microsoft</a:t>
                      </a:r>
                    </a:p>
                  </a:txBody>
                  <a:tcPr marL="95250" marR="95250" marT="38100" marB="38100" anchor="ctr"/>
                </a:tc>
              </a:tr>
              <a:tr h="320040">
                <a:tc>
                  <a:txBody>
                    <a:bodyPr/>
                    <a:lstStyle/>
                    <a:p>
                      <a:r>
                        <a:rPr lang="en-US" dirty="0"/>
                        <a:t>10003</a:t>
                      </a:r>
                    </a:p>
                  </a:txBody>
                  <a:tcPr marL="95250" marR="95250" marT="38100" marB="38100" anchor="ctr"/>
                </a:tc>
                <a:tc>
                  <a:txBody>
                    <a:bodyPr/>
                    <a:lstStyle/>
                    <a:p>
                      <a:r>
                        <a:rPr lang="en-US" dirty="0"/>
                        <a:t>NVIDIA</a:t>
                      </a:r>
                    </a:p>
                  </a:txBody>
                  <a:tcPr marL="95250" marR="95250" marT="38100" marB="38100" anchor="ctr"/>
                </a:tc>
              </a:tr>
            </a:tbl>
          </a:graphicData>
        </a:graphic>
      </p:graphicFrame>
      <p:graphicFrame>
        <p:nvGraphicFramePr>
          <p:cNvPr id="5" name="Table 4"/>
          <p:cNvGraphicFramePr>
            <a:graphicFrameLocks noGrp="1"/>
          </p:cNvGraphicFramePr>
          <p:nvPr/>
        </p:nvGraphicFramePr>
        <p:xfrm>
          <a:off x="1295400" y="5181600"/>
          <a:ext cx="6096000" cy="1051560"/>
        </p:xfrm>
        <a:graphic>
          <a:graphicData uri="http://schemas.openxmlformats.org/drawingml/2006/table">
            <a:tbl>
              <a:tblPr firstRow="1" bandRow="1">
                <a:tableStyleId>{5C22544A-7EE6-4342-B048-85BDC9FD1C3A}</a:tableStyleId>
              </a:tblPr>
              <a:tblGrid>
                <a:gridCol w="2032000"/>
                <a:gridCol w="2032000"/>
                <a:gridCol w="2032000"/>
              </a:tblGrid>
              <a:tr h="330200">
                <a:tc>
                  <a:txBody>
                    <a:bodyPr/>
                    <a:lstStyle/>
                    <a:p>
                      <a:pPr algn="l"/>
                      <a:r>
                        <a:rPr lang="en-US" b="0" dirty="0">
                          <a:solidFill>
                            <a:srgbClr val="FFFFFF"/>
                          </a:solidFill>
                        </a:rPr>
                        <a:t>order_id</a:t>
                      </a:r>
                    </a:p>
                  </a:txBody>
                  <a:tcPr marL="95250" marR="95250" marT="38100" marB="38100" anchor="ctr"/>
                </a:tc>
                <a:tc>
                  <a:txBody>
                    <a:bodyPr/>
                    <a:lstStyle/>
                    <a:p>
                      <a:pPr algn="l"/>
                      <a:r>
                        <a:rPr lang="en-US" b="0" dirty="0">
                          <a:solidFill>
                            <a:srgbClr val="FFFFFF"/>
                          </a:solidFill>
                        </a:rPr>
                        <a:t>supplier_id</a:t>
                      </a:r>
                    </a:p>
                  </a:txBody>
                  <a:tcPr marL="95250" marR="95250" marT="38100" marB="38100" anchor="ctr"/>
                </a:tc>
                <a:tc>
                  <a:txBody>
                    <a:bodyPr/>
                    <a:lstStyle/>
                    <a:p>
                      <a:pPr algn="l"/>
                      <a:r>
                        <a:rPr lang="en-US" b="0" dirty="0">
                          <a:solidFill>
                            <a:srgbClr val="FFFFFF"/>
                          </a:solidFill>
                        </a:rPr>
                        <a:t>order_date</a:t>
                      </a:r>
                    </a:p>
                  </a:txBody>
                  <a:tcPr marL="95250" marR="95250" marT="38100" marB="38100" anchor="ctr"/>
                </a:tc>
              </a:tr>
              <a:tr h="330200">
                <a:tc>
                  <a:txBody>
                    <a:bodyPr/>
                    <a:lstStyle/>
                    <a:p>
                      <a:r>
                        <a:rPr lang="en-US" dirty="0"/>
                        <a:t>500125</a:t>
                      </a:r>
                    </a:p>
                  </a:txBody>
                  <a:tcPr marL="95250" marR="95250" marT="38100" marB="38100" anchor="ctr"/>
                </a:tc>
                <a:tc>
                  <a:txBody>
                    <a:bodyPr/>
                    <a:lstStyle/>
                    <a:p>
                      <a:r>
                        <a:rPr lang="en-US" dirty="0"/>
                        <a:t>10000</a:t>
                      </a:r>
                    </a:p>
                  </a:txBody>
                  <a:tcPr marL="95250" marR="95250" marT="38100" marB="38100" anchor="ctr"/>
                </a:tc>
                <a:tc>
                  <a:txBody>
                    <a:bodyPr/>
                    <a:lstStyle/>
                    <a:p>
                      <a:r>
                        <a:rPr lang="en-US" dirty="0"/>
                        <a:t>2003/05/12</a:t>
                      </a:r>
                    </a:p>
                  </a:txBody>
                  <a:tcPr marL="95250" marR="95250" marT="38100" marB="38100" anchor="ctr"/>
                </a:tc>
              </a:tr>
              <a:tr h="330200">
                <a:tc>
                  <a:txBody>
                    <a:bodyPr/>
                    <a:lstStyle/>
                    <a:p>
                      <a:r>
                        <a:rPr lang="en-US" dirty="0"/>
                        <a:t>500126</a:t>
                      </a:r>
                    </a:p>
                  </a:txBody>
                  <a:tcPr marL="95250" marR="95250" marT="38100" marB="38100" anchor="ctr"/>
                </a:tc>
                <a:tc>
                  <a:txBody>
                    <a:bodyPr/>
                    <a:lstStyle/>
                    <a:p>
                      <a:r>
                        <a:rPr lang="en-US" dirty="0"/>
                        <a:t>10001</a:t>
                      </a:r>
                    </a:p>
                  </a:txBody>
                  <a:tcPr marL="95250" marR="95250" marT="38100" marB="38100" anchor="ctr"/>
                </a:tc>
                <a:tc>
                  <a:txBody>
                    <a:bodyPr/>
                    <a:lstStyle/>
                    <a:p>
                      <a:r>
                        <a:rPr lang="en-US" dirty="0"/>
                        <a:t>2003/05/13</a:t>
                      </a:r>
                    </a:p>
                  </a:txBody>
                  <a:tcPr marL="95250" marR="95250" marT="38100" marB="3810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811838"/>
          </a:xfrm>
        </p:spPr>
        <p:txBody>
          <a:bodyPr>
            <a:normAutofit fontScale="92500"/>
          </a:bodyPr>
          <a:lstStyle/>
          <a:p>
            <a:pPr>
              <a:buNone/>
            </a:pPr>
            <a:r>
              <a:rPr lang="en-US" sz="2200" dirty="0" smtClean="0"/>
              <a:t>If we run the SELECT statement (that contains a LEFT OUTER JOIN) below:</a:t>
            </a:r>
          </a:p>
          <a:p>
            <a:pPr>
              <a:buNone/>
            </a:pPr>
            <a:r>
              <a:rPr lang="en-US" sz="2200" dirty="0" smtClean="0"/>
              <a:t>    SELECT suppliers.supplier_id, suppliers.supplier_name, orders.order_date FROM suppliers LEFT OUTER JOIN orders ON suppliers.supplier_id = orders.supplier_id;</a:t>
            </a:r>
          </a:p>
          <a:p>
            <a:pPr>
              <a:buNone/>
            </a:pPr>
            <a:endParaRPr lang="en-US" sz="2200" dirty="0" smtClean="0"/>
          </a:p>
          <a:p>
            <a:pPr>
              <a:buNone/>
            </a:pPr>
            <a:r>
              <a:rPr lang="en-US" sz="2200" dirty="0" smtClean="0"/>
              <a:t>Our result set would look like this:</a:t>
            </a:r>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r>
              <a:rPr lang="en-US" sz="2200" dirty="0" smtClean="0">
                <a:latin typeface="Georgia" pitchFamily="18" charset="0"/>
              </a:rPr>
              <a:t>The rows for </a:t>
            </a:r>
            <a:r>
              <a:rPr lang="en-US" sz="2200" i="1" dirty="0" smtClean="0">
                <a:latin typeface="Georgia" pitchFamily="18" charset="0"/>
              </a:rPr>
              <a:t>Microsoft</a:t>
            </a:r>
            <a:r>
              <a:rPr lang="en-US" sz="2200" dirty="0" smtClean="0">
                <a:latin typeface="Georgia" pitchFamily="18" charset="0"/>
              </a:rPr>
              <a:t> and </a:t>
            </a:r>
            <a:r>
              <a:rPr lang="en-US" sz="2200" i="1" dirty="0" smtClean="0">
                <a:latin typeface="Georgia" pitchFamily="18" charset="0"/>
              </a:rPr>
              <a:t>NVIDIA</a:t>
            </a:r>
            <a:r>
              <a:rPr lang="en-US" sz="2200" dirty="0" smtClean="0">
                <a:latin typeface="Georgia" pitchFamily="18" charset="0"/>
              </a:rPr>
              <a:t> would be included because a LEFT OUTER JOIN was used. However, you will notice that the order_date field for those records contains a &lt;null&gt; value.</a:t>
            </a:r>
          </a:p>
          <a:p>
            <a:pPr>
              <a:buNone/>
            </a:pPr>
            <a:endParaRPr lang="en-US" sz="2200" dirty="0" smtClean="0"/>
          </a:p>
          <a:p>
            <a:pPr>
              <a:buNone/>
            </a:pPr>
            <a:endParaRPr lang="en-US" sz="2200" dirty="0" smtClean="0"/>
          </a:p>
          <a:p>
            <a:endParaRPr lang="en-US" dirty="0"/>
          </a:p>
        </p:txBody>
      </p:sp>
      <p:graphicFrame>
        <p:nvGraphicFramePr>
          <p:cNvPr id="5" name="Table 4"/>
          <p:cNvGraphicFramePr>
            <a:graphicFrameLocks noGrp="1"/>
          </p:cNvGraphicFramePr>
          <p:nvPr/>
        </p:nvGraphicFramePr>
        <p:xfrm>
          <a:off x="1219200" y="3276600"/>
          <a:ext cx="6324600" cy="1752600"/>
        </p:xfrm>
        <a:graphic>
          <a:graphicData uri="http://schemas.openxmlformats.org/drawingml/2006/table">
            <a:tbl>
              <a:tblPr firstRow="1" bandRow="1">
                <a:tableStyleId>{5C22544A-7EE6-4342-B048-85BDC9FD1C3A}</a:tableStyleId>
              </a:tblPr>
              <a:tblGrid>
                <a:gridCol w="2108200"/>
                <a:gridCol w="2108200"/>
                <a:gridCol w="2108200"/>
              </a:tblGrid>
              <a:tr h="289560">
                <a:tc>
                  <a:txBody>
                    <a:bodyPr/>
                    <a:lstStyle/>
                    <a:p>
                      <a:pPr algn="l"/>
                      <a:r>
                        <a:rPr lang="en-US" b="0" dirty="0">
                          <a:solidFill>
                            <a:srgbClr val="FFFFFF"/>
                          </a:solidFill>
                        </a:rPr>
                        <a:t>supplier_id</a:t>
                      </a:r>
                    </a:p>
                  </a:txBody>
                  <a:tcPr marL="95250" marR="95250" marT="38100" marB="38100" anchor="ctr"/>
                </a:tc>
                <a:tc>
                  <a:txBody>
                    <a:bodyPr/>
                    <a:lstStyle/>
                    <a:p>
                      <a:pPr algn="l"/>
                      <a:r>
                        <a:rPr lang="en-US" b="0" dirty="0">
                          <a:solidFill>
                            <a:srgbClr val="FFFFFF"/>
                          </a:solidFill>
                        </a:rPr>
                        <a:t>supplier_name</a:t>
                      </a:r>
                    </a:p>
                  </a:txBody>
                  <a:tcPr marL="95250" marR="95250" marT="38100" marB="38100" anchor="ctr"/>
                </a:tc>
                <a:tc>
                  <a:txBody>
                    <a:bodyPr/>
                    <a:lstStyle/>
                    <a:p>
                      <a:pPr algn="l"/>
                      <a:r>
                        <a:rPr lang="en-US" b="0" dirty="0">
                          <a:solidFill>
                            <a:srgbClr val="FFFFFF"/>
                          </a:solidFill>
                        </a:rPr>
                        <a:t>order_date</a:t>
                      </a:r>
                    </a:p>
                  </a:txBody>
                  <a:tcPr marL="95250" marR="95250" marT="38100" marB="38100" anchor="ctr"/>
                </a:tc>
              </a:tr>
              <a:tr h="289560">
                <a:tc>
                  <a:txBody>
                    <a:bodyPr/>
                    <a:lstStyle/>
                    <a:p>
                      <a:r>
                        <a:rPr lang="en-US" dirty="0"/>
                        <a:t>10000</a:t>
                      </a:r>
                    </a:p>
                  </a:txBody>
                  <a:tcPr marL="95250" marR="95250" marT="38100" marB="38100" anchor="ctr"/>
                </a:tc>
                <a:tc>
                  <a:txBody>
                    <a:bodyPr/>
                    <a:lstStyle/>
                    <a:p>
                      <a:r>
                        <a:rPr lang="en-US" dirty="0"/>
                        <a:t>IBM</a:t>
                      </a:r>
                    </a:p>
                  </a:txBody>
                  <a:tcPr marL="95250" marR="95250" marT="38100" marB="38100" anchor="ctr"/>
                </a:tc>
                <a:tc>
                  <a:txBody>
                    <a:bodyPr/>
                    <a:lstStyle/>
                    <a:p>
                      <a:r>
                        <a:rPr lang="en-US" dirty="0"/>
                        <a:t>2003/05/12</a:t>
                      </a:r>
                    </a:p>
                  </a:txBody>
                  <a:tcPr marL="95250" marR="95250" marT="38100" marB="38100" anchor="ctr"/>
                </a:tc>
              </a:tr>
              <a:tr h="289560">
                <a:tc>
                  <a:txBody>
                    <a:bodyPr/>
                    <a:lstStyle/>
                    <a:p>
                      <a:r>
                        <a:rPr lang="en-US" dirty="0"/>
                        <a:t>10001</a:t>
                      </a:r>
                    </a:p>
                  </a:txBody>
                  <a:tcPr marL="95250" marR="95250" marT="38100" marB="38100" anchor="ctr"/>
                </a:tc>
                <a:tc>
                  <a:txBody>
                    <a:bodyPr/>
                    <a:lstStyle/>
                    <a:p>
                      <a:r>
                        <a:rPr lang="en-US" dirty="0"/>
                        <a:t>Hewlett Packard</a:t>
                      </a:r>
                    </a:p>
                  </a:txBody>
                  <a:tcPr marL="95250" marR="95250" marT="38100" marB="38100" anchor="ctr"/>
                </a:tc>
                <a:tc>
                  <a:txBody>
                    <a:bodyPr/>
                    <a:lstStyle/>
                    <a:p>
                      <a:r>
                        <a:rPr lang="en-US" dirty="0"/>
                        <a:t>2003/05/13</a:t>
                      </a:r>
                    </a:p>
                  </a:txBody>
                  <a:tcPr marL="95250" marR="95250" marT="38100" marB="38100" anchor="ctr"/>
                </a:tc>
              </a:tr>
              <a:tr h="289560">
                <a:tc>
                  <a:txBody>
                    <a:bodyPr/>
                    <a:lstStyle/>
                    <a:p>
                      <a:r>
                        <a:rPr lang="en-US" dirty="0"/>
                        <a:t>10002</a:t>
                      </a:r>
                    </a:p>
                  </a:txBody>
                  <a:tcPr marL="95250" marR="95250" marT="38100" marB="38100" anchor="ctr"/>
                </a:tc>
                <a:tc>
                  <a:txBody>
                    <a:bodyPr/>
                    <a:lstStyle/>
                    <a:p>
                      <a:r>
                        <a:rPr lang="en-US" dirty="0"/>
                        <a:t>Microsoft</a:t>
                      </a:r>
                    </a:p>
                  </a:txBody>
                  <a:tcPr marL="95250" marR="95250" marT="38100" marB="38100" anchor="ctr"/>
                </a:tc>
                <a:tc>
                  <a:txBody>
                    <a:bodyPr/>
                    <a:lstStyle/>
                    <a:p>
                      <a:r>
                        <a:rPr lang="en-US" dirty="0"/>
                        <a:t>&lt;null&gt;</a:t>
                      </a:r>
                    </a:p>
                  </a:txBody>
                  <a:tcPr marL="95250" marR="95250" marT="38100" marB="38100" anchor="ctr"/>
                </a:tc>
              </a:tr>
              <a:tr h="289560">
                <a:tc>
                  <a:txBody>
                    <a:bodyPr/>
                    <a:lstStyle/>
                    <a:p>
                      <a:r>
                        <a:rPr lang="en-US" dirty="0"/>
                        <a:t>10003</a:t>
                      </a:r>
                    </a:p>
                  </a:txBody>
                  <a:tcPr marL="95250" marR="95250" marT="38100" marB="38100" anchor="ctr"/>
                </a:tc>
                <a:tc>
                  <a:txBody>
                    <a:bodyPr/>
                    <a:lstStyle/>
                    <a:p>
                      <a:r>
                        <a:rPr lang="en-US" dirty="0"/>
                        <a:t>NVIDIA</a:t>
                      </a:r>
                    </a:p>
                  </a:txBody>
                  <a:tcPr marL="95250" marR="95250" marT="38100" marB="38100" anchor="ctr"/>
                </a:tc>
                <a:tc>
                  <a:txBody>
                    <a:bodyPr/>
                    <a:lstStyle/>
                    <a:p>
                      <a:r>
                        <a:rPr lang="en-US" dirty="0"/>
                        <a:t>&lt;null&gt;</a:t>
                      </a:r>
                    </a:p>
                  </a:txBody>
                  <a:tcPr marL="95250" marR="95250" marT="38100" marB="38100"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Database Schema</a:t>
            </a:r>
            <a:br>
              <a:rPr lang="en-US" dirty="0" smtClean="0"/>
            </a:br>
            <a:endParaRPr lang="en-US" dirty="0"/>
          </a:p>
        </p:txBody>
      </p:sp>
      <p:sp>
        <p:nvSpPr>
          <p:cNvPr id="3" name="Content Placeholder 2"/>
          <p:cNvSpPr>
            <a:spLocks noGrp="1"/>
          </p:cNvSpPr>
          <p:nvPr>
            <p:ph idx="1"/>
          </p:nvPr>
        </p:nvSpPr>
        <p:spPr>
          <a:xfrm>
            <a:off x="457200" y="2057400"/>
            <a:ext cx="8229600" cy="4325112"/>
          </a:xfrm>
        </p:spPr>
        <p:txBody>
          <a:bodyPr>
            <a:normAutofit/>
          </a:bodyPr>
          <a:lstStyle/>
          <a:p>
            <a:endParaRPr lang="en-US" dirty="0" smtClean="0"/>
          </a:p>
          <a:p>
            <a:endParaRPr lang="en-US" dirty="0" smtClean="0"/>
          </a:p>
          <a:p>
            <a:pPr>
              <a:buNone/>
            </a:pPr>
            <a:r>
              <a:rPr lang="en-US" dirty="0" smtClean="0"/>
              <a:t>   A database schema is the skeleton structure that represents the logical view of the entire database. It defines how the data is organized and how the relations among them are associated. It formulates all the constraints that are to be applied on the data.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RIGHT OUTER JOIN</a:t>
            </a:r>
            <a:r>
              <a:rPr lang="en-US" b="1" dirty="0" smtClean="0"/>
              <a:t/>
            </a:r>
            <a:br>
              <a:rPr lang="en-US" b="1" dirty="0" smtClean="0"/>
            </a:br>
            <a:endParaRPr lang="en-US" dirty="0"/>
          </a:p>
        </p:txBody>
      </p:sp>
      <p:sp>
        <p:nvSpPr>
          <p:cNvPr id="3" name="Content Placeholder 2"/>
          <p:cNvSpPr>
            <a:spLocks noGrp="1"/>
          </p:cNvSpPr>
          <p:nvPr>
            <p:ph idx="1"/>
          </p:nvPr>
        </p:nvSpPr>
        <p:spPr>
          <a:xfrm>
            <a:off x="457200" y="1600200"/>
            <a:ext cx="8229600" cy="4974336"/>
          </a:xfrm>
        </p:spPr>
        <p:txBody>
          <a:bodyPr>
            <a:normAutofit/>
          </a:bodyPr>
          <a:lstStyle/>
          <a:p>
            <a:pPr>
              <a:buNone/>
            </a:pPr>
            <a:r>
              <a:rPr lang="en-US" sz="2200" dirty="0" smtClean="0"/>
              <a:t>    This type of join returns all rows from the RIGHT-hand table specified in the ON condition and </a:t>
            </a:r>
            <a:r>
              <a:rPr lang="en-US" sz="2200" b="1" dirty="0" smtClean="0"/>
              <a:t>only</a:t>
            </a:r>
            <a:r>
              <a:rPr lang="en-US" sz="2200" dirty="0" smtClean="0"/>
              <a:t> those rows from the other table where the joined fields are equal (join condition is met).</a:t>
            </a:r>
          </a:p>
          <a:p>
            <a:pPr>
              <a:buNone/>
            </a:pPr>
            <a:endParaRPr lang="en-US" sz="2200" b="1" u="dotted" dirty="0" smtClean="0"/>
          </a:p>
          <a:p>
            <a:pPr>
              <a:buNone/>
            </a:pPr>
            <a:r>
              <a:rPr lang="en-US" sz="2200" b="1" u="dotted" dirty="0" smtClean="0"/>
              <a:t>Syntax:</a:t>
            </a:r>
          </a:p>
          <a:p>
            <a:pPr>
              <a:buNone/>
            </a:pPr>
            <a:endParaRPr lang="en-US" sz="2200" dirty="0" smtClean="0"/>
          </a:p>
          <a:p>
            <a:pPr>
              <a:buNone/>
            </a:pPr>
            <a:r>
              <a:rPr lang="en-US" sz="2200" dirty="0" smtClean="0"/>
              <a:t>The syntax for the RIGHT OUTER JOIN in SQL Server (Transact-SQL) is:</a:t>
            </a:r>
          </a:p>
          <a:p>
            <a:pPr>
              <a:buNone/>
            </a:pPr>
            <a:r>
              <a:rPr lang="en-US" sz="2200" dirty="0" smtClean="0"/>
              <a:t>SELECT columns FROM table1 RIGHT [OUTER] JOIN table2 ON table1.column = table2.column;</a:t>
            </a:r>
          </a:p>
          <a:p>
            <a:pPr>
              <a:buNone/>
            </a:pPr>
            <a:endParaRPr lang="en-US" sz="2200" dirty="0" smtClean="0"/>
          </a:p>
          <a:p>
            <a:pPr>
              <a:buNone/>
            </a:pPr>
            <a:r>
              <a:rPr lang="en-US" sz="2200" dirty="0" smtClean="0"/>
              <a:t>In some databases, the RIGHT OUTER JOIN keywords are replaced with RIGHT JOIN.</a:t>
            </a:r>
          </a:p>
          <a:p>
            <a:pPr>
              <a:buNone/>
            </a:pPr>
            <a:endParaRPr lang="en-US"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09600"/>
          </a:xfrm>
        </p:spPr>
        <p:txBody>
          <a:bodyPr>
            <a:normAutofit fontScale="90000"/>
          </a:bodyPr>
          <a:lstStyle/>
          <a:p>
            <a:r>
              <a:rPr lang="en-US" sz="2700" dirty="0" smtClean="0"/>
              <a:t>Visual Illustration</a:t>
            </a:r>
            <a:r>
              <a:rPr lang="en-US" dirty="0" smtClean="0"/>
              <a:t/>
            </a:r>
            <a:br>
              <a:rPr lang="en-US" dirty="0" smtClean="0"/>
            </a:br>
            <a:endParaRPr lang="en-US" dirty="0"/>
          </a:p>
        </p:txBody>
      </p:sp>
      <p:sp>
        <p:nvSpPr>
          <p:cNvPr id="3" name="Content Placeholder 2"/>
          <p:cNvSpPr>
            <a:spLocks noGrp="1"/>
          </p:cNvSpPr>
          <p:nvPr>
            <p:ph idx="1"/>
          </p:nvPr>
        </p:nvSpPr>
        <p:spPr>
          <a:xfrm>
            <a:off x="457200" y="1676400"/>
            <a:ext cx="8229600" cy="4898136"/>
          </a:xfrm>
        </p:spPr>
        <p:txBody>
          <a:bodyPr>
            <a:normAutofit fontScale="92500" lnSpcReduction="10000"/>
          </a:bodyPr>
          <a:lstStyle/>
          <a:p>
            <a:pPr>
              <a:buNone/>
            </a:pPr>
            <a:r>
              <a:rPr lang="en-US" sz="2200" dirty="0" smtClean="0"/>
              <a:t>In this visual diagram, the SQL Server RIGHT OUTER JOIN returns the shaded area:</a:t>
            </a:r>
          </a:p>
          <a:p>
            <a:endParaRPr lang="en-US" sz="2200" dirty="0" smtClean="0"/>
          </a:p>
          <a:p>
            <a:endParaRPr lang="en-US" sz="2200" dirty="0" smtClean="0"/>
          </a:p>
          <a:p>
            <a:pPr>
              <a:buNone/>
            </a:pPr>
            <a:endParaRPr lang="en-US" sz="2200" dirty="0" smtClean="0"/>
          </a:p>
          <a:p>
            <a:endParaRPr lang="en-US" sz="2200" dirty="0" smtClean="0"/>
          </a:p>
          <a:p>
            <a:endParaRPr lang="en-US" sz="2200" dirty="0" smtClean="0"/>
          </a:p>
          <a:p>
            <a:endParaRPr lang="en-US" sz="2200" dirty="0" smtClean="0"/>
          </a:p>
          <a:p>
            <a:endParaRPr lang="en-US" sz="2200" dirty="0" smtClean="0"/>
          </a:p>
          <a:p>
            <a:pPr>
              <a:buNone/>
            </a:pPr>
            <a:endParaRPr lang="en-US" sz="2200" dirty="0" smtClean="0"/>
          </a:p>
          <a:p>
            <a:pPr>
              <a:buNone/>
            </a:pPr>
            <a:endParaRPr lang="en-US" sz="2200" dirty="0" smtClean="0"/>
          </a:p>
          <a:p>
            <a:pPr>
              <a:buNone/>
            </a:pPr>
            <a:endParaRPr lang="en-US" sz="2200" dirty="0" smtClean="0"/>
          </a:p>
          <a:p>
            <a:pPr>
              <a:buNone/>
            </a:pPr>
            <a:r>
              <a:rPr lang="en-US" sz="2200" dirty="0" smtClean="0"/>
              <a:t>The SQL Server RIGHT OUTER JOIN would return the all records from </a:t>
            </a:r>
            <a:r>
              <a:rPr lang="en-US" sz="2200" i="1" dirty="0" smtClean="0"/>
              <a:t>table2</a:t>
            </a:r>
            <a:r>
              <a:rPr lang="en-US" sz="2200" dirty="0" smtClean="0"/>
              <a:t> and only those records from </a:t>
            </a:r>
            <a:r>
              <a:rPr lang="en-US" sz="2200" i="1" dirty="0" smtClean="0"/>
              <a:t>table1</a:t>
            </a:r>
            <a:r>
              <a:rPr lang="en-US" sz="2200" dirty="0" smtClean="0"/>
              <a:t>that intersect with </a:t>
            </a:r>
            <a:r>
              <a:rPr lang="en-US" sz="2200" i="1" dirty="0" smtClean="0"/>
              <a:t>table2</a:t>
            </a:r>
            <a:r>
              <a:rPr lang="en-US" sz="2400" dirty="0" smtClean="0"/>
              <a:t>.</a:t>
            </a:r>
            <a:endParaRPr lang="en-US" sz="2200" dirty="0"/>
          </a:p>
        </p:txBody>
      </p:sp>
      <p:pic>
        <p:nvPicPr>
          <p:cNvPr id="4" name="Picture 3" descr="right_outer_join.gif"/>
          <p:cNvPicPr>
            <a:picLocks noChangeAspect="1"/>
          </p:cNvPicPr>
          <p:nvPr/>
        </p:nvPicPr>
        <p:blipFill>
          <a:blip r:embed="rId2"/>
          <a:stretch>
            <a:fillRect/>
          </a:stretch>
        </p:blipFill>
        <p:spPr>
          <a:xfrm>
            <a:off x="2743200" y="2971800"/>
            <a:ext cx="3124200" cy="18288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lstStyle/>
          <a:p>
            <a:pPr>
              <a:buNone/>
            </a:pPr>
            <a:r>
              <a:rPr lang="en-US" sz="2200" dirty="0" smtClean="0"/>
              <a:t>Let's look at some data to explain how RIGHT OUTER JOINS work:</a:t>
            </a:r>
          </a:p>
          <a:p>
            <a:pPr>
              <a:buNone/>
            </a:pPr>
            <a:r>
              <a:rPr lang="en-US" sz="2200" dirty="0" smtClean="0"/>
              <a:t>We have a table called </a:t>
            </a:r>
            <a:r>
              <a:rPr lang="en-US" sz="2200" i="1" dirty="0" smtClean="0"/>
              <a:t>suppliers</a:t>
            </a:r>
            <a:r>
              <a:rPr lang="en-US" sz="2200" dirty="0" smtClean="0"/>
              <a:t> with two fields (supplier_id and supplier_name). It contains the following data:</a:t>
            </a:r>
          </a:p>
          <a:p>
            <a:pPr>
              <a:buNone/>
            </a:pPr>
            <a:endParaRPr lang="en-US" sz="2200" dirty="0" smtClean="0"/>
          </a:p>
          <a:p>
            <a:pPr>
              <a:buNone/>
            </a:pPr>
            <a:endParaRPr lang="en-US" sz="2200" dirty="0" smtClean="0"/>
          </a:p>
          <a:p>
            <a:pPr>
              <a:buNone/>
            </a:pPr>
            <a:endParaRPr lang="en-US" sz="2200" dirty="0" smtClean="0"/>
          </a:p>
          <a:p>
            <a:pPr>
              <a:buNone/>
            </a:pPr>
            <a:r>
              <a:rPr lang="en-US" sz="2200" dirty="0" smtClean="0"/>
              <a:t>We have a second table called </a:t>
            </a:r>
            <a:r>
              <a:rPr lang="en-US" sz="2200" i="1" dirty="0" smtClean="0"/>
              <a:t>orders</a:t>
            </a:r>
            <a:r>
              <a:rPr lang="en-US" sz="2200" dirty="0" smtClean="0"/>
              <a:t> with three fields (order_id, supplier_id, and order_date). It contains the following data:</a:t>
            </a:r>
          </a:p>
          <a:p>
            <a:pPr>
              <a:buNone/>
            </a:pPr>
            <a:r>
              <a:rPr lang="en-US" sz="2400" dirty="0" smtClean="0"/>
              <a:t/>
            </a:r>
            <a:br>
              <a:rPr lang="en-US" sz="2400" dirty="0" smtClean="0"/>
            </a:br>
            <a:endParaRPr lang="en-US" sz="2200" dirty="0" smtClean="0"/>
          </a:p>
          <a:p>
            <a:pPr>
              <a:buNone/>
            </a:pPr>
            <a:endParaRPr lang="en-US" dirty="0"/>
          </a:p>
        </p:txBody>
      </p:sp>
      <p:graphicFrame>
        <p:nvGraphicFramePr>
          <p:cNvPr id="4" name="Table 3"/>
          <p:cNvGraphicFramePr>
            <a:graphicFrameLocks noGrp="1"/>
          </p:cNvGraphicFramePr>
          <p:nvPr/>
        </p:nvGraphicFramePr>
        <p:xfrm>
          <a:off x="2133600" y="2362200"/>
          <a:ext cx="4648200" cy="1112520"/>
        </p:xfrm>
        <a:graphic>
          <a:graphicData uri="http://schemas.openxmlformats.org/drawingml/2006/table">
            <a:tbl>
              <a:tblPr firstRow="1" bandRow="1">
                <a:tableStyleId>{5C22544A-7EE6-4342-B048-85BDC9FD1C3A}</a:tableStyleId>
              </a:tblPr>
              <a:tblGrid>
                <a:gridCol w="2324100"/>
                <a:gridCol w="2324100"/>
              </a:tblGrid>
              <a:tr h="370840">
                <a:tc>
                  <a:txBody>
                    <a:bodyPr/>
                    <a:lstStyle/>
                    <a:p>
                      <a:pPr algn="l"/>
                      <a:r>
                        <a:rPr lang="en-US" b="0" dirty="0">
                          <a:solidFill>
                            <a:srgbClr val="FFFFFF"/>
                          </a:solidFill>
                        </a:rPr>
                        <a:t>supplier_id</a:t>
                      </a:r>
                    </a:p>
                  </a:txBody>
                  <a:tcPr marL="95250" marR="95250" marT="38100" marB="38100" anchor="ctr"/>
                </a:tc>
                <a:tc>
                  <a:txBody>
                    <a:bodyPr/>
                    <a:lstStyle/>
                    <a:p>
                      <a:pPr algn="l"/>
                      <a:r>
                        <a:rPr lang="en-US" b="0" dirty="0">
                          <a:solidFill>
                            <a:srgbClr val="FFFFFF"/>
                          </a:solidFill>
                        </a:rPr>
                        <a:t>supplier_name</a:t>
                      </a:r>
                    </a:p>
                  </a:txBody>
                  <a:tcPr marL="95250" marR="95250" marT="38100" marB="38100" anchor="ctr"/>
                </a:tc>
              </a:tr>
              <a:tr h="370840">
                <a:tc>
                  <a:txBody>
                    <a:bodyPr/>
                    <a:lstStyle/>
                    <a:p>
                      <a:r>
                        <a:rPr lang="en-US" dirty="0"/>
                        <a:t>10000</a:t>
                      </a:r>
                    </a:p>
                  </a:txBody>
                  <a:tcPr marL="95250" marR="95250" marT="38100" marB="38100" anchor="ctr"/>
                </a:tc>
                <a:tc>
                  <a:txBody>
                    <a:bodyPr/>
                    <a:lstStyle/>
                    <a:p>
                      <a:r>
                        <a:rPr lang="en-US" dirty="0"/>
                        <a:t>Apple</a:t>
                      </a:r>
                    </a:p>
                  </a:txBody>
                  <a:tcPr marL="95250" marR="95250" marT="38100" marB="38100" anchor="ctr"/>
                </a:tc>
              </a:tr>
              <a:tr h="370840">
                <a:tc>
                  <a:txBody>
                    <a:bodyPr/>
                    <a:lstStyle/>
                    <a:p>
                      <a:r>
                        <a:rPr lang="en-US" dirty="0"/>
                        <a:t>10001</a:t>
                      </a:r>
                    </a:p>
                  </a:txBody>
                  <a:tcPr marL="95250" marR="95250" marT="38100" marB="38100" anchor="ctr"/>
                </a:tc>
                <a:tc>
                  <a:txBody>
                    <a:bodyPr/>
                    <a:lstStyle/>
                    <a:p>
                      <a:r>
                        <a:rPr lang="en-US" dirty="0"/>
                        <a:t>Google</a:t>
                      </a:r>
                    </a:p>
                  </a:txBody>
                  <a:tcPr marL="95250" marR="95250" marT="38100" marB="38100" anchor="ctr"/>
                </a:tc>
              </a:tr>
            </a:tbl>
          </a:graphicData>
        </a:graphic>
      </p:graphicFrame>
      <p:graphicFrame>
        <p:nvGraphicFramePr>
          <p:cNvPr id="5" name="Table 4"/>
          <p:cNvGraphicFramePr>
            <a:graphicFrameLocks noGrp="1"/>
          </p:cNvGraphicFramePr>
          <p:nvPr/>
        </p:nvGraphicFramePr>
        <p:xfrm>
          <a:off x="1600200" y="46482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l"/>
                      <a:r>
                        <a:rPr lang="en-US" b="0" dirty="0">
                          <a:solidFill>
                            <a:srgbClr val="FFFFFF"/>
                          </a:solidFill>
                        </a:rPr>
                        <a:t>order_id</a:t>
                      </a:r>
                    </a:p>
                  </a:txBody>
                  <a:tcPr marL="95250" marR="95250" marT="38100" marB="38100" anchor="ctr"/>
                </a:tc>
                <a:tc>
                  <a:txBody>
                    <a:bodyPr/>
                    <a:lstStyle/>
                    <a:p>
                      <a:pPr algn="l"/>
                      <a:r>
                        <a:rPr lang="en-US" b="0" dirty="0">
                          <a:solidFill>
                            <a:srgbClr val="FFFFFF"/>
                          </a:solidFill>
                        </a:rPr>
                        <a:t>supplier_id</a:t>
                      </a:r>
                    </a:p>
                  </a:txBody>
                  <a:tcPr marL="95250" marR="95250" marT="38100" marB="38100" anchor="ctr"/>
                </a:tc>
                <a:tc>
                  <a:txBody>
                    <a:bodyPr/>
                    <a:lstStyle/>
                    <a:p>
                      <a:pPr algn="l"/>
                      <a:r>
                        <a:rPr lang="en-US" b="0" dirty="0">
                          <a:solidFill>
                            <a:srgbClr val="FFFFFF"/>
                          </a:solidFill>
                        </a:rPr>
                        <a:t>order_date</a:t>
                      </a:r>
                    </a:p>
                  </a:txBody>
                  <a:tcPr marL="95250" marR="95250" marT="38100" marB="38100" anchor="ctr"/>
                </a:tc>
              </a:tr>
              <a:tr h="370840">
                <a:tc>
                  <a:txBody>
                    <a:bodyPr/>
                    <a:lstStyle/>
                    <a:p>
                      <a:r>
                        <a:rPr lang="en-US" dirty="0"/>
                        <a:t>500125</a:t>
                      </a:r>
                    </a:p>
                  </a:txBody>
                  <a:tcPr marL="95250" marR="95250" marT="38100" marB="38100" anchor="ctr"/>
                </a:tc>
                <a:tc>
                  <a:txBody>
                    <a:bodyPr/>
                    <a:lstStyle/>
                    <a:p>
                      <a:r>
                        <a:rPr lang="en-US" dirty="0"/>
                        <a:t>10000</a:t>
                      </a:r>
                    </a:p>
                  </a:txBody>
                  <a:tcPr marL="95250" marR="95250" marT="38100" marB="38100" anchor="ctr"/>
                </a:tc>
                <a:tc>
                  <a:txBody>
                    <a:bodyPr/>
                    <a:lstStyle/>
                    <a:p>
                      <a:r>
                        <a:rPr lang="en-US" dirty="0"/>
                        <a:t>2013/08/12</a:t>
                      </a:r>
                    </a:p>
                  </a:txBody>
                  <a:tcPr marL="95250" marR="95250" marT="38100" marB="38100" anchor="ctr"/>
                </a:tc>
              </a:tr>
              <a:tr h="370840">
                <a:tc>
                  <a:txBody>
                    <a:bodyPr/>
                    <a:lstStyle/>
                    <a:p>
                      <a:r>
                        <a:rPr lang="en-US" dirty="0"/>
                        <a:t>500126</a:t>
                      </a:r>
                    </a:p>
                  </a:txBody>
                  <a:tcPr marL="95250" marR="95250" marT="38100" marB="38100" anchor="ctr"/>
                </a:tc>
                <a:tc>
                  <a:txBody>
                    <a:bodyPr/>
                    <a:lstStyle/>
                    <a:p>
                      <a:r>
                        <a:rPr lang="en-US" dirty="0"/>
                        <a:t>10001</a:t>
                      </a:r>
                    </a:p>
                  </a:txBody>
                  <a:tcPr marL="95250" marR="95250" marT="38100" marB="38100" anchor="ctr"/>
                </a:tc>
                <a:tc>
                  <a:txBody>
                    <a:bodyPr/>
                    <a:lstStyle/>
                    <a:p>
                      <a:r>
                        <a:rPr lang="en-US" dirty="0"/>
                        <a:t>2013/08/13</a:t>
                      </a:r>
                    </a:p>
                  </a:txBody>
                  <a:tcPr marL="95250" marR="95250" marT="38100" marB="38100" anchor="ctr"/>
                </a:tc>
              </a:tr>
              <a:tr h="370840">
                <a:tc>
                  <a:txBody>
                    <a:bodyPr/>
                    <a:lstStyle/>
                    <a:p>
                      <a:r>
                        <a:rPr lang="en-US" dirty="0"/>
                        <a:t>500127</a:t>
                      </a:r>
                    </a:p>
                  </a:txBody>
                  <a:tcPr marL="95250" marR="95250" marT="38100" marB="38100" anchor="ctr"/>
                </a:tc>
                <a:tc>
                  <a:txBody>
                    <a:bodyPr/>
                    <a:lstStyle/>
                    <a:p>
                      <a:r>
                        <a:rPr lang="en-US" dirty="0"/>
                        <a:t>10002</a:t>
                      </a:r>
                    </a:p>
                  </a:txBody>
                  <a:tcPr marL="95250" marR="95250" marT="38100" marB="38100" anchor="ctr"/>
                </a:tc>
                <a:tc>
                  <a:txBody>
                    <a:bodyPr/>
                    <a:lstStyle/>
                    <a:p>
                      <a:r>
                        <a:rPr lang="en-US" dirty="0"/>
                        <a:t>2013/08/14</a:t>
                      </a:r>
                    </a:p>
                  </a:txBody>
                  <a:tcPr marL="95250" marR="95250" marT="38100" marB="38100" anchor="ct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normAutofit lnSpcReduction="10000"/>
          </a:bodyPr>
          <a:lstStyle/>
          <a:p>
            <a:pPr>
              <a:buNone/>
            </a:pPr>
            <a:r>
              <a:rPr lang="en-US" sz="2200" dirty="0" smtClean="0"/>
              <a:t>If we run the SELECT statement (that contains a RIGHT OUTER JOIN) below:</a:t>
            </a:r>
          </a:p>
          <a:p>
            <a:pPr>
              <a:buNone/>
            </a:pPr>
            <a:r>
              <a:rPr lang="en-US" sz="2200" dirty="0" smtClean="0"/>
              <a:t>    SELECT orders.order_id, orders.order_date, suppliers.supplier_name FROM suppliers RIGHT OUTER JOIN orders ON suppliers.supplier_id = orders.supplier_id;</a:t>
            </a:r>
          </a:p>
          <a:p>
            <a:pPr>
              <a:buNone/>
            </a:pPr>
            <a:endParaRPr lang="en-US" sz="2200" dirty="0" smtClean="0"/>
          </a:p>
          <a:p>
            <a:pPr>
              <a:buNone/>
            </a:pPr>
            <a:r>
              <a:rPr lang="en-US" sz="2200" dirty="0" smtClean="0"/>
              <a:t>Our result set would look like this:</a:t>
            </a:r>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r>
              <a:rPr lang="en-US" sz="2200" dirty="0" smtClean="0"/>
              <a:t>The row for </a:t>
            </a:r>
            <a:r>
              <a:rPr lang="en-US" sz="2200" i="1" dirty="0" smtClean="0"/>
              <a:t>500127</a:t>
            </a:r>
            <a:r>
              <a:rPr lang="en-US" sz="2200" dirty="0" smtClean="0"/>
              <a:t> (order_id) would be included because a RIGHT OUTER JOIN was used. However, you will notice that the supplier_name field for that record contains a &lt;null&gt; value.</a:t>
            </a:r>
          </a:p>
          <a:p>
            <a:endParaRPr lang="en-US" dirty="0"/>
          </a:p>
        </p:txBody>
      </p:sp>
      <p:graphicFrame>
        <p:nvGraphicFramePr>
          <p:cNvPr id="4" name="Table 3"/>
          <p:cNvGraphicFramePr>
            <a:graphicFrameLocks noGrp="1"/>
          </p:cNvGraphicFramePr>
          <p:nvPr/>
        </p:nvGraphicFramePr>
        <p:xfrm>
          <a:off x="1447800" y="32766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l"/>
                      <a:r>
                        <a:rPr lang="en-US" b="0" dirty="0">
                          <a:solidFill>
                            <a:srgbClr val="FFFFFF"/>
                          </a:solidFill>
                        </a:rPr>
                        <a:t>order_id</a:t>
                      </a:r>
                    </a:p>
                  </a:txBody>
                  <a:tcPr marL="95250" marR="95250" marT="38100" marB="38100" anchor="ctr"/>
                </a:tc>
                <a:tc>
                  <a:txBody>
                    <a:bodyPr/>
                    <a:lstStyle/>
                    <a:p>
                      <a:pPr algn="l"/>
                      <a:r>
                        <a:rPr lang="en-US" b="0" dirty="0">
                          <a:solidFill>
                            <a:srgbClr val="FFFFFF"/>
                          </a:solidFill>
                        </a:rPr>
                        <a:t>order_date</a:t>
                      </a:r>
                    </a:p>
                  </a:txBody>
                  <a:tcPr marL="95250" marR="95250" marT="38100" marB="38100" anchor="ctr"/>
                </a:tc>
                <a:tc>
                  <a:txBody>
                    <a:bodyPr/>
                    <a:lstStyle/>
                    <a:p>
                      <a:pPr algn="l"/>
                      <a:r>
                        <a:rPr lang="en-US" b="0" dirty="0">
                          <a:solidFill>
                            <a:srgbClr val="FFFFFF"/>
                          </a:solidFill>
                        </a:rPr>
                        <a:t>supplier_name</a:t>
                      </a:r>
                    </a:p>
                  </a:txBody>
                  <a:tcPr marL="95250" marR="95250" marT="38100" marB="38100" anchor="ctr"/>
                </a:tc>
              </a:tr>
              <a:tr h="370840">
                <a:tc>
                  <a:txBody>
                    <a:bodyPr/>
                    <a:lstStyle/>
                    <a:p>
                      <a:r>
                        <a:rPr lang="en-US" dirty="0"/>
                        <a:t>500125</a:t>
                      </a:r>
                    </a:p>
                  </a:txBody>
                  <a:tcPr marL="95250" marR="95250" marT="38100" marB="38100" anchor="ctr"/>
                </a:tc>
                <a:tc>
                  <a:txBody>
                    <a:bodyPr/>
                    <a:lstStyle/>
                    <a:p>
                      <a:r>
                        <a:rPr lang="en-US" dirty="0"/>
                        <a:t>2013/08/12</a:t>
                      </a:r>
                    </a:p>
                  </a:txBody>
                  <a:tcPr marL="95250" marR="95250" marT="38100" marB="38100" anchor="ctr"/>
                </a:tc>
                <a:tc>
                  <a:txBody>
                    <a:bodyPr/>
                    <a:lstStyle/>
                    <a:p>
                      <a:r>
                        <a:rPr lang="en-US" dirty="0"/>
                        <a:t>Apple</a:t>
                      </a:r>
                    </a:p>
                  </a:txBody>
                  <a:tcPr marL="95250" marR="95250" marT="38100" marB="38100" anchor="ctr"/>
                </a:tc>
              </a:tr>
              <a:tr h="370840">
                <a:tc>
                  <a:txBody>
                    <a:bodyPr/>
                    <a:lstStyle/>
                    <a:p>
                      <a:r>
                        <a:rPr lang="en-US" dirty="0"/>
                        <a:t>500126</a:t>
                      </a:r>
                    </a:p>
                  </a:txBody>
                  <a:tcPr marL="95250" marR="95250" marT="38100" marB="38100" anchor="ctr"/>
                </a:tc>
                <a:tc>
                  <a:txBody>
                    <a:bodyPr/>
                    <a:lstStyle/>
                    <a:p>
                      <a:r>
                        <a:rPr lang="en-US" dirty="0"/>
                        <a:t>2013/08/13</a:t>
                      </a:r>
                    </a:p>
                  </a:txBody>
                  <a:tcPr marL="95250" marR="95250" marT="38100" marB="38100" anchor="ctr"/>
                </a:tc>
                <a:tc>
                  <a:txBody>
                    <a:bodyPr/>
                    <a:lstStyle/>
                    <a:p>
                      <a:r>
                        <a:rPr lang="en-US" dirty="0"/>
                        <a:t>Google</a:t>
                      </a:r>
                    </a:p>
                  </a:txBody>
                  <a:tcPr marL="95250" marR="95250" marT="38100" marB="38100" anchor="ctr"/>
                </a:tc>
              </a:tr>
              <a:tr h="370840">
                <a:tc>
                  <a:txBody>
                    <a:bodyPr/>
                    <a:lstStyle/>
                    <a:p>
                      <a:r>
                        <a:rPr lang="en-US" dirty="0"/>
                        <a:t>500127</a:t>
                      </a:r>
                    </a:p>
                  </a:txBody>
                  <a:tcPr marL="95250" marR="95250" marT="38100" marB="38100" anchor="ctr"/>
                </a:tc>
                <a:tc>
                  <a:txBody>
                    <a:bodyPr/>
                    <a:lstStyle/>
                    <a:p>
                      <a:r>
                        <a:rPr lang="en-US" dirty="0"/>
                        <a:t>2013/08/14</a:t>
                      </a:r>
                    </a:p>
                  </a:txBody>
                  <a:tcPr marL="95250" marR="95250" marT="38100" marB="38100" anchor="ctr"/>
                </a:tc>
                <a:tc>
                  <a:txBody>
                    <a:bodyPr/>
                    <a:lstStyle/>
                    <a:p>
                      <a:r>
                        <a:rPr lang="en-US" dirty="0"/>
                        <a:t>&lt;null&gt;</a:t>
                      </a:r>
                    </a:p>
                  </a:txBody>
                  <a:tcPr marL="95250" marR="95250" marT="38100" marB="38100" anchor="ct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62000"/>
          </a:xfrm>
        </p:spPr>
        <p:txBody>
          <a:bodyPr>
            <a:normAutofit fontScale="90000"/>
          </a:bodyPr>
          <a:lstStyle/>
          <a:p>
            <a:r>
              <a:rPr lang="en-US" sz="2700" b="1" dirty="0" smtClean="0"/>
              <a:t>FULL OUTER JOIN</a:t>
            </a:r>
            <a:r>
              <a:rPr lang="en-US" b="1" dirty="0" smtClean="0"/>
              <a:t/>
            </a:r>
            <a:br>
              <a:rPr lang="en-US" b="1" dirty="0" smtClean="0"/>
            </a:br>
            <a:endParaRPr lang="en-US" dirty="0"/>
          </a:p>
        </p:txBody>
      </p:sp>
      <p:sp>
        <p:nvSpPr>
          <p:cNvPr id="3" name="Content Placeholder 2"/>
          <p:cNvSpPr>
            <a:spLocks noGrp="1"/>
          </p:cNvSpPr>
          <p:nvPr>
            <p:ph idx="1"/>
          </p:nvPr>
        </p:nvSpPr>
        <p:spPr>
          <a:xfrm>
            <a:off x="457200" y="1828800"/>
            <a:ext cx="8229600" cy="4745736"/>
          </a:xfrm>
        </p:spPr>
        <p:txBody>
          <a:bodyPr>
            <a:normAutofit/>
          </a:bodyPr>
          <a:lstStyle/>
          <a:p>
            <a:pPr>
              <a:buNone/>
            </a:pPr>
            <a:r>
              <a:rPr lang="en-US" sz="2200" dirty="0" smtClean="0"/>
              <a:t>   This type of join returns all rows from the LEFT-hand table and RIGHT-hand table with nulls in place where the join condition is not met.</a:t>
            </a:r>
          </a:p>
          <a:p>
            <a:pPr>
              <a:buNone/>
            </a:pPr>
            <a:endParaRPr lang="en-US" sz="2200" dirty="0" smtClean="0"/>
          </a:p>
          <a:p>
            <a:pPr>
              <a:buNone/>
            </a:pPr>
            <a:r>
              <a:rPr lang="en-US" sz="2400" dirty="0" smtClean="0"/>
              <a:t>Syntax:</a:t>
            </a:r>
          </a:p>
          <a:p>
            <a:pPr>
              <a:buNone/>
            </a:pPr>
            <a:r>
              <a:rPr lang="en-US" sz="2400" dirty="0" smtClean="0"/>
              <a:t>   </a:t>
            </a:r>
            <a:r>
              <a:rPr lang="en-US" sz="2200" dirty="0" smtClean="0"/>
              <a:t>  SELECT columns FROM table1 FULL [OUTER] JOIN table2 ON table1.column = table2.column;</a:t>
            </a:r>
          </a:p>
          <a:p>
            <a:pPr>
              <a:buNone/>
            </a:pPr>
            <a:r>
              <a:rPr lang="en-US" sz="2200" dirty="0" smtClean="0"/>
              <a:t>  </a:t>
            </a:r>
          </a:p>
          <a:p>
            <a:pPr>
              <a:buNone/>
            </a:pPr>
            <a:r>
              <a:rPr lang="en-US" sz="2200" dirty="0" smtClean="0"/>
              <a:t> In some databases, the FULL OUTER JOIN keywords are replaced with FULL JOIN.</a:t>
            </a:r>
          </a:p>
          <a:p>
            <a:pPr>
              <a:buNone/>
            </a:pPr>
            <a:endParaRPr lang="en-US" sz="2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smtClean="0"/>
              <a:t>Visual Illustration</a:t>
            </a:r>
            <a:r>
              <a:rPr lang="en-US" dirty="0" smtClean="0"/>
              <a:t/>
            </a:r>
            <a:br>
              <a:rPr lang="en-US" dirty="0" smtClean="0"/>
            </a:br>
            <a:endParaRPr lang="en-US" dirty="0"/>
          </a:p>
        </p:txBody>
      </p:sp>
      <p:sp>
        <p:nvSpPr>
          <p:cNvPr id="3" name="Content Placeholder 2"/>
          <p:cNvSpPr>
            <a:spLocks noGrp="1"/>
          </p:cNvSpPr>
          <p:nvPr>
            <p:ph idx="1"/>
          </p:nvPr>
        </p:nvSpPr>
        <p:spPr>
          <a:xfrm>
            <a:off x="457200" y="1828800"/>
            <a:ext cx="8229600" cy="4745736"/>
          </a:xfrm>
        </p:spPr>
        <p:txBody>
          <a:bodyPr>
            <a:normAutofit/>
          </a:bodyPr>
          <a:lstStyle/>
          <a:p>
            <a:pPr>
              <a:buNone/>
            </a:pPr>
            <a:r>
              <a:rPr lang="en-US" sz="2200" dirty="0" smtClean="0"/>
              <a:t>   In this visual diagram, the SQL Server FULL OUTER JOIN returns the shaded area:</a:t>
            </a:r>
          </a:p>
          <a:p>
            <a:pPr>
              <a:buNone/>
            </a:pPr>
            <a:r>
              <a:rPr lang="en-US" sz="2200" dirty="0" smtClean="0"/>
              <a:t>   </a:t>
            </a:r>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r>
              <a:rPr lang="en-US" sz="2200" dirty="0" smtClean="0"/>
              <a:t>  </a:t>
            </a:r>
          </a:p>
          <a:p>
            <a:pPr>
              <a:buNone/>
            </a:pPr>
            <a:r>
              <a:rPr lang="en-US" sz="2200" dirty="0" smtClean="0"/>
              <a:t>The SQL Server FULL OUTER JOIN would return the all records from both </a:t>
            </a:r>
            <a:r>
              <a:rPr lang="en-US" sz="2200" i="1" dirty="0" smtClean="0"/>
              <a:t>table1</a:t>
            </a:r>
            <a:r>
              <a:rPr lang="en-US" sz="2200" dirty="0" smtClean="0"/>
              <a:t> and </a:t>
            </a:r>
            <a:r>
              <a:rPr lang="en-US" sz="2200" i="1" dirty="0" smtClean="0"/>
              <a:t>table2</a:t>
            </a:r>
            <a:r>
              <a:rPr lang="en-US" sz="2200" dirty="0" smtClean="0"/>
              <a:t>.</a:t>
            </a:r>
          </a:p>
          <a:p>
            <a:pPr>
              <a:buNone/>
            </a:pPr>
            <a:endParaRPr lang="en-US" dirty="0"/>
          </a:p>
        </p:txBody>
      </p:sp>
      <p:pic>
        <p:nvPicPr>
          <p:cNvPr id="4" name="Picture 3" descr="full_outer_join.gif"/>
          <p:cNvPicPr>
            <a:picLocks noChangeAspect="1"/>
          </p:cNvPicPr>
          <p:nvPr/>
        </p:nvPicPr>
        <p:blipFill>
          <a:blip r:embed="rId2"/>
          <a:stretch>
            <a:fillRect/>
          </a:stretch>
        </p:blipFill>
        <p:spPr>
          <a:xfrm>
            <a:off x="2667000" y="2971800"/>
            <a:ext cx="3248025" cy="185737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lstStyle/>
          <a:p>
            <a:pPr>
              <a:buNone/>
            </a:pPr>
            <a:r>
              <a:rPr lang="en-US" sz="2200" dirty="0" smtClean="0"/>
              <a:t>   </a:t>
            </a:r>
            <a:r>
              <a:rPr lang="en-US" sz="2000" dirty="0" smtClean="0"/>
              <a:t>Let's look at some data to explain how FULL OUTER JOINS work:</a:t>
            </a:r>
          </a:p>
          <a:p>
            <a:pPr>
              <a:buNone/>
            </a:pPr>
            <a:r>
              <a:rPr lang="en-US" sz="2000" dirty="0" smtClean="0"/>
              <a:t>   We have a table called </a:t>
            </a:r>
            <a:r>
              <a:rPr lang="en-US" sz="2000" i="1" dirty="0" smtClean="0"/>
              <a:t>suppliers</a:t>
            </a:r>
            <a:r>
              <a:rPr lang="en-US" sz="2000" dirty="0" smtClean="0"/>
              <a:t> with two fields (supplier_id and supplier_name). It contains the following data</a:t>
            </a:r>
            <a:r>
              <a:rPr lang="en-US" sz="2200" dirty="0" smtClean="0"/>
              <a:t>:</a:t>
            </a:r>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r>
              <a:rPr lang="en-US" sz="2200" dirty="0" smtClean="0"/>
              <a:t>    </a:t>
            </a:r>
            <a:r>
              <a:rPr lang="en-US" sz="2000" dirty="0" smtClean="0"/>
              <a:t>We have a second table called </a:t>
            </a:r>
            <a:r>
              <a:rPr lang="en-US" sz="2000" i="1" dirty="0" smtClean="0"/>
              <a:t>orders</a:t>
            </a:r>
            <a:r>
              <a:rPr lang="en-US" sz="2000" dirty="0" smtClean="0"/>
              <a:t> with three fields (order_id, supplier_id, and order_date). It contains the following data:</a:t>
            </a:r>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dirty="0"/>
          </a:p>
        </p:txBody>
      </p:sp>
      <p:graphicFrame>
        <p:nvGraphicFramePr>
          <p:cNvPr id="4" name="Table 3"/>
          <p:cNvGraphicFramePr>
            <a:graphicFrameLocks noGrp="1"/>
          </p:cNvGraphicFramePr>
          <p:nvPr/>
        </p:nvGraphicFramePr>
        <p:xfrm>
          <a:off x="2362200" y="1981200"/>
          <a:ext cx="4038600" cy="1752600"/>
        </p:xfrm>
        <a:graphic>
          <a:graphicData uri="http://schemas.openxmlformats.org/drawingml/2006/table">
            <a:tbl>
              <a:tblPr firstRow="1" bandRow="1">
                <a:tableStyleId>{5C22544A-7EE6-4342-B048-85BDC9FD1C3A}</a:tableStyleId>
              </a:tblPr>
              <a:tblGrid>
                <a:gridCol w="2019300"/>
                <a:gridCol w="2019300"/>
              </a:tblGrid>
              <a:tr h="335280">
                <a:tc>
                  <a:txBody>
                    <a:bodyPr/>
                    <a:lstStyle/>
                    <a:p>
                      <a:pPr algn="l"/>
                      <a:r>
                        <a:rPr lang="en-US" b="0" dirty="0">
                          <a:solidFill>
                            <a:srgbClr val="FFFFFF"/>
                          </a:solidFill>
                        </a:rPr>
                        <a:t>supplier_id</a:t>
                      </a:r>
                    </a:p>
                  </a:txBody>
                  <a:tcPr marL="95250" marR="95250" marT="38100" marB="38100" anchor="ctr"/>
                </a:tc>
                <a:tc>
                  <a:txBody>
                    <a:bodyPr/>
                    <a:lstStyle/>
                    <a:p>
                      <a:pPr algn="l"/>
                      <a:r>
                        <a:rPr lang="en-US" b="0" dirty="0">
                          <a:solidFill>
                            <a:srgbClr val="FFFFFF"/>
                          </a:solidFill>
                        </a:rPr>
                        <a:t>supplier_name</a:t>
                      </a:r>
                    </a:p>
                  </a:txBody>
                  <a:tcPr marL="95250" marR="95250" marT="38100" marB="38100" anchor="ctr"/>
                </a:tc>
              </a:tr>
              <a:tr h="335280">
                <a:tc>
                  <a:txBody>
                    <a:bodyPr/>
                    <a:lstStyle/>
                    <a:p>
                      <a:r>
                        <a:rPr lang="en-US" dirty="0"/>
                        <a:t>10000</a:t>
                      </a:r>
                    </a:p>
                  </a:txBody>
                  <a:tcPr marL="95250" marR="95250" marT="38100" marB="38100" anchor="ctr"/>
                </a:tc>
                <a:tc>
                  <a:txBody>
                    <a:bodyPr/>
                    <a:lstStyle/>
                    <a:p>
                      <a:r>
                        <a:rPr lang="en-US" dirty="0"/>
                        <a:t>IBM</a:t>
                      </a:r>
                    </a:p>
                  </a:txBody>
                  <a:tcPr marL="95250" marR="95250" marT="38100" marB="38100" anchor="ctr"/>
                </a:tc>
              </a:tr>
              <a:tr h="335280">
                <a:tc>
                  <a:txBody>
                    <a:bodyPr/>
                    <a:lstStyle/>
                    <a:p>
                      <a:r>
                        <a:rPr lang="en-US" dirty="0"/>
                        <a:t>10001</a:t>
                      </a:r>
                    </a:p>
                  </a:txBody>
                  <a:tcPr marL="95250" marR="95250" marT="38100" marB="38100" anchor="ctr"/>
                </a:tc>
                <a:tc>
                  <a:txBody>
                    <a:bodyPr/>
                    <a:lstStyle/>
                    <a:p>
                      <a:r>
                        <a:rPr lang="en-US" dirty="0"/>
                        <a:t>Hewlett Packard</a:t>
                      </a:r>
                    </a:p>
                  </a:txBody>
                  <a:tcPr marL="95250" marR="95250" marT="38100" marB="38100" anchor="ctr"/>
                </a:tc>
              </a:tr>
              <a:tr h="335280">
                <a:tc>
                  <a:txBody>
                    <a:bodyPr/>
                    <a:lstStyle/>
                    <a:p>
                      <a:r>
                        <a:rPr lang="en-US" dirty="0"/>
                        <a:t>10002</a:t>
                      </a:r>
                    </a:p>
                  </a:txBody>
                  <a:tcPr marL="95250" marR="95250" marT="38100" marB="38100" anchor="ctr"/>
                </a:tc>
                <a:tc>
                  <a:txBody>
                    <a:bodyPr/>
                    <a:lstStyle/>
                    <a:p>
                      <a:r>
                        <a:rPr lang="en-US" dirty="0"/>
                        <a:t>Microsoft</a:t>
                      </a:r>
                    </a:p>
                  </a:txBody>
                  <a:tcPr marL="95250" marR="95250" marT="38100" marB="38100" anchor="ctr"/>
                </a:tc>
              </a:tr>
              <a:tr h="335280">
                <a:tc>
                  <a:txBody>
                    <a:bodyPr/>
                    <a:lstStyle/>
                    <a:p>
                      <a:r>
                        <a:rPr lang="en-US" dirty="0"/>
                        <a:t>10003</a:t>
                      </a:r>
                    </a:p>
                  </a:txBody>
                  <a:tcPr marL="95250" marR="95250" marT="38100" marB="38100" anchor="ctr"/>
                </a:tc>
                <a:tc>
                  <a:txBody>
                    <a:bodyPr/>
                    <a:lstStyle/>
                    <a:p>
                      <a:r>
                        <a:rPr lang="en-US" dirty="0"/>
                        <a:t>NVIDIA</a:t>
                      </a:r>
                    </a:p>
                  </a:txBody>
                  <a:tcPr marL="95250" marR="95250" marT="38100" marB="38100" anchor="ctr"/>
                </a:tc>
              </a:tr>
            </a:tbl>
          </a:graphicData>
        </a:graphic>
      </p:graphicFrame>
      <p:graphicFrame>
        <p:nvGraphicFramePr>
          <p:cNvPr id="5" name="Table 4"/>
          <p:cNvGraphicFramePr>
            <a:graphicFrameLocks noGrp="1"/>
          </p:cNvGraphicFramePr>
          <p:nvPr/>
        </p:nvGraphicFramePr>
        <p:xfrm>
          <a:off x="1600200" y="47244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l"/>
                      <a:r>
                        <a:rPr lang="en-US" b="0" dirty="0">
                          <a:solidFill>
                            <a:srgbClr val="FFFFFF"/>
                          </a:solidFill>
                        </a:rPr>
                        <a:t>order_id</a:t>
                      </a:r>
                    </a:p>
                  </a:txBody>
                  <a:tcPr marL="95250" marR="95250" marT="38100" marB="38100" anchor="ctr"/>
                </a:tc>
                <a:tc>
                  <a:txBody>
                    <a:bodyPr/>
                    <a:lstStyle/>
                    <a:p>
                      <a:pPr algn="l"/>
                      <a:r>
                        <a:rPr lang="en-US" b="0" dirty="0">
                          <a:solidFill>
                            <a:srgbClr val="FFFFFF"/>
                          </a:solidFill>
                        </a:rPr>
                        <a:t>supplier_id</a:t>
                      </a:r>
                    </a:p>
                  </a:txBody>
                  <a:tcPr marL="95250" marR="95250" marT="38100" marB="38100" anchor="ctr"/>
                </a:tc>
                <a:tc>
                  <a:txBody>
                    <a:bodyPr/>
                    <a:lstStyle/>
                    <a:p>
                      <a:pPr algn="l"/>
                      <a:r>
                        <a:rPr lang="en-US" b="0" dirty="0">
                          <a:solidFill>
                            <a:srgbClr val="FFFFFF"/>
                          </a:solidFill>
                        </a:rPr>
                        <a:t>order_date</a:t>
                      </a:r>
                    </a:p>
                  </a:txBody>
                  <a:tcPr marL="95250" marR="95250" marT="38100" marB="38100" anchor="ctr"/>
                </a:tc>
              </a:tr>
              <a:tr h="370840">
                <a:tc>
                  <a:txBody>
                    <a:bodyPr/>
                    <a:lstStyle/>
                    <a:p>
                      <a:r>
                        <a:rPr lang="en-US" dirty="0"/>
                        <a:t>500125</a:t>
                      </a:r>
                    </a:p>
                  </a:txBody>
                  <a:tcPr marL="95250" marR="95250" marT="38100" marB="38100" anchor="ctr"/>
                </a:tc>
                <a:tc>
                  <a:txBody>
                    <a:bodyPr/>
                    <a:lstStyle/>
                    <a:p>
                      <a:r>
                        <a:rPr lang="en-US" dirty="0"/>
                        <a:t>10000</a:t>
                      </a:r>
                    </a:p>
                  </a:txBody>
                  <a:tcPr marL="95250" marR="95250" marT="38100" marB="38100" anchor="ctr"/>
                </a:tc>
                <a:tc>
                  <a:txBody>
                    <a:bodyPr/>
                    <a:lstStyle/>
                    <a:p>
                      <a:r>
                        <a:rPr lang="en-US" dirty="0"/>
                        <a:t>2013/08/12</a:t>
                      </a:r>
                    </a:p>
                  </a:txBody>
                  <a:tcPr marL="95250" marR="95250" marT="38100" marB="38100" anchor="ctr"/>
                </a:tc>
              </a:tr>
              <a:tr h="370840">
                <a:tc>
                  <a:txBody>
                    <a:bodyPr/>
                    <a:lstStyle/>
                    <a:p>
                      <a:r>
                        <a:rPr lang="en-US" dirty="0"/>
                        <a:t>500126</a:t>
                      </a:r>
                    </a:p>
                  </a:txBody>
                  <a:tcPr marL="95250" marR="95250" marT="38100" marB="38100" anchor="ctr"/>
                </a:tc>
                <a:tc>
                  <a:txBody>
                    <a:bodyPr/>
                    <a:lstStyle/>
                    <a:p>
                      <a:r>
                        <a:rPr lang="en-US" dirty="0"/>
                        <a:t>10001</a:t>
                      </a:r>
                    </a:p>
                  </a:txBody>
                  <a:tcPr marL="95250" marR="95250" marT="38100" marB="38100" anchor="ctr"/>
                </a:tc>
                <a:tc>
                  <a:txBody>
                    <a:bodyPr/>
                    <a:lstStyle/>
                    <a:p>
                      <a:r>
                        <a:rPr lang="en-US" dirty="0"/>
                        <a:t>2013/08/13</a:t>
                      </a:r>
                    </a:p>
                  </a:txBody>
                  <a:tcPr marL="95250" marR="95250" marT="38100" marB="38100" anchor="ctr"/>
                </a:tc>
              </a:tr>
              <a:tr h="370840">
                <a:tc>
                  <a:txBody>
                    <a:bodyPr/>
                    <a:lstStyle/>
                    <a:p>
                      <a:r>
                        <a:rPr lang="en-US" dirty="0"/>
                        <a:t>500127</a:t>
                      </a:r>
                    </a:p>
                  </a:txBody>
                  <a:tcPr marL="95250" marR="95250" marT="38100" marB="38100" anchor="ctr"/>
                </a:tc>
                <a:tc>
                  <a:txBody>
                    <a:bodyPr/>
                    <a:lstStyle/>
                    <a:p>
                      <a:r>
                        <a:rPr lang="en-US" dirty="0"/>
                        <a:t>10004</a:t>
                      </a:r>
                    </a:p>
                  </a:txBody>
                  <a:tcPr marL="95250" marR="95250" marT="38100" marB="38100" anchor="ctr"/>
                </a:tc>
                <a:tc>
                  <a:txBody>
                    <a:bodyPr/>
                    <a:lstStyle/>
                    <a:p>
                      <a:r>
                        <a:rPr lang="en-US" dirty="0"/>
                        <a:t>2013/08/14</a:t>
                      </a:r>
                    </a:p>
                  </a:txBody>
                  <a:tcPr marL="95250" marR="95250" marT="38100" marB="38100"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64936"/>
          </a:xfrm>
        </p:spPr>
        <p:txBody>
          <a:bodyPr>
            <a:normAutofit fontScale="85000" lnSpcReduction="10000"/>
          </a:bodyPr>
          <a:lstStyle/>
          <a:p>
            <a:pPr>
              <a:buNone/>
            </a:pPr>
            <a:r>
              <a:rPr lang="en-US" sz="2000" dirty="0" smtClean="0"/>
              <a:t>If we run the SELECT statement (that contains a FULL OUTER JOIN) below:</a:t>
            </a:r>
          </a:p>
          <a:p>
            <a:pPr>
              <a:buNone/>
            </a:pPr>
            <a:r>
              <a:rPr lang="en-US" sz="2000" dirty="0" smtClean="0"/>
              <a:t>      SELECT suppliers.supplier_id, suppliers.supplier_name, orders.order_date FROM suppliers FULL OUTER JOIN orders ON suppliers.supplier_id = orders.supplier_id;</a:t>
            </a:r>
          </a:p>
          <a:p>
            <a:pPr>
              <a:buNone/>
            </a:pPr>
            <a:endParaRPr lang="en-US" sz="2000" dirty="0" smtClean="0"/>
          </a:p>
          <a:p>
            <a:pPr>
              <a:buNone/>
            </a:pPr>
            <a:r>
              <a:rPr lang="en-US" sz="2000" dirty="0" smtClean="0"/>
              <a:t>Our result set would look like this:</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endParaRPr lang="en-US" sz="2200" dirty="0" smtClean="0"/>
          </a:p>
          <a:p>
            <a:endParaRPr lang="en-US" sz="2200" dirty="0" smtClean="0"/>
          </a:p>
          <a:p>
            <a:pPr>
              <a:buNone/>
            </a:pPr>
            <a:r>
              <a:rPr lang="en-US" sz="2200" dirty="0" smtClean="0"/>
              <a:t>    </a:t>
            </a:r>
            <a:r>
              <a:rPr lang="en-US" sz="1900" dirty="0" smtClean="0"/>
              <a:t>The rows for </a:t>
            </a:r>
            <a:r>
              <a:rPr lang="en-US" sz="1900" i="1" dirty="0" smtClean="0"/>
              <a:t>Microsoft</a:t>
            </a:r>
            <a:r>
              <a:rPr lang="en-US" sz="1900" dirty="0" smtClean="0"/>
              <a:t> and </a:t>
            </a:r>
            <a:r>
              <a:rPr lang="en-US" sz="1900" i="1" dirty="0" smtClean="0"/>
              <a:t>NVIDIA</a:t>
            </a:r>
            <a:r>
              <a:rPr lang="en-US" sz="1900" dirty="0" smtClean="0"/>
              <a:t> would be included because a FULL OUTER JOIN was used. However, you will notice that the order_date field for those records contains a &lt;null&gt; value.</a:t>
            </a:r>
          </a:p>
          <a:p>
            <a:pPr>
              <a:buNone/>
            </a:pPr>
            <a:r>
              <a:rPr lang="en-US" sz="1900" dirty="0" smtClean="0"/>
              <a:t>    </a:t>
            </a:r>
          </a:p>
          <a:p>
            <a:pPr>
              <a:buNone/>
            </a:pPr>
            <a:r>
              <a:rPr lang="en-US" sz="1900" dirty="0" smtClean="0"/>
              <a:t>     The row for supplier_id 10004 would be also included because a FULL OUTER JOIN was used. However, you will notice that the supplier_id and supplier_name field for those records contain a &lt;null&gt; value.</a:t>
            </a:r>
          </a:p>
          <a:p>
            <a:pPr>
              <a:buNone/>
            </a:pPr>
            <a:endParaRPr lang="en-US" sz="2000" dirty="0" smtClean="0"/>
          </a:p>
          <a:p>
            <a:pPr>
              <a:buNone/>
            </a:pPr>
            <a:endParaRPr lang="en-US" sz="2200" dirty="0" smtClean="0"/>
          </a:p>
          <a:p>
            <a:pPr>
              <a:buNone/>
            </a:pPr>
            <a:endParaRPr lang="en-US" dirty="0"/>
          </a:p>
        </p:txBody>
      </p:sp>
      <p:graphicFrame>
        <p:nvGraphicFramePr>
          <p:cNvPr id="4" name="Table 3"/>
          <p:cNvGraphicFramePr>
            <a:graphicFrameLocks noGrp="1"/>
          </p:cNvGraphicFramePr>
          <p:nvPr/>
        </p:nvGraphicFramePr>
        <p:xfrm>
          <a:off x="1371600" y="2438400"/>
          <a:ext cx="6248400" cy="2103120"/>
        </p:xfrm>
        <a:graphic>
          <a:graphicData uri="http://schemas.openxmlformats.org/drawingml/2006/table">
            <a:tbl>
              <a:tblPr firstRow="1" bandRow="1">
                <a:tableStyleId>{5C22544A-7EE6-4342-B048-85BDC9FD1C3A}</a:tableStyleId>
              </a:tblPr>
              <a:tblGrid>
                <a:gridCol w="2082800"/>
                <a:gridCol w="2082800"/>
                <a:gridCol w="2082800"/>
              </a:tblGrid>
              <a:tr h="279400">
                <a:tc>
                  <a:txBody>
                    <a:bodyPr/>
                    <a:lstStyle/>
                    <a:p>
                      <a:pPr algn="l"/>
                      <a:r>
                        <a:rPr lang="en-US" b="0" dirty="0">
                          <a:solidFill>
                            <a:srgbClr val="FFFFFF"/>
                          </a:solidFill>
                        </a:rPr>
                        <a:t>supplier_id</a:t>
                      </a:r>
                    </a:p>
                  </a:txBody>
                  <a:tcPr marL="95250" marR="95250" marT="38100" marB="38100" anchor="ctr"/>
                </a:tc>
                <a:tc>
                  <a:txBody>
                    <a:bodyPr/>
                    <a:lstStyle/>
                    <a:p>
                      <a:pPr algn="l"/>
                      <a:r>
                        <a:rPr lang="en-US" b="0" dirty="0">
                          <a:solidFill>
                            <a:srgbClr val="FFFFFF"/>
                          </a:solidFill>
                        </a:rPr>
                        <a:t>supplier_name</a:t>
                      </a:r>
                    </a:p>
                  </a:txBody>
                  <a:tcPr marL="95250" marR="95250" marT="38100" marB="38100" anchor="ctr"/>
                </a:tc>
                <a:tc>
                  <a:txBody>
                    <a:bodyPr/>
                    <a:lstStyle/>
                    <a:p>
                      <a:pPr algn="l"/>
                      <a:r>
                        <a:rPr lang="en-US" b="0" dirty="0">
                          <a:solidFill>
                            <a:srgbClr val="FFFFFF"/>
                          </a:solidFill>
                        </a:rPr>
                        <a:t>order_date</a:t>
                      </a:r>
                    </a:p>
                  </a:txBody>
                  <a:tcPr marL="95250" marR="95250" marT="38100" marB="38100" anchor="ctr"/>
                </a:tc>
              </a:tr>
              <a:tr h="279400">
                <a:tc>
                  <a:txBody>
                    <a:bodyPr/>
                    <a:lstStyle/>
                    <a:p>
                      <a:r>
                        <a:rPr lang="en-US" dirty="0"/>
                        <a:t>10000</a:t>
                      </a:r>
                    </a:p>
                  </a:txBody>
                  <a:tcPr marL="95250" marR="95250" marT="38100" marB="38100" anchor="ctr"/>
                </a:tc>
                <a:tc>
                  <a:txBody>
                    <a:bodyPr/>
                    <a:lstStyle/>
                    <a:p>
                      <a:r>
                        <a:rPr lang="en-US" dirty="0"/>
                        <a:t>IBM</a:t>
                      </a:r>
                    </a:p>
                  </a:txBody>
                  <a:tcPr marL="95250" marR="95250" marT="38100" marB="38100" anchor="ctr"/>
                </a:tc>
                <a:tc>
                  <a:txBody>
                    <a:bodyPr/>
                    <a:lstStyle/>
                    <a:p>
                      <a:r>
                        <a:rPr lang="en-US" dirty="0"/>
                        <a:t>2013/08/12</a:t>
                      </a:r>
                    </a:p>
                  </a:txBody>
                  <a:tcPr marL="95250" marR="95250" marT="38100" marB="38100" anchor="ctr"/>
                </a:tc>
              </a:tr>
              <a:tr h="279400">
                <a:tc>
                  <a:txBody>
                    <a:bodyPr/>
                    <a:lstStyle/>
                    <a:p>
                      <a:r>
                        <a:rPr lang="en-US" dirty="0"/>
                        <a:t>10001</a:t>
                      </a:r>
                    </a:p>
                  </a:txBody>
                  <a:tcPr marL="95250" marR="95250" marT="38100" marB="38100" anchor="ctr"/>
                </a:tc>
                <a:tc>
                  <a:txBody>
                    <a:bodyPr/>
                    <a:lstStyle/>
                    <a:p>
                      <a:r>
                        <a:rPr lang="en-US" dirty="0"/>
                        <a:t>Hewlett Packard</a:t>
                      </a:r>
                    </a:p>
                  </a:txBody>
                  <a:tcPr marL="95250" marR="95250" marT="38100" marB="38100" anchor="ctr"/>
                </a:tc>
                <a:tc>
                  <a:txBody>
                    <a:bodyPr/>
                    <a:lstStyle/>
                    <a:p>
                      <a:r>
                        <a:rPr lang="en-US" dirty="0"/>
                        <a:t>2013/08/13</a:t>
                      </a:r>
                    </a:p>
                  </a:txBody>
                  <a:tcPr marL="95250" marR="95250" marT="38100" marB="38100" anchor="ctr"/>
                </a:tc>
              </a:tr>
              <a:tr h="279400">
                <a:tc>
                  <a:txBody>
                    <a:bodyPr/>
                    <a:lstStyle/>
                    <a:p>
                      <a:r>
                        <a:rPr lang="en-US" dirty="0"/>
                        <a:t>10002</a:t>
                      </a:r>
                    </a:p>
                  </a:txBody>
                  <a:tcPr marL="95250" marR="95250" marT="38100" marB="38100" anchor="ctr"/>
                </a:tc>
                <a:tc>
                  <a:txBody>
                    <a:bodyPr/>
                    <a:lstStyle/>
                    <a:p>
                      <a:r>
                        <a:rPr lang="en-US" dirty="0"/>
                        <a:t>Microsoft</a:t>
                      </a:r>
                    </a:p>
                  </a:txBody>
                  <a:tcPr marL="95250" marR="95250" marT="38100" marB="38100" anchor="ctr"/>
                </a:tc>
                <a:tc>
                  <a:txBody>
                    <a:bodyPr/>
                    <a:lstStyle/>
                    <a:p>
                      <a:r>
                        <a:rPr lang="en-US" dirty="0"/>
                        <a:t>&lt;null&gt;</a:t>
                      </a:r>
                    </a:p>
                  </a:txBody>
                  <a:tcPr marL="95250" marR="95250" marT="38100" marB="38100" anchor="ctr"/>
                </a:tc>
              </a:tr>
              <a:tr h="279400">
                <a:tc>
                  <a:txBody>
                    <a:bodyPr/>
                    <a:lstStyle/>
                    <a:p>
                      <a:r>
                        <a:rPr lang="en-US" dirty="0"/>
                        <a:t>10003</a:t>
                      </a:r>
                    </a:p>
                  </a:txBody>
                  <a:tcPr marL="95250" marR="95250" marT="38100" marB="38100" anchor="ctr"/>
                </a:tc>
                <a:tc>
                  <a:txBody>
                    <a:bodyPr/>
                    <a:lstStyle/>
                    <a:p>
                      <a:r>
                        <a:rPr lang="en-US" dirty="0"/>
                        <a:t>NVIDIA</a:t>
                      </a:r>
                    </a:p>
                  </a:txBody>
                  <a:tcPr marL="95250" marR="95250" marT="38100" marB="38100" anchor="ctr"/>
                </a:tc>
                <a:tc>
                  <a:txBody>
                    <a:bodyPr/>
                    <a:lstStyle/>
                    <a:p>
                      <a:r>
                        <a:rPr lang="en-US" dirty="0"/>
                        <a:t>&lt;null&gt;</a:t>
                      </a:r>
                    </a:p>
                  </a:txBody>
                  <a:tcPr marL="95250" marR="95250" marT="38100" marB="38100" anchor="ctr"/>
                </a:tc>
              </a:tr>
              <a:tr h="279400">
                <a:tc>
                  <a:txBody>
                    <a:bodyPr/>
                    <a:lstStyle/>
                    <a:p>
                      <a:r>
                        <a:rPr lang="en-US" dirty="0"/>
                        <a:t>&lt;null&gt;</a:t>
                      </a:r>
                    </a:p>
                  </a:txBody>
                  <a:tcPr marL="95250" marR="95250" marT="38100" marB="38100" anchor="ctr"/>
                </a:tc>
                <a:tc>
                  <a:txBody>
                    <a:bodyPr/>
                    <a:lstStyle/>
                    <a:p>
                      <a:r>
                        <a:rPr lang="en-US" dirty="0"/>
                        <a:t>&lt;null&gt;</a:t>
                      </a:r>
                    </a:p>
                  </a:txBody>
                  <a:tcPr marL="95250" marR="95250" marT="38100" marB="38100" anchor="ctr"/>
                </a:tc>
                <a:tc>
                  <a:txBody>
                    <a:bodyPr/>
                    <a:lstStyle/>
                    <a:p>
                      <a:r>
                        <a:rPr lang="en-US" dirty="0"/>
                        <a:t>2013/08/14</a:t>
                      </a:r>
                    </a:p>
                  </a:txBody>
                  <a:tcPr marL="95250" marR="95250" marT="38100" marB="38100" anchor="ct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PUZZLE  1</a:t>
            </a:r>
            <a:endParaRPr lang="en-IN" dirty="0"/>
          </a:p>
        </p:txBody>
      </p:sp>
      <p:sp>
        <p:nvSpPr>
          <p:cNvPr id="5" name="Content Placeholder 4"/>
          <p:cNvSpPr>
            <a:spLocks noGrp="1"/>
          </p:cNvSpPr>
          <p:nvPr>
            <p:ph idx="1"/>
          </p:nvPr>
        </p:nvSpPr>
        <p:spPr/>
        <p:txBody>
          <a:bodyPr/>
          <a:lstStyle/>
          <a:p>
            <a:r>
              <a:rPr lang="en-GB" dirty="0"/>
              <a:t>There is a boat, which is completely filled with fuel such that even if a bird comes and sit over then it cannot bear its weight and will get sink. Now after running few </a:t>
            </a:r>
            <a:r>
              <a:rPr lang="en-GB" dirty="0" err="1"/>
              <a:t>kilometers</a:t>
            </a:r>
            <a:r>
              <a:rPr lang="en-GB" dirty="0"/>
              <a:t> an eagle came and sat over it but the boat did not sunk.</a:t>
            </a:r>
            <a:r>
              <a:rPr lang="en-GB" dirty="0" smtClean="0"/>
              <a:t>??</a:t>
            </a:r>
            <a:endParaRPr lang="en-IN" dirty="0"/>
          </a:p>
        </p:txBody>
      </p:sp>
    </p:spTree>
    <p:extLst>
      <p:ext uri="{BB962C8B-B14F-4D97-AF65-F5344CB8AC3E}">
        <p14:creationId xmlns:p14="http://schemas.microsoft.com/office/powerpoint/2010/main" val="307646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 2</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GB" dirty="0"/>
              <a:t>You have a set of 3 light switches outside a closed door. One of them controls the light inside the room. With the door closed from outside the room, you can turn the light switches on or off as many times as you would like.</a:t>
            </a:r>
          </a:p>
          <a:p>
            <a:pPr fontAlgn="base"/>
            <a:r>
              <a:rPr lang="en-GB" dirty="0"/>
              <a:t>You can go into the room – one time only – to see the light. You cannot see the whether the light is on or off from outside the room, nor can you change the light switches while inside the room. The room has no window. Based on the information above, how would you determine which of the three light switches controls the light inside the room?</a:t>
            </a:r>
          </a:p>
          <a:p>
            <a:endParaRPr lang="en-IN" dirty="0"/>
          </a:p>
        </p:txBody>
      </p:sp>
    </p:spTree>
    <p:extLst>
      <p:ext uri="{BB962C8B-B14F-4D97-AF65-F5344CB8AC3E}">
        <p14:creationId xmlns:p14="http://schemas.microsoft.com/office/powerpoint/2010/main" val="143378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85800"/>
          </a:xfrm>
        </p:spPr>
        <p:txBody>
          <a:bodyPr>
            <a:normAutofit fontScale="90000"/>
          </a:bodyPr>
          <a:lstStyle/>
          <a:p>
            <a:r>
              <a:rPr lang="en-US" sz="2700" b="1" dirty="0" smtClean="0"/>
              <a:t>   DROP Table command</a:t>
            </a:r>
            <a:r>
              <a:rPr lang="en-US" sz="2800" b="1" dirty="0" smtClean="0"/>
              <a:t/>
            </a:r>
            <a:br>
              <a:rPr lang="en-US" sz="2800" b="1" dirty="0" smtClean="0"/>
            </a:br>
            <a:endParaRPr lang="en-US" sz="2800" dirty="0"/>
          </a:p>
        </p:txBody>
      </p:sp>
      <p:sp>
        <p:nvSpPr>
          <p:cNvPr id="3" name="Content Placeholder 2"/>
          <p:cNvSpPr>
            <a:spLocks noGrp="1"/>
          </p:cNvSpPr>
          <p:nvPr>
            <p:ph idx="1"/>
          </p:nvPr>
        </p:nvSpPr>
        <p:spPr>
          <a:xfrm>
            <a:off x="457200" y="1295400"/>
            <a:ext cx="8229600" cy="5334000"/>
          </a:xfrm>
        </p:spPr>
        <p:txBody>
          <a:bodyPr>
            <a:normAutofit fontScale="92500" lnSpcReduction="10000"/>
          </a:bodyPr>
          <a:lstStyle/>
          <a:p>
            <a:pPr>
              <a:buNone/>
            </a:pPr>
            <a:r>
              <a:rPr lang="en-US" sz="2400" dirty="0" smtClean="0"/>
              <a:t>    </a:t>
            </a:r>
            <a:r>
              <a:rPr lang="en-US" sz="1800" dirty="0" smtClean="0"/>
              <a:t>The SQL </a:t>
            </a:r>
            <a:r>
              <a:rPr lang="en-US" sz="1800" b="1" dirty="0" smtClean="0"/>
              <a:t>DROP TABLE</a:t>
            </a:r>
            <a:r>
              <a:rPr lang="en-US" sz="1800" dirty="0" smtClean="0"/>
              <a:t> statement is used to remove a table definition and all data, indexes, triggers, constraints, and permission specifications for that table.</a:t>
            </a:r>
          </a:p>
          <a:p>
            <a:pPr>
              <a:buNone/>
            </a:pPr>
            <a:r>
              <a:rPr lang="en-US" sz="1800" b="1" dirty="0" smtClean="0"/>
              <a:t>     Syntax:</a:t>
            </a:r>
          </a:p>
          <a:p>
            <a:pPr>
              <a:buNone/>
            </a:pPr>
            <a:r>
              <a:rPr lang="en-US" sz="1800" dirty="0" smtClean="0"/>
              <a:t>                          DROP TABLE table_name;</a:t>
            </a:r>
          </a:p>
          <a:p>
            <a:pPr>
              <a:buNone/>
            </a:pPr>
            <a:r>
              <a:rPr lang="en-US" sz="1800" b="1" dirty="0" smtClean="0"/>
              <a:t>     Example:</a:t>
            </a:r>
          </a:p>
          <a:p>
            <a:pPr>
              <a:buNone/>
            </a:pPr>
            <a:r>
              <a:rPr lang="en-US" sz="1800" dirty="0" smtClean="0"/>
              <a:t>     Let us first verify CUSTOMERS table and then we would delete it from the database:</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p>
          <a:p>
            <a:pPr>
              <a:buNone/>
            </a:pPr>
            <a:r>
              <a:rPr lang="en-US" sz="1800" dirty="0" smtClean="0"/>
              <a:t>     5 rows in set (0.00 sec)</a:t>
            </a:r>
          </a:p>
          <a:p>
            <a:pPr>
              <a:buNone/>
            </a:pPr>
            <a:endParaRPr lang="en-US" sz="1800" dirty="0" smtClean="0"/>
          </a:p>
          <a:p>
            <a:pPr>
              <a:buNone/>
            </a:pPr>
            <a:r>
              <a:rPr lang="en-US" sz="1800" dirty="0" smtClean="0"/>
              <a:t>   This means CUSTOMERS table is available in the database, so let us drop it as follows:</a:t>
            </a:r>
          </a:p>
          <a:p>
            <a:pPr>
              <a:buNone/>
            </a:pPr>
            <a:r>
              <a:rPr lang="en-US" sz="1800" dirty="0" smtClean="0"/>
              <a:t>  SQL&gt; DROP TABLE CUSTOMERS; </a:t>
            </a:r>
            <a:endParaRPr lang="en-US" sz="1800" dirty="0" smtClean="0"/>
          </a:p>
          <a:p>
            <a:pPr>
              <a:buNone/>
            </a:pPr>
            <a:endParaRPr lang="en-US" sz="1800" dirty="0" smtClean="0">
              <a:latin typeface="Georgia" pitchFamily="18" charset="0"/>
            </a:endParaRPr>
          </a:p>
        </p:txBody>
      </p:sp>
      <p:graphicFrame>
        <p:nvGraphicFramePr>
          <p:cNvPr id="4" name="Table 3"/>
          <p:cNvGraphicFramePr>
            <a:graphicFrameLocks noGrp="1"/>
          </p:cNvGraphicFramePr>
          <p:nvPr/>
        </p:nvGraphicFramePr>
        <p:xfrm>
          <a:off x="914400" y="3429000"/>
          <a:ext cx="7696201" cy="1645920"/>
        </p:xfrm>
        <a:graphic>
          <a:graphicData uri="http://schemas.openxmlformats.org/drawingml/2006/table">
            <a:tbl>
              <a:tblPr firstRow="1" bandRow="1">
                <a:tableStyleId>{5C22544A-7EE6-4342-B048-85BDC9FD1C3A}</a:tableStyleId>
              </a:tblPr>
              <a:tblGrid>
                <a:gridCol w="1827848"/>
                <a:gridCol w="1635443"/>
                <a:gridCol w="1154430"/>
                <a:gridCol w="1539240"/>
                <a:gridCol w="1539240"/>
              </a:tblGrid>
              <a:tr h="254000">
                <a:tc>
                  <a:txBody>
                    <a:bodyPr/>
                    <a:lstStyle/>
                    <a:p>
                      <a:r>
                        <a:rPr lang="en-US" sz="1200" baseline="0" dirty="0" smtClean="0"/>
                        <a:t>Field</a:t>
                      </a:r>
                      <a:endParaRPr lang="en-US" sz="1200" baseline="0" dirty="0"/>
                    </a:p>
                  </a:txBody>
                  <a:tcPr/>
                </a:tc>
                <a:tc>
                  <a:txBody>
                    <a:bodyPr/>
                    <a:lstStyle/>
                    <a:p>
                      <a:r>
                        <a:rPr lang="en-US" sz="1200" baseline="0" dirty="0" smtClean="0"/>
                        <a:t>Type</a:t>
                      </a:r>
                      <a:endParaRPr lang="en-US" sz="1200" baseline="0" dirty="0"/>
                    </a:p>
                  </a:txBody>
                  <a:tcPr/>
                </a:tc>
                <a:tc>
                  <a:txBody>
                    <a:bodyPr/>
                    <a:lstStyle/>
                    <a:p>
                      <a:r>
                        <a:rPr lang="en-US" sz="1200" baseline="0" dirty="0" smtClean="0"/>
                        <a:t>Null</a:t>
                      </a:r>
                      <a:endParaRPr lang="en-US" sz="1200" baseline="0" dirty="0"/>
                    </a:p>
                  </a:txBody>
                  <a:tcPr/>
                </a:tc>
                <a:tc>
                  <a:txBody>
                    <a:bodyPr/>
                    <a:lstStyle/>
                    <a:p>
                      <a:r>
                        <a:rPr lang="en-US" sz="1200" baseline="0" dirty="0" smtClean="0"/>
                        <a:t>Key</a:t>
                      </a:r>
                      <a:endParaRPr lang="en-US" sz="1200" baseline="0" dirty="0"/>
                    </a:p>
                  </a:txBody>
                  <a:tcPr/>
                </a:tc>
                <a:tc>
                  <a:txBody>
                    <a:bodyPr/>
                    <a:lstStyle/>
                    <a:p>
                      <a:r>
                        <a:rPr lang="en-US" sz="1200" baseline="0" dirty="0" smtClean="0"/>
                        <a:t>Default</a:t>
                      </a:r>
                      <a:endParaRPr lang="en-US" sz="1200" baseline="0" dirty="0"/>
                    </a:p>
                  </a:txBody>
                  <a:tcPr/>
                </a:tc>
              </a:tr>
              <a:tr h="254000">
                <a:tc>
                  <a:txBody>
                    <a:bodyPr/>
                    <a:lstStyle/>
                    <a:p>
                      <a:r>
                        <a:rPr lang="en-US" sz="1200" baseline="0" dirty="0" smtClean="0"/>
                        <a:t>ID</a:t>
                      </a:r>
                      <a:endParaRPr lang="en-US" sz="1200" baseline="0" dirty="0"/>
                    </a:p>
                  </a:txBody>
                  <a:tcPr/>
                </a:tc>
                <a:tc>
                  <a:txBody>
                    <a:bodyPr/>
                    <a:lstStyle/>
                    <a:p>
                      <a:r>
                        <a:rPr lang="en-US" sz="1200" baseline="0" dirty="0" smtClean="0"/>
                        <a:t>int(11)</a:t>
                      </a:r>
                      <a:endParaRPr lang="en-US" sz="1200" baseline="0" dirty="0"/>
                    </a:p>
                  </a:txBody>
                  <a:tcPr/>
                </a:tc>
                <a:tc>
                  <a:txBody>
                    <a:bodyPr/>
                    <a:lstStyle/>
                    <a:p>
                      <a:r>
                        <a:rPr lang="en-US" sz="1200" baseline="0" dirty="0" smtClean="0"/>
                        <a:t>NO</a:t>
                      </a:r>
                      <a:endParaRPr lang="en-US" sz="1200" baseline="0" dirty="0"/>
                    </a:p>
                  </a:txBody>
                  <a:tcPr/>
                </a:tc>
                <a:tc>
                  <a:txBody>
                    <a:bodyPr/>
                    <a:lstStyle/>
                    <a:p>
                      <a:r>
                        <a:rPr lang="en-US" sz="1200" baseline="0" dirty="0" smtClean="0"/>
                        <a:t>PRI</a:t>
                      </a:r>
                      <a:endParaRPr lang="en-US" sz="1200" baseline="0" dirty="0"/>
                    </a:p>
                  </a:txBody>
                  <a:tcPr/>
                </a:tc>
                <a:tc>
                  <a:txBody>
                    <a:bodyPr/>
                    <a:lstStyle/>
                    <a:p>
                      <a:endParaRPr lang="en-US" sz="1200" baseline="0" dirty="0"/>
                    </a:p>
                  </a:txBody>
                  <a:tcPr/>
                </a:tc>
              </a:tr>
              <a:tr h="254000">
                <a:tc>
                  <a:txBody>
                    <a:bodyPr/>
                    <a:lstStyle/>
                    <a:p>
                      <a:r>
                        <a:rPr lang="en-US" sz="1200" baseline="0" dirty="0" smtClean="0"/>
                        <a:t>NAME</a:t>
                      </a:r>
                      <a:endParaRPr lang="en-US" sz="1200" baseline="0" dirty="0"/>
                    </a:p>
                  </a:txBody>
                  <a:tcPr/>
                </a:tc>
                <a:tc>
                  <a:txBody>
                    <a:bodyPr/>
                    <a:lstStyle/>
                    <a:p>
                      <a:r>
                        <a:rPr lang="en-US" sz="1200" baseline="0" dirty="0" smtClean="0"/>
                        <a:t>Varchar(20)</a:t>
                      </a:r>
                      <a:endParaRPr lang="en-US" sz="1200" baseline="0" dirty="0"/>
                    </a:p>
                  </a:txBody>
                  <a:tcPr/>
                </a:tc>
                <a:tc>
                  <a:txBody>
                    <a:bodyPr/>
                    <a:lstStyle/>
                    <a:p>
                      <a:r>
                        <a:rPr lang="en-US" sz="1200" baseline="0" dirty="0" smtClean="0"/>
                        <a:t>NO</a:t>
                      </a:r>
                      <a:endParaRPr lang="en-US" sz="1200" baseline="0" dirty="0"/>
                    </a:p>
                  </a:txBody>
                  <a:tcPr/>
                </a:tc>
                <a:tc>
                  <a:txBody>
                    <a:bodyPr/>
                    <a:lstStyle/>
                    <a:p>
                      <a:endParaRPr lang="en-US" sz="1200" baseline="0" dirty="0"/>
                    </a:p>
                  </a:txBody>
                  <a:tcPr/>
                </a:tc>
                <a:tc>
                  <a:txBody>
                    <a:bodyPr/>
                    <a:lstStyle/>
                    <a:p>
                      <a:endParaRPr lang="en-US" sz="1200" baseline="0" dirty="0"/>
                    </a:p>
                  </a:txBody>
                  <a:tcPr/>
                </a:tc>
              </a:tr>
              <a:tr h="254000">
                <a:tc>
                  <a:txBody>
                    <a:bodyPr/>
                    <a:lstStyle/>
                    <a:p>
                      <a:r>
                        <a:rPr lang="en-US" sz="1200" baseline="0" dirty="0" smtClean="0"/>
                        <a:t>AGE</a:t>
                      </a:r>
                      <a:endParaRPr lang="en-US" sz="1200" baseline="0" dirty="0"/>
                    </a:p>
                  </a:txBody>
                  <a:tcPr/>
                </a:tc>
                <a:tc>
                  <a:txBody>
                    <a:bodyPr/>
                    <a:lstStyle/>
                    <a:p>
                      <a:r>
                        <a:rPr lang="en-US" sz="1200" baseline="0" dirty="0" smtClean="0"/>
                        <a:t>int(11)</a:t>
                      </a:r>
                      <a:endParaRPr lang="en-US" sz="1200" baseline="0" dirty="0"/>
                    </a:p>
                  </a:txBody>
                  <a:tcPr/>
                </a:tc>
                <a:tc>
                  <a:txBody>
                    <a:bodyPr/>
                    <a:lstStyle/>
                    <a:p>
                      <a:r>
                        <a:rPr lang="en-US" sz="1200" baseline="0" dirty="0" smtClean="0"/>
                        <a:t>NO</a:t>
                      </a:r>
                      <a:endParaRPr lang="en-US" sz="1200" baseline="0" dirty="0"/>
                    </a:p>
                  </a:txBody>
                  <a:tcPr/>
                </a:tc>
                <a:tc>
                  <a:txBody>
                    <a:bodyPr/>
                    <a:lstStyle/>
                    <a:p>
                      <a:endParaRPr lang="en-US" sz="1200" baseline="0" dirty="0"/>
                    </a:p>
                  </a:txBody>
                  <a:tcPr/>
                </a:tc>
                <a:tc>
                  <a:txBody>
                    <a:bodyPr/>
                    <a:lstStyle/>
                    <a:p>
                      <a:endParaRPr lang="en-US" sz="1200" baseline="0" dirty="0"/>
                    </a:p>
                  </a:txBody>
                  <a:tcPr/>
                </a:tc>
              </a:tr>
              <a:tr h="254000">
                <a:tc>
                  <a:txBody>
                    <a:bodyPr/>
                    <a:lstStyle/>
                    <a:p>
                      <a:r>
                        <a:rPr lang="en-US" sz="1200" baseline="0" dirty="0" smtClean="0"/>
                        <a:t>ADDRESS</a:t>
                      </a:r>
                      <a:endParaRPr lang="en-US" sz="1200" baseline="0" dirty="0"/>
                    </a:p>
                  </a:txBody>
                  <a:tcPr/>
                </a:tc>
                <a:tc>
                  <a:txBody>
                    <a:bodyPr/>
                    <a:lstStyle/>
                    <a:p>
                      <a:r>
                        <a:rPr lang="en-US" sz="1200" baseline="0" dirty="0" smtClean="0"/>
                        <a:t>char(25)</a:t>
                      </a:r>
                      <a:endParaRPr lang="en-US" sz="1200" baseline="0" dirty="0"/>
                    </a:p>
                  </a:txBody>
                  <a:tcPr/>
                </a:tc>
                <a:tc>
                  <a:txBody>
                    <a:bodyPr/>
                    <a:lstStyle/>
                    <a:p>
                      <a:r>
                        <a:rPr lang="en-US" sz="1200" baseline="0" dirty="0" smtClean="0"/>
                        <a:t>YES</a:t>
                      </a:r>
                      <a:endParaRPr lang="en-US" sz="1200" baseline="0" dirty="0"/>
                    </a:p>
                  </a:txBody>
                  <a:tcPr/>
                </a:tc>
                <a:tc>
                  <a:txBody>
                    <a:bodyPr/>
                    <a:lstStyle/>
                    <a:p>
                      <a:endParaRPr lang="en-US" sz="1200" baseline="0" dirty="0"/>
                    </a:p>
                  </a:txBody>
                  <a:tcPr/>
                </a:tc>
                <a:tc>
                  <a:txBody>
                    <a:bodyPr/>
                    <a:lstStyle/>
                    <a:p>
                      <a:r>
                        <a:rPr lang="en-US" sz="1200" baseline="0" dirty="0" smtClean="0"/>
                        <a:t>NULL</a:t>
                      </a:r>
                      <a:endParaRPr lang="en-US" sz="1200" baseline="0" dirty="0"/>
                    </a:p>
                  </a:txBody>
                  <a:tcPr/>
                </a:tc>
              </a:tr>
              <a:tr h="254000">
                <a:tc>
                  <a:txBody>
                    <a:bodyPr/>
                    <a:lstStyle/>
                    <a:p>
                      <a:r>
                        <a:rPr lang="en-US" sz="1200" baseline="0" dirty="0" smtClean="0"/>
                        <a:t>SALARY</a:t>
                      </a:r>
                      <a:endParaRPr lang="en-US" sz="1200" baseline="0" dirty="0"/>
                    </a:p>
                  </a:txBody>
                  <a:tcPr/>
                </a:tc>
                <a:tc>
                  <a:txBody>
                    <a:bodyPr/>
                    <a:lstStyle/>
                    <a:p>
                      <a:r>
                        <a:rPr lang="en-US" sz="1200" baseline="0" dirty="0" smtClean="0"/>
                        <a:t>decimal(18,2)</a:t>
                      </a:r>
                      <a:endParaRPr lang="en-US" sz="1200" baseline="0" dirty="0"/>
                    </a:p>
                  </a:txBody>
                  <a:tcPr/>
                </a:tc>
                <a:tc>
                  <a:txBody>
                    <a:bodyPr/>
                    <a:lstStyle/>
                    <a:p>
                      <a:endParaRPr lang="en-US" sz="1200" baseline="0" dirty="0"/>
                    </a:p>
                  </a:txBody>
                  <a:tcPr/>
                </a:tc>
                <a:tc>
                  <a:txBody>
                    <a:bodyPr/>
                    <a:lstStyle/>
                    <a:p>
                      <a:endParaRPr lang="en-US" sz="1200" baseline="0" dirty="0"/>
                    </a:p>
                  </a:txBody>
                  <a:tcPr/>
                </a:tc>
                <a:tc>
                  <a:txBody>
                    <a:bodyPr/>
                    <a:lstStyle/>
                    <a:p>
                      <a:r>
                        <a:rPr lang="en-US" sz="1200" baseline="0" dirty="0" smtClean="0"/>
                        <a:t>NULL</a:t>
                      </a:r>
                      <a:endParaRPr lang="en-US" sz="1200" baseline="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533400"/>
          </a:xfrm>
        </p:spPr>
        <p:txBody>
          <a:bodyPr>
            <a:normAutofit fontScale="90000"/>
          </a:bodyPr>
          <a:lstStyle/>
          <a:p>
            <a:r>
              <a:rPr lang="en-US" sz="3100" dirty="0" smtClean="0"/>
              <a:t>SQL DELETE Statement</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5050536"/>
          </a:xfrm>
        </p:spPr>
        <p:txBody>
          <a:bodyPr>
            <a:normAutofit fontScale="92500" lnSpcReduction="20000"/>
          </a:bodyPr>
          <a:lstStyle/>
          <a:p>
            <a:endParaRPr lang="en-US" sz="1800" dirty="0" smtClean="0">
              <a:latin typeface="Georgia" pitchFamily="18" charset="0"/>
            </a:endParaRPr>
          </a:p>
          <a:p>
            <a:r>
              <a:rPr lang="en-US" sz="1800" dirty="0" smtClean="0">
                <a:latin typeface="Georgia" pitchFamily="18" charset="0"/>
              </a:rPr>
              <a:t>The SQL </a:t>
            </a:r>
            <a:r>
              <a:rPr lang="en-US" sz="1800" b="1" dirty="0" smtClean="0">
                <a:latin typeface="Georgia" pitchFamily="18" charset="0"/>
              </a:rPr>
              <a:t>DELETE</a:t>
            </a:r>
            <a:r>
              <a:rPr lang="en-US" sz="1800" dirty="0" smtClean="0">
                <a:latin typeface="Georgia" pitchFamily="18" charset="0"/>
              </a:rPr>
              <a:t> Query is used to delete the existing records from a table.</a:t>
            </a:r>
          </a:p>
          <a:p>
            <a:r>
              <a:rPr lang="en-US" sz="1800" dirty="0" smtClean="0">
                <a:latin typeface="Georgia" pitchFamily="18" charset="0"/>
              </a:rPr>
              <a:t>You can use WHERE clause with DELETE query to delete selected rows, otherwise all the records would be deleted.</a:t>
            </a:r>
          </a:p>
          <a:p>
            <a:pPr>
              <a:buNone/>
            </a:pPr>
            <a:r>
              <a:rPr lang="en-US" sz="1800" dirty="0" smtClean="0">
                <a:latin typeface="Georgia" pitchFamily="18" charset="0"/>
              </a:rPr>
              <a:t>   </a:t>
            </a:r>
          </a:p>
          <a:p>
            <a:pPr>
              <a:buNone/>
            </a:pPr>
            <a:r>
              <a:rPr lang="en-US" sz="1800" b="1" u="dotted" dirty="0" smtClean="0">
                <a:latin typeface="Georgia" pitchFamily="18" charset="0"/>
              </a:rPr>
              <a:t>Syntax:</a:t>
            </a:r>
          </a:p>
          <a:p>
            <a:pPr>
              <a:buNone/>
            </a:pPr>
            <a:r>
              <a:rPr lang="en-US" sz="1800" dirty="0" smtClean="0">
                <a:latin typeface="Georgia" pitchFamily="18" charset="0"/>
              </a:rPr>
              <a:t>                   The basic syntax of DELETE query with WHERE clause is as follows:</a:t>
            </a:r>
          </a:p>
          <a:p>
            <a:pPr>
              <a:buNone/>
            </a:pPr>
            <a:r>
              <a:rPr lang="en-US" sz="1800" dirty="0" smtClean="0">
                <a:latin typeface="Georgia" pitchFamily="18" charset="0"/>
              </a:rPr>
              <a:t>                    DELETE FROM table_name WHERE [condition];</a:t>
            </a:r>
          </a:p>
          <a:p>
            <a:pPr>
              <a:buNone/>
            </a:pPr>
            <a:endParaRPr lang="en-US" sz="1800" dirty="0" smtClean="0">
              <a:latin typeface="Georgia" pitchFamily="18" charset="0"/>
            </a:endParaRPr>
          </a:p>
          <a:p>
            <a:pPr>
              <a:buNone/>
            </a:pPr>
            <a:endParaRPr lang="en-US" sz="1800" dirty="0" smtClean="0">
              <a:latin typeface="Georgia" pitchFamily="18" charset="0"/>
            </a:endParaRPr>
          </a:p>
          <a:p>
            <a:pPr>
              <a:buNone/>
            </a:pPr>
            <a:endParaRPr lang="en-US" sz="1800" dirty="0" smtClean="0">
              <a:latin typeface="Georgia" pitchFamily="18" charset="0"/>
            </a:endParaRPr>
          </a:p>
          <a:p>
            <a:pPr>
              <a:buNone/>
            </a:pPr>
            <a:endParaRPr lang="en-US" sz="1800" dirty="0" smtClean="0">
              <a:latin typeface="Georgia" pitchFamily="18" charset="0"/>
            </a:endParaRPr>
          </a:p>
          <a:p>
            <a:pPr>
              <a:buNone/>
            </a:pPr>
            <a:endParaRPr lang="en-US" sz="1800" dirty="0" smtClean="0">
              <a:latin typeface="Georgia" pitchFamily="18" charset="0"/>
            </a:endParaRPr>
          </a:p>
          <a:p>
            <a:pPr>
              <a:buNone/>
            </a:pPr>
            <a:endParaRPr lang="en-US" sz="1800" dirty="0" smtClean="0">
              <a:latin typeface="Georgia" pitchFamily="18" charset="0"/>
            </a:endParaRPr>
          </a:p>
          <a:p>
            <a:pPr>
              <a:buNone/>
            </a:pPr>
            <a:endParaRPr lang="en-US" sz="1800" dirty="0" smtClean="0">
              <a:latin typeface="Georgia" pitchFamily="18" charset="0"/>
            </a:endParaRPr>
          </a:p>
          <a:p>
            <a:pPr>
              <a:buNone/>
            </a:pPr>
            <a:endParaRPr lang="en-US" sz="1800" dirty="0" smtClean="0"/>
          </a:p>
          <a:p>
            <a:pPr>
              <a:buNone/>
            </a:pPr>
            <a:endParaRPr lang="en-US" sz="1800" dirty="0" smtClean="0"/>
          </a:p>
          <a:p>
            <a:pPr>
              <a:buNone/>
            </a:pPr>
            <a:r>
              <a:rPr lang="en-US" sz="1800" dirty="0" smtClean="0"/>
              <a:t> Following is an example, which would DELETE a customer, whose ID is </a:t>
            </a:r>
            <a:r>
              <a:rPr lang="en-US" sz="1800" dirty="0" smtClean="0">
                <a:latin typeface="Arial" pitchFamily="34" charset="0"/>
                <a:cs typeface="Arial" pitchFamily="34" charset="0"/>
              </a:rPr>
              <a:t>3</a:t>
            </a:r>
            <a:r>
              <a:rPr lang="en-US" sz="1800" dirty="0" smtClean="0"/>
              <a:t>:</a:t>
            </a:r>
            <a:endParaRPr lang="en-US" sz="1800" dirty="0" smtClean="0">
              <a:latin typeface="Georgia" pitchFamily="18" charset="0"/>
            </a:endParaRPr>
          </a:p>
          <a:p>
            <a:pPr>
              <a:buNone/>
            </a:pPr>
            <a:endParaRPr lang="en-US" sz="1600" dirty="0" smtClean="0"/>
          </a:p>
        </p:txBody>
      </p:sp>
      <p:graphicFrame>
        <p:nvGraphicFramePr>
          <p:cNvPr id="4" name="Table 3"/>
          <p:cNvGraphicFramePr>
            <a:graphicFrameLocks noGrp="1"/>
          </p:cNvGraphicFramePr>
          <p:nvPr/>
        </p:nvGraphicFramePr>
        <p:xfrm>
          <a:off x="838200" y="3886200"/>
          <a:ext cx="7162800" cy="1752600"/>
        </p:xfrm>
        <a:graphic>
          <a:graphicData uri="http://schemas.openxmlformats.org/drawingml/2006/table">
            <a:tbl>
              <a:tblPr firstRow="1" bandRow="1">
                <a:tableStyleId>{5C22544A-7EE6-4342-B048-85BDC9FD1C3A}</a:tableStyleId>
              </a:tblPr>
              <a:tblGrid>
                <a:gridCol w="1432560"/>
                <a:gridCol w="1432560"/>
                <a:gridCol w="1432560"/>
                <a:gridCol w="1432560"/>
                <a:gridCol w="1432560"/>
              </a:tblGrid>
              <a:tr h="335280">
                <a:tc>
                  <a:txBody>
                    <a:bodyPr/>
                    <a:lstStyle/>
                    <a:p>
                      <a:r>
                        <a:rPr lang="en-US" sz="1700" baseline="0" dirty="0" smtClean="0"/>
                        <a:t>ID </a:t>
                      </a:r>
                      <a:endParaRPr lang="en-US" sz="1700" baseline="0" dirty="0"/>
                    </a:p>
                  </a:txBody>
                  <a:tcPr/>
                </a:tc>
                <a:tc>
                  <a:txBody>
                    <a:bodyPr/>
                    <a:lstStyle/>
                    <a:p>
                      <a:r>
                        <a:rPr lang="en-US" sz="1700" baseline="0" dirty="0" smtClean="0"/>
                        <a:t>NAME </a:t>
                      </a:r>
                      <a:endParaRPr lang="en-US" sz="1700" baseline="0" dirty="0"/>
                    </a:p>
                  </a:txBody>
                  <a:tcPr/>
                </a:tc>
                <a:tc>
                  <a:txBody>
                    <a:bodyPr/>
                    <a:lstStyle/>
                    <a:p>
                      <a:r>
                        <a:rPr lang="en-US" sz="1700" baseline="0" dirty="0" smtClean="0"/>
                        <a:t>AGE </a:t>
                      </a:r>
                      <a:endParaRPr lang="en-US" sz="1700" baseline="0" dirty="0"/>
                    </a:p>
                  </a:txBody>
                  <a:tcPr/>
                </a:tc>
                <a:tc>
                  <a:txBody>
                    <a:bodyPr/>
                    <a:lstStyle/>
                    <a:p>
                      <a:r>
                        <a:rPr lang="en-US" sz="1700" baseline="0" dirty="0" smtClean="0"/>
                        <a:t>ADDRESS </a:t>
                      </a:r>
                      <a:endParaRPr lang="en-US" sz="1700" baseline="0" dirty="0"/>
                    </a:p>
                  </a:txBody>
                  <a:tcPr/>
                </a:tc>
                <a:tc>
                  <a:txBody>
                    <a:bodyPr/>
                    <a:lstStyle/>
                    <a:p>
                      <a:r>
                        <a:rPr lang="en-US" sz="1700" baseline="0" dirty="0" smtClean="0"/>
                        <a:t>SALARY</a:t>
                      </a:r>
                      <a:endParaRPr lang="en-US" sz="1700" baseline="0" dirty="0"/>
                    </a:p>
                  </a:txBody>
                  <a:tcPr/>
                </a:tc>
              </a:tr>
              <a:tr h="335280">
                <a:tc>
                  <a:txBody>
                    <a:bodyPr/>
                    <a:lstStyle/>
                    <a:p>
                      <a:r>
                        <a:rPr lang="en-US" sz="1700" baseline="0" dirty="0" smtClean="0"/>
                        <a:t>1</a:t>
                      </a:r>
                      <a:endParaRPr lang="en-US" sz="1700" baseline="0" dirty="0"/>
                    </a:p>
                  </a:txBody>
                  <a:tcPr/>
                </a:tc>
                <a:tc>
                  <a:txBody>
                    <a:bodyPr/>
                    <a:lstStyle/>
                    <a:p>
                      <a:r>
                        <a:rPr lang="en-US" sz="1700" baseline="0" dirty="0" smtClean="0"/>
                        <a:t>Ramesh</a:t>
                      </a:r>
                      <a:endParaRPr lang="en-US" sz="1700" baseline="0" dirty="0"/>
                    </a:p>
                  </a:txBody>
                  <a:tcPr/>
                </a:tc>
                <a:tc>
                  <a:txBody>
                    <a:bodyPr/>
                    <a:lstStyle/>
                    <a:p>
                      <a:r>
                        <a:rPr lang="en-US" sz="1700" baseline="0" dirty="0" smtClean="0">
                          <a:latin typeface="Arial" pitchFamily="34" charset="0"/>
                          <a:cs typeface="Arial" pitchFamily="34" charset="0"/>
                        </a:rPr>
                        <a:t>32</a:t>
                      </a:r>
                      <a:endParaRPr lang="en-US" sz="1700" baseline="0" dirty="0">
                        <a:latin typeface="Arial" pitchFamily="34" charset="0"/>
                        <a:cs typeface="Arial" pitchFamily="34" charset="0"/>
                      </a:endParaRPr>
                    </a:p>
                  </a:txBody>
                  <a:tcPr/>
                </a:tc>
                <a:tc>
                  <a:txBody>
                    <a:bodyPr/>
                    <a:lstStyle/>
                    <a:p>
                      <a:r>
                        <a:rPr lang="en-US" sz="1700" baseline="0" dirty="0" smtClean="0"/>
                        <a:t>Ahmedabad</a:t>
                      </a:r>
                      <a:endParaRPr lang="en-US" sz="1700" baseline="0" dirty="0"/>
                    </a:p>
                  </a:txBody>
                  <a:tcPr/>
                </a:tc>
                <a:tc>
                  <a:txBody>
                    <a:bodyPr/>
                    <a:lstStyle/>
                    <a:p>
                      <a:r>
                        <a:rPr lang="en-US" sz="1700" baseline="0" dirty="0" smtClean="0">
                          <a:latin typeface="Arial" pitchFamily="34" charset="0"/>
                          <a:cs typeface="Arial" pitchFamily="34" charset="0"/>
                        </a:rPr>
                        <a:t>2000.00</a:t>
                      </a:r>
                      <a:endParaRPr lang="en-US" sz="1700" baseline="0" dirty="0">
                        <a:latin typeface="Arial" pitchFamily="34" charset="0"/>
                        <a:cs typeface="Arial" pitchFamily="34" charset="0"/>
                      </a:endParaRPr>
                    </a:p>
                  </a:txBody>
                  <a:tcPr/>
                </a:tc>
              </a:tr>
              <a:tr h="335280">
                <a:tc>
                  <a:txBody>
                    <a:bodyPr/>
                    <a:lstStyle/>
                    <a:p>
                      <a:r>
                        <a:rPr lang="en-US" sz="1700" baseline="0" dirty="0" smtClean="0"/>
                        <a:t>2</a:t>
                      </a:r>
                      <a:endParaRPr lang="en-US" sz="1700" baseline="0" dirty="0"/>
                    </a:p>
                  </a:txBody>
                  <a:tcPr/>
                </a:tc>
                <a:tc>
                  <a:txBody>
                    <a:bodyPr/>
                    <a:lstStyle/>
                    <a:p>
                      <a:r>
                        <a:rPr lang="en-US" sz="1700" baseline="0" dirty="0" smtClean="0"/>
                        <a:t>Komal</a:t>
                      </a:r>
                      <a:endParaRPr lang="en-US" sz="1700" baseline="0" dirty="0"/>
                    </a:p>
                  </a:txBody>
                  <a:tcPr/>
                </a:tc>
                <a:tc>
                  <a:txBody>
                    <a:bodyPr/>
                    <a:lstStyle/>
                    <a:p>
                      <a:r>
                        <a:rPr lang="en-US" sz="1700" baseline="0" dirty="0" smtClean="0">
                          <a:latin typeface="Arial" pitchFamily="34" charset="0"/>
                          <a:cs typeface="Arial" pitchFamily="34" charset="0"/>
                        </a:rPr>
                        <a:t>25</a:t>
                      </a:r>
                      <a:endParaRPr lang="en-US" sz="1700" baseline="0" dirty="0">
                        <a:latin typeface="Arial" pitchFamily="34" charset="0"/>
                        <a:cs typeface="Arial" pitchFamily="34" charset="0"/>
                      </a:endParaRPr>
                    </a:p>
                  </a:txBody>
                  <a:tcPr/>
                </a:tc>
                <a:tc>
                  <a:txBody>
                    <a:bodyPr/>
                    <a:lstStyle/>
                    <a:p>
                      <a:r>
                        <a:rPr lang="en-US" sz="1700" baseline="0" dirty="0" smtClean="0"/>
                        <a:t>Delhi</a:t>
                      </a:r>
                      <a:endParaRPr lang="en-US" sz="1700" baseline="0" dirty="0"/>
                    </a:p>
                  </a:txBody>
                  <a:tcPr/>
                </a:tc>
                <a:tc>
                  <a:txBody>
                    <a:bodyPr/>
                    <a:lstStyle/>
                    <a:p>
                      <a:r>
                        <a:rPr lang="en-US" sz="1700" baseline="0" dirty="0" smtClean="0">
                          <a:latin typeface="Arial" pitchFamily="34" charset="0"/>
                          <a:cs typeface="Arial" pitchFamily="34" charset="0"/>
                        </a:rPr>
                        <a:t>2000.00</a:t>
                      </a:r>
                      <a:endParaRPr lang="en-US" sz="1700" baseline="0" dirty="0">
                        <a:latin typeface="Arial" pitchFamily="34" charset="0"/>
                        <a:cs typeface="Arial" pitchFamily="34" charset="0"/>
                      </a:endParaRPr>
                    </a:p>
                  </a:txBody>
                  <a:tcPr/>
                </a:tc>
              </a:tr>
              <a:tr h="335280">
                <a:tc>
                  <a:txBody>
                    <a:bodyPr/>
                    <a:lstStyle/>
                    <a:p>
                      <a:r>
                        <a:rPr lang="en-US" sz="1700" baseline="0" dirty="0" smtClean="0"/>
                        <a:t>3</a:t>
                      </a:r>
                      <a:endParaRPr lang="en-US" sz="1700" baseline="0" dirty="0"/>
                    </a:p>
                  </a:txBody>
                  <a:tcPr/>
                </a:tc>
                <a:tc>
                  <a:txBody>
                    <a:bodyPr/>
                    <a:lstStyle/>
                    <a:p>
                      <a:r>
                        <a:rPr lang="en-US" sz="1700" baseline="0" dirty="0" smtClean="0"/>
                        <a:t>Muffy</a:t>
                      </a:r>
                      <a:endParaRPr lang="en-US" sz="1700" baseline="0" dirty="0"/>
                    </a:p>
                  </a:txBody>
                  <a:tcPr/>
                </a:tc>
                <a:tc>
                  <a:txBody>
                    <a:bodyPr/>
                    <a:lstStyle/>
                    <a:p>
                      <a:r>
                        <a:rPr lang="en-US" sz="1700" baseline="0" dirty="0" smtClean="0">
                          <a:latin typeface="Arial" pitchFamily="34" charset="0"/>
                          <a:cs typeface="Arial" pitchFamily="34" charset="0"/>
                        </a:rPr>
                        <a:t>23</a:t>
                      </a:r>
                      <a:endParaRPr lang="en-US" sz="1700" baseline="0" dirty="0">
                        <a:latin typeface="Arial" pitchFamily="34" charset="0"/>
                        <a:cs typeface="Arial" pitchFamily="34" charset="0"/>
                      </a:endParaRPr>
                    </a:p>
                  </a:txBody>
                  <a:tcPr/>
                </a:tc>
                <a:tc>
                  <a:txBody>
                    <a:bodyPr/>
                    <a:lstStyle/>
                    <a:p>
                      <a:r>
                        <a:rPr lang="en-US" sz="1700" baseline="0" dirty="0" smtClean="0"/>
                        <a:t>Nagpur</a:t>
                      </a:r>
                      <a:endParaRPr lang="en-US" sz="1700" baseline="0" dirty="0"/>
                    </a:p>
                  </a:txBody>
                  <a:tcPr/>
                </a:tc>
                <a:tc>
                  <a:txBody>
                    <a:bodyPr/>
                    <a:lstStyle/>
                    <a:p>
                      <a:r>
                        <a:rPr lang="en-US" sz="1700" baseline="0" dirty="0" smtClean="0"/>
                        <a:t>6</a:t>
                      </a:r>
                      <a:r>
                        <a:rPr lang="en-US" sz="1700" baseline="0" dirty="0" smtClean="0">
                          <a:latin typeface="Arial" pitchFamily="34" charset="0"/>
                          <a:cs typeface="Arial" pitchFamily="34" charset="0"/>
                        </a:rPr>
                        <a:t>500.00</a:t>
                      </a:r>
                      <a:endParaRPr lang="en-US" sz="1700" baseline="0" dirty="0"/>
                    </a:p>
                  </a:txBody>
                  <a:tcPr/>
                </a:tc>
              </a:tr>
              <a:tr h="335280">
                <a:tc>
                  <a:txBody>
                    <a:bodyPr/>
                    <a:lstStyle/>
                    <a:p>
                      <a:r>
                        <a:rPr lang="en-US" sz="1700" baseline="0" dirty="0" smtClean="0"/>
                        <a:t>4</a:t>
                      </a:r>
                      <a:endParaRPr lang="en-US" sz="1700" baseline="0" dirty="0"/>
                    </a:p>
                  </a:txBody>
                  <a:tcPr/>
                </a:tc>
                <a:tc>
                  <a:txBody>
                    <a:bodyPr/>
                    <a:lstStyle/>
                    <a:p>
                      <a:r>
                        <a:rPr lang="en-US" sz="1700" baseline="0" dirty="0" smtClean="0"/>
                        <a:t>Arun</a:t>
                      </a:r>
                      <a:endParaRPr lang="en-US" sz="1700" baseline="0" dirty="0"/>
                    </a:p>
                  </a:txBody>
                  <a:tcPr/>
                </a:tc>
                <a:tc>
                  <a:txBody>
                    <a:bodyPr/>
                    <a:lstStyle/>
                    <a:p>
                      <a:r>
                        <a:rPr lang="en-US" sz="1700" baseline="0" dirty="0" smtClean="0">
                          <a:latin typeface="Arial" pitchFamily="34" charset="0"/>
                          <a:cs typeface="Arial" pitchFamily="34" charset="0"/>
                        </a:rPr>
                        <a:t>27</a:t>
                      </a:r>
                      <a:endParaRPr lang="en-US" sz="1700" baseline="0" dirty="0">
                        <a:latin typeface="Arial" pitchFamily="34" charset="0"/>
                        <a:cs typeface="Arial" pitchFamily="34" charset="0"/>
                      </a:endParaRPr>
                    </a:p>
                  </a:txBody>
                  <a:tcPr/>
                </a:tc>
                <a:tc>
                  <a:txBody>
                    <a:bodyPr/>
                    <a:lstStyle/>
                    <a:p>
                      <a:r>
                        <a:rPr lang="en-US" sz="1700" baseline="0" dirty="0" smtClean="0"/>
                        <a:t>Mumbai</a:t>
                      </a:r>
                      <a:endParaRPr lang="en-US" sz="1700" baseline="0" dirty="0"/>
                    </a:p>
                  </a:txBody>
                  <a:tcPr/>
                </a:tc>
                <a:tc>
                  <a:txBody>
                    <a:bodyPr/>
                    <a:lstStyle/>
                    <a:p>
                      <a:r>
                        <a:rPr lang="en-US" sz="1700" baseline="0" dirty="0" smtClean="0">
                          <a:latin typeface="Arial" pitchFamily="34" charset="0"/>
                          <a:cs typeface="Arial" pitchFamily="34" charset="0"/>
                        </a:rPr>
                        <a:t>4500.00</a:t>
                      </a:r>
                      <a:endParaRPr lang="en-US" sz="1700" baseline="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07736"/>
          </a:xfrm>
        </p:spPr>
        <p:txBody>
          <a:bodyPr>
            <a:normAutofit fontScale="92500" lnSpcReduction="10000"/>
          </a:bodyPr>
          <a:lstStyle/>
          <a:p>
            <a:pPr>
              <a:buNone/>
            </a:pPr>
            <a:endParaRPr lang="en-US" sz="1800" dirty="0" smtClean="0"/>
          </a:p>
          <a:p>
            <a:pPr>
              <a:buNone/>
            </a:pPr>
            <a:r>
              <a:rPr lang="en-US" sz="1800" dirty="0" smtClean="0"/>
              <a:t>   SQL&gt; DELETE FROM CUSTOMERS</a:t>
            </a:r>
          </a:p>
          <a:p>
            <a:pPr>
              <a:buNone/>
            </a:pPr>
            <a:r>
              <a:rPr lang="en-US" sz="1800" dirty="0" smtClean="0"/>
              <a:t>                WHERE ID = 3;</a:t>
            </a:r>
          </a:p>
          <a:p>
            <a:pPr>
              <a:buNone/>
            </a:pPr>
            <a:endParaRPr lang="en-US" sz="1800" dirty="0" smtClean="0"/>
          </a:p>
          <a:p>
            <a:pPr>
              <a:buNone/>
            </a:pPr>
            <a:r>
              <a:rPr lang="en-US" sz="1800" dirty="0" smtClean="0"/>
              <a:t>Now, CUSTOMERS table would have the following records:</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If you want to DELETE all the records from CUSTOMERS table, you do not need to use WHERE clause and DELETE query would be as follows:</a:t>
            </a:r>
          </a:p>
          <a:p>
            <a:pPr>
              <a:buNone/>
            </a:pPr>
            <a:endParaRPr lang="en-US" sz="1800" dirty="0" smtClean="0"/>
          </a:p>
          <a:p>
            <a:pPr>
              <a:buNone/>
            </a:pPr>
            <a:r>
              <a:rPr lang="en-US" sz="1800" dirty="0" smtClean="0"/>
              <a:t>    SQ L&gt; DELETE FROM CUSTOMERS;</a:t>
            </a:r>
          </a:p>
          <a:p>
            <a:pPr>
              <a:buNone/>
            </a:pPr>
            <a:endParaRPr lang="en-US" sz="1800" dirty="0" smtClean="0"/>
          </a:p>
          <a:p>
            <a:pPr>
              <a:buNone/>
            </a:pPr>
            <a:r>
              <a:rPr lang="en-US" sz="1800" dirty="0" smtClean="0"/>
              <a:t>    Now, CUSTOMERS table would not have any record.</a:t>
            </a:r>
          </a:p>
          <a:p>
            <a:pPr>
              <a:buNone/>
            </a:pPr>
            <a:endParaRPr lang="en-US" sz="1800" dirty="0" smtClean="0"/>
          </a:p>
          <a:p>
            <a:pPr>
              <a:buNone/>
            </a:pPr>
            <a:endParaRPr lang="en-US" sz="1800" dirty="0"/>
          </a:p>
        </p:txBody>
      </p:sp>
      <p:graphicFrame>
        <p:nvGraphicFramePr>
          <p:cNvPr id="4" name="Table 3"/>
          <p:cNvGraphicFramePr>
            <a:graphicFrameLocks noGrp="1"/>
          </p:cNvGraphicFramePr>
          <p:nvPr/>
        </p:nvGraphicFramePr>
        <p:xfrm>
          <a:off x="914400" y="2743200"/>
          <a:ext cx="6781800" cy="1483360"/>
        </p:xfrm>
        <a:graphic>
          <a:graphicData uri="http://schemas.openxmlformats.org/drawingml/2006/table">
            <a:tbl>
              <a:tblPr firstRow="1" bandRow="1">
                <a:tableStyleId>{5C22544A-7EE6-4342-B048-85BDC9FD1C3A}</a:tableStyleId>
              </a:tblPr>
              <a:tblGrid>
                <a:gridCol w="1356360"/>
                <a:gridCol w="1356360"/>
                <a:gridCol w="1356360"/>
                <a:gridCol w="1356360"/>
                <a:gridCol w="1356360"/>
              </a:tblGrid>
              <a:tr h="370840">
                <a:tc>
                  <a:txBody>
                    <a:bodyPr/>
                    <a:lstStyle/>
                    <a:p>
                      <a:r>
                        <a:rPr lang="en-US" sz="1700" baseline="0" dirty="0" smtClean="0"/>
                        <a:t>ID </a:t>
                      </a:r>
                      <a:endParaRPr lang="en-US" sz="1700" baseline="0" dirty="0"/>
                    </a:p>
                  </a:txBody>
                  <a:tcPr/>
                </a:tc>
                <a:tc>
                  <a:txBody>
                    <a:bodyPr/>
                    <a:lstStyle/>
                    <a:p>
                      <a:r>
                        <a:rPr lang="en-US" sz="1700" baseline="0" dirty="0" smtClean="0"/>
                        <a:t>NAME </a:t>
                      </a:r>
                      <a:endParaRPr lang="en-US" sz="1700" baseline="0" dirty="0"/>
                    </a:p>
                  </a:txBody>
                  <a:tcPr/>
                </a:tc>
                <a:tc>
                  <a:txBody>
                    <a:bodyPr/>
                    <a:lstStyle/>
                    <a:p>
                      <a:r>
                        <a:rPr lang="en-US" sz="1700" baseline="0" dirty="0" smtClean="0"/>
                        <a:t>AGE </a:t>
                      </a:r>
                      <a:endParaRPr lang="en-US" sz="1700" baseline="0" dirty="0"/>
                    </a:p>
                  </a:txBody>
                  <a:tcPr/>
                </a:tc>
                <a:tc>
                  <a:txBody>
                    <a:bodyPr/>
                    <a:lstStyle/>
                    <a:p>
                      <a:r>
                        <a:rPr lang="en-US" sz="1700" baseline="0" dirty="0" smtClean="0"/>
                        <a:t>ADDRESS </a:t>
                      </a:r>
                      <a:endParaRPr lang="en-US" sz="1700" baseline="0" dirty="0"/>
                    </a:p>
                  </a:txBody>
                  <a:tcPr/>
                </a:tc>
                <a:tc>
                  <a:txBody>
                    <a:bodyPr/>
                    <a:lstStyle/>
                    <a:p>
                      <a:r>
                        <a:rPr lang="en-US" sz="1700" baseline="0" dirty="0" smtClean="0"/>
                        <a:t>SALARY</a:t>
                      </a:r>
                      <a:endParaRPr lang="en-US" sz="1700" baseline="0" dirty="0"/>
                    </a:p>
                  </a:txBody>
                  <a:tcPr/>
                </a:tc>
              </a:tr>
              <a:tr h="370840">
                <a:tc>
                  <a:txBody>
                    <a:bodyPr/>
                    <a:lstStyle/>
                    <a:p>
                      <a:r>
                        <a:rPr lang="en-US" sz="1700" baseline="0" dirty="0" smtClean="0"/>
                        <a:t>1</a:t>
                      </a:r>
                      <a:endParaRPr lang="en-US" sz="1700" baseline="0" dirty="0"/>
                    </a:p>
                  </a:txBody>
                  <a:tcPr/>
                </a:tc>
                <a:tc>
                  <a:txBody>
                    <a:bodyPr/>
                    <a:lstStyle/>
                    <a:p>
                      <a:r>
                        <a:rPr lang="en-US" sz="1700" baseline="0" dirty="0" smtClean="0"/>
                        <a:t>Ramesh</a:t>
                      </a:r>
                      <a:endParaRPr lang="en-US" sz="1700" baseline="0" dirty="0"/>
                    </a:p>
                  </a:txBody>
                  <a:tcPr/>
                </a:tc>
                <a:tc>
                  <a:txBody>
                    <a:bodyPr/>
                    <a:lstStyle/>
                    <a:p>
                      <a:r>
                        <a:rPr lang="en-US" sz="1700" baseline="0" dirty="0" smtClean="0">
                          <a:latin typeface="Arial" pitchFamily="34" charset="0"/>
                          <a:cs typeface="Arial" pitchFamily="34" charset="0"/>
                        </a:rPr>
                        <a:t>32</a:t>
                      </a:r>
                      <a:endParaRPr lang="en-US" sz="1700" baseline="0" dirty="0">
                        <a:latin typeface="Arial" pitchFamily="34" charset="0"/>
                        <a:cs typeface="Arial" pitchFamily="34" charset="0"/>
                      </a:endParaRPr>
                    </a:p>
                  </a:txBody>
                  <a:tcPr/>
                </a:tc>
                <a:tc>
                  <a:txBody>
                    <a:bodyPr/>
                    <a:lstStyle/>
                    <a:p>
                      <a:r>
                        <a:rPr lang="en-US" sz="1700" baseline="0" dirty="0" smtClean="0"/>
                        <a:t>Ahmedabad</a:t>
                      </a:r>
                      <a:endParaRPr lang="en-US" sz="1700" baseline="0" dirty="0"/>
                    </a:p>
                  </a:txBody>
                  <a:tcPr/>
                </a:tc>
                <a:tc>
                  <a:txBody>
                    <a:bodyPr/>
                    <a:lstStyle/>
                    <a:p>
                      <a:r>
                        <a:rPr lang="en-US" sz="1700" baseline="0" dirty="0" smtClean="0">
                          <a:latin typeface="Arial" pitchFamily="34" charset="0"/>
                          <a:cs typeface="Arial" pitchFamily="34" charset="0"/>
                        </a:rPr>
                        <a:t>2000.00</a:t>
                      </a:r>
                      <a:endParaRPr lang="en-US" sz="1700" baseline="0" dirty="0">
                        <a:latin typeface="Arial" pitchFamily="34" charset="0"/>
                        <a:cs typeface="Arial" pitchFamily="34" charset="0"/>
                      </a:endParaRPr>
                    </a:p>
                  </a:txBody>
                  <a:tcPr/>
                </a:tc>
              </a:tr>
              <a:tr h="370840">
                <a:tc>
                  <a:txBody>
                    <a:bodyPr/>
                    <a:lstStyle/>
                    <a:p>
                      <a:r>
                        <a:rPr lang="en-US" sz="1700" baseline="0" dirty="0" smtClean="0"/>
                        <a:t>2</a:t>
                      </a:r>
                      <a:endParaRPr lang="en-US" sz="1700" baseline="0" dirty="0"/>
                    </a:p>
                  </a:txBody>
                  <a:tcPr/>
                </a:tc>
                <a:tc>
                  <a:txBody>
                    <a:bodyPr/>
                    <a:lstStyle/>
                    <a:p>
                      <a:r>
                        <a:rPr lang="en-US" sz="1700" baseline="0" dirty="0" smtClean="0"/>
                        <a:t>Komal</a:t>
                      </a:r>
                      <a:endParaRPr lang="en-US" sz="1700" baseline="0" dirty="0"/>
                    </a:p>
                  </a:txBody>
                  <a:tcPr/>
                </a:tc>
                <a:tc>
                  <a:txBody>
                    <a:bodyPr/>
                    <a:lstStyle/>
                    <a:p>
                      <a:r>
                        <a:rPr lang="en-US" sz="1700" baseline="0" dirty="0" smtClean="0">
                          <a:latin typeface="Arial" pitchFamily="34" charset="0"/>
                          <a:cs typeface="Arial" pitchFamily="34" charset="0"/>
                        </a:rPr>
                        <a:t>25</a:t>
                      </a:r>
                      <a:endParaRPr lang="en-US" sz="1700" baseline="0" dirty="0">
                        <a:latin typeface="Arial" pitchFamily="34" charset="0"/>
                        <a:cs typeface="Arial" pitchFamily="34" charset="0"/>
                      </a:endParaRPr>
                    </a:p>
                  </a:txBody>
                  <a:tcPr/>
                </a:tc>
                <a:tc>
                  <a:txBody>
                    <a:bodyPr/>
                    <a:lstStyle/>
                    <a:p>
                      <a:r>
                        <a:rPr lang="en-US" sz="1700" baseline="0" dirty="0" smtClean="0"/>
                        <a:t>Delhi</a:t>
                      </a:r>
                      <a:endParaRPr lang="en-US" sz="1700" baseline="0" dirty="0"/>
                    </a:p>
                  </a:txBody>
                  <a:tcPr/>
                </a:tc>
                <a:tc>
                  <a:txBody>
                    <a:bodyPr/>
                    <a:lstStyle/>
                    <a:p>
                      <a:r>
                        <a:rPr lang="en-US" sz="1700" baseline="0" dirty="0" smtClean="0">
                          <a:latin typeface="Arial" pitchFamily="34" charset="0"/>
                          <a:cs typeface="Arial" pitchFamily="34" charset="0"/>
                        </a:rPr>
                        <a:t>2000.00</a:t>
                      </a:r>
                      <a:endParaRPr lang="en-US" sz="1700" baseline="0" dirty="0">
                        <a:latin typeface="Arial" pitchFamily="34" charset="0"/>
                        <a:cs typeface="Arial" pitchFamily="34" charset="0"/>
                      </a:endParaRPr>
                    </a:p>
                  </a:txBody>
                  <a:tcPr/>
                </a:tc>
              </a:tr>
              <a:tr h="370840">
                <a:tc>
                  <a:txBody>
                    <a:bodyPr/>
                    <a:lstStyle/>
                    <a:p>
                      <a:r>
                        <a:rPr lang="en-US" sz="1700" baseline="0" dirty="0" smtClean="0"/>
                        <a:t>4</a:t>
                      </a:r>
                      <a:endParaRPr lang="en-US" sz="1700" baseline="0" dirty="0"/>
                    </a:p>
                  </a:txBody>
                  <a:tcPr/>
                </a:tc>
                <a:tc>
                  <a:txBody>
                    <a:bodyPr/>
                    <a:lstStyle/>
                    <a:p>
                      <a:r>
                        <a:rPr lang="en-US" sz="1700" baseline="0" dirty="0" smtClean="0"/>
                        <a:t>Arun</a:t>
                      </a:r>
                      <a:endParaRPr lang="en-US" sz="1700" baseline="0" dirty="0"/>
                    </a:p>
                  </a:txBody>
                  <a:tcPr/>
                </a:tc>
                <a:tc>
                  <a:txBody>
                    <a:bodyPr/>
                    <a:lstStyle/>
                    <a:p>
                      <a:r>
                        <a:rPr lang="en-US" sz="1700" baseline="0" dirty="0" smtClean="0">
                          <a:latin typeface="Arial" pitchFamily="34" charset="0"/>
                          <a:cs typeface="Arial" pitchFamily="34" charset="0"/>
                        </a:rPr>
                        <a:t>27</a:t>
                      </a:r>
                      <a:endParaRPr lang="en-US" sz="1700" baseline="0" dirty="0">
                        <a:latin typeface="Arial" pitchFamily="34" charset="0"/>
                        <a:cs typeface="Arial" pitchFamily="34" charset="0"/>
                      </a:endParaRPr>
                    </a:p>
                  </a:txBody>
                  <a:tcPr/>
                </a:tc>
                <a:tc>
                  <a:txBody>
                    <a:bodyPr/>
                    <a:lstStyle/>
                    <a:p>
                      <a:r>
                        <a:rPr lang="en-US" sz="1700" baseline="0" dirty="0" smtClean="0"/>
                        <a:t>Mumbai</a:t>
                      </a:r>
                      <a:endParaRPr lang="en-US" sz="1700" baseline="0" dirty="0"/>
                    </a:p>
                  </a:txBody>
                  <a:tcPr/>
                </a:tc>
                <a:tc>
                  <a:txBody>
                    <a:bodyPr/>
                    <a:lstStyle/>
                    <a:p>
                      <a:r>
                        <a:rPr lang="en-US" sz="1700" baseline="0" dirty="0" smtClean="0">
                          <a:latin typeface="Arial" pitchFamily="34" charset="0"/>
                          <a:cs typeface="Arial" pitchFamily="34" charset="0"/>
                        </a:rPr>
                        <a:t>4500.00</a:t>
                      </a:r>
                      <a:endParaRPr lang="en-US" sz="1700" baseline="0" dirty="0">
                        <a:latin typeface="Arial" pitchFamily="34" charset="0"/>
                        <a:cs typeface="Arial" pitchFamily="34"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Truncate (SQL)</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000" dirty="0" smtClean="0">
                <a:latin typeface="Georgia" pitchFamily="18" charset="0"/>
              </a:rPr>
              <a:t>The SQL </a:t>
            </a:r>
            <a:r>
              <a:rPr lang="en-US" sz="2000" b="1" dirty="0" smtClean="0">
                <a:latin typeface="Georgia" pitchFamily="18" charset="0"/>
              </a:rPr>
              <a:t>TRUNCATE TABLE</a:t>
            </a:r>
            <a:r>
              <a:rPr lang="en-US" sz="2000" dirty="0" smtClean="0">
                <a:latin typeface="Georgia" pitchFamily="18" charset="0"/>
              </a:rPr>
              <a:t> command is used to delete complete data from an existing table.</a:t>
            </a:r>
          </a:p>
          <a:p>
            <a:pPr>
              <a:buNone/>
            </a:pPr>
            <a:endParaRPr lang="en-US" sz="2000" dirty="0" smtClean="0">
              <a:latin typeface="Georgia" pitchFamily="18" charset="0"/>
            </a:endParaRPr>
          </a:p>
          <a:p>
            <a:pPr>
              <a:buNone/>
            </a:pPr>
            <a:r>
              <a:rPr lang="en-US" sz="2000" dirty="0" smtClean="0">
                <a:latin typeface="Georgia" pitchFamily="18" charset="0"/>
              </a:rPr>
              <a:t>You can also use DROP TABLE command to delete complete table but it would remove complete table structure form the database and you would need to re-create this table once again if you wish you store some data.</a:t>
            </a:r>
          </a:p>
          <a:p>
            <a:pPr>
              <a:buNone/>
            </a:pPr>
            <a:endParaRPr lang="en-US" sz="2000" b="1" u="dotted" dirty="0" smtClean="0">
              <a:latin typeface="Georgia" pitchFamily="18" charset="0"/>
            </a:endParaRPr>
          </a:p>
          <a:p>
            <a:pPr>
              <a:buNone/>
            </a:pPr>
            <a:r>
              <a:rPr lang="en-US" sz="2000" b="1" u="dotted" dirty="0" smtClean="0">
                <a:latin typeface="Georgia" pitchFamily="18" charset="0"/>
              </a:rPr>
              <a:t>Syntax:</a:t>
            </a:r>
          </a:p>
          <a:p>
            <a:pPr>
              <a:buNone/>
            </a:pPr>
            <a:r>
              <a:rPr lang="en-US" sz="2000" dirty="0" smtClean="0">
                <a:latin typeface="Georgia" pitchFamily="18" charset="0"/>
              </a:rPr>
              <a:t>The basic syntax of </a:t>
            </a:r>
            <a:r>
              <a:rPr lang="en-US" sz="2000" b="1" dirty="0" smtClean="0">
                <a:latin typeface="Georgia" pitchFamily="18" charset="0"/>
              </a:rPr>
              <a:t>TRUNCATE TABLE</a:t>
            </a:r>
            <a:r>
              <a:rPr lang="en-US" sz="2000" dirty="0" smtClean="0">
                <a:latin typeface="Georgia" pitchFamily="18" charset="0"/>
              </a:rPr>
              <a:t> is as follows:</a:t>
            </a:r>
          </a:p>
          <a:p>
            <a:pPr>
              <a:buNone/>
            </a:pPr>
            <a:r>
              <a:rPr lang="en-US" sz="2000" dirty="0" smtClean="0">
                <a:latin typeface="Georgia" pitchFamily="18" charset="0"/>
              </a:rPr>
              <a:t>TRUNCATE TABLE table_name;</a:t>
            </a:r>
            <a:endParaRPr lang="en-US" sz="2000" dirty="0">
              <a:latin typeface="Georg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685800"/>
          </a:xfrm>
        </p:spPr>
        <p:txBody>
          <a:bodyPr>
            <a:normAutofit fontScale="90000"/>
          </a:bodyPr>
          <a:lstStyle/>
          <a:p>
            <a:r>
              <a:rPr lang="en-US" sz="2700" dirty="0" smtClean="0"/>
              <a:t>Consider the CUSTOMERS table having the following records</a:t>
            </a:r>
            <a:r>
              <a:rPr lang="en-US" dirty="0" smtClean="0"/>
              <a:t>:</a:t>
            </a:r>
            <a:endParaRPr lang="en-US" dirty="0"/>
          </a:p>
        </p:txBody>
      </p:sp>
      <p:sp>
        <p:nvSpPr>
          <p:cNvPr id="3" name="Content Placeholder 2"/>
          <p:cNvSpPr>
            <a:spLocks noGrp="1"/>
          </p:cNvSpPr>
          <p:nvPr>
            <p:ph idx="1"/>
          </p:nvPr>
        </p:nvSpPr>
        <p:spPr>
          <a:xfrm>
            <a:off x="457200" y="1828800"/>
            <a:ext cx="8229600" cy="4745736"/>
          </a:xfrm>
        </p:spPr>
        <p:txBody>
          <a:bodyPr>
            <a:normAutofit fontScale="92500" lnSpcReduction="1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000" dirty="0" smtClean="0"/>
              <a:t>Following is the example to truncate:</a:t>
            </a:r>
          </a:p>
          <a:p>
            <a:pPr>
              <a:buNone/>
            </a:pPr>
            <a:endParaRPr lang="en-US" sz="1800" dirty="0" smtClean="0"/>
          </a:p>
          <a:p>
            <a:pPr>
              <a:buNone/>
            </a:pPr>
            <a:r>
              <a:rPr lang="en-US" sz="1800" dirty="0" smtClean="0"/>
              <a:t>SQL &gt; TRUNCATE  TABLE CUSTOMERS;</a:t>
            </a:r>
          </a:p>
          <a:p>
            <a:pPr>
              <a:buNone/>
            </a:pPr>
            <a:endParaRPr lang="en-US" sz="1800" dirty="0" smtClean="0"/>
          </a:p>
          <a:p>
            <a:pPr>
              <a:buNone/>
            </a:pPr>
            <a:r>
              <a:rPr lang="en-US" sz="1800" dirty="0" smtClean="0"/>
              <a:t>Now, CUSTOMERS table is truncated and following would be the output from SELECT statement:</a:t>
            </a:r>
          </a:p>
          <a:p>
            <a:pPr>
              <a:buNone/>
            </a:pPr>
            <a:endParaRPr lang="en-US" sz="1800" dirty="0" smtClean="0"/>
          </a:p>
          <a:p>
            <a:pPr>
              <a:buNone/>
            </a:pPr>
            <a:r>
              <a:rPr lang="en-US" sz="1800" dirty="0" smtClean="0"/>
              <a:t>SQL&gt; SELECT * FROM CUSTOMERS; </a:t>
            </a:r>
          </a:p>
          <a:p>
            <a:pPr>
              <a:buNone/>
            </a:pPr>
            <a:r>
              <a:rPr lang="en-US" sz="1800" dirty="0" smtClean="0"/>
              <a:t>Empty set </a:t>
            </a:r>
            <a:endParaRPr lang="en-US" sz="1800" dirty="0"/>
          </a:p>
        </p:txBody>
      </p:sp>
      <p:graphicFrame>
        <p:nvGraphicFramePr>
          <p:cNvPr id="4" name="Table 3"/>
          <p:cNvGraphicFramePr>
            <a:graphicFrameLocks noGrp="1"/>
          </p:cNvGraphicFramePr>
          <p:nvPr/>
        </p:nvGraphicFramePr>
        <p:xfrm>
          <a:off x="990600" y="1752600"/>
          <a:ext cx="7162800" cy="1752600"/>
        </p:xfrm>
        <a:graphic>
          <a:graphicData uri="http://schemas.openxmlformats.org/drawingml/2006/table">
            <a:tbl>
              <a:tblPr firstRow="1" bandRow="1">
                <a:tableStyleId>{5C22544A-7EE6-4342-B048-85BDC9FD1C3A}</a:tableStyleId>
              </a:tblPr>
              <a:tblGrid>
                <a:gridCol w="1432560"/>
                <a:gridCol w="1432560"/>
                <a:gridCol w="1432560"/>
                <a:gridCol w="1432560"/>
                <a:gridCol w="1432560"/>
              </a:tblGrid>
              <a:tr h="325120">
                <a:tc>
                  <a:txBody>
                    <a:bodyPr/>
                    <a:lstStyle/>
                    <a:p>
                      <a:r>
                        <a:rPr lang="en-US" sz="1700" baseline="0" dirty="0" smtClean="0"/>
                        <a:t>ID </a:t>
                      </a:r>
                      <a:endParaRPr lang="en-US" sz="1700" baseline="0" dirty="0"/>
                    </a:p>
                  </a:txBody>
                  <a:tcPr/>
                </a:tc>
                <a:tc>
                  <a:txBody>
                    <a:bodyPr/>
                    <a:lstStyle/>
                    <a:p>
                      <a:r>
                        <a:rPr lang="en-US" sz="1700" baseline="0" dirty="0" smtClean="0"/>
                        <a:t>NAME </a:t>
                      </a:r>
                      <a:endParaRPr lang="en-US" sz="1700" baseline="0" dirty="0"/>
                    </a:p>
                  </a:txBody>
                  <a:tcPr/>
                </a:tc>
                <a:tc>
                  <a:txBody>
                    <a:bodyPr/>
                    <a:lstStyle/>
                    <a:p>
                      <a:r>
                        <a:rPr lang="en-US" sz="1700" baseline="0" dirty="0" smtClean="0"/>
                        <a:t>AGE </a:t>
                      </a:r>
                      <a:endParaRPr lang="en-US" sz="1700" baseline="0" dirty="0"/>
                    </a:p>
                  </a:txBody>
                  <a:tcPr/>
                </a:tc>
                <a:tc>
                  <a:txBody>
                    <a:bodyPr/>
                    <a:lstStyle/>
                    <a:p>
                      <a:r>
                        <a:rPr lang="en-US" sz="1700" baseline="0" dirty="0" smtClean="0"/>
                        <a:t>ADDRESS </a:t>
                      </a:r>
                      <a:endParaRPr lang="en-US" sz="1700" baseline="0" dirty="0"/>
                    </a:p>
                  </a:txBody>
                  <a:tcPr/>
                </a:tc>
                <a:tc>
                  <a:txBody>
                    <a:bodyPr/>
                    <a:lstStyle/>
                    <a:p>
                      <a:r>
                        <a:rPr lang="en-US" sz="1700" baseline="0" dirty="0" smtClean="0"/>
                        <a:t>SALARY</a:t>
                      </a:r>
                      <a:endParaRPr lang="en-US" sz="1700" baseline="0" dirty="0"/>
                    </a:p>
                  </a:txBody>
                  <a:tcPr/>
                </a:tc>
              </a:tr>
              <a:tr h="325120">
                <a:tc>
                  <a:txBody>
                    <a:bodyPr/>
                    <a:lstStyle/>
                    <a:p>
                      <a:r>
                        <a:rPr lang="en-US" sz="1700" baseline="0" dirty="0" smtClean="0"/>
                        <a:t>1</a:t>
                      </a:r>
                      <a:endParaRPr lang="en-US" sz="1700" baseline="0" dirty="0"/>
                    </a:p>
                  </a:txBody>
                  <a:tcPr/>
                </a:tc>
                <a:tc>
                  <a:txBody>
                    <a:bodyPr/>
                    <a:lstStyle/>
                    <a:p>
                      <a:r>
                        <a:rPr lang="en-US" sz="1700" baseline="0" dirty="0" smtClean="0"/>
                        <a:t>Ramesh</a:t>
                      </a:r>
                      <a:endParaRPr lang="en-US" sz="1700" baseline="0" dirty="0"/>
                    </a:p>
                  </a:txBody>
                  <a:tcPr/>
                </a:tc>
                <a:tc>
                  <a:txBody>
                    <a:bodyPr/>
                    <a:lstStyle/>
                    <a:p>
                      <a:r>
                        <a:rPr lang="en-US" sz="1700" baseline="0" dirty="0" smtClean="0">
                          <a:latin typeface="Arial" pitchFamily="34" charset="0"/>
                          <a:cs typeface="Arial" pitchFamily="34" charset="0"/>
                        </a:rPr>
                        <a:t>32</a:t>
                      </a:r>
                      <a:endParaRPr lang="en-US" sz="1700" baseline="0" dirty="0">
                        <a:latin typeface="Arial" pitchFamily="34" charset="0"/>
                        <a:cs typeface="Arial" pitchFamily="34" charset="0"/>
                      </a:endParaRPr>
                    </a:p>
                  </a:txBody>
                  <a:tcPr/>
                </a:tc>
                <a:tc>
                  <a:txBody>
                    <a:bodyPr/>
                    <a:lstStyle/>
                    <a:p>
                      <a:r>
                        <a:rPr lang="en-US" sz="1700" baseline="0" dirty="0" smtClean="0"/>
                        <a:t>Ahmedabad</a:t>
                      </a:r>
                      <a:endParaRPr lang="en-US" sz="1700" baseline="0" dirty="0"/>
                    </a:p>
                  </a:txBody>
                  <a:tcPr/>
                </a:tc>
                <a:tc>
                  <a:txBody>
                    <a:bodyPr/>
                    <a:lstStyle/>
                    <a:p>
                      <a:r>
                        <a:rPr lang="en-US" sz="1700" baseline="0" dirty="0" smtClean="0">
                          <a:latin typeface="Arial" pitchFamily="34" charset="0"/>
                          <a:cs typeface="Arial" pitchFamily="34" charset="0"/>
                        </a:rPr>
                        <a:t>2000.00</a:t>
                      </a:r>
                      <a:endParaRPr lang="en-US" sz="1700" baseline="0" dirty="0">
                        <a:latin typeface="Arial" pitchFamily="34" charset="0"/>
                        <a:cs typeface="Arial" pitchFamily="34" charset="0"/>
                      </a:endParaRPr>
                    </a:p>
                  </a:txBody>
                  <a:tcPr/>
                </a:tc>
              </a:tr>
              <a:tr h="325120">
                <a:tc>
                  <a:txBody>
                    <a:bodyPr/>
                    <a:lstStyle/>
                    <a:p>
                      <a:r>
                        <a:rPr lang="en-US" sz="1700" baseline="0" dirty="0" smtClean="0"/>
                        <a:t>2</a:t>
                      </a:r>
                      <a:endParaRPr lang="en-US" sz="1700" baseline="0" dirty="0"/>
                    </a:p>
                  </a:txBody>
                  <a:tcPr/>
                </a:tc>
                <a:tc>
                  <a:txBody>
                    <a:bodyPr/>
                    <a:lstStyle/>
                    <a:p>
                      <a:r>
                        <a:rPr lang="en-US" sz="1700" baseline="0" dirty="0" smtClean="0"/>
                        <a:t>Komal</a:t>
                      </a:r>
                      <a:endParaRPr lang="en-US" sz="1700" baseline="0" dirty="0"/>
                    </a:p>
                  </a:txBody>
                  <a:tcPr/>
                </a:tc>
                <a:tc>
                  <a:txBody>
                    <a:bodyPr/>
                    <a:lstStyle/>
                    <a:p>
                      <a:r>
                        <a:rPr lang="en-US" sz="1700" baseline="0" dirty="0" smtClean="0">
                          <a:latin typeface="Arial" pitchFamily="34" charset="0"/>
                          <a:cs typeface="Arial" pitchFamily="34" charset="0"/>
                        </a:rPr>
                        <a:t>25</a:t>
                      </a:r>
                      <a:endParaRPr lang="en-US" sz="1700" baseline="0" dirty="0">
                        <a:latin typeface="Arial" pitchFamily="34" charset="0"/>
                        <a:cs typeface="Arial" pitchFamily="34" charset="0"/>
                      </a:endParaRPr>
                    </a:p>
                  </a:txBody>
                  <a:tcPr/>
                </a:tc>
                <a:tc>
                  <a:txBody>
                    <a:bodyPr/>
                    <a:lstStyle/>
                    <a:p>
                      <a:r>
                        <a:rPr lang="en-US" sz="1700" baseline="0" dirty="0" smtClean="0"/>
                        <a:t>Delhi</a:t>
                      </a:r>
                      <a:endParaRPr lang="en-US" sz="1700" baseline="0" dirty="0"/>
                    </a:p>
                  </a:txBody>
                  <a:tcPr/>
                </a:tc>
                <a:tc>
                  <a:txBody>
                    <a:bodyPr/>
                    <a:lstStyle/>
                    <a:p>
                      <a:r>
                        <a:rPr lang="en-US" sz="1700" baseline="0" dirty="0" smtClean="0">
                          <a:latin typeface="Arial" pitchFamily="34" charset="0"/>
                          <a:cs typeface="Arial" pitchFamily="34" charset="0"/>
                        </a:rPr>
                        <a:t>2000.00</a:t>
                      </a:r>
                      <a:endParaRPr lang="en-US" sz="1700" baseline="0" dirty="0">
                        <a:latin typeface="Arial" pitchFamily="34" charset="0"/>
                        <a:cs typeface="Arial" pitchFamily="34" charset="0"/>
                      </a:endParaRPr>
                    </a:p>
                  </a:txBody>
                  <a:tcPr/>
                </a:tc>
              </a:tr>
              <a:tr h="325120">
                <a:tc>
                  <a:txBody>
                    <a:bodyPr/>
                    <a:lstStyle/>
                    <a:p>
                      <a:r>
                        <a:rPr lang="en-US" sz="1700" baseline="0" dirty="0" smtClean="0"/>
                        <a:t>3</a:t>
                      </a:r>
                      <a:endParaRPr lang="en-US" sz="1700" baseline="0" dirty="0"/>
                    </a:p>
                  </a:txBody>
                  <a:tcPr/>
                </a:tc>
                <a:tc>
                  <a:txBody>
                    <a:bodyPr/>
                    <a:lstStyle/>
                    <a:p>
                      <a:r>
                        <a:rPr lang="en-US" sz="1700" baseline="0" dirty="0" smtClean="0"/>
                        <a:t>Muffy</a:t>
                      </a:r>
                      <a:endParaRPr lang="en-US" sz="1700" baseline="0" dirty="0"/>
                    </a:p>
                  </a:txBody>
                  <a:tcPr/>
                </a:tc>
                <a:tc>
                  <a:txBody>
                    <a:bodyPr/>
                    <a:lstStyle/>
                    <a:p>
                      <a:r>
                        <a:rPr lang="en-US" sz="1700" baseline="0" dirty="0" smtClean="0">
                          <a:latin typeface="Arial" pitchFamily="34" charset="0"/>
                          <a:cs typeface="Arial" pitchFamily="34" charset="0"/>
                        </a:rPr>
                        <a:t>23</a:t>
                      </a:r>
                      <a:endParaRPr lang="en-US" sz="1700" baseline="0" dirty="0">
                        <a:latin typeface="Arial" pitchFamily="34" charset="0"/>
                        <a:cs typeface="Arial" pitchFamily="34" charset="0"/>
                      </a:endParaRPr>
                    </a:p>
                  </a:txBody>
                  <a:tcPr/>
                </a:tc>
                <a:tc>
                  <a:txBody>
                    <a:bodyPr/>
                    <a:lstStyle/>
                    <a:p>
                      <a:r>
                        <a:rPr lang="en-US" sz="1700" baseline="0" dirty="0" smtClean="0"/>
                        <a:t>Nagpur</a:t>
                      </a:r>
                      <a:endParaRPr lang="en-US" sz="1700" baseline="0" dirty="0"/>
                    </a:p>
                  </a:txBody>
                  <a:tcPr/>
                </a:tc>
                <a:tc>
                  <a:txBody>
                    <a:bodyPr/>
                    <a:lstStyle/>
                    <a:p>
                      <a:r>
                        <a:rPr lang="en-US" sz="1700" baseline="0" dirty="0" smtClean="0"/>
                        <a:t>6</a:t>
                      </a:r>
                      <a:r>
                        <a:rPr lang="en-US" sz="1700" baseline="0" dirty="0" smtClean="0">
                          <a:latin typeface="Arial" pitchFamily="34" charset="0"/>
                          <a:cs typeface="Arial" pitchFamily="34" charset="0"/>
                        </a:rPr>
                        <a:t>500.00</a:t>
                      </a:r>
                      <a:endParaRPr lang="en-US" sz="1700" baseline="0" dirty="0"/>
                    </a:p>
                  </a:txBody>
                  <a:tcPr/>
                </a:tc>
              </a:tr>
              <a:tr h="325120">
                <a:tc>
                  <a:txBody>
                    <a:bodyPr/>
                    <a:lstStyle/>
                    <a:p>
                      <a:r>
                        <a:rPr lang="en-US" sz="1700" baseline="0" dirty="0" smtClean="0"/>
                        <a:t>4</a:t>
                      </a:r>
                      <a:endParaRPr lang="en-US" sz="1700" baseline="0" dirty="0"/>
                    </a:p>
                  </a:txBody>
                  <a:tcPr/>
                </a:tc>
                <a:tc>
                  <a:txBody>
                    <a:bodyPr/>
                    <a:lstStyle/>
                    <a:p>
                      <a:r>
                        <a:rPr lang="en-US" sz="1700" baseline="0" dirty="0" smtClean="0"/>
                        <a:t>Arun</a:t>
                      </a:r>
                      <a:endParaRPr lang="en-US" sz="1700" baseline="0" dirty="0"/>
                    </a:p>
                  </a:txBody>
                  <a:tcPr/>
                </a:tc>
                <a:tc>
                  <a:txBody>
                    <a:bodyPr/>
                    <a:lstStyle/>
                    <a:p>
                      <a:r>
                        <a:rPr lang="en-US" sz="1700" baseline="0" dirty="0" smtClean="0">
                          <a:latin typeface="Arial" pitchFamily="34" charset="0"/>
                          <a:cs typeface="Arial" pitchFamily="34" charset="0"/>
                        </a:rPr>
                        <a:t>27</a:t>
                      </a:r>
                      <a:endParaRPr lang="en-US" sz="1700" baseline="0" dirty="0">
                        <a:latin typeface="Arial" pitchFamily="34" charset="0"/>
                        <a:cs typeface="Arial" pitchFamily="34" charset="0"/>
                      </a:endParaRPr>
                    </a:p>
                  </a:txBody>
                  <a:tcPr/>
                </a:tc>
                <a:tc>
                  <a:txBody>
                    <a:bodyPr/>
                    <a:lstStyle/>
                    <a:p>
                      <a:r>
                        <a:rPr lang="en-US" sz="1700" baseline="0" dirty="0" smtClean="0"/>
                        <a:t>Mumbai</a:t>
                      </a:r>
                      <a:endParaRPr lang="en-US" sz="1700" baseline="0" dirty="0"/>
                    </a:p>
                  </a:txBody>
                  <a:tcPr/>
                </a:tc>
                <a:tc>
                  <a:txBody>
                    <a:bodyPr/>
                    <a:lstStyle/>
                    <a:p>
                      <a:r>
                        <a:rPr lang="en-US" sz="1700" baseline="0" dirty="0" smtClean="0">
                          <a:latin typeface="Arial" pitchFamily="34" charset="0"/>
                          <a:cs typeface="Arial" pitchFamily="34" charset="0"/>
                        </a:rPr>
                        <a:t>4500.00</a:t>
                      </a:r>
                      <a:endParaRPr lang="en-US" sz="1700" baseline="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33400"/>
          </a:xfrm>
        </p:spPr>
        <p:txBody>
          <a:bodyPr>
            <a:normAutofit/>
          </a:bodyPr>
          <a:lstStyle/>
          <a:p>
            <a:r>
              <a:rPr lang="en-US" sz="2800" b="1" dirty="0" smtClean="0"/>
              <a:t>SQL - Using Views</a:t>
            </a:r>
            <a:endParaRPr lang="en-US" sz="2800" dirty="0"/>
          </a:p>
        </p:txBody>
      </p:sp>
      <p:sp>
        <p:nvSpPr>
          <p:cNvPr id="3" name="Content Placeholder 2"/>
          <p:cNvSpPr>
            <a:spLocks noGrp="1"/>
          </p:cNvSpPr>
          <p:nvPr>
            <p:ph idx="1"/>
          </p:nvPr>
        </p:nvSpPr>
        <p:spPr>
          <a:xfrm>
            <a:off x="457200" y="1219200"/>
            <a:ext cx="8229600" cy="5355336"/>
          </a:xfrm>
        </p:spPr>
        <p:txBody>
          <a:bodyPr>
            <a:normAutofit lnSpcReduction="10000"/>
          </a:bodyPr>
          <a:lstStyle/>
          <a:p>
            <a:pPr>
              <a:buNone/>
            </a:pPr>
            <a:r>
              <a:rPr lang="en-US" sz="1800" dirty="0" smtClean="0"/>
              <a:t>   </a:t>
            </a:r>
          </a:p>
          <a:p>
            <a:pPr>
              <a:buNone/>
            </a:pPr>
            <a:r>
              <a:rPr lang="en-US" sz="1800" dirty="0" smtClean="0"/>
              <a:t> A view is nothing more than a SQL statement that is stored in the database with an associated name. A view is actually a composition of a table in the form of a predefined SQL query.</a:t>
            </a:r>
          </a:p>
          <a:p>
            <a:pPr>
              <a:buNone/>
            </a:pPr>
            <a:endParaRPr lang="en-US" sz="1800" dirty="0" smtClean="0"/>
          </a:p>
          <a:p>
            <a:pPr>
              <a:buNone/>
            </a:pPr>
            <a:r>
              <a:rPr lang="en-US" sz="1800" dirty="0" smtClean="0"/>
              <a:t>    A view can contain all rows of a table or select rows from a table. A view can  be created from one or many tables which depends on the written SQL query to create a view.</a:t>
            </a:r>
          </a:p>
          <a:p>
            <a:pPr>
              <a:buNone/>
            </a:pPr>
            <a:endParaRPr lang="en-US" sz="2000" b="1" dirty="0" smtClean="0"/>
          </a:p>
          <a:p>
            <a:pPr>
              <a:buNone/>
            </a:pPr>
            <a:r>
              <a:rPr lang="en-US" sz="2000" b="1" dirty="0" smtClean="0"/>
              <a:t>    Creating Views:</a:t>
            </a:r>
          </a:p>
          <a:p>
            <a:pPr>
              <a:buNone/>
            </a:pPr>
            <a:r>
              <a:rPr lang="en-US" sz="2000" dirty="0" smtClean="0"/>
              <a:t>    </a:t>
            </a:r>
            <a:r>
              <a:rPr lang="en-US" sz="1800" dirty="0" smtClean="0"/>
              <a:t>Database views are created using the </a:t>
            </a:r>
            <a:r>
              <a:rPr lang="en-US" sz="1800" b="1" dirty="0" smtClean="0"/>
              <a:t>CREATE VIEW</a:t>
            </a:r>
            <a:r>
              <a:rPr lang="en-US" sz="1800" dirty="0" smtClean="0"/>
              <a:t> statement. Views can be created from a single table, multiple tables, or another view</a:t>
            </a:r>
            <a:r>
              <a:rPr lang="en-US" sz="2000" dirty="0" smtClean="0"/>
              <a:t>.</a:t>
            </a:r>
          </a:p>
          <a:p>
            <a:pPr>
              <a:buNone/>
            </a:pPr>
            <a:r>
              <a:rPr lang="en-US" sz="2000" dirty="0" smtClean="0"/>
              <a:t>    </a:t>
            </a:r>
          </a:p>
          <a:p>
            <a:pPr>
              <a:buNone/>
            </a:pPr>
            <a:r>
              <a:rPr lang="en-US" sz="2000" dirty="0" smtClean="0"/>
              <a:t>    </a:t>
            </a:r>
            <a:r>
              <a:rPr lang="en-US" sz="1800" dirty="0" smtClean="0"/>
              <a:t>The basic CREATE VIEW syntax is as follows:</a:t>
            </a:r>
          </a:p>
          <a:p>
            <a:pPr>
              <a:buNone/>
            </a:pPr>
            <a:r>
              <a:rPr lang="en-US" sz="1800" dirty="0" smtClean="0"/>
              <a:t>    CREATE VIEW  View name AS </a:t>
            </a:r>
          </a:p>
          <a:p>
            <a:pPr>
              <a:buNone/>
            </a:pPr>
            <a:r>
              <a:rPr lang="en-US" sz="1800" dirty="0" smtClean="0"/>
              <a:t>    SELECT column1, column2..... </a:t>
            </a:r>
          </a:p>
          <a:p>
            <a:pPr>
              <a:buNone/>
            </a:pPr>
            <a:r>
              <a:rPr lang="en-US" sz="1800" dirty="0" smtClean="0"/>
              <a:t>    FROM table_name WHERE [condition</a:t>
            </a:r>
            <a:r>
              <a:rPr lang="en-US" sz="2000" dirty="0" smtClean="0"/>
              <a: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normAutofit fontScale="92500" lnSpcReduction="10000"/>
          </a:bodyPr>
          <a:lstStyle/>
          <a:p>
            <a:pPr>
              <a:buNone/>
            </a:pPr>
            <a:endParaRPr lang="en-US" sz="1800" b="1" dirty="0" smtClean="0"/>
          </a:p>
          <a:p>
            <a:pPr>
              <a:buNone/>
            </a:pPr>
            <a:r>
              <a:rPr lang="en-US" sz="1800" b="1" dirty="0" smtClean="0"/>
              <a:t>Example:</a:t>
            </a:r>
          </a:p>
          <a:p>
            <a:pPr>
              <a:buNone/>
            </a:pPr>
            <a:endParaRPr lang="en-US" sz="1800" dirty="0" smtClean="0"/>
          </a:p>
          <a:p>
            <a:pPr>
              <a:buNone/>
            </a:pPr>
            <a:r>
              <a:rPr lang="en-US" sz="1800" dirty="0" smtClean="0"/>
              <a:t>Consider the CUSTOMERS table having the following records:</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p>
          <a:p>
            <a:pPr>
              <a:buNone/>
            </a:pPr>
            <a:r>
              <a:rPr lang="en-US" sz="1800" dirty="0" smtClean="0"/>
              <a:t>   Now, following is the example to create a view from CUSTOMERS table. This view would be used to have customer name and age from CUSTOMERS table:</a:t>
            </a:r>
          </a:p>
          <a:p>
            <a:pPr>
              <a:buNone/>
            </a:pPr>
            <a:r>
              <a:rPr lang="en-US" sz="1800" dirty="0" smtClean="0"/>
              <a:t>    </a:t>
            </a:r>
          </a:p>
          <a:p>
            <a:pPr>
              <a:buNone/>
            </a:pPr>
            <a:endParaRPr lang="en-US" sz="1800" dirty="0" smtClean="0"/>
          </a:p>
          <a:p>
            <a:pPr>
              <a:buNone/>
            </a:pPr>
            <a:r>
              <a:rPr lang="en-US" sz="1800" dirty="0" smtClean="0"/>
              <a:t>      SQL &gt; CREATE VIEW CUSTOMERS_VIEW AS                             </a:t>
            </a:r>
          </a:p>
          <a:p>
            <a:pPr>
              <a:buNone/>
            </a:pPr>
            <a:r>
              <a:rPr lang="en-US" sz="1800" dirty="0" smtClean="0"/>
              <a:t>                   SELECT name, age </a:t>
            </a:r>
          </a:p>
          <a:p>
            <a:pPr>
              <a:buNone/>
            </a:pPr>
            <a:r>
              <a:rPr lang="en-US" sz="1800" dirty="0" smtClean="0"/>
              <a:t>                   FROM CUSTOMERS;</a:t>
            </a:r>
          </a:p>
          <a:p>
            <a:pPr>
              <a:buNone/>
            </a:pPr>
            <a:r>
              <a:rPr lang="en-US" sz="1800" dirty="0" smtClean="0">
                <a:solidFill>
                  <a:schemeClr val="bg2">
                    <a:lumMod val="50000"/>
                  </a:schemeClr>
                </a:solidFill>
              </a:rPr>
              <a:t>    </a:t>
            </a:r>
          </a:p>
          <a:p>
            <a:pPr>
              <a:buNone/>
            </a:pPr>
            <a:endParaRPr lang="en-US" sz="1800" dirty="0" smtClean="0">
              <a:solidFill>
                <a:schemeClr val="bg2">
                  <a:lumMod val="50000"/>
                </a:schemeClr>
              </a:solidFill>
            </a:endParaRPr>
          </a:p>
          <a:p>
            <a:pPr>
              <a:buNone/>
            </a:pPr>
            <a:endParaRPr lang="en-US" dirty="0"/>
          </a:p>
        </p:txBody>
      </p:sp>
      <p:graphicFrame>
        <p:nvGraphicFramePr>
          <p:cNvPr id="4" name="Table 3"/>
          <p:cNvGraphicFramePr>
            <a:graphicFrameLocks noGrp="1"/>
          </p:cNvGraphicFramePr>
          <p:nvPr/>
        </p:nvGraphicFramePr>
        <p:xfrm>
          <a:off x="685800" y="2286000"/>
          <a:ext cx="7467600" cy="1524000"/>
        </p:xfrm>
        <a:graphic>
          <a:graphicData uri="http://schemas.openxmlformats.org/drawingml/2006/table">
            <a:tbl>
              <a:tblPr firstRow="1" bandRow="1">
                <a:tableStyleId>{5C22544A-7EE6-4342-B048-85BDC9FD1C3A}</a:tableStyleId>
              </a:tblPr>
              <a:tblGrid>
                <a:gridCol w="1493520"/>
                <a:gridCol w="1493520"/>
                <a:gridCol w="1493520"/>
                <a:gridCol w="1493520"/>
                <a:gridCol w="1493520"/>
              </a:tblGrid>
              <a:tr h="274320">
                <a:tc>
                  <a:txBody>
                    <a:bodyPr/>
                    <a:lstStyle/>
                    <a:p>
                      <a:r>
                        <a:rPr lang="en-US" sz="1400" baseline="0" dirty="0" smtClean="0"/>
                        <a:t>ID </a:t>
                      </a:r>
                      <a:endParaRPr lang="en-US" sz="1400" baseline="0" dirty="0"/>
                    </a:p>
                  </a:txBody>
                  <a:tcPr/>
                </a:tc>
                <a:tc>
                  <a:txBody>
                    <a:bodyPr/>
                    <a:lstStyle/>
                    <a:p>
                      <a:r>
                        <a:rPr lang="en-US" sz="1400" baseline="0" dirty="0" smtClean="0"/>
                        <a:t>NAME </a:t>
                      </a:r>
                      <a:endParaRPr lang="en-US" sz="1400" baseline="0" dirty="0"/>
                    </a:p>
                  </a:txBody>
                  <a:tcPr/>
                </a:tc>
                <a:tc>
                  <a:txBody>
                    <a:bodyPr/>
                    <a:lstStyle/>
                    <a:p>
                      <a:r>
                        <a:rPr lang="en-US" sz="1400" baseline="0" dirty="0" smtClean="0"/>
                        <a:t>AGE </a:t>
                      </a:r>
                      <a:endParaRPr lang="en-US" sz="1400" baseline="0" dirty="0"/>
                    </a:p>
                  </a:txBody>
                  <a:tcPr/>
                </a:tc>
                <a:tc>
                  <a:txBody>
                    <a:bodyPr/>
                    <a:lstStyle/>
                    <a:p>
                      <a:r>
                        <a:rPr lang="en-US" sz="1400" baseline="0" dirty="0" smtClean="0"/>
                        <a:t>ADDRESS </a:t>
                      </a:r>
                      <a:endParaRPr lang="en-US" sz="1400" baseline="0" dirty="0"/>
                    </a:p>
                  </a:txBody>
                  <a:tcPr/>
                </a:tc>
                <a:tc>
                  <a:txBody>
                    <a:bodyPr/>
                    <a:lstStyle/>
                    <a:p>
                      <a:r>
                        <a:rPr lang="en-US" sz="1400" baseline="0" dirty="0" smtClean="0"/>
                        <a:t>SALARY</a:t>
                      </a:r>
                      <a:endParaRPr lang="en-US" sz="1400" baseline="0" dirty="0"/>
                    </a:p>
                  </a:txBody>
                  <a:tcPr/>
                </a:tc>
              </a:tr>
              <a:tr h="274320">
                <a:tc>
                  <a:txBody>
                    <a:bodyPr/>
                    <a:lstStyle/>
                    <a:p>
                      <a:r>
                        <a:rPr lang="en-US" sz="1400" baseline="0" dirty="0" smtClean="0"/>
                        <a:t>1</a:t>
                      </a:r>
                      <a:endParaRPr lang="en-US" sz="1400" baseline="0" dirty="0"/>
                    </a:p>
                  </a:txBody>
                  <a:tcPr/>
                </a:tc>
                <a:tc>
                  <a:txBody>
                    <a:bodyPr/>
                    <a:lstStyle/>
                    <a:p>
                      <a:r>
                        <a:rPr lang="en-US" sz="1400" baseline="0" dirty="0" smtClean="0"/>
                        <a:t>Ramesh</a:t>
                      </a:r>
                      <a:endParaRPr lang="en-US" sz="1400" baseline="0" dirty="0"/>
                    </a:p>
                  </a:txBody>
                  <a:tcPr/>
                </a:tc>
                <a:tc>
                  <a:txBody>
                    <a:bodyPr/>
                    <a:lstStyle/>
                    <a:p>
                      <a:r>
                        <a:rPr lang="en-US" sz="1400" baseline="0" dirty="0" smtClean="0">
                          <a:latin typeface="Arial" pitchFamily="34" charset="0"/>
                          <a:cs typeface="Arial" pitchFamily="34" charset="0"/>
                        </a:rPr>
                        <a:t>32</a:t>
                      </a:r>
                      <a:endParaRPr lang="en-US" sz="1400" baseline="0" dirty="0">
                        <a:latin typeface="Arial" pitchFamily="34" charset="0"/>
                        <a:cs typeface="Arial" pitchFamily="34" charset="0"/>
                      </a:endParaRPr>
                    </a:p>
                  </a:txBody>
                  <a:tcPr/>
                </a:tc>
                <a:tc>
                  <a:txBody>
                    <a:bodyPr/>
                    <a:lstStyle/>
                    <a:p>
                      <a:r>
                        <a:rPr lang="en-US" sz="1400" baseline="0" dirty="0" smtClean="0"/>
                        <a:t>Ahmedabad</a:t>
                      </a:r>
                      <a:endParaRPr lang="en-US" sz="1400" baseline="0" dirty="0"/>
                    </a:p>
                  </a:txBody>
                  <a:tcPr/>
                </a:tc>
                <a:tc>
                  <a:txBody>
                    <a:bodyPr/>
                    <a:lstStyle/>
                    <a:p>
                      <a:r>
                        <a:rPr lang="en-US" sz="1400" baseline="0" dirty="0" smtClean="0">
                          <a:latin typeface="Arial" pitchFamily="34" charset="0"/>
                          <a:cs typeface="Arial" pitchFamily="34" charset="0"/>
                        </a:rPr>
                        <a:t>2000.00</a:t>
                      </a:r>
                      <a:endParaRPr lang="en-US" sz="1400" baseline="0" dirty="0">
                        <a:latin typeface="Arial" pitchFamily="34" charset="0"/>
                        <a:cs typeface="Arial" pitchFamily="34" charset="0"/>
                      </a:endParaRPr>
                    </a:p>
                  </a:txBody>
                  <a:tcPr/>
                </a:tc>
              </a:tr>
              <a:tr h="274320">
                <a:tc>
                  <a:txBody>
                    <a:bodyPr/>
                    <a:lstStyle/>
                    <a:p>
                      <a:r>
                        <a:rPr lang="en-US" sz="1400" baseline="0" dirty="0" smtClean="0"/>
                        <a:t>2</a:t>
                      </a:r>
                      <a:endParaRPr lang="en-US" sz="1400" baseline="0" dirty="0"/>
                    </a:p>
                  </a:txBody>
                  <a:tcPr/>
                </a:tc>
                <a:tc>
                  <a:txBody>
                    <a:bodyPr/>
                    <a:lstStyle/>
                    <a:p>
                      <a:r>
                        <a:rPr lang="en-US" sz="1400" baseline="0" dirty="0" smtClean="0"/>
                        <a:t>Komal</a:t>
                      </a:r>
                      <a:endParaRPr lang="en-US" sz="1400" baseline="0" dirty="0"/>
                    </a:p>
                  </a:txBody>
                  <a:tcPr/>
                </a:tc>
                <a:tc>
                  <a:txBody>
                    <a:bodyPr/>
                    <a:lstStyle/>
                    <a:p>
                      <a:r>
                        <a:rPr lang="en-US" sz="1400" baseline="0" dirty="0" smtClean="0">
                          <a:latin typeface="Arial" pitchFamily="34" charset="0"/>
                          <a:cs typeface="Arial" pitchFamily="34" charset="0"/>
                        </a:rPr>
                        <a:t>25</a:t>
                      </a:r>
                      <a:endParaRPr lang="en-US" sz="1400" baseline="0" dirty="0">
                        <a:latin typeface="Arial" pitchFamily="34" charset="0"/>
                        <a:cs typeface="Arial" pitchFamily="34" charset="0"/>
                      </a:endParaRPr>
                    </a:p>
                  </a:txBody>
                  <a:tcPr/>
                </a:tc>
                <a:tc>
                  <a:txBody>
                    <a:bodyPr/>
                    <a:lstStyle/>
                    <a:p>
                      <a:r>
                        <a:rPr lang="en-US" sz="1400" baseline="0" dirty="0" smtClean="0"/>
                        <a:t>Delhi</a:t>
                      </a:r>
                      <a:endParaRPr lang="en-US" sz="1400" baseline="0" dirty="0"/>
                    </a:p>
                  </a:txBody>
                  <a:tcPr/>
                </a:tc>
                <a:tc>
                  <a:txBody>
                    <a:bodyPr/>
                    <a:lstStyle/>
                    <a:p>
                      <a:r>
                        <a:rPr lang="en-US" sz="1400" baseline="0" dirty="0" smtClean="0">
                          <a:latin typeface="Arial" pitchFamily="34" charset="0"/>
                          <a:cs typeface="Arial" pitchFamily="34" charset="0"/>
                        </a:rPr>
                        <a:t>2000.00</a:t>
                      </a:r>
                      <a:endParaRPr lang="en-US" sz="1400" baseline="0" dirty="0">
                        <a:latin typeface="Arial" pitchFamily="34" charset="0"/>
                        <a:cs typeface="Arial" pitchFamily="34" charset="0"/>
                      </a:endParaRPr>
                    </a:p>
                  </a:txBody>
                  <a:tcPr/>
                </a:tc>
              </a:tr>
              <a:tr h="274320">
                <a:tc>
                  <a:txBody>
                    <a:bodyPr/>
                    <a:lstStyle/>
                    <a:p>
                      <a:r>
                        <a:rPr lang="en-US" sz="1400" baseline="0" dirty="0" smtClean="0"/>
                        <a:t>3</a:t>
                      </a:r>
                      <a:endParaRPr lang="en-US" sz="1400" baseline="0" dirty="0"/>
                    </a:p>
                  </a:txBody>
                  <a:tcPr/>
                </a:tc>
                <a:tc>
                  <a:txBody>
                    <a:bodyPr/>
                    <a:lstStyle/>
                    <a:p>
                      <a:r>
                        <a:rPr lang="en-US" sz="1400" baseline="0" dirty="0" smtClean="0"/>
                        <a:t>Muffy</a:t>
                      </a:r>
                      <a:endParaRPr lang="en-US" sz="1400" baseline="0" dirty="0"/>
                    </a:p>
                  </a:txBody>
                  <a:tcPr/>
                </a:tc>
                <a:tc>
                  <a:txBody>
                    <a:bodyPr/>
                    <a:lstStyle/>
                    <a:p>
                      <a:r>
                        <a:rPr lang="en-US" sz="1400" baseline="0" dirty="0" smtClean="0">
                          <a:latin typeface="Arial" pitchFamily="34" charset="0"/>
                          <a:cs typeface="Arial" pitchFamily="34" charset="0"/>
                        </a:rPr>
                        <a:t>23</a:t>
                      </a:r>
                      <a:endParaRPr lang="en-US" sz="1400" baseline="0" dirty="0">
                        <a:latin typeface="Arial" pitchFamily="34" charset="0"/>
                        <a:cs typeface="Arial" pitchFamily="34" charset="0"/>
                      </a:endParaRPr>
                    </a:p>
                  </a:txBody>
                  <a:tcPr/>
                </a:tc>
                <a:tc>
                  <a:txBody>
                    <a:bodyPr/>
                    <a:lstStyle/>
                    <a:p>
                      <a:r>
                        <a:rPr lang="en-US" sz="1400" baseline="0" dirty="0" smtClean="0"/>
                        <a:t>Nagpur</a:t>
                      </a:r>
                      <a:endParaRPr lang="en-US" sz="1400" baseline="0" dirty="0"/>
                    </a:p>
                  </a:txBody>
                  <a:tcPr/>
                </a:tc>
                <a:tc>
                  <a:txBody>
                    <a:bodyPr/>
                    <a:lstStyle/>
                    <a:p>
                      <a:r>
                        <a:rPr lang="en-US" sz="1400" baseline="0" dirty="0" smtClean="0"/>
                        <a:t>6</a:t>
                      </a:r>
                      <a:r>
                        <a:rPr lang="en-US" sz="1400" baseline="0" dirty="0" smtClean="0">
                          <a:latin typeface="Arial" pitchFamily="34" charset="0"/>
                          <a:cs typeface="Arial" pitchFamily="34" charset="0"/>
                        </a:rPr>
                        <a:t>500.00</a:t>
                      </a:r>
                      <a:endParaRPr lang="en-US" sz="1400" baseline="0" dirty="0"/>
                    </a:p>
                  </a:txBody>
                  <a:tcPr/>
                </a:tc>
              </a:tr>
              <a:tr h="274320">
                <a:tc>
                  <a:txBody>
                    <a:bodyPr/>
                    <a:lstStyle/>
                    <a:p>
                      <a:r>
                        <a:rPr lang="en-US" sz="1400" baseline="0" dirty="0" smtClean="0"/>
                        <a:t>4</a:t>
                      </a:r>
                      <a:endParaRPr lang="en-US" sz="1400" baseline="0" dirty="0"/>
                    </a:p>
                  </a:txBody>
                  <a:tcPr/>
                </a:tc>
                <a:tc>
                  <a:txBody>
                    <a:bodyPr/>
                    <a:lstStyle/>
                    <a:p>
                      <a:r>
                        <a:rPr lang="en-US" sz="1400" baseline="0" dirty="0" smtClean="0"/>
                        <a:t>Arun</a:t>
                      </a:r>
                      <a:endParaRPr lang="en-US" sz="1400" baseline="0" dirty="0"/>
                    </a:p>
                  </a:txBody>
                  <a:tcPr/>
                </a:tc>
                <a:tc>
                  <a:txBody>
                    <a:bodyPr/>
                    <a:lstStyle/>
                    <a:p>
                      <a:r>
                        <a:rPr lang="en-US" sz="1400" baseline="0" dirty="0" smtClean="0">
                          <a:latin typeface="Arial" pitchFamily="34" charset="0"/>
                          <a:cs typeface="Arial" pitchFamily="34" charset="0"/>
                        </a:rPr>
                        <a:t>27</a:t>
                      </a:r>
                      <a:endParaRPr lang="en-US" sz="1400" baseline="0" dirty="0">
                        <a:latin typeface="Arial" pitchFamily="34" charset="0"/>
                        <a:cs typeface="Arial" pitchFamily="34" charset="0"/>
                      </a:endParaRPr>
                    </a:p>
                  </a:txBody>
                  <a:tcPr/>
                </a:tc>
                <a:tc>
                  <a:txBody>
                    <a:bodyPr/>
                    <a:lstStyle/>
                    <a:p>
                      <a:r>
                        <a:rPr lang="en-US" sz="1400" baseline="0" dirty="0" smtClean="0"/>
                        <a:t>Mumbai</a:t>
                      </a:r>
                      <a:endParaRPr lang="en-US" sz="1400" baseline="0" dirty="0"/>
                    </a:p>
                  </a:txBody>
                  <a:tcPr/>
                </a:tc>
                <a:tc>
                  <a:txBody>
                    <a:bodyPr/>
                    <a:lstStyle/>
                    <a:p>
                      <a:r>
                        <a:rPr lang="en-US" sz="1400" baseline="0" dirty="0" smtClean="0">
                          <a:latin typeface="Arial" pitchFamily="34" charset="0"/>
                          <a:cs typeface="Arial" pitchFamily="34" charset="0"/>
                        </a:rPr>
                        <a:t>4500.00</a:t>
                      </a:r>
                      <a:endParaRPr lang="en-US" sz="1400" baseline="0" dirty="0">
                        <a:latin typeface="Arial" pitchFamily="34" charset="0"/>
                        <a:cs typeface="Arial" pitchFamily="34" charset="0"/>
                      </a:endParaRP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748</TotalTime>
  <Words>1643</Words>
  <Application>Microsoft Office PowerPoint</Application>
  <PresentationFormat>On-screen Show (4:3)</PresentationFormat>
  <Paragraphs>568</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Database</vt:lpstr>
      <vt:lpstr>Database Schema </vt:lpstr>
      <vt:lpstr>   DROP Table command </vt:lpstr>
      <vt:lpstr>SQL DELETE Statement </vt:lpstr>
      <vt:lpstr>PowerPoint Presentation</vt:lpstr>
      <vt:lpstr>Truncate (SQL) </vt:lpstr>
      <vt:lpstr>Consider the CUSTOMERS table having the following records:</vt:lpstr>
      <vt:lpstr>SQL - Using Views</vt:lpstr>
      <vt:lpstr>PowerPoint Presentation</vt:lpstr>
      <vt:lpstr>PowerPoint Presentation</vt:lpstr>
      <vt:lpstr>SQL Joins </vt:lpstr>
      <vt:lpstr>INNER JOIN (simple join) </vt:lpstr>
      <vt:lpstr>Visual Illustration </vt:lpstr>
      <vt:lpstr>Let's look at some data to explain how the INNER JOINS work:</vt:lpstr>
      <vt:lpstr>PowerPoint Presentation</vt:lpstr>
      <vt:lpstr>LEFT OUTER JOIN </vt:lpstr>
      <vt:lpstr>Visual Illustration </vt:lpstr>
      <vt:lpstr>PowerPoint Presentation</vt:lpstr>
      <vt:lpstr>PowerPoint Presentation</vt:lpstr>
      <vt:lpstr>RIGHT OUTER JOIN </vt:lpstr>
      <vt:lpstr>Visual Illustration </vt:lpstr>
      <vt:lpstr>PowerPoint Presentation</vt:lpstr>
      <vt:lpstr>PowerPoint Presentation</vt:lpstr>
      <vt:lpstr>FULL OUTER JOIN </vt:lpstr>
      <vt:lpstr>Visual Illustration </vt:lpstr>
      <vt:lpstr>PowerPoint Presentation</vt:lpstr>
      <vt:lpstr>PowerPoint Presentation</vt:lpstr>
      <vt:lpstr>PUZZLE  1</vt:lpstr>
      <vt:lpstr>PUZZLE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Windows User</dc:creator>
  <cp:lastModifiedBy>money</cp:lastModifiedBy>
  <cp:revision>47</cp:revision>
  <dcterms:created xsi:type="dcterms:W3CDTF">2016-10-31T15:37:53Z</dcterms:created>
  <dcterms:modified xsi:type="dcterms:W3CDTF">2016-11-18T17:38:31Z</dcterms:modified>
</cp:coreProperties>
</file>