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3" r:id="rId2"/>
    <p:sldId id="259" r:id="rId3"/>
    <p:sldId id="256" r:id="rId4"/>
    <p:sldId id="257" r:id="rId5"/>
    <p:sldId id="258"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8"/>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84588" autoAdjust="0"/>
  </p:normalViewPr>
  <p:slideViewPr>
    <p:cSldViewPr>
      <p:cViewPr>
        <p:scale>
          <a:sx n="66" d="100"/>
          <a:sy n="66" d="100"/>
        </p:scale>
        <p:origin x="-1422" y="84"/>
      </p:cViewPr>
      <p:guideLst>
        <p:guide orient="horz" pos="2160"/>
        <p:guide pos="2880"/>
      </p:guideLst>
    </p:cSldViewPr>
  </p:slideViewPr>
  <p:outlineViewPr>
    <p:cViewPr>
      <p:scale>
        <a:sx n="33" d="100"/>
        <a:sy n="33" d="100"/>
      </p:scale>
      <p:origin x="0" y="102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55F106-0E41-4761-AA30-8C9AFC06A226}" type="datetimeFigureOut">
              <a:rPr lang="en-US" smtClean="0"/>
              <a:pPr/>
              <a:t>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E226D-5A51-477F-9A46-76FAD7984E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E226D-5A51-477F-9A46-76FAD7984EE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Output</a:t>
            </a:r>
            <a:endParaRPr lang="en-US" sz="1200" b="0" i="0" kern="1200" dirty="0" smtClean="0">
              <a:solidFill>
                <a:schemeClr val="tx1"/>
              </a:solidFill>
              <a:latin typeface="+mn-lt"/>
              <a:ea typeface="+mn-ea"/>
              <a:cs typeface="+mn-cs"/>
            </a:endParaRPr>
          </a:p>
          <a:p>
            <a:pPr lvl="1">
              <a:buFont typeface="Arial" pitchFamily="34" charset="0"/>
              <a:buChar char="•"/>
            </a:pPr>
            <a:r>
              <a:rPr lang="en-US" dirty="0" smtClean="0"/>
              <a:t> Enter a positive integer: 29 </a:t>
            </a:r>
          </a:p>
          <a:p>
            <a:pPr lvl="1"/>
            <a:r>
              <a:rPr lang="en-US" dirty="0" smtClean="0"/>
              <a:t>This is a prime number. </a:t>
            </a:r>
          </a:p>
          <a:p>
            <a:pPr lvl="1">
              <a:buFont typeface="Arial" pitchFamily="34" charset="0"/>
              <a:buChar char="•"/>
            </a:pPr>
            <a:r>
              <a:rPr lang="en-US" dirty="0" smtClean="0"/>
              <a:t> Enter a positive integer: 12 </a:t>
            </a:r>
          </a:p>
          <a:p>
            <a:pPr lvl="1"/>
            <a:r>
              <a:rPr lang="en-US" dirty="0" smtClean="0"/>
              <a:t>This is not a prime number.</a:t>
            </a:r>
          </a:p>
          <a:p>
            <a:pPr lvl="0"/>
            <a:r>
              <a:rPr lang="en-US" b="1" baseline="0" dirty="0" smtClean="0"/>
              <a:t>EXPLAINATION</a:t>
            </a:r>
            <a:r>
              <a:rPr lang="en-US" baseline="0" dirty="0" smtClean="0"/>
              <a:t>:-</a:t>
            </a:r>
          </a:p>
          <a:p>
            <a:pPr lvl="1">
              <a:buFont typeface="Arial" pitchFamily="34" charset="0"/>
              <a:buChar char="•"/>
            </a:pPr>
            <a:r>
              <a:rPr lang="en-US" sz="1200" b="0" i="0" kern="1200" dirty="0" smtClean="0">
                <a:solidFill>
                  <a:schemeClr val="tx1"/>
                </a:solidFill>
                <a:latin typeface="+mn-lt"/>
                <a:ea typeface="+mn-ea"/>
                <a:cs typeface="+mn-cs"/>
              </a:rPr>
              <a:t>This program takes a positive integer from user and stores it in variable </a:t>
            </a:r>
            <a:r>
              <a:rPr lang="en-US" sz="1200" b="1" i="0" kern="1200" dirty="0" smtClean="0">
                <a:solidFill>
                  <a:schemeClr val="tx1"/>
                </a:solidFill>
                <a:latin typeface="+mn-lt"/>
                <a:ea typeface="+mn-ea"/>
                <a:cs typeface="+mn-cs"/>
              </a:rPr>
              <a:t>n</a:t>
            </a:r>
            <a:r>
              <a:rPr lang="en-US" sz="1200" b="0" i="0" kern="1200" dirty="0" smtClean="0">
                <a:solidFill>
                  <a:schemeClr val="tx1"/>
                </a:solidFill>
                <a:latin typeface="+mn-lt"/>
                <a:ea typeface="+mn-ea"/>
                <a:cs typeface="+mn-cs"/>
              </a:rPr>
              <a:t>.</a:t>
            </a:r>
          </a:p>
          <a:p>
            <a:pPr lvl="1">
              <a:buFont typeface="Arial" pitchFamily="34" charset="0"/>
              <a:buChar char="•"/>
            </a:pPr>
            <a:r>
              <a:rPr lang="en-US" sz="1200" b="0" i="0" kern="1200" dirty="0" smtClean="0">
                <a:solidFill>
                  <a:schemeClr val="tx1"/>
                </a:solidFill>
                <a:latin typeface="+mn-lt"/>
                <a:ea typeface="+mn-ea"/>
                <a:cs typeface="+mn-cs"/>
              </a:rPr>
              <a:t>Then, for loop is executed which checks whether the number entered by user is perfectly divisible by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or not.</a:t>
            </a:r>
          </a:p>
          <a:p>
            <a:pPr lvl="1">
              <a:buFont typeface="Arial" pitchFamily="34" charset="0"/>
              <a:buChar char="•"/>
            </a:pPr>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foor</a:t>
            </a:r>
            <a:r>
              <a:rPr lang="en-US" sz="1200" b="0" i="0" kern="1200" dirty="0" smtClean="0">
                <a:solidFill>
                  <a:schemeClr val="tx1"/>
                </a:solidFill>
                <a:latin typeface="+mn-lt"/>
                <a:ea typeface="+mn-ea"/>
                <a:cs typeface="+mn-cs"/>
              </a:rPr>
              <a:t> loop initiates with an initial value of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equals to 2 and increasing the value of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in each iteration.</a:t>
            </a:r>
          </a:p>
          <a:p>
            <a:pPr lvl="1">
              <a:buFont typeface="Arial" pitchFamily="34" charset="0"/>
              <a:buChar char="•"/>
            </a:pPr>
            <a:r>
              <a:rPr lang="en-US" sz="1200" b="0" i="0" kern="1200" dirty="0" smtClean="0">
                <a:solidFill>
                  <a:schemeClr val="tx1"/>
                </a:solidFill>
                <a:latin typeface="+mn-lt"/>
                <a:ea typeface="+mn-ea"/>
                <a:cs typeface="+mn-cs"/>
              </a:rPr>
              <a:t>If the number entered by user is perfectly divisible by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then, </a:t>
            </a:r>
            <a:r>
              <a:rPr lang="en-US" sz="1200" b="0" i="1" kern="1200" dirty="0" smtClean="0">
                <a:solidFill>
                  <a:schemeClr val="tx1"/>
                </a:solidFill>
                <a:latin typeface="+mn-lt"/>
                <a:ea typeface="+mn-ea"/>
                <a:cs typeface="+mn-cs"/>
              </a:rPr>
              <a:t>isPrime</a:t>
            </a:r>
            <a:r>
              <a:rPr lang="en-US" sz="1200" b="0" i="0" kern="1200" dirty="0" smtClean="0">
                <a:solidFill>
                  <a:schemeClr val="tx1"/>
                </a:solidFill>
                <a:latin typeface="+mn-lt"/>
                <a:ea typeface="+mn-ea"/>
                <a:cs typeface="+mn-cs"/>
              </a:rPr>
              <a:t> is set to </a:t>
            </a:r>
            <a:r>
              <a:rPr lang="en-US" sz="1200" b="1" i="0" kern="1200" dirty="0" smtClean="0">
                <a:solidFill>
                  <a:schemeClr val="tx1"/>
                </a:solidFill>
                <a:latin typeface="+mn-lt"/>
                <a:ea typeface="+mn-ea"/>
                <a:cs typeface="+mn-cs"/>
              </a:rPr>
              <a:t>false</a:t>
            </a:r>
            <a:r>
              <a:rPr lang="en-US" sz="1200" b="0" i="0" kern="1200" dirty="0" smtClean="0">
                <a:solidFill>
                  <a:schemeClr val="tx1"/>
                </a:solidFill>
                <a:latin typeface="+mn-lt"/>
                <a:ea typeface="+mn-ea"/>
                <a:cs typeface="+mn-cs"/>
              </a:rPr>
              <a:t> and the number will not be a prime number.</a:t>
            </a:r>
          </a:p>
          <a:p>
            <a:pPr lvl="1">
              <a:buFont typeface="Arial" pitchFamily="34" charset="0"/>
              <a:buChar char="•"/>
            </a:pPr>
            <a:r>
              <a:rPr lang="en-US" sz="1200" b="0" i="0" kern="1200" dirty="0" smtClean="0">
                <a:solidFill>
                  <a:schemeClr val="tx1"/>
                </a:solidFill>
                <a:latin typeface="+mn-lt"/>
                <a:ea typeface="+mn-ea"/>
                <a:cs typeface="+mn-cs"/>
              </a:rPr>
              <a:t>But, if the number is not perfectly divisible by </a:t>
            </a:r>
            <a:r>
              <a:rPr lang="en-US" sz="1200" b="1"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until test condition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&lt;= n/2 is true means, it is only divisible by 1 and that number itself.</a:t>
            </a:r>
          </a:p>
          <a:p>
            <a:pPr lvl="1">
              <a:buFont typeface="Arial" pitchFamily="34" charset="0"/>
              <a:buChar char="•"/>
            </a:pPr>
            <a:r>
              <a:rPr lang="en-US" sz="1200" b="0" i="0" kern="1200" dirty="0" smtClean="0">
                <a:solidFill>
                  <a:schemeClr val="tx1"/>
                </a:solidFill>
                <a:latin typeface="+mn-lt"/>
                <a:ea typeface="+mn-ea"/>
                <a:cs typeface="+mn-cs"/>
              </a:rPr>
              <a:t>So, the given number is a prime number.</a:t>
            </a:r>
          </a:p>
          <a:p>
            <a:endParaRPr lang="en-US" baseline="0" dirty="0" smtClean="0"/>
          </a:p>
        </p:txBody>
      </p:sp>
      <p:sp>
        <p:nvSpPr>
          <p:cNvPr id="4" name="Slide Number Placeholder 3"/>
          <p:cNvSpPr>
            <a:spLocks noGrp="1"/>
          </p:cNvSpPr>
          <p:nvPr>
            <p:ph type="sldNum" sz="quarter" idx="10"/>
          </p:nvPr>
        </p:nvSpPr>
        <p:spPr/>
        <p:txBody>
          <a:bodyPr/>
          <a:lstStyle/>
          <a:p>
            <a:fld id="{E47E226D-5A51-477F-9A46-76FAD7984EE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OUTPUT :</a:t>
            </a:r>
          </a:p>
          <a:p>
            <a:r>
              <a:rPr lang="en-US" b="1" dirty="0" smtClean="0"/>
              <a:t>The</a:t>
            </a:r>
            <a:r>
              <a:rPr lang="en-US" b="1" baseline="0" dirty="0" smtClean="0"/>
              <a:t> Fibonacci series is followed by 0 1 1 2 3 5 8 13 21 34</a:t>
            </a:r>
          </a:p>
          <a:p>
            <a:r>
              <a:rPr lang="en-US" b="0" baseline="0" dirty="0" smtClean="0"/>
              <a:t>The first two elements are initialized  to 0,1 respectively. Other element in the series is generated by adding and looping  previous two numbers. These numbers are stored in an array and ten elements of the series are printed as output</a:t>
            </a:r>
            <a:r>
              <a:rPr lang="en-US" b="1" baseline="0" dirty="0" smtClean="0"/>
              <a:t>.</a:t>
            </a:r>
            <a:endParaRPr lang="en-US" b="1" dirty="0"/>
          </a:p>
        </p:txBody>
      </p:sp>
      <p:sp>
        <p:nvSpPr>
          <p:cNvPr id="4" name="Slide Number Placeholder 3"/>
          <p:cNvSpPr>
            <a:spLocks noGrp="1"/>
          </p:cNvSpPr>
          <p:nvPr>
            <p:ph type="sldNum" sz="quarter" idx="10"/>
          </p:nvPr>
        </p:nvSpPr>
        <p:spPr/>
        <p:txBody>
          <a:bodyPr/>
          <a:lstStyle/>
          <a:p>
            <a:fld id="{E47E226D-5A51-477F-9A46-76FAD7984EE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7E226D-5A51-477F-9A46-76FAD7984EE8}"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A0ECFA1-FF9A-4E88-898D-BEA652B3ECA3}" type="datetimeFigureOut">
              <a:rPr lang="en-US" smtClean="0"/>
              <a:pPr/>
              <a:t>11/6/2016</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855F263-B320-441B-B5A6-1529D69475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2262">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A0ECFA1-FF9A-4E88-898D-BEA652B3ECA3}" type="datetimeFigureOut">
              <a:rPr lang="en-US" smtClean="0"/>
              <a:pPr/>
              <a:t>11/6/2016</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A0ECFA1-FF9A-4E88-898D-BEA652B3ECA3}" type="datetimeFigureOut">
              <a:rPr lang="en-US" smtClean="0"/>
              <a:pPr/>
              <a:t>11/6/2016</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855F263-B320-441B-B5A6-1529D69475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advTm="2262">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A0ECFA1-FF9A-4E88-898D-BEA652B3ECA3}" type="datetimeFigureOut">
              <a:rPr lang="en-US" smtClean="0"/>
              <a:pPr/>
              <a:t>11/6/2016</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55F263-B320-441B-B5A6-1529D69475E1}" type="slidenum">
              <a:rPr lang="en-US" smtClean="0"/>
              <a:pPr/>
              <a:t>‹#›</a:t>
            </a:fld>
            <a:endParaRPr lang="en-US"/>
          </a:p>
        </p:txBody>
      </p:sp>
    </p:spTree>
  </p:cSld>
  <p:clrMapOvr>
    <a:masterClrMapping/>
  </p:clrMapOvr>
  <p:transition spd="slow" advTm="2262">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A0ECFA1-FF9A-4E88-898D-BEA652B3ECA3}" type="datetimeFigureOut">
              <a:rPr lang="en-US" smtClean="0"/>
              <a:pPr/>
              <a:t>11/6/2016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855F263-B320-441B-B5A6-1529D69475E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slow" advTm="2262">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A0ECFA1-FF9A-4E88-898D-BEA652B3ECA3}" type="datetimeFigureOut">
              <a:rPr lang="en-US" smtClean="0"/>
              <a:pPr/>
              <a:t>11/6/2016</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855F263-B320-441B-B5A6-1529D69475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Tm="2262">
    <p:dissolve/>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3934968"/>
          </a:xfrm>
        </p:spPr>
        <p:txBody>
          <a:bodyPr/>
          <a:lstStyle/>
          <a:p>
            <a:pPr algn="ctr"/>
            <a:r>
              <a:rPr lang="en-US" sz="9600" dirty="0" smtClean="0"/>
              <a:t>BTES</a:t>
            </a:r>
            <a:endParaRPr lang="en-US" sz="9600" dirty="0"/>
          </a:p>
        </p:txBody>
      </p:sp>
      <p:sp>
        <p:nvSpPr>
          <p:cNvPr id="3" name="Subtitle 2"/>
          <p:cNvSpPr>
            <a:spLocks noGrp="1"/>
          </p:cNvSpPr>
          <p:nvPr>
            <p:ph type="subTitle" idx="1"/>
          </p:nvPr>
        </p:nvSpPr>
        <p:spPr>
          <a:xfrm>
            <a:off x="0" y="3539864"/>
            <a:ext cx="8469220" cy="1101248"/>
          </a:xfrm>
        </p:spPr>
        <p:txBody>
          <a:bodyPr>
            <a:normAutofit lnSpcReduction="10000"/>
          </a:bodyPr>
          <a:lstStyle/>
          <a:p>
            <a:r>
              <a:rPr lang="en-US" dirty="0" smtClean="0"/>
              <a:t>NAME : RUBY SAINI</a:t>
            </a:r>
          </a:p>
          <a:p>
            <a:r>
              <a:rPr lang="en-US" dirty="0" smtClean="0"/>
              <a:t>COURSE : SQAM</a:t>
            </a:r>
          </a:p>
          <a:p>
            <a:r>
              <a:rPr lang="en-US" dirty="0" smtClean="0"/>
              <a:t>   </a:t>
            </a:r>
            <a:endParaRPr lang="en-US" dirty="0"/>
          </a:p>
        </p:txBody>
      </p:sp>
    </p:spTree>
  </p:cSld>
  <p:clrMapOvr>
    <a:masterClrMapping/>
  </p:clrMapOvr>
  <p:transition spd="slow" advTm="2262">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533400"/>
            <a:ext cx="5881468" cy="2868168"/>
          </a:xfrm>
        </p:spPr>
        <p:txBody>
          <a:bodyPr>
            <a:normAutofit/>
          </a:bodyPr>
          <a:lstStyle/>
          <a:p>
            <a:r>
              <a:rPr lang="en-US" sz="8800" b="1" i="1" u="sng" dirty="0" smtClean="0"/>
              <a:t>Programs</a:t>
            </a:r>
            <a:endParaRPr lang="en-US" sz="8800" b="1" i="1" u="sng" dirty="0"/>
          </a:p>
        </p:txBody>
      </p:sp>
      <p:sp>
        <p:nvSpPr>
          <p:cNvPr id="3" name="Subtitle 2"/>
          <p:cNvSpPr>
            <a:spLocks noGrp="1"/>
          </p:cNvSpPr>
          <p:nvPr>
            <p:ph type="subTitle" idx="1"/>
          </p:nvPr>
        </p:nvSpPr>
        <p:spPr>
          <a:xfrm>
            <a:off x="1371600" y="7086600"/>
            <a:ext cx="6400800" cy="1219200"/>
          </a:xfrm>
        </p:spPr>
        <p:txBody>
          <a:bodyPr/>
          <a:lstStyle/>
          <a:p>
            <a:endParaRPr lang="en-US" dirty="0"/>
          </a:p>
        </p:txBody>
      </p:sp>
    </p:spTree>
  </p:cSld>
  <p:clrMapOvr>
    <a:masterClrMapping/>
  </p:clrMapOvr>
  <p:transition spd="slow" advTm="2262">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066800"/>
          </a:xfrm>
        </p:spPr>
        <p:txBody>
          <a:bodyPr>
            <a:normAutofit fontScale="90000"/>
          </a:bodyPr>
          <a:lstStyle/>
          <a:p>
            <a:pPr algn="l"/>
            <a:r>
              <a:rPr lang="en-US" sz="2400" b="1" dirty="0" smtClean="0"/>
              <a:t/>
            </a:r>
            <a:br>
              <a:rPr lang="en-US" sz="2400" b="1"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b="1" dirty="0" smtClean="0"/>
              <a:t>WRITE A PROGRAM TO FIND WHEATER THE NUMBER IS PRIME OR NOT.</a:t>
            </a:r>
            <a:endParaRPr lang="en-US" sz="2400" b="1" dirty="0"/>
          </a:p>
        </p:txBody>
      </p:sp>
      <p:sp>
        <p:nvSpPr>
          <p:cNvPr id="3" name="Subtitle 2"/>
          <p:cNvSpPr>
            <a:spLocks noGrp="1"/>
          </p:cNvSpPr>
          <p:nvPr>
            <p:ph type="subTitle" idx="1"/>
          </p:nvPr>
        </p:nvSpPr>
        <p:spPr>
          <a:xfrm>
            <a:off x="0" y="1143000"/>
            <a:ext cx="9144000" cy="5867400"/>
          </a:xfrm>
        </p:spPr>
        <p:txBody>
          <a:bodyPr>
            <a:normAutofit fontScale="92500" lnSpcReduction="10000"/>
          </a:bodyPr>
          <a:lstStyle/>
          <a:p>
            <a:pPr algn="l"/>
            <a:r>
              <a:rPr lang="en-US" sz="1600" dirty="0" smtClean="0">
                <a:solidFill>
                  <a:srgbClr val="002060"/>
                </a:solidFill>
              </a:rPr>
              <a:t>#include &lt;iostream&gt;</a:t>
            </a:r>
          </a:p>
          <a:p>
            <a:pPr algn="l"/>
            <a:r>
              <a:rPr lang="en-US" sz="1600" dirty="0" smtClean="0">
                <a:solidFill>
                  <a:srgbClr val="002060"/>
                </a:solidFill>
              </a:rPr>
              <a:t>Void main() </a:t>
            </a:r>
          </a:p>
          <a:p>
            <a:pPr algn="l"/>
            <a:r>
              <a:rPr lang="en-US" sz="1600" dirty="0" smtClean="0">
                <a:solidFill>
                  <a:srgbClr val="002060"/>
                </a:solidFill>
              </a:rPr>
              <a:t>{ </a:t>
            </a:r>
          </a:p>
          <a:p>
            <a:pPr algn="l"/>
            <a:r>
              <a:rPr lang="en-US" sz="1600" dirty="0" smtClean="0">
                <a:solidFill>
                  <a:srgbClr val="002060"/>
                </a:solidFill>
              </a:rPr>
              <a:t>  int n, </a:t>
            </a:r>
            <a:r>
              <a:rPr lang="en-US" sz="1600" dirty="0" err="1" smtClean="0">
                <a:solidFill>
                  <a:srgbClr val="002060"/>
                </a:solidFill>
              </a:rPr>
              <a:t>i</a:t>
            </a:r>
            <a:r>
              <a:rPr lang="en-US" sz="1600" dirty="0" smtClean="0">
                <a:solidFill>
                  <a:srgbClr val="002060"/>
                </a:solidFill>
              </a:rPr>
              <a:t>;</a:t>
            </a:r>
          </a:p>
          <a:p>
            <a:pPr algn="l"/>
            <a:r>
              <a:rPr lang="en-US" sz="1600" dirty="0" smtClean="0">
                <a:solidFill>
                  <a:srgbClr val="002060"/>
                </a:solidFill>
              </a:rPr>
              <a:t>  bool isPrime = true; </a:t>
            </a:r>
          </a:p>
          <a:p>
            <a:pPr algn="l"/>
            <a:r>
              <a:rPr lang="en-US" sz="1600" dirty="0" smtClean="0"/>
              <a:t>  </a:t>
            </a:r>
            <a:r>
              <a:rPr lang="en-US" sz="1600" dirty="0" smtClean="0">
                <a:solidFill>
                  <a:srgbClr val="002060"/>
                </a:solidFill>
              </a:rPr>
              <a:t>cout &lt;&lt; "Enter a positive integer: "; </a:t>
            </a:r>
          </a:p>
          <a:p>
            <a:pPr algn="l"/>
            <a:r>
              <a:rPr lang="en-US" sz="1600" dirty="0" smtClean="0">
                <a:solidFill>
                  <a:srgbClr val="002060"/>
                </a:solidFill>
              </a:rPr>
              <a:t>  cin &gt;&gt; n;</a:t>
            </a:r>
          </a:p>
          <a:p>
            <a:pPr algn="l"/>
            <a:r>
              <a:rPr lang="nn-NO" sz="1600" dirty="0" smtClean="0">
                <a:solidFill>
                  <a:srgbClr val="002060"/>
                </a:solidFill>
              </a:rPr>
              <a:t>  for(i = 2; i &lt;= n / 2; ++i)</a:t>
            </a:r>
          </a:p>
          <a:p>
            <a:pPr algn="l"/>
            <a:r>
              <a:rPr lang="nn-NO" sz="1600" dirty="0" smtClean="0">
                <a:solidFill>
                  <a:srgbClr val="002060"/>
                </a:solidFill>
              </a:rPr>
              <a:t> {</a:t>
            </a:r>
            <a:r>
              <a:rPr lang="en-US" sz="2800" dirty="0" smtClean="0">
                <a:solidFill>
                  <a:srgbClr val="002060"/>
                </a:solidFill>
              </a:rPr>
              <a:t/>
            </a:r>
            <a:br>
              <a:rPr lang="en-US" sz="2800" dirty="0" smtClean="0">
                <a:solidFill>
                  <a:srgbClr val="002060"/>
                </a:solidFill>
              </a:rPr>
            </a:br>
            <a:r>
              <a:rPr lang="en-US" sz="2800" dirty="0" smtClean="0">
                <a:solidFill>
                  <a:srgbClr val="002060"/>
                </a:solidFill>
              </a:rPr>
              <a:t>  </a:t>
            </a:r>
            <a:r>
              <a:rPr lang="en-US" sz="1600" dirty="0" smtClean="0">
                <a:solidFill>
                  <a:srgbClr val="002060"/>
                </a:solidFill>
              </a:rPr>
              <a:t>if(n % </a:t>
            </a:r>
            <a:r>
              <a:rPr lang="en-US" sz="1600" dirty="0" err="1" smtClean="0">
                <a:solidFill>
                  <a:srgbClr val="002060"/>
                </a:solidFill>
              </a:rPr>
              <a:t>i</a:t>
            </a:r>
            <a:r>
              <a:rPr lang="en-US" sz="1600" dirty="0" smtClean="0">
                <a:solidFill>
                  <a:srgbClr val="002060"/>
                </a:solidFill>
              </a:rPr>
              <a:t> == 0)</a:t>
            </a:r>
          </a:p>
          <a:p>
            <a:pPr algn="l"/>
            <a:r>
              <a:rPr lang="en-US" sz="1600" dirty="0" smtClean="0">
                <a:solidFill>
                  <a:srgbClr val="002060"/>
                </a:solidFill>
              </a:rPr>
              <a:t> { </a:t>
            </a:r>
          </a:p>
          <a:p>
            <a:pPr algn="l"/>
            <a:r>
              <a:rPr lang="en-US" sz="1600" dirty="0" smtClean="0">
                <a:solidFill>
                  <a:srgbClr val="002060"/>
                </a:solidFill>
              </a:rPr>
              <a:t>   isPrime = false;</a:t>
            </a:r>
          </a:p>
          <a:p>
            <a:pPr algn="l"/>
            <a:r>
              <a:rPr lang="en-US" sz="1600" dirty="0" smtClean="0">
                <a:solidFill>
                  <a:srgbClr val="002060"/>
                </a:solidFill>
              </a:rPr>
              <a:t>   break; </a:t>
            </a:r>
          </a:p>
          <a:p>
            <a:pPr algn="l"/>
            <a:r>
              <a:rPr lang="en-US" sz="1600" dirty="0" smtClean="0">
                <a:solidFill>
                  <a:srgbClr val="002060"/>
                </a:solidFill>
              </a:rPr>
              <a:t>   }</a:t>
            </a:r>
          </a:p>
          <a:p>
            <a:pPr algn="l"/>
            <a:r>
              <a:rPr lang="en-US" sz="1600" dirty="0" smtClean="0">
                <a:solidFill>
                  <a:srgbClr val="002060"/>
                </a:solidFill>
              </a:rPr>
              <a:t>}</a:t>
            </a:r>
          </a:p>
          <a:p>
            <a:pPr algn="l"/>
            <a:r>
              <a:rPr lang="en-US" sz="1600" dirty="0" smtClean="0">
                <a:solidFill>
                  <a:srgbClr val="002060"/>
                </a:solidFill>
              </a:rPr>
              <a:t> if (isPrime) cout &lt;&lt; "This is a prime number";</a:t>
            </a:r>
          </a:p>
          <a:p>
            <a:pPr algn="l"/>
            <a:r>
              <a:rPr lang="en-US" sz="1600" dirty="0" smtClean="0">
                <a:solidFill>
                  <a:srgbClr val="002060"/>
                </a:solidFill>
              </a:rPr>
              <a:t>Else</a:t>
            </a:r>
          </a:p>
          <a:p>
            <a:pPr algn="l"/>
            <a:r>
              <a:rPr lang="en-US" sz="1600" dirty="0" smtClean="0">
                <a:solidFill>
                  <a:srgbClr val="002060"/>
                </a:solidFill>
              </a:rPr>
              <a:t> cout &lt;&lt; "This is not a prime number"; </a:t>
            </a:r>
          </a:p>
          <a:p>
            <a:pPr algn="l"/>
            <a:r>
              <a:rPr lang="en-US" sz="1600" dirty="0" smtClean="0">
                <a:solidFill>
                  <a:srgbClr val="002060"/>
                </a:solidFill>
              </a:rPr>
              <a:t>  return 0;</a:t>
            </a:r>
          </a:p>
          <a:p>
            <a:pPr algn="l"/>
            <a:r>
              <a:rPr lang="en-US" sz="1600" dirty="0" smtClean="0">
                <a:solidFill>
                  <a:srgbClr val="002060"/>
                </a:solidFill>
              </a:rPr>
              <a:t> }</a:t>
            </a:r>
          </a:p>
          <a:p>
            <a:pPr algn="l"/>
            <a:endParaRPr lang="en-US" sz="1600" dirty="0" smtClean="0">
              <a:solidFill>
                <a:srgbClr val="002060"/>
              </a:solidFill>
            </a:endParaRPr>
          </a:p>
          <a:p>
            <a:pPr algn="l"/>
            <a:endParaRPr lang="en-US" sz="1600" dirty="0" smtClean="0">
              <a:solidFill>
                <a:srgbClr val="002060"/>
              </a:solidFill>
            </a:endParaRPr>
          </a:p>
          <a:p>
            <a:pPr algn="l"/>
            <a:endParaRPr lang="en-US" sz="1600" dirty="0" smtClean="0"/>
          </a:p>
          <a:p>
            <a:pPr algn="l"/>
            <a:endParaRPr lang="en-US" sz="1600" dirty="0" smtClean="0"/>
          </a:p>
          <a:p>
            <a:pPr algn="l"/>
            <a:endParaRPr lang="en-US" sz="2800" dirty="0" smtClean="0"/>
          </a:p>
        </p:txBody>
      </p:sp>
    </p:spTree>
  </p:cSld>
  <p:clrMapOvr>
    <a:masterClrMapping/>
  </p:clrMapOvr>
  <p:transition spd="slow" advTm="2262">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pPr algn="l"/>
            <a:r>
              <a:rPr lang="en-US" sz="2000" b="1" dirty="0" smtClean="0"/>
              <a:t>WRITE A PROGRAM TO GENERATE FIBONACCI SERIES</a:t>
            </a:r>
            <a:r>
              <a:rPr lang="en-US" sz="2400" b="1" dirty="0" smtClean="0"/>
              <a:t>. </a:t>
            </a:r>
            <a:endParaRPr lang="en-US" sz="2400" b="1" dirty="0"/>
          </a:p>
        </p:txBody>
      </p:sp>
      <p:sp>
        <p:nvSpPr>
          <p:cNvPr id="3" name="Content Placeholder 2"/>
          <p:cNvSpPr>
            <a:spLocks noGrp="1"/>
          </p:cNvSpPr>
          <p:nvPr>
            <p:ph idx="1"/>
          </p:nvPr>
        </p:nvSpPr>
        <p:spPr>
          <a:xfrm>
            <a:off x="152400" y="381000"/>
            <a:ext cx="8763000" cy="6781800"/>
          </a:xfrm>
        </p:spPr>
        <p:txBody>
          <a:bodyPr>
            <a:normAutofit fontScale="92500" lnSpcReduction="20000"/>
          </a:bodyPr>
          <a:lstStyle/>
          <a:p>
            <a:pPr>
              <a:spcAft>
                <a:spcPts val="600"/>
              </a:spcAft>
              <a:buNone/>
            </a:pPr>
            <a:r>
              <a:rPr lang="en-US" sz="1400" dirty="0" smtClean="0"/>
              <a:t>#include&lt;</a:t>
            </a:r>
            <a:r>
              <a:rPr lang="en-US" sz="1400" dirty="0" err="1" smtClean="0"/>
              <a:t>stdio.h</a:t>
            </a:r>
            <a:r>
              <a:rPr lang="en-US" sz="1400" dirty="0" smtClean="0"/>
              <a:t>&gt; </a:t>
            </a:r>
          </a:p>
          <a:p>
            <a:pPr>
              <a:spcAft>
                <a:spcPts val="600"/>
              </a:spcAft>
              <a:buNone/>
            </a:pPr>
            <a:r>
              <a:rPr lang="en-US" sz="1400" dirty="0" smtClean="0"/>
              <a:t> void main()</a:t>
            </a:r>
          </a:p>
          <a:p>
            <a:pPr>
              <a:spcAft>
                <a:spcPts val="600"/>
              </a:spcAft>
              <a:buNone/>
            </a:pPr>
            <a:r>
              <a:rPr lang="en-US" sz="1400" dirty="0" smtClean="0"/>
              <a:t> { </a:t>
            </a:r>
          </a:p>
          <a:p>
            <a:pPr>
              <a:spcAft>
                <a:spcPts val="600"/>
              </a:spcAft>
              <a:buNone/>
            </a:pPr>
            <a:r>
              <a:rPr lang="en-US" sz="1400" dirty="0" smtClean="0"/>
              <a:t>int </a:t>
            </a:r>
            <a:r>
              <a:rPr lang="en-US" sz="1400" dirty="0" err="1" smtClean="0"/>
              <a:t>i</a:t>
            </a:r>
            <a:r>
              <a:rPr lang="en-US" sz="1400" dirty="0" smtClean="0"/>
              <a:t>, fib[25];</a:t>
            </a:r>
          </a:p>
          <a:p>
            <a:pPr>
              <a:spcAft>
                <a:spcPts val="600"/>
              </a:spcAft>
              <a:buNone/>
            </a:pPr>
            <a:r>
              <a:rPr lang="en-US" sz="1400" dirty="0" smtClean="0"/>
              <a:t> //initialized first element to 0</a:t>
            </a:r>
          </a:p>
          <a:p>
            <a:pPr>
              <a:spcAft>
                <a:spcPts val="600"/>
              </a:spcAft>
              <a:buNone/>
            </a:pPr>
            <a:r>
              <a:rPr lang="en-US" sz="1400" dirty="0" smtClean="0"/>
              <a:t> fib[0] = 0;</a:t>
            </a:r>
          </a:p>
          <a:p>
            <a:pPr>
              <a:spcAft>
                <a:spcPts val="600"/>
              </a:spcAft>
              <a:buNone/>
            </a:pPr>
            <a:r>
              <a:rPr lang="en-US" sz="1400" dirty="0" smtClean="0"/>
              <a:t> //initialized second element to 1 </a:t>
            </a:r>
          </a:p>
          <a:p>
            <a:pPr>
              <a:spcAft>
                <a:spcPts val="600"/>
              </a:spcAft>
              <a:buNone/>
            </a:pPr>
            <a:r>
              <a:rPr lang="en-US" sz="1400" dirty="0" smtClean="0"/>
              <a:t>fib[1] = 1;</a:t>
            </a:r>
          </a:p>
          <a:p>
            <a:pPr>
              <a:spcAft>
                <a:spcPts val="600"/>
              </a:spcAft>
              <a:buNone/>
            </a:pPr>
            <a:r>
              <a:rPr lang="en-US" sz="1400" dirty="0" smtClean="0"/>
              <a:t> //loop to generate ten elements</a:t>
            </a:r>
          </a:p>
          <a:p>
            <a:pPr>
              <a:spcAft>
                <a:spcPts val="600"/>
              </a:spcAft>
              <a:buNone/>
            </a:pPr>
            <a:r>
              <a:rPr lang="en-US" sz="1400" dirty="0" smtClean="0"/>
              <a:t> for (</a:t>
            </a:r>
            <a:r>
              <a:rPr lang="en-US" sz="1400" dirty="0" err="1" smtClean="0"/>
              <a:t>i</a:t>
            </a:r>
            <a:r>
              <a:rPr lang="en-US" sz="1400" dirty="0" smtClean="0"/>
              <a:t> = 2; </a:t>
            </a:r>
            <a:r>
              <a:rPr lang="en-US" sz="1400" dirty="0" err="1" smtClean="0"/>
              <a:t>i</a:t>
            </a:r>
            <a:r>
              <a:rPr lang="en-US" sz="1400" dirty="0" smtClean="0"/>
              <a:t> &lt; 10; </a:t>
            </a:r>
            <a:r>
              <a:rPr lang="en-US" sz="1400" dirty="0" err="1" smtClean="0"/>
              <a:t>i</a:t>
            </a:r>
            <a:r>
              <a:rPr lang="en-US" sz="1400" dirty="0" smtClean="0"/>
              <a:t>++) </a:t>
            </a:r>
          </a:p>
          <a:p>
            <a:pPr>
              <a:spcAft>
                <a:spcPts val="600"/>
              </a:spcAft>
              <a:buNone/>
            </a:pPr>
            <a:r>
              <a:rPr lang="en-US" sz="1400" dirty="0" smtClean="0"/>
              <a:t>{         //</a:t>
            </a:r>
            <a:r>
              <a:rPr lang="en-US" sz="1400" dirty="0" err="1" smtClean="0"/>
              <a:t>i'th</a:t>
            </a:r>
            <a:r>
              <a:rPr lang="en-US" sz="1400" dirty="0" smtClean="0"/>
              <a:t> element of series is equal to the sum of i-1'th element and i-2'th element.</a:t>
            </a:r>
          </a:p>
          <a:p>
            <a:pPr>
              <a:spcAft>
                <a:spcPts val="600"/>
              </a:spcAft>
              <a:buNone/>
            </a:pPr>
            <a:r>
              <a:rPr lang="en-US" sz="1400" dirty="0" smtClean="0"/>
              <a:t>      fib[</a:t>
            </a:r>
            <a:r>
              <a:rPr lang="en-US" sz="1400" dirty="0" err="1" smtClean="0"/>
              <a:t>i</a:t>
            </a:r>
            <a:r>
              <a:rPr lang="en-US" sz="1400" dirty="0" smtClean="0"/>
              <a:t>] = fib[</a:t>
            </a:r>
            <a:r>
              <a:rPr lang="en-US" sz="1400" dirty="0" err="1" smtClean="0"/>
              <a:t>i</a:t>
            </a:r>
            <a:r>
              <a:rPr lang="en-US" sz="1400" dirty="0" smtClean="0"/>
              <a:t> - 1] + fib[</a:t>
            </a:r>
            <a:r>
              <a:rPr lang="en-US" sz="1400" dirty="0" err="1" smtClean="0"/>
              <a:t>i</a:t>
            </a:r>
            <a:r>
              <a:rPr lang="en-US" sz="1400" dirty="0" smtClean="0"/>
              <a:t> - 2]; </a:t>
            </a:r>
          </a:p>
          <a:p>
            <a:pPr>
              <a:spcAft>
                <a:spcPts val="600"/>
              </a:spcAft>
              <a:buNone/>
            </a:pPr>
            <a:r>
              <a:rPr lang="en-US" sz="1400" dirty="0" smtClean="0"/>
              <a:t>}  </a:t>
            </a:r>
          </a:p>
          <a:p>
            <a:pPr>
              <a:spcAft>
                <a:spcPts val="600"/>
              </a:spcAft>
              <a:buNone/>
            </a:pPr>
            <a:r>
              <a:rPr lang="en-US" sz="1400" dirty="0" smtClean="0"/>
              <a:t>printf("The </a:t>
            </a:r>
            <a:r>
              <a:rPr lang="en-US" sz="1400" dirty="0" err="1" smtClean="0"/>
              <a:t>fibonacci</a:t>
            </a:r>
            <a:r>
              <a:rPr lang="en-US" sz="1400" dirty="0" smtClean="0"/>
              <a:t> series is as follows ");</a:t>
            </a:r>
          </a:p>
          <a:p>
            <a:pPr>
              <a:spcAft>
                <a:spcPts val="600"/>
              </a:spcAft>
              <a:buNone/>
            </a:pPr>
            <a:r>
              <a:rPr lang="en-US" sz="1400" dirty="0" smtClean="0"/>
              <a:t> //print all numbers in the series</a:t>
            </a:r>
          </a:p>
          <a:p>
            <a:pPr>
              <a:spcAft>
                <a:spcPts val="600"/>
              </a:spcAft>
              <a:buNone/>
            </a:pPr>
            <a:r>
              <a:rPr lang="en-US" sz="1400" dirty="0" smtClean="0"/>
              <a:t> for (</a:t>
            </a:r>
            <a:r>
              <a:rPr lang="en-US" sz="1400" dirty="0" err="1" smtClean="0"/>
              <a:t>i</a:t>
            </a:r>
            <a:r>
              <a:rPr lang="en-US" sz="1400" dirty="0" smtClean="0"/>
              <a:t> = 0; </a:t>
            </a:r>
            <a:r>
              <a:rPr lang="en-US" sz="1400" dirty="0" err="1" smtClean="0"/>
              <a:t>i</a:t>
            </a:r>
            <a:r>
              <a:rPr lang="en-US" sz="1400" dirty="0" smtClean="0"/>
              <a:t> &lt; 10; </a:t>
            </a:r>
            <a:r>
              <a:rPr lang="en-US" sz="1400" dirty="0" err="1" smtClean="0"/>
              <a:t>i</a:t>
            </a:r>
            <a:r>
              <a:rPr lang="en-US" sz="1400" dirty="0" smtClean="0"/>
              <a:t>++)</a:t>
            </a:r>
          </a:p>
          <a:p>
            <a:pPr>
              <a:spcAft>
                <a:spcPts val="600"/>
              </a:spcAft>
              <a:buNone/>
            </a:pPr>
            <a:r>
              <a:rPr lang="en-US" sz="1400" dirty="0" smtClean="0"/>
              <a:t> {</a:t>
            </a:r>
          </a:p>
          <a:p>
            <a:pPr>
              <a:spcAft>
                <a:spcPts val="600"/>
              </a:spcAft>
              <a:buNone/>
            </a:pPr>
            <a:r>
              <a:rPr lang="en-US" sz="1400" dirty="0" smtClean="0"/>
              <a:t> printf("%d ", fib[</a:t>
            </a:r>
            <a:r>
              <a:rPr lang="en-US" sz="1400" dirty="0" err="1" smtClean="0"/>
              <a:t>i</a:t>
            </a:r>
            <a:r>
              <a:rPr lang="en-US" sz="1400" dirty="0" smtClean="0"/>
              <a:t>]);</a:t>
            </a:r>
          </a:p>
          <a:p>
            <a:pPr>
              <a:spcAft>
                <a:spcPts val="600"/>
              </a:spcAft>
              <a:buNone/>
            </a:pPr>
            <a:r>
              <a:rPr lang="en-US" sz="1400" dirty="0" smtClean="0"/>
              <a:t> }</a:t>
            </a:r>
          </a:p>
          <a:p>
            <a:pPr>
              <a:spcAft>
                <a:spcPts val="600"/>
              </a:spcAft>
              <a:buNone/>
            </a:pPr>
            <a:r>
              <a:rPr lang="en-US" sz="1400" dirty="0" smtClean="0"/>
              <a:t> return 0;</a:t>
            </a:r>
          </a:p>
          <a:p>
            <a:pPr>
              <a:spcAft>
                <a:spcPts val="600"/>
              </a:spcAft>
              <a:buNone/>
            </a:pPr>
            <a:r>
              <a:rPr lang="en-US" sz="1400" dirty="0" smtClean="0"/>
              <a:t> }</a:t>
            </a:r>
            <a:endParaRPr lang="en-US" sz="1400" kern="600" dirty="0"/>
          </a:p>
        </p:txBody>
      </p:sp>
    </p:spTree>
  </p:cSld>
  <p:clrMapOvr>
    <a:masterClrMapping/>
  </p:clrMapOvr>
  <p:transition spd="slow" advTm="2262">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Autofit/>
          </a:bodyPr>
          <a:lstStyle/>
          <a:p>
            <a:r>
              <a:rPr lang="en-US" sz="9600" b="1" i="1" u="sng" dirty="0" smtClean="0"/>
              <a:t/>
            </a:r>
            <a:br>
              <a:rPr lang="en-US" sz="9600" b="1" i="1" u="sng" dirty="0" smtClean="0"/>
            </a:br>
            <a:r>
              <a:rPr lang="en-US" sz="9600" b="1" i="1" u="sng" dirty="0" smtClean="0"/>
              <a:t/>
            </a:r>
            <a:br>
              <a:rPr lang="en-US" sz="9600" b="1" i="1" u="sng" dirty="0" smtClean="0"/>
            </a:br>
            <a:r>
              <a:rPr lang="en-US" sz="9600" b="1" i="1" u="sng" dirty="0" smtClean="0">
                <a:solidFill>
                  <a:schemeClr val="tx2">
                    <a:lumMod val="75000"/>
                  </a:schemeClr>
                </a:solidFill>
              </a:rPr>
              <a:t>PUZZLES</a:t>
            </a:r>
            <a:endParaRPr lang="en-US" sz="9600" b="1" i="1" u="sng" dirty="0">
              <a:solidFill>
                <a:schemeClr val="tx2">
                  <a:lumMod val="75000"/>
                </a:schemeClr>
              </a:solidFill>
            </a:endParaRPr>
          </a:p>
        </p:txBody>
      </p:sp>
    </p:spTree>
  </p:cSld>
  <p:clrMapOvr>
    <a:masterClrMapping/>
  </p:clrMapOvr>
  <p:transition spd="slow" advTm="2262">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2057400"/>
          </a:xfrm>
        </p:spPr>
        <p:txBody>
          <a:bodyPr>
            <a:noAutofit/>
          </a:bodyPr>
          <a:lstStyle/>
          <a:p>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b="0" dirty="0"/>
          </a:p>
        </p:txBody>
      </p:sp>
      <p:sp>
        <p:nvSpPr>
          <p:cNvPr id="3" name="Content Placeholder 2"/>
          <p:cNvSpPr>
            <a:spLocks noGrp="1"/>
          </p:cNvSpPr>
          <p:nvPr>
            <p:ph idx="1"/>
          </p:nvPr>
        </p:nvSpPr>
        <p:spPr>
          <a:xfrm>
            <a:off x="0" y="4876800"/>
            <a:ext cx="8686800" cy="1981200"/>
          </a:xfrm>
        </p:spPr>
        <p:txBody>
          <a:bodyPr>
            <a:noAutofit/>
          </a:bodyPr>
          <a:lstStyle/>
          <a:p>
            <a:endParaRPr lang="en-US" sz="1600" dirty="0" smtClean="0"/>
          </a:p>
          <a:p>
            <a:pPr>
              <a:buNone/>
            </a:pP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t>
            </a:r>
            <a:endParaRPr lang="en-US" sz="2000" dirty="0"/>
          </a:p>
        </p:txBody>
      </p:sp>
      <p:sp>
        <p:nvSpPr>
          <p:cNvPr id="4" name="Rectangle 3"/>
          <p:cNvSpPr/>
          <p:nvPr/>
        </p:nvSpPr>
        <p:spPr>
          <a:xfrm>
            <a:off x="0" y="990601"/>
            <a:ext cx="8001000" cy="3970318"/>
          </a:xfrm>
          <a:prstGeom prst="rect">
            <a:avLst/>
          </a:prstGeom>
        </p:spPr>
        <p:txBody>
          <a:bodyPr wrap="square">
            <a:spAutoFit/>
          </a:bodyPr>
          <a:lstStyle/>
          <a:p>
            <a:pPr algn="ctr"/>
            <a:r>
              <a:rPr lang="en-US" sz="4800" b="1" i="1" dirty="0" smtClean="0">
                <a:solidFill>
                  <a:schemeClr val="tx2">
                    <a:lumMod val="75000"/>
                  </a:schemeClr>
                </a:solidFill>
              </a:rPr>
              <a:t>QUESTIONS</a:t>
            </a:r>
            <a:r>
              <a:rPr lang="en-US" dirty="0" smtClean="0"/>
              <a:t/>
            </a:r>
            <a:br>
              <a:rPr lang="en-US" dirty="0" smtClean="0"/>
            </a:br>
            <a:endParaRPr lang="en-US" dirty="0" smtClean="0"/>
          </a:p>
          <a:p>
            <a:r>
              <a:rPr lang="en-US" sz="2400" b="1" dirty="0" smtClean="0"/>
              <a:t>1</a:t>
            </a:r>
            <a:r>
              <a:rPr lang="en-US" sz="2400" b="1" dirty="0" smtClean="0"/>
              <a:t>. There are 6561 balls out of them 1 is heavy. Find the min. no. of times the balls have to be weighed for finding out the heavy ball</a:t>
            </a:r>
            <a:r>
              <a:rPr lang="en-US" sz="2400" dirty="0" smtClean="0"/>
              <a:t>.</a:t>
            </a:r>
          </a:p>
          <a:p>
            <a:endParaRPr lang="en-US" sz="2400" dirty="0" smtClean="0"/>
          </a:p>
          <a:p>
            <a:endParaRPr lang="en-US" sz="2400" dirty="0" smtClean="0"/>
          </a:p>
          <a:p>
            <a:endParaRPr lang="en-US" sz="2400" dirty="0" smtClean="0"/>
          </a:p>
          <a:p>
            <a:endParaRPr lang="en-US" sz="2400" dirty="0" smtClean="0"/>
          </a:p>
          <a:p>
            <a:r>
              <a:rPr lang="en-US" dirty="0" smtClean="0"/>
              <a:t> </a:t>
            </a:r>
            <a:endParaRPr lang="en-US" dirty="0" smtClean="0"/>
          </a:p>
        </p:txBody>
      </p:sp>
      <p:sp>
        <p:nvSpPr>
          <p:cNvPr id="5" name="Rectangle 4"/>
          <p:cNvSpPr/>
          <p:nvPr/>
        </p:nvSpPr>
        <p:spPr>
          <a:xfrm>
            <a:off x="0" y="1997838"/>
            <a:ext cx="7924800" cy="2677656"/>
          </a:xfrm>
          <a:prstGeom prst="rect">
            <a:avLst/>
          </a:prstGeom>
        </p:spPr>
        <p:txBody>
          <a:bodyPr wrap="square">
            <a:spAutoFit/>
          </a:bodyPr>
          <a:lstStyle/>
          <a:p>
            <a:endParaRPr lang="en-US" sz="2400" b="1" dirty="0" smtClean="0">
              <a:solidFill>
                <a:srgbClr val="FF0000"/>
              </a:solidFill>
              <a:latin typeface="Calibri" pitchFamily="34" charset="0"/>
              <a:cs typeface="Calibri" pitchFamily="34" charset="0"/>
            </a:endParaRPr>
          </a:p>
          <a:p>
            <a:endParaRPr lang="en-US" sz="2400" b="1" dirty="0" smtClean="0">
              <a:solidFill>
                <a:srgbClr val="FF0000"/>
              </a:solidFill>
              <a:latin typeface="Calibri" pitchFamily="34" charset="0"/>
              <a:cs typeface="Calibri" pitchFamily="34" charset="0"/>
            </a:endParaRPr>
          </a:p>
          <a:p>
            <a:endParaRPr lang="en-US" sz="2400" b="1" dirty="0" smtClean="0">
              <a:solidFill>
                <a:srgbClr val="FF0000"/>
              </a:solidFill>
              <a:latin typeface="Calibri" pitchFamily="34" charset="0"/>
              <a:cs typeface="Calibri" pitchFamily="34" charset="0"/>
            </a:endParaRPr>
          </a:p>
          <a:p>
            <a:endParaRPr lang="en-US" sz="2400" b="1" dirty="0" smtClean="0">
              <a:solidFill>
                <a:srgbClr val="FF0000"/>
              </a:solidFill>
              <a:latin typeface="Calibri" pitchFamily="34" charset="0"/>
              <a:cs typeface="Calibri" pitchFamily="34" charset="0"/>
            </a:endParaRPr>
          </a:p>
          <a:p>
            <a:r>
              <a:rPr lang="en-US" sz="2400" b="1" dirty="0" smtClean="0">
                <a:solidFill>
                  <a:schemeClr val="tx2">
                    <a:lumMod val="75000"/>
                  </a:schemeClr>
                </a:solidFill>
                <a:latin typeface="Calibri" pitchFamily="34" charset="0"/>
                <a:cs typeface="Calibri" pitchFamily="34" charset="0"/>
              </a:rPr>
              <a:t>2</a:t>
            </a:r>
            <a:r>
              <a:rPr lang="en-US" sz="2400" b="1" dirty="0" smtClean="0">
                <a:solidFill>
                  <a:schemeClr val="tx2">
                    <a:lumMod val="75000"/>
                  </a:schemeClr>
                </a:solidFill>
                <a:latin typeface="Calibri" pitchFamily="34" charset="0"/>
                <a:cs typeface="Calibri" pitchFamily="34" charset="0"/>
              </a:rPr>
              <a:t>. If 1 Horse = Rs. 1, 1 Elephant = Rs. 10, </a:t>
            </a:r>
            <a:endParaRPr lang="en-US" sz="2400" b="1" dirty="0" smtClean="0">
              <a:solidFill>
                <a:schemeClr val="tx2">
                  <a:lumMod val="75000"/>
                </a:schemeClr>
              </a:solidFill>
              <a:latin typeface="Calibri" pitchFamily="34" charset="0"/>
              <a:cs typeface="Calibri" pitchFamily="34" charset="0"/>
            </a:endParaRPr>
          </a:p>
          <a:p>
            <a:r>
              <a:rPr lang="en-US" sz="2400" b="1" dirty="0" smtClean="0">
                <a:solidFill>
                  <a:schemeClr val="tx2">
                    <a:lumMod val="75000"/>
                  </a:schemeClr>
                </a:solidFill>
                <a:latin typeface="Calibri" pitchFamily="34" charset="0"/>
                <a:cs typeface="Calibri" pitchFamily="34" charset="0"/>
              </a:rPr>
              <a:t>8 </a:t>
            </a:r>
            <a:r>
              <a:rPr lang="en-US" sz="2400" b="1" dirty="0" smtClean="0">
                <a:solidFill>
                  <a:schemeClr val="tx2">
                    <a:lumMod val="75000"/>
                  </a:schemeClr>
                </a:solidFill>
                <a:latin typeface="Calibri" pitchFamily="34" charset="0"/>
                <a:cs typeface="Calibri" pitchFamily="34" charset="0"/>
              </a:rPr>
              <a:t>Camels = Rs. 1/- then Find the combination of animals so that 100 animals = Rs.100</a:t>
            </a:r>
            <a:endParaRPr lang="en-US" sz="2400" b="1" dirty="0" smtClean="0">
              <a:solidFill>
                <a:schemeClr val="tx2">
                  <a:lumMod val="75000"/>
                </a:schemeClr>
              </a:solidFill>
            </a:endParaRPr>
          </a:p>
        </p:txBody>
      </p:sp>
    </p:spTree>
  </p:cSld>
  <p:clrMapOvr>
    <a:masterClrMapping/>
  </p:clrMapOvr>
  <p:transition spd="slow" advTm="2262">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239000" cy="1981200"/>
          </a:xfrm>
        </p:spPr>
        <p:txBody>
          <a:bodyPr>
            <a:normAutofit/>
          </a:bodyPr>
          <a:lstStyle/>
          <a:p>
            <a:pPr algn="ctr"/>
            <a:r>
              <a:rPr lang="en-US" sz="4400" i="1" dirty="0" smtClean="0">
                <a:solidFill>
                  <a:schemeClr val="tx2">
                    <a:lumMod val="75000"/>
                  </a:schemeClr>
                </a:solidFill>
                <a:latin typeface="Calibri" pitchFamily="34" charset="0"/>
                <a:cs typeface="Calibri" pitchFamily="34" charset="0"/>
              </a:rPr>
              <a:t>ANSWERS</a:t>
            </a:r>
            <a:endParaRPr lang="en-US" sz="4400" i="1" dirty="0">
              <a:solidFill>
                <a:schemeClr val="tx2">
                  <a:lumMod val="75000"/>
                </a:schemeClr>
              </a:solidFill>
              <a:latin typeface="Calibri" pitchFamily="34" charset="0"/>
              <a:cs typeface="Calibri" pitchFamily="34" charset="0"/>
            </a:endParaRPr>
          </a:p>
        </p:txBody>
      </p:sp>
      <p:sp>
        <p:nvSpPr>
          <p:cNvPr id="3" name="Content Placeholder 2"/>
          <p:cNvSpPr>
            <a:spLocks noGrp="1"/>
          </p:cNvSpPr>
          <p:nvPr>
            <p:ph idx="1"/>
          </p:nvPr>
        </p:nvSpPr>
        <p:spPr>
          <a:xfrm>
            <a:off x="381000" y="2209800"/>
            <a:ext cx="7239000" cy="4160520"/>
          </a:xfrm>
        </p:spPr>
        <p:txBody>
          <a:bodyPr>
            <a:normAutofit fontScale="92500" lnSpcReduction="10000"/>
          </a:bodyPr>
          <a:lstStyle/>
          <a:p>
            <a:pPr>
              <a:buNone/>
            </a:pPr>
            <a:r>
              <a:rPr lang="en-US" dirty="0" smtClean="0"/>
              <a:t>1. </a:t>
            </a:r>
            <a:r>
              <a:rPr lang="en-US" sz="2000" dirty="0" smtClean="0"/>
              <a:t>its Answer is 8.</a:t>
            </a:r>
            <a:br>
              <a:rPr lang="en-US" sz="2000" dirty="0" smtClean="0"/>
            </a:br>
            <a:r>
              <a:rPr lang="en-US" sz="2000" dirty="0" smtClean="0"/>
              <a:t>we divided the total number of balls in 3 parts. then then weighing any two parts(of balls).if there is in-balance then the heavy ball is present in heavy side or if their weight are equal then the heavy ball is present in third part. again divide the remaining balls in three parts and repeat this procedure until you find it.</a:t>
            </a:r>
          </a:p>
          <a:p>
            <a:pPr>
              <a:buNone/>
            </a:pPr>
            <a:r>
              <a:rPr lang="en-US" sz="2000" dirty="0" smtClean="0"/>
              <a:t>    6561&gt;2187&gt;729&gt;243&gt;81&gt;27&gt;9&gt;3&gt;1</a:t>
            </a:r>
            <a:endParaRPr lang="en-US" sz="2000" dirty="0" smtClean="0"/>
          </a:p>
          <a:p>
            <a:pPr>
              <a:buNone/>
            </a:pPr>
            <a:r>
              <a:rPr lang="en-US" sz="2000" dirty="0" smtClean="0"/>
              <a:t> </a:t>
            </a:r>
          </a:p>
          <a:p>
            <a:pPr>
              <a:buNone/>
            </a:pPr>
            <a:r>
              <a:rPr lang="en-US" sz="2400" b="1" dirty="0" smtClean="0">
                <a:solidFill>
                  <a:schemeClr val="tx2">
                    <a:lumMod val="75000"/>
                  </a:schemeClr>
                </a:solidFill>
              </a:rPr>
              <a:t>2 .        </a:t>
            </a:r>
            <a:r>
              <a:rPr lang="en-US" sz="2400" dirty="0" smtClean="0">
                <a:solidFill>
                  <a:schemeClr val="tx2">
                    <a:lumMod val="75000"/>
                  </a:schemeClr>
                </a:solidFill>
              </a:rPr>
              <a:t>1</a:t>
            </a:r>
            <a:r>
              <a:rPr lang="en-US" sz="2000" dirty="0" smtClean="0">
                <a:solidFill>
                  <a:schemeClr val="tx2">
                    <a:lumMod val="75000"/>
                  </a:schemeClr>
                </a:solidFill>
              </a:rPr>
              <a:t>) 21 Horses of 21 Rs</a:t>
            </a:r>
            <a:br>
              <a:rPr lang="en-US" sz="2000" dirty="0" smtClean="0">
                <a:solidFill>
                  <a:schemeClr val="tx2">
                    <a:lumMod val="75000"/>
                  </a:schemeClr>
                </a:solidFill>
              </a:rPr>
            </a:br>
            <a:r>
              <a:rPr lang="en-US" sz="2000" dirty="0" smtClean="0">
                <a:solidFill>
                  <a:schemeClr val="tx2">
                    <a:lumMod val="75000"/>
                  </a:schemeClr>
                </a:solidFill>
              </a:rPr>
              <a:t>           2</a:t>
            </a:r>
            <a:r>
              <a:rPr lang="en-US" sz="2000" dirty="0" smtClean="0">
                <a:solidFill>
                  <a:schemeClr val="tx2">
                    <a:lumMod val="75000"/>
                  </a:schemeClr>
                </a:solidFill>
              </a:rPr>
              <a:t>) 7 Elephants of 70 Rs</a:t>
            </a:r>
            <a:br>
              <a:rPr lang="en-US" sz="2000" dirty="0" smtClean="0">
                <a:solidFill>
                  <a:schemeClr val="tx2">
                    <a:lumMod val="75000"/>
                  </a:schemeClr>
                </a:solidFill>
              </a:rPr>
            </a:br>
            <a:r>
              <a:rPr lang="en-US" sz="2000" dirty="0" smtClean="0">
                <a:solidFill>
                  <a:schemeClr val="tx2">
                    <a:lumMod val="75000"/>
                  </a:schemeClr>
                </a:solidFill>
              </a:rPr>
              <a:t>           3</a:t>
            </a:r>
            <a:r>
              <a:rPr lang="en-US" sz="2000" dirty="0" smtClean="0">
                <a:solidFill>
                  <a:schemeClr val="tx2">
                    <a:lumMod val="75000"/>
                  </a:schemeClr>
                </a:solidFill>
              </a:rPr>
              <a:t>) 72 Camels of 9 </a:t>
            </a:r>
            <a:r>
              <a:rPr lang="en-US" sz="2000" dirty="0" err="1" smtClean="0">
                <a:solidFill>
                  <a:schemeClr val="tx2">
                    <a:lumMod val="75000"/>
                  </a:schemeClr>
                </a:solidFill>
              </a:rPr>
              <a:t>rs</a:t>
            </a:r>
            <a:r>
              <a:rPr lang="en-US" sz="2000" dirty="0" smtClean="0">
                <a:solidFill>
                  <a:schemeClr val="tx2">
                    <a:lumMod val="75000"/>
                  </a:schemeClr>
                </a:solidFill>
              </a:rPr>
              <a:t/>
            </a:r>
            <a:br>
              <a:rPr lang="en-US" sz="2000" dirty="0" smtClean="0">
                <a:solidFill>
                  <a:schemeClr val="tx2">
                    <a:lumMod val="75000"/>
                  </a:schemeClr>
                </a:solidFill>
              </a:rPr>
            </a:br>
            <a:r>
              <a:rPr lang="en-US" sz="2000" dirty="0" smtClean="0">
                <a:solidFill>
                  <a:schemeClr val="tx2">
                    <a:lumMod val="75000"/>
                  </a:schemeClr>
                </a:solidFill>
              </a:rPr>
              <a:t>           Total </a:t>
            </a:r>
            <a:r>
              <a:rPr lang="en-US" sz="2000" dirty="0" smtClean="0">
                <a:solidFill>
                  <a:schemeClr val="tx2">
                    <a:lumMod val="75000"/>
                  </a:schemeClr>
                </a:solidFill>
              </a:rPr>
              <a:t>100 Animals in 100 Rs</a:t>
            </a:r>
            <a:endParaRPr lang="en-US" sz="2000" dirty="0">
              <a:solidFill>
                <a:schemeClr val="tx2">
                  <a:lumMod val="75000"/>
                </a:schemeClr>
              </a:solidFill>
            </a:endParaRPr>
          </a:p>
        </p:txBody>
      </p:sp>
    </p:spTree>
  </p:cSld>
  <p:clrMapOvr>
    <a:masterClrMapping/>
  </p:clrMapOvr>
  <p:transition spd="slow" advTm="2262">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7239000" cy="2057400"/>
          </a:xfrm>
        </p:spPr>
        <p:txBody>
          <a:bodyPr>
            <a:normAutofit/>
          </a:bodyPr>
          <a:lstStyle/>
          <a:p>
            <a:r>
              <a:rPr lang="en-US" sz="6600" dirty="0" smtClean="0"/>
              <a:t>Thank you !!!!!</a:t>
            </a:r>
            <a:endParaRPr lang="en-US" sz="6600" dirty="0"/>
          </a:p>
        </p:txBody>
      </p:sp>
    </p:spTree>
  </p:cSld>
  <p:clrMapOvr>
    <a:masterClrMapping/>
  </p:clrMapOvr>
  <p:transition spd="slow" advTm="2262">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371</TotalTime>
  <Words>364</Words>
  <Application>Microsoft Office PowerPoint</Application>
  <PresentationFormat>On-screen Show (4:3)</PresentationFormat>
  <Paragraphs>92</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Opulent</vt:lpstr>
      <vt:lpstr>BTES</vt:lpstr>
      <vt:lpstr>Programs</vt:lpstr>
      <vt:lpstr>       WRITE A PROGRAM TO FIND WHEATER THE NUMBER IS PRIME OR NOT.</vt:lpstr>
      <vt:lpstr>WRITE A PROGRAM TO GENERATE FIBONACCI SERIES. </vt:lpstr>
      <vt:lpstr>  PUZZLES</vt:lpstr>
      <vt:lpstr>       </vt:lpstr>
      <vt:lpstr>ANSWERS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A PROGRAM</dc:title>
  <dc:creator>dell</dc:creator>
  <cp:lastModifiedBy>dell</cp:lastModifiedBy>
  <cp:revision>41</cp:revision>
  <dcterms:created xsi:type="dcterms:W3CDTF">2016-10-31T10:36:18Z</dcterms:created>
  <dcterms:modified xsi:type="dcterms:W3CDTF">2016-11-06T18:24:29Z</dcterms:modified>
</cp:coreProperties>
</file>