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72" r:id="rId2"/>
    <p:sldId id="273" r:id="rId3"/>
    <p:sldId id="274" r:id="rId4"/>
    <p:sldId id="259" r:id="rId5"/>
    <p:sldId id="258" r:id="rId6"/>
    <p:sldId id="260" r:id="rId7"/>
    <p:sldId id="261" r:id="rId8"/>
    <p:sldId id="265" r:id="rId9"/>
    <p:sldId id="262" r:id="rId10"/>
    <p:sldId id="263" r:id="rId11"/>
    <p:sldId id="264" r:id="rId12"/>
    <p:sldId id="266" r:id="rId13"/>
    <p:sldId id="267" r:id="rId14"/>
    <p:sldId id="270" r:id="rId15"/>
    <p:sldId id="276"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590" autoAdjust="0"/>
  </p:normalViewPr>
  <p:slideViewPr>
    <p:cSldViewPr>
      <p:cViewPr varScale="1">
        <p:scale>
          <a:sx n="62" d="100"/>
          <a:sy n="62" d="100"/>
        </p:scale>
        <p:origin x="-1500" y="-84"/>
      </p:cViewPr>
      <p:guideLst>
        <p:guide orient="horz" pos="2160"/>
        <p:guide pos="2880"/>
      </p:guideLst>
    </p:cSldViewPr>
  </p:slideViewPr>
  <p:outlineViewPr>
    <p:cViewPr>
      <p:scale>
        <a:sx n="33" d="100"/>
        <a:sy n="33" d="100"/>
      </p:scale>
      <p:origin x="54" y="1585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3EB9ADF-ACEB-446E-9D04-3FDB049CE939}" type="datetimeFigureOut">
              <a:rPr lang="en-US" smtClean="0"/>
              <a:pPr/>
              <a:t>11/18/2016</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9C88EC5-6165-4714-AAF5-405413A00F81}"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EB9ADF-ACEB-446E-9D04-3FDB049CE939}" type="datetimeFigureOut">
              <a:rPr lang="en-US" smtClean="0"/>
              <a:pPr/>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C88EC5-6165-4714-AAF5-405413A00F8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9C88EC5-6165-4714-AAF5-405413A00F81}"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EB9ADF-ACEB-446E-9D04-3FDB049CE939}" type="datetimeFigureOut">
              <a:rPr lang="en-US" smtClean="0"/>
              <a:pPr/>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3EB9ADF-ACEB-446E-9D04-3FDB049CE939}" type="datetimeFigureOut">
              <a:rPr lang="en-US" smtClean="0"/>
              <a:pPr/>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29C88EC5-6165-4714-AAF5-405413A00F81}"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3EB9ADF-ACEB-446E-9D04-3FDB049CE939}" type="datetimeFigureOut">
              <a:rPr lang="en-US" smtClean="0"/>
              <a:pPr/>
              <a:t>11/18/2016</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9C88EC5-6165-4714-AAF5-405413A00F81}"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3EB9ADF-ACEB-446E-9D04-3FDB049CE939}" type="datetimeFigureOut">
              <a:rPr lang="en-US" smtClean="0"/>
              <a:pPr/>
              <a:t>11/18/2016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C88EC5-6165-4714-AAF5-405413A00F81}"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3EB9ADF-ACEB-446E-9D04-3FDB049CE939}" type="datetimeFigureOut">
              <a:rPr lang="en-US" smtClean="0"/>
              <a:pPr/>
              <a:t>11/18/2016</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9C88EC5-6165-4714-AAF5-405413A00F81}"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EB9ADF-ACEB-446E-9D04-3FDB049CE939}" type="datetimeFigureOut">
              <a:rPr lang="en-US" smtClean="0"/>
              <a:pPr/>
              <a:t>11/18/2016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29C88EC5-6165-4714-AAF5-405413A00F8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3EB9ADF-ACEB-446E-9D04-3FDB049CE939}" type="datetimeFigureOut">
              <a:rPr lang="en-US" smtClean="0"/>
              <a:pPr/>
              <a:t>11/18/2016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9C88EC5-6165-4714-AAF5-405413A00F8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9C88EC5-6165-4714-AAF5-405413A00F81}"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3EB9ADF-ACEB-446E-9D04-3FDB049CE939}" type="datetimeFigureOut">
              <a:rPr lang="en-US" smtClean="0"/>
              <a:pPr/>
              <a:t>11/18/2016</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9C88EC5-6165-4714-AAF5-405413A00F81}"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A3EB9ADF-ACEB-446E-9D04-3FDB049CE939}" type="datetimeFigureOut">
              <a:rPr lang="en-US" smtClean="0"/>
              <a:pPr/>
              <a:t>11/18/2016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3EB9ADF-ACEB-446E-9D04-3FDB049CE939}" type="datetimeFigureOut">
              <a:rPr lang="en-US" smtClean="0"/>
              <a:pPr/>
              <a:t>11/18/2016</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9C88EC5-6165-4714-AAF5-405413A00F81}"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1143000"/>
          </a:xfrm>
        </p:spPr>
        <p:txBody>
          <a:bodyPr>
            <a:normAutofit fontScale="90000"/>
          </a:bodyPr>
          <a:lstStyle/>
          <a:p>
            <a:r>
              <a:rPr lang="en-US" dirty="0" smtClean="0"/>
              <a:t>Presentation on:</a:t>
            </a:r>
            <a:br>
              <a:rPr lang="en-US" dirty="0" smtClean="0"/>
            </a:br>
            <a:r>
              <a:rPr lang="en-US" dirty="0" smtClean="0"/>
              <a:t/>
            </a:r>
            <a:br>
              <a:rPr lang="en-US" dirty="0" smtClean="0"/>
            </a:br>
            <a:r>
              <a:rPr lang="en-US" dirty="0" smtClean="0"/>
              <a:t/>
            </a:r>
            <a:br>
              <a:rPr lang="en-US" dirty="0" smtClean="0"/>
            </a:br>
            <a:r>
              <a:rPr lang="en-US" sz="3100" dirty="0" smtClean="0"/>
              <a:t>  Database(Acid Property, Primary, Foreign  key, Create, Insert, Select Commands )</a:t>
            </a:r>
            <a:endParaRPr lang="en-US" sz="3100" dirty="0"/>
          </a:p>
        </p:txBody>
      </p:sp>
      <p:sp>
        <p:nvSpPr>
          <p:cNvPr id="3" name="Content Placeholder 2"/>
          <p:cNvSpPr>
            <a:spLocks noGrp="1"/>
          </p:cNvSpPr>
          <p:nvPr>
            <p:ph sz="quarter"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pPr>
              <a:buNone/>
            </a:pPr>
            <a:r>
              <a:rPr lang="en-US" dirty="0" smtClean="0"/>
              <a:t>                                    </a:t>
            </a:r>
          </a:p>
          <a:p>
            <a:pPr>
              <a:buNone/>
            </a:pPr>
            <a:r>
              <a:rPr lang="en-US" dirty="0"/>
              <a:t> </a:t>
            </a:r>
            <a:r>
              <a:rPr lang="en-US" dirty="0" smtClean="0"/>
              <a:t>                                        Submitted By: Rohit Dhiman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6172200"/>
          </a:xfrm>
        </p:spPr>
        <p:txBody>
          <a:bodyPr/>
          <a:lstStyle/>
          <a:p>
            <a:pPr>
              <a:buNone/>
            </a:pPr>
            <a:r>
              <a:rPr lang="en-US" sz="2000" dirty="0" smtClean="0"/>
              <a:t>     </a:t>
            </a:r>
            <a:r>
              <a:rPr lang="en-US" sz="2000" b="1" dirty="0" smtClean="0">
                <a:latin typeface="Bell MT" pitchFamily="18" charset="0"/>
              </a:rPr>
              <a:t>Now we want to select the content of the columns named "Last Name" an "First Name" from the table above.</a:t>
            </a:r>
          </a:p>
          <a:p>
            <a:pPr>
              <a:buNone/>
            </a:pPr>
            <a:r>
              <a:rPr lang="en-US" sz="2000" dirty="0" smtClean="0"/>
              <a:t>        </a:t>
            </a:r>
          </a:p>
          <a:p>
            <a:pPr>
              <a:buNone/>
            </a:pPr>
            <a:r>
              <a:rPr lang="en-US" sz="2000" dirty="0" smtClean="0"/>
              <a:t>        </a:t>
            </a:r>
          </a:p>
          <a:p>
            <a:pPr>
              <a:buNone/>
            </a:pPr>
            <a:endParaRPr lang="en-US" sz="2000" b="1" dirty="0" smtClean="0"/>
          </a:p>
          <a:p>
            <a:pPr>
              <a:buNone/>
            </a:pPr>
            <a:r>
              <a:rPr lang="en-US" sz="2000" b="1" dirty="0" smtClean="0"/>
              <a:t>       </a:t>
            </a:r>
            <a:r>
              <a:rPr lang="en-US" sz="1800" b="1" dirty="0" smtClean="0"/>
              <a:t>We use the following SELECT statement:</a:t>
            </a:r>
          </a:p>
          <a:p>
            <a:pPr>
              <a:buNone/>
            </a:pPr>
            <a:r>
              <a:rPr lang="en-US" sz="1800" dirty="0" smtClean="0"/>
              <a:t>         SELECT LastName,FirstName</a:t>
            </a:r>
          </a:p>
          <a:p>
            <a:pPr>
              <a:buNone/>
            </a:pPr>
            <a:r>
              <a:rPr lang="en-US" sz="1800" dirty="0" smtClean="0"/>
              <a:t>          FROM Persons</a:t>
            </a:r>
          </a:p>
          <a:p>
            <a:pPr>
              <a:buNone/>
            </a:pPr>
            <a:r>
              <a:rPr lang="en-US" sz="1800" b="1" dirty="0" smtClean="0"/>
              <a:t>        </a:t>
            </a:r>
          </a:p>
          <a:p>
            <a:pPr>
              <a:buNone/>
            </a:pPr>
            <a:r>
              <a:rPr lang="en-US" sz="1800" b="1" dirty="0" smtClean="0"/>
              <a:t>         </a:t>
            </a:r>
          </a:p>
          <a:p>
            <a:pPr>
              <a:buNone/>
            </a:pPr>
            <a:r>
              <a:rPr lang="en-US" sz="1800" b="1" dirty="0" smtClean="0"/>
              <a:t>The result-set will look like this:</a:t>
            </a:r>
          </a:p>
          <a:p>
            <a:pPr>
              <a:buNone/>
            </a:pPr>
            <a:endParaRPr lang="en-US" sz="2000" b="1" dirty="0"/>
          </a:p>
        </p:txBody>
      </p:sp>
      <p:graphicFrame>
        <p:nvGraphicFramePr>
          <p:cNvPr id="4" name="Table 3"/>
          <p:cNvGraphicFramePr>
            <a:graphicFrameLocks noGrp="1"/>
          </p:cNvGraphicFramePr>
          <p:nvPr/>
        </p:nvGraphicFramePr>
        <p:xfrm>
          <a:off x="1371600" y="4572000"/>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Last Name</a:t>
                      </a: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First Name</a:t>
                      </a:r>
                    </a:p>
                  </a:txBody>
                  <a:tcPr/>
                </a:tc>
              </a:tr>
              <a:tr h="370840">
                <a:tc>
                  <a:txBody>
                    <a:bodyPr/>
                    <a:lstStyle/>
                    <a:p>
                      <a:pPr algn="l"/>
                      <a:r>
                        <a:rPr lang="en-US" dirty="0"/>
                        <a:t>Hansen</a:t>
                      </a:r>
                    </a:p>
                  </a:txBody>
                  <a:tcPr marL="47625" marR="47625" marT="47625" marB="47625"/>
                </a:tc>
                <a:tc>
                  <a:txBody>
                    <a:bodyPr/>
                    <a:lstStyle/>
                    <a:p>
                      <a:pPr algn="l"/>
                      <a:r>
                        <a:rPr lang="en-US" dirty="0"/>
                        <a:t>Ola</a:t>
                      </a:r>
                    </a:p>
                  </a:txBody>
                  <a:tcPr marL="47625" marR="47625" marT="47625" marB="47625"/>
                </a:tc>
              </a:tr>
              <a:tr h="370840">
                <a:tc>
                  <a:txBody>
                    <a:bodyPr/>
                    <a:lstStyle/>
                    <a:p>
                      <a:pPr algn="l"/>
                      <a:r>
                        <a:rPr lang="en-US" dirty="0"/>
                        <a:t>Svendson</a:t>
                      </a:r>
                    </a:p>
                  </a:txBody>
                  <a:tcPr marL="47625" marR="47625" marT="47625" marB="47625"/>
                </a:tc>
                <a:tc>
                  <a:txBody>
                    <a:bodyPr/>
                    <a:lstStyle/>
                    <a:p>
                      <a:pPr algn="l"/>
                      <a:r>
                        <a:rPr lang="en-US" dirty="0"/>
                        <a:t>Tove</a:t>
                      </a:r>
                    </a:p>
                  </a:txBody>
                  <a:tcPr marL="47625" marR="47625" marT="47625" marB="47625"/>
                </a:tc>
              </a:tr>
              <a:tr h="370840">
                <a:tc>
                  <a:txBody>
                    <a:bodyPr/>
                    <a:lstStyle/>
                    <a:p>
                      <a:pPr algn="l"/>
                      <a:r>
                        <a:rPr lang="en-US" dirty="0"/>
                        <a:t>Pettersen</a:t>
                      </a:r>
                    </a:p>
                  </a:txBody>
                  <a:tcPr marL="47625" marR="47625" marT="47625" marB="47625"/>
                </a:tc>
                <a:tc>
                  <a:txBody>
                    <a:bodyPr/>
                    <a:lstStyle/>
                    <a:p>
                      <a:pPr algn="l"/>
                      <a:r>
                        <a:rPr lang="en-US" dirty="0"/>
                        <a:t>Kari</a:t>
                      </a:r>
                    </a:p>
                  </a:txBody>
                  <a:tcPr marL="47625" marR="47625" marT="47625" marB="47625"/>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96000"/>
          </a:xfrm>
        </p:spPr>
        <p:txBody>
          <a:bodyPr>
            <a:normAutofit/>
          </a:bodyPr>
          <a:lstStyle/>
          <a:p>
            <a:pPr>
              <a:buNone/>
            </a:pPr>
            <a:r>
              <a:rPr lang="en-US" sz="2400" b="1" dirty="0" smtClean="0"/>
              <a:t>                                    SELECT * Example</a:t>
            </a:r>
            <a:endParaRPr lang="en-US" sz="2400" dirty="0" smtClean="0"/>
          </a:p>
          <a:p>
            <a:pPr>
              <a:buNone/>
            </a:pPr>
            <a:r>
              <a:rPr lang="en-US" sz="2400" dirty="0" smtClean="0"/>
              <a:t>   </a:t>
            </a:r>
          </a:p>
          <a:p>
            <a:pPr>
              <a:buNone/>
            </a:pPr>
            <a:r>
              <a:rPr lang="en-US" sz="2400" dirty="0" smtClean="0"/>
              <a:t>     </a:t>
            </a:r>
          </a:p>
          <a:p>
            <a:pPr>
              <a:buNone/>
            </a:pPr>
            <a:r>
              <a:rPr lang="en-US" sz="2400" dirty="0" smtClean="0"/>
              <a:t>     </a:t>
            </a:r>
            <a:r>
              <a:rPr lang="en-US" sz="1800" dirty="0" smtClean="0"/>
              <a:t>Now we want to select all the columns from the "Persons“ table.</a:t>
            </a:r>
          </a:p>
          <a:p>
            <a:pPr>
              <a:buNone/>
            </a:pPr>
            <a:r>
              <a:rPr lang="en-US" sz="1800" dirty="0" smtClean="0"/>
              <a:t>      </a:t>
            </a:r>
            <a:r>
              <a:rPr lang="en-US" sz="1800" b="1" dirty="0" smtClean="0"/>
              <a:t>We use the following SELECT statement</a:t>
            </a:r>
            <a:r>
              <a:rPr lang="en-US" sz="1800" dirty="0" smtClean="0"/>
              <a:t>: </a:t>
            </a:r>
          </a:p>
          <a:p>
            <a:pPr>
              <a:buNone/>
            </a:pPr>
            <a:r>
              <a:rPr lang="en-US" sz="1800" dirty="0" smtClean="0"/>
              <a:t>       SELECT * FROM Persons</a:t>
            </a:r>
          </a:p>
          <a:p>
            <a:pPr>
              <a:buNone/>
            </a:pPr>
            <a:endParaRPr lang="en-US" sz="1800" dirty="0" smtClean="0"/>
          </a:p>
          <a:p>
            <a:pPr>
              <a:buNone/>
            </a:pPr>
            <a:r>
              <a:rPr lang="en-US" sz="1800" dirty="0" smtClean="0"/>
              <a:t>      </a:t>
            </a:r>
          </a:p>
          <a:p>
            <a:pPr>
              <a:buNone/>
            </a:pPr>
            <a:r>
              <a:rPr lang="en-US" sz="1800" dirty="0" smtClean="0"/>
              <a:t>       The asterisk (*) is a quick way of selecting all columns!</a:t>
            </a:r>
          </a:p>
          <a:p>
            <a:pPr>
              <a:buNone/>
            </a:pPr>
            <a:r>
              <a:rPr lang="en-US" sz="1800" dirty="0" smtClean="0"/>
              <a:t>       The result-set will look like this:</a:t>
            </a:r>
          </a:p>
        </p:txBody>
      </p:sp>
      <p:graphicFrame>
        <p:nvGraphicFramePr>
          <p:cNvPr id="4" name="Table 3"/>
          <p:cNvGraphicFramePr>
            <a:graphicFrameLocks noGrp="1"/>
          </p:cNvGraphicFramePr>
          <p:nvPr/>
        </p:nvGraphicFramePr>
        <p:xfrm>
          <a:off x="685800" y="4343400"/>
          <a:ext cx="7696200" cy="1559559"/>
        </p:xfrm>
        <a:graphic>
          <a:graphicData uri="http://schemas.openxmlformats.org/drawingml/2006/table">
            <a:tbl>
              <a:tblPr firstRow="1" bandRow="1">
                <a:tableStyleId>{5C22544A-7EE6-4342-B048-85BDC9FD1C3A}</a:tableStyleId>
              </a:tblPr>
              <a:tblGrid>
                <a:gridCol w="1539240"/>
                <a:gridCol w="1539240"/>
                <a:gridCol w="1539240"/>
                <a:gridCol w="2020252"/>
                <a:gridCol w="1058228"/>
              </a:tblGrid>
              <a:tr h="4782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P_Id</a:t>
                      </a: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LastName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FirstName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Address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City</a:t>
                      </a:r>
                    </a:p>
                  </a:txBody>
                  <a:tcPr/>
                </a:tc>
              </a:tr>
              <a:tr h="360427">
                <a:tc>
                  <a:txBody>
                    <a:bodyPr/>
                    <a:lstStyle/>
                    <a:p>
                      <a:pPr algn="l"/>
                      <a:r>
                        <a:rPr lang="en-US" sz="1400" dirty="0"/>
                        <a:t>1</a:t>
                      </a:r>
                    </a:p>
                  </a:txBody>
                  <a:tcPr marL="47625" marR="47625" marT="47625" marB="47625"/>
                </a:tc>
                <a:tc>
                  <a:txBody>
                    <a:bodyPr/>
                    <a:lstStyle/>
                    <a:p>
                      <a:pPr algn="l"/>
                      <a:r>
                        <a:rPr lang="en-US" sz="1400" dirty="0"/>
                        <a:t>Hansen</a:t>
                      </a:r>
                    </a:p>
                  </a:txBody>
                  <a:tcPr marL="47625" marR="47625" marT="47625" marB="47625"/>
                </a:tc>
                <a:tc>
                  <a:txBody>
                    <a:bodyPr/>
                    <a:lstStyle/>
                    <a:p>
                      <a:pPr algn="l"/>
                      <a:r>
                        <a:rPr lang="en-US" sz="1400" dirty="0"/>
                        <a:t>Ola</a:t>
                      </a:r>
                    </a:p>
                  </a:txBody>
                  <a:tcPr marL="47625" marR="47625" marT="47625" marB="47625"/>
                </a:tc>
                <a:tc>
                  <a:txBody>
                    <a:bodyPr/>
                    <a:lstStyle/>
                    <a:p>
                      <a:pPr algn="l"/>
                      <a:r>
                        <a:rPr lang="en-US" sz="1400" dirty="0"/>
                        <a:t>Timoteivn 10</a:t>
                      </a:r>
                    </a:p>
                  </a:txBody>
                  <a:tcPr marL="47625" marR="47625" marT="47625" marB="47625"/>
                </a:tc>
                <a:tc>
                  <a:txBody>
                    <a:bodyPr/>
                    <a:lstStyle/>
                    <a:p>
                      <a:pPr algn="l"/>
                      <a:r>
                        <a:rPr lang="en-US" sz="1400" dirty="0"/>
                        <a:t>Sandnes</a:t>
                      </a:r>
                    </a:p>
                  </a:txBody>
                  <a:tcPr marL="47625" marR="47625" marT="47625" marB="47625"/>
                </a:tc>
              </a:tr>
              <a:tr h="360427">
                <a:tc>
                  <a:txBody>
                    <a:bodyPr/>
                    <a:lstStyle/>
                    <a:p>
                      <a:pPr algn="l"/>
                      <a:r>
                        <a:rPr lang="en-US" sz="1400" dirty="0"/>
                        <a:t>2</a:t>
                      </a:r>
                    </a:p>
                  </a:txBody>
                  <a:tcPr marL="47625" marR="47625" marT="47625" marB="47625"/>
                </a:tc>
                <a:tc>
                  <a:txBody>
                    <a:bodyPr/>
                    <a:lstStyle/>
                    <a:p>
                      <a:pPr algn="l"/>
                      <a:r>
                        <a:rPr lang="en-US" sz="1400" dirty="0"/>
                        <a:t>Svendson</a:t>
                      </a:r>
                    </a:p>
                  </a:txBody>
                  <a:tcPr marL="47625" marR="47625" marT="47625" marB="47625"/>
                </a:tc>
                <a:tc>
                  <a:txBody>
                    <a:bodyPr/>
                    <a:lstStyle/>
                    <a:p>
                      <a:pPr algn="l"/>
                      <a:r>
                        <a:rPr lang="en-US" sz="1400" dirty="0"/>
                        <a:t>Tove</a:t>
                      </a:r>
                    </a:p>
                  </a:txBody>
                  <a:tcPr marL="47625" marR="47625" marT="47625" marB="47625"/>
                </a:tc>
                <a:tc>
                  <a:txBody>
                    <a:bodyPr/>
                    <a:lstStyle/>
                    <a:p>
                      <a:pPr algn="l"/>
                      <a:r>
                        <a:rPr lang="en-US" sz="1400" dirty="0"/>
                        <a:t>Borgvn 23</a:t>
                      </a:r>
                    </a:p>
                  </a:txBody>
                  <a:tcPr marL="47625" marR="47625" marT="47625" marB="47625"/>
                </a:tc>
                <a:tc>
                  <a:txBody>
                    <a:bodyPr/>
                    <a:lstStyle/>
                    <a:p>
                      <a:pPr algn="l"/>
                      <a:r>
                        <a:rPr lang="en-US" sz="1400" dirty="0"/>
                        <a:t>Sandnes</a:t>
                      </a:r>
                    </a:p>
                  </a:txBody>
                  <a:tcPr marL="47625" marR="47625" marT="47625" marB="47625"/>
                </a:tc>
              </a:tr>
              <a:tr h="360427">
                <a:tc>
                  <a:txBody>
                    <a:bodyPr/>
                    <a:lstStyle/>
                    <a:p>
                      <a:pPr algn="l"/>
                      <a:r>
                        <a:rPr lang="en-US" sz="1400" dirty="0"/>
                        <a:t>3</a:t>
                      </a:r>
                    </a:p>
                  </a:txBody>
                  <a:tcPr marL="47625" marR="47625" marT="47625" marB="47625"/>
                </a:tc>
                <a:tc>
                  <a:txBody>
                    <a:bodyPr/>
                    <a:lstStyle/>
                    <a:p>
                      <a:pPr algn="l"/>
                      <a:r>
                        <a:rPr lang="en-US" sz="1400" dirty="0"/>
                        <a:t>Pettersen</a:t>
                      </a:r>
                    </a:p>
                  </a:txBody>
                  <a:tcPr marL="47625" marR="47625" marT="47625" marB="47625"/>
                </a:tc>
                <a:tc>
                  <a:txBody>
                    <a:bodyPr/>
                    <a:lstStyle/>
                    <a:p>
                      <a:pPr algn="l"/>
                      <a:r>
                        <a:rPr lang="en-US" sz="1400" dirty="0"/>
                        <a:t>Kari</a:t>
                      </a:r>
                    </a:p>
                  </a:txBody>
                  <a:tcPr marL="47625" marR="47625" marT="47625" marB="47625"/>
                </a:tc>
                <a:tc>
                  <a:txBody>
                    <a:bodyPr/>
                    <a:lstStyle/>
                    <a:p>
                      <a:pPr algn="l"/>
                      <a:r>
                        <a:rPr lang="en-US" sz="1400" dirty="0"/>
                        <a:t>Storgt 20</a:t>
                      </a:r>
                    </a:p>
                  </a:txBody>
                  <a:tcPr marL="47625" marR="47625" marT="47625" marB="47625"/>
                </a:tc>
                <a:tc>
                  <a:txBody>
                    <a:bodyPr/>
                    <a:lstStyle/>
                    <a:p>
                      <a:pPr algn="l"/>
                      <a:r>
                        <a:rPr lang="en-US" sz="1400" dirty="0"/>
                        <a:t>Stavanger</a:t>
                      </a:r>
                    </a:p>
                  </a:txBody>
                  <a:tcPr marL="47625" marR="47625" marT="47625" marB="47625"/>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324600"/>
          </a:xfrm>
        </p:spPr>
        <p:txBody>
          <a:bodyPr/>
          <a:lstStyle/>
          <a:p>
            <a:pPr>
              <a:buNone/>
            </a:pPr>
            <a:r>
              <a:rPr lang="en-US" sz="2000" dirty="0" smtClean="0"/>
              <a:t> </a:t>
            </a:r>
          </a:p>
          <a:p>
            <a:pPr>
              <a:buNone/>
            </a:pPr>
            <a:r>
              <a:rPr lang="en-US" sz="2000" b="1" dirty="0" smtClean="0"/>
              <a:t>Now we want to insert a new row in the "Persons" table.</a:t>
            </a:r>
            <a:endParaRPr lang="en-US" sz="2000" dirty="0" smtClean="0"/>
          </a:p>
          <a:p>
            <a:pPr>
              <a:buNone/>
            </a:pPr>
            <a:r>
              <a:rPr lang="en-US" sz="2000" dirty="0" smtClean="0"/>
              <a:t>     </a:t>
            </a:r>
          </a:p>
          <a:p>
            <a:pPr>
              <a:buNone/>
            </a:pPr>
            <a:r>
              <a:rPr lang="en-US" sz="2000" dirty="0" smtClean="0"/>
              <a:t>     </a:t>
            </a:r>
          </a:p>
          <a:p>
            <a:pPr>
              <a:buNone/>
            </a:pPr>
            <a:r>
              <a:rPr lang="en-US" sz="2000" dirty="0" smtClean="0"/>
              <a:t>       </a:t>
            </a:r>
            <a:r>
              <a:rPr lang="en-US" sz="1800" dirty="0" smtClean="0"/>
              <a:t>We use the following SQL statement:</a:t>
            </a:r>
          </a:p>
          <a:p>
            <a:pPr>
              <a:buNone/>
            </a:pPr>
            <a:endParaRPr lang="en-US" sz="1800" dirty="0" smtClean="0"/>
          </a:p>
          <a:p>
            <a:pPr>
              <a:buNone/>
            </a:pPr>
            <a:r>
              <a:rPr lang="en-US" sz="1800" dirty="0" smtClean="0"/>
              <a:t>          INSERT INTO Persons </a:t>
            </a:r>
          </a:p>
          <a:p>
            <a:pPr>
              <a:buNone/>
            </a:pPr>
            <a:r>
              <a:rPr lang="en-US" sz="1800" dirty="0" smtClean="0"/>
              <a:t>          VALUES (4,'Nilsen', 'Johan', 'Bakken 2', 'Stavanger')</a:t>
            </a:r>
          </a:p>
          <a:p>
            <a:pPr>
              <a:buNone/>
            </a:pPr>
            <a:endParaRPr lang="en-US" sz="1800" dirty="0" smtClean="0"/>
          </a:p>
          <a:p>
            <a:pPr>
              <a:buNone/>
            </a:pPr>
            <a:r>
              <a:rPr lang="en-US" sz="1800" dirty="0" smtClean="0"/>
              <a:t>      </a:t>
            </a:r>
            <a:r>
              <a:rPr lang="en-US" sz="1800" b="1" dirty="0" smtClean="0"/>
              <a:t>  The "Persons" table will now look like this:</a:t>
            </a:r>
          </a:p>
          <a:p>
            <a:pPr>
              <a:buNone/>
            </a:pPr>
            <a:endParaRPr lang="en-US" sz="2000" b="1" dirty="0" smtClean="0"/>
          </a:p>
          <a:p>
            <a:pPr>
              <a:buNone/>
            </a:pPr>
            <a:endParaRPr lang="en-US" sz="2000" b="1" dirty="0" smtClean="0"/>
          </a:p>
          <a:p>
            <a:pPr>
              <a:buNone/>
            </a:pPr>
            <a:endParaRPr lang="en-US" sz="2000" dirty="0" smtClean="0"/>
          </a:p>
          <a:p>
            <a:pPr>
              <a:buNone/>
            </a:pPr>
            <a:endParaRPr lang="en-US" dirty="0"/>
          </a:p>
        </p:txBody>
      </p:sp>
      <p:graphicFrame>
        <p:nvGraphicFramePr>
          <p:cNvPr id="4" name="Table 3"/>
          <p:cNvGraphicFramePr>
            <a:graphicFrameLocks noGrp="1"/>
          </p:cNvGraphicFramePr>
          <p:nvPr/>
        </p:nvGraphicFramePr>
        <p:xfrm>
          <a:off x="914400" y="4191000"/>
          <a:ext cx="7467600" cy="1901518"/>
        </p:xfrm>
        <a:graphic>
          <a:graphicData uri="http://schemas.openxmlformats.org/drawingml/2006/table">
            <a:tbl>
              <a:tblPr firstRow="1" bandRow="1">
                <a:tableStyleId>{5C22544A-7EE6-4342-B048-85BDC9FD1C3A}</a:tableStyleId>
              </a:tblPr>
              <a:tblGrid>
                <a:gridCol w="990600"/>
                <a:gridCol w="1996440"/>
                <a:gridCol w="1493520"/>
                <a:gridCol w="1767840"/>
                <a:gridCol w="1219200"/>
              </a:tblGrid>
              <a:tr h="341772">
                <a:tc>
                  <a:txBody>
                    <a:bodyPr/>
                    <a:lstStyle/>
                    <a:p>
                      <a:pPr algn="l"/>
                      <a:r>
                        <a:rPr lang="en-US" dirty="0"/>
                        <a:t>P_Id</a:t>
                      </a:r>
                    </a:p>
                  </a:txBody>
                  <a:tcPr marL="47625" marR="47625" marT="47625" marB="47625"/>
                </a:tc>
                <a:tc>
                  <a:txBody>
                    <a:bodyPr/>
                    <a:lstStyle/>
                    <a:p>
                      <a:pPr algn="l"/>
                      <a:r>
                        <a:rPr lang="en-US" dirty="0"/>
                        <a:t>LastName</a:t>
                      </a:r>
                    </a:p>
                  </a:txBody>
                  <a:tcPr marL="47625" marR="47625" marT="47625" marB="47625"/>
                </a:tc>
                <a:tc>
                  <a:txBody>
                    <a:bodyPr/>
                    <a:lstStyle/>
                    <a:p>
                      <a:pPr algn="l"/>
                      <a:r>
                        <a:rPr lang="en-US" dirty="0"/>
                        <a:t>FirstName</a:t>
                      </a:r>
                    </a:p>
                  </a:txBody>
                  <a:tcPr marL="47625" marR="47625" marT="47625" marB="47625"/>
                </a:tc>
                <a:tc>
                  <a:txBody>
                    <a:bodyPr/>
                    <a:lstStyle/>
                    <a:p>
                      <a:pPr algn="l"/>
                      <a:r>
                        <a:rPr lang="en-US" dirty="0"/>
                        <a:t>Address</a:t>
                      </a:r>
                    </a:p>
                  </a:txBody>
                  <a:tcPr marL="47625" marR="47625" marT="47625" marB="47625"/>
                </a:tc>
                <a:tc>
                  <a:txBody>
                    <a:bodyPr/>
                    <a:lstStyle/>
                    <a:p>
                      <a:pPr algn="l"/>
                      <a:r>
                        <a:rPr lang="en-US" dirty="0"/>
                        <a:t>City</a:t>
                      </a:r>
                    </a:p>
                  </a:txBody>
                  <a:tcPr marL="47625" marR="47625" marT="47625" marB="47625"/>
                </a:tc>
              </a:tr>
              <a:tr h="382987">
                <a:tc>
                  <a:txBody>
                    <a:bodyPr/>
                    <a:lstStyle/>
                    <a:p>
                      <a:pPr algn="l"/>
                      <a:r>
                        <a:rPr lang="en-US" dirty="0"/>
                        <a:t>1</a:t>
                      </a:r>
                    </a:p>
                  </a:txBody>
                  <a:tcPr marL="47625" marR="47625" marT="47625" marB="47625"/>
                </a:tc>
                <a:tc>
                  <a:txBody>
                    <a:bodyPr/>
                    <a:lstStyle/>
                    <a:p>
                      <a:pPr algn="l"/>
                      <a:r>
                        <a:rPr lang="en-US" dirty="0"/>
                        <a:t>Hansen</a:t>
                      </a:r>
                    </a:p>
                  </a:txBody>
                  <a:tcPr marL="47625" marR="47625" marT="47625" marB="47625"/>
                </a:tc>
                <a:tc>
                  <a:txBody>
                    <a:bodyPr/>
                    <a:lstStyle/>
                    <a:p>
                      <a:pPr algn="l"/>
                      <a:r>
                        <a:rPr lang="en-US" dirty="0"/>
                        <a:t>Ola</a:t>
                      </a:r>
                    </a:p>
                  </a:txBody>
                  <a:tcPr marL="47625" marR="47625" marT="47625" marB="47625"/>
                </a:tc>
                <a:tc>
                  <a:txBody>
                    <a:bodyPr/>
                    <a:lstStyle/>
                    <a:p>
                      <a:pPr algn="l"/>
                      <a:r>
                        <a:rPr lang="en-US" dirty="0"/>
                        <a:t>Timoteivn 10</a:t>
                      </a:r>
                    </a:p>
                  </a:txBody>
                  <a:tcPr marL="47625" marR="47625" marT="47625" marB="47625"/>
                </a:tc>
                <a:tc>
                  <a:txBody>
                    <a:bodyPr/>
                    <a:lstStyle/>
                    <a:p>
                      <a:pPr algn="l"/>
                      <a:r>
                        <a:rPr lang="en-US" dirty="0"/>
                        <a:t>Sandnes</a:t>
                      </a:r>
                    </a:p>
                  </a:txBody>
                  <a:tcPr marL="47625" marR="47625" marT="47625" marB="47625"/>
                </a:tc>
              </a:tr>
              <a:tr h="382987">
                <a:tc>
                  <a:txBody>
                    <a:bodyPr/>
                    <a:lstStyle/>
                    <a:p>
                      <a:pPr algn="l"/>
                      <a:r>
                        <a:rPr lang="en-US" dirty="0"/>
                        <a:t>2</a:t>
                      </a:r>
                    </a:p>
                  </a:txBody>
                  <a:tcPr marL="47625" marR="47625" marT="47625" marB="47625"/>
                </a:tc>
                <a:tc>
                  <a:txBody>
                    <a:bodyPr/>
                    <a:lstStyle/>
                    <a:p>
                      <a:pPr algn="l"/>
                      <a:r>
                        <a:rPr lang="en-US" dirty="0"/>
                        <a:t>Svendson</a:t>
                      </a:r>
                    </a:p>
                  </a:txBody>
                  <a:tcPr marL="47625" marR="47625" marT="47625" marB="47625"/>
                </a:tc>
                <a:tc>
                  <a:txBody>
                    <a:bodyPr/>
                    <a:lstStyle/>
                    <a:p>
                      <a:pPr algn="l"/>
                      <a:r>
                        <a:rPr lang="en-US" dirty="0"/>
                        <a:t>Tove</a:t>
                      </a:r>
                    </a:p>
                  </a:txBody>
                  <a:tcPr marL="47625" marR="47625" marT="47625" marB="47625"/>
                </a:tc>
                <a:tc>
                  <a:txBody>
                    <a:bodyPr/>
                    <a:lstStyle/>
                    <a:p>
                      <a:pPr algn="l"/>
                      <a:r>
                        <a:rPr lang="en-US" dirty="0"/>
                        <a:t>Borgvn 23</a:t>
                      </a:r>
                    </a:p>
                  </a:txBody>
                  <a:tcPr marL="47625" marR="47625" marT="47625" marB="47625"/>
                </a:tc>
                <a:tc>
                  <a:txBody>
                    <a:bodyPr/>
                    <a:lstStyle/>
                    <a:p>
                      <a:pPr algn="l"/>
                      <a:r>
                        <a:rPr lang="en-US" dirty="0"/>
                        <a:t>Sandnes</a:t>
                      </a:r>
                    </a:p>
                  </a:txBody>
                  <a:tcPr marL="47625" marR="47625" marT="47625" marB="47625"/>
                </a:tc>
              </a:tr>
              <a:tr h="382987">
                <a:tc>
                  <a:txBody>
                    <a:bodyPr/>
                    <a:lstStyle/>
                    <a:p>
                      <a:pPr algn="l"/>
                      <a:r>
                        <a:rPr lang="en-US" dirty="0"/>
                        <a:t>3</a:t>
                      </a:r>
                    </a:p>
                  </a:txBody>
                  <a:tcPr marL="47625" marR="47625" marT="47625" marB="47625"/>
                </a:tc>
                <a:tc>
                  <a:txBody>
                    <a:bodyPr/>
                    <a:lstStyle/>
                    <a:p>
                      <a:pPr algn="l"/>
                      <a:r>
                        <a:rPr lang="en-US" dirty="0"/>
                        <a:t>Pettersen</a:t>
                      </a:r>
                    </a:p>
                  </a:txBody>
                  <a:tcPr marL="47625" marR="47625" marT="47625" marB="47625"/>
                </a:tc>
                <a:tc>
                  <a:txBody>
                    <a:bodyPr/>
                    <a:lstStyle/>
                    <a:p>
                      <a:pPr algn="l"/>
                      <a:r>
                        <a:rPr lang="en-US" dirty="0"/>
                        <a:t>Kari</a:t>
                      </a:r>
                    </a:p>
                  </a:txBody>
                  <a:tcPr marL="47625" marR="47625" marT="47625" marB="47625"/>
                </a:tc>
                <a:tc>
                  <a:txBody>
                    <a:bodyPr/>
                    <a:lstStyle/>
                    <a:p>
                      <a:pPr algn="l"/>
                      <a:r>
                        <a:rPr lang="en-US" dirty="0"/>
                        <a:t>Storgt 20</a:t>
                      </a:r>
                    </a:p>
                  </a:txBody>
                  <a:tcPr marL="47625" marR="47625" marT="47625" marB="47625"/>
                </a:tc>
                <a:tc>
                  <a:txBody>
                    <a:bodyPr/>
                    <a:lstStyle/>
                    <a:p>
                      <a:pPr algn="l"/>
                      <a:r>
                        <a:rPr lang="en-US" dirty="0"/>
                        <a:t>Stavanger</a:t>
                      </a:r>
                    </a:p>
                  </a:txBody>
                  <a:tcPr marL="47625" marR="47625" marT="47625" marB="47625"/>
                </a:tc>
              </a:tr>
              <a:tr h="382987">
                <a:tc>
                  <a:txBody>
                    <a:bodyPr/>
                    <a:lstStyle/>
                    <a:p>
                      <a:pPr algn="l"/>
                      <a:r>
                        <a:rPr lang="en-US" dirty="0"/>
                        <a:t>4</a:t>
                      </a:r>
                    </a:p>
                  </a:txBody>
                  <a:tcPr marL="47625" marR="47625" marT="47625" marB="47625"/>
                </a:tc>
                <a:tc>
                  <a:txBody>
                    <a:bodyPr/>
                    <a:lstStyle/>
                    <a:p>
                      <a:pPr algn="l"/>
                      <a:r>
                        <a:rPr lang="en-US" dirty="0"/>
                        <a:t>Nilsen</a:t>
                      </a:r>
                    </a:p>
                  </a:txBody>
                  <a:tcPr marL="47625" marR="47625" marT="47625" marB="47625"/>
                </a:tc>
                <a:tc>
                  <a:txBody>
                    <a:bodyPr/>
                    <a:lstStyle/>
                    <a:p>
                      <a:pPr algn="l"/>
                      <a:r>
                        <a:rPr lang="en-US" dirty="0"/>
                        <a:t>Johan</a:t>
                      </a:r>
                    </a:p>
                  </a:txBody>
                  <a:tcPr marL="47625" marR="47625" marT="47625" marB="47625"/>
                </a:tc>
                <a:tc>
                  <a:txBody>
                    <a:bodyPr/>
                    <a:lstStyle/>
                    <a:p>
                      <a:pPr algn="l"/>
                      <a:r>
                        <a:rPr lang="en-US" dirty="0"/>
                        <a:t>Bakken 2</a:t>
                      </a:r>
                    </a:p>
                  </a:txBody>
                  <a:tcPr marL="47625" marR="47625" marT="47625" marB="47625"/>
                </a:tc>
                <a:tc>
                  <a:txBody>
                    <a:bodyPr/>
                    <a:lstStyle/>
                    <a:p>
                      <a:pPr algn="l"/>
                      <a:r>
                        <a:rPr lang="en-US" dirty="0"/>
                        <a:t>Stavanger</a:t>
                      </a:r>
                    </a:p>
                  </a:txBody>
                  <a:tcPr marL="47625" marR="47625" marT="47625" marB="47625"/>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400" b="1" dirty="0" smtClean="0"/>
              <a:t>Insert Data Only in Specified Columns</a:t>
            </a:r>
            <a:endParaRPr lang="en-US" sz="2400" dirty="0"/>
          </a:p>
        </p:txBody>
      </p:sp>
      <p:sp>
        <p:nvSpPr>
          <p:cNvPr id="3" name="Content Placeholder 2"/>
          <p:cNvSpPr>
            <a:spLocks noGrp="1"/>
          </p:cNvSpPr>
          <p:nvPr>
            <p:ph sz="quarter" idx="1"/>
          </p:nvPr>
        </p:nvSpPr>
        <p:spPr>
          <a:xfrm>
            <a:off x="457200" y="1524000"/>
            <a:ext cx="8229600" cy="5029200"/>
          </a:xfrm>
        </p:spPr>
        <p:txBody>
          <a:bodyPr/>
          <a:lstStyle/>
          <a:p>
            <a:pPr>
              <a:buNone/>
            </a:pPr>
            <a:r>
              <a:rPr lang="en-US" sz="2400" dirty="0" smtClean="0"/>
              <a:t>    </a:t>
            </a:r>
            <a:r>
              <a:rPr lang="en-US" sz="1800" b="1" dirty="0" smtClean="0"/>
              <a:t>It is also possible to only add data in specific columns.</a:t>
            </a:r>
          </a:p>
          <a:p>
            <a:pPr>
              <a:buNone/>
            </a:pPr>
            <a:r>
              <a:rPr lang="en-US" sz="1800" dirty="0" smtClean="0"/>
              <a:t>     The following SQL statement will add a new row, but only add data in the "P_Id", "LastName" and the "FirstName" columns:</a:t>
            </a:r>
          </a:p>
          <a:p>
            <a:pPr>
              <a:buNone/>
            </a:pPr>
            <a:r>
              <a:rPr lang="en-US" sz="1800" dirty="0" smtClean="0"/>
              <a:t>    INSERT INTO Persons (P_Id, LastName, FirstName)</a:t>
            </a:r>
          </a:p>
          <a:p>
            <a:pPr>
              <a:buNone/>
            </a:pPr>
            <a:r>
              <a:rPr lang="en-US" sz="1800" dirty="0" smtClean="0"/>
              <a:t>       VALUES (5, 'Tjessem', 'Jakob')</a:t>
            </a:r>
          </a:p>
          <a:p>
            <a:pPr>
              <a:buNone/>
            </a:pPr>
            <a:r>
              <a:rPr lang="en-US" sz="2000" b="1" dirty="0" smtClean="0"/>
              <a:t>   </a:t>
            </a:r>
          </a:p>
          <a:p>
            <a:pPr>
              <a:buNone/>
            </a:pPr>
            <a:r>
              <a:rPr lang="en-US" sz="2000" b="1" dirty="0" smtClean="0"/>
              <a:t>      </a:t>
            </a:r>
            <a:r>
              <a:rPr lang="en-US" sz="1800" b="1" dirty="0" smtClean="0"/>
              <a:t>The "Persons" table will now look like this:</a:t>
            </a:r>
          </a:p>
          <a:p>
            <a:pPr>
              <a:buNone/>
            </a:pPr>
            <a:endParaRPr lang="en-US" sz="2000" dirty="0" smtClean="0"/>
          </a:p>
          <a:p>
            <a:pPr>
              <a:buNone/>
            </a:pPr>
            <a:endParaRPr lang="en-US" sz="2000" dirty="0"/>
          </a:p>
        </p:txBody>
      </p:sp>
      <p:graphicFrame>
        <p:nvGraphicFramePr>
          <p:cNvPr id="4" name="Table 3"/>
          <p:cNvGraphicFramePr>
            <a:graphicFrameLocks noGrp="1"/>
          </p:cNvGraphicFramePr>
          <p:nvPr/>
        </p:nvGraphicFramePr>
        <p:xfrm>
          <a:off x="914400" y="4191000"/>
          <a:ext cx="7239000" cy="1981200"/>
        </p:xfrm>
        <a:graphic>
          <a:graphicData uri="http://schemas.openxmlformats.org/drawingml/2006/table">
            <a:tbl>
              <a:tblPr firstRow="1" bandRow="1">
                <a:tableStyleId>{5C22544A-7EE6-4342-B048-85BDC9FD1C3A}</a:tableStyleId>
              </a:tblPr>
              <a:tblGrid>
                <a:gridCol w="1066800"/>
                <a:gridCol w="1447800"/>
                <a:gridCol w="1524000"/>
                <a:gridCol w="1828800"/>
                <a:gridCol w="1371600"/>
              </a:tblGrid>
              <a:tr h="330200">
                <a:tc>
                  <a:txBody>
                    <a:bodyPr/>
                    <a:lstStyle/>
                    <a:p>
                      <a:pPr algn="l"/>
                      <a:r>
                        <a:rPr lang="en-US" sz="1500" baseline="0" dirty="0"/>
                        <a:t>P_Id</a:t>
                      </a:r>
                    </a:p>
                  </a:txBody>
                  <a:tcPr marL="47625" marR="47625" marT="47625" marB="47625"/>
                </a:tc>
                <a:tc>
                  <a:txBody>
                    <a:bodyPr/>
                    <a:lstStyle/>
                    <a:p>
                      <a:pPr algn="l"/>
                      <a:r>
                        <a:rPr lang="en-US" sz="1500" baseline="0" dirty="0"/>
                        <a:t>LastName</a:t>
                      </a:r>
                    </a:p>
                  </a:txBody>
                  <a:tcPr marL="47625" marR="47625" marT="47625" marB="47625"/>
                </a:tc>
                <a:tc>
                  <a:txBody>
                    <a:bodyPr/>
                    <a:lstStyle/>
                    <a:p>
                      <a:pPr algn="l"/>
                      <a:r>
                        <a:rPr lang="en-US" sz="1500" baseline="0" dirty="0"/>
                        <a:t>FirstName</a:t>
                      </a:r>
                    </a:p>
                  </a:txBody>
                  <a:tcPr marL="47625" marR="47625" marT="47625" marB="47625"/>
                </a:tc>
                <a:tc>
                  <a:txBody>
                    <a:bodyPr/>
                    <a:lstStyle/>
                    <a:p>
                      <a:pPr algn="l"/>
                      <a:r>
                        <a:rPr lang="en-US" sz="1500" baseline="0" dirty="0"/>
                        <a:t>Address</a:t>
                      </a:r>
                    </a:p>
                  </a:txBody>
                  <a:tcPr marL="47625" marR="47625" marT="47625" marB="47625"/>
                </a:tc>
                <a:tc>
                  <a:txBody>
                    <a:bodyPr/>
                    <a:lstStyle/>
                    <a:p>
                      <a:pPr algn="l"/>
                      <a:r>
                        <a:rPr lang="en-US" sz="1500" baseline="0" dirty="0"/>
                        <a:t>City</a:t>
                      </a:r>
                    </a:p>
                  </a:txBody>
                  <a:tcPr marL="47625" marR="47625" marT="47625" marB="47625"/>
                </a:tc>
              </a:tr>
              <a:tr h="330200">
                <a:tc>
                  <a:txBody>
                    <a:bodyPr/>
                    <a:lstStyle/>
                    <a:p>
                      <a:pPr algn="l"/>
                      <a:r>
                        <a:rPr lang="en-US" sz="1500" baseline="0" dirty="0"/>
                        <a:t>1</a:t>
                      </a:r>
                    </a:p>
                  </a:txBody>
                  <a:tcPr marL="47625" marR="47625" marT="47625" marB="47625"/>
                </a:tc>
                <a:tc>
                  <a:txBody>
                    <a:bodyPr/>
                    <a:lstStyle/>
                    <a:p>
                      <a:pPr algn="l"/>
                      <a:r>
                        <a:rPr lang="en-US" sz="1500" baseline="0" dirty="0"/>
                        <a:t>Hansen</a:t>
                      </a:r>
                    </a:p>
                  </a:txBody>
                  <a:tcPr marL="47625" marR="47625" marT="47625" marB="47625"/>
                </a:tc>
                <a:tc>
                  <a:txBody>
                    <a:bodyPr/>
                    <a:lstStyle/>
                    <a:p>
                      <a:pPr algn="l"/>
                      <a:r>
                        <a:rPr lang="en-US" sz="1500" baseline="0" dirty="0"/>
                        <a:t>Ola</a:t>
                      </a:r>
                    </a:p>
                  </a:txBody>
                  <a:tcPr marL="47625" marR="47625" marT="47625" marB="47625"/>
                </a:tc>
                <a:tc>
                  <a:txBody>
                    <a:bodyPr/>
                    <a:lstStyle/>
                    <a:p>
                      <a:pPr algn="l"/>
                      <a:r>
                        <a:rPr lang="en-US" sz="1500" baseline="0" dirty="0"/>
                        <a:t>Timoteivn 10</a:t>
                      </a:r>
                    </a:p>
                  </a:txBody>
                  <a:tcPr marL="47625" marR="47625" marT="47625" marB="47625"/>
                </a:tc>
                <a:tc>
                  <a:txBody>
                    <a:bodyPr/>
                    <a:lstStyle/>
                    <a:p>
                      <a:pPr algn="l"/>
                      <a:r>
                        <a:rPr lang="en-US" sz="1500" baseline="0" dirty="0"/>
                        <a:t>Sandnes</a:t>
                      </a:r>
                    </a:p>
                  </a:txBody>
                  <a:tcPr marL="47625" marR="47625" marT="47625" marB="47625"/>
                </a:tc>
              </a:tr>
              <a:tr h="330200">
                <a:tc>
                  <a:txBody>
                    <a:bodyPr/>
                    <a:lstStyle/>
                    <a:p>
                      <a:pPr algn="l"/>
                      <a:r>
                        <a:rPr lang="en-US" sz="1500" baseline="0" dirty="0"/>
                        <a:t>2</a:t>
                      </a:r>
                    </a:p>
                  </a:txBody>
                  <a:tcPr marL="47625" marR="47625" marT="47625" marB="47625"/>
                </a:tc>
                <a:tc>
                  <a:txBody>
                    <a:bodyPr/>
                    <a:lstStyle/>
                    <a:p>
                      <a:pPr algn="l"/>
                      <a:r>
                        <a:rPr lang="en-US" sz="1500" baseline="0" dirty="0"/>
                        <a:t>Svendson</a:t>
                      </a:r>
                    </a:p>
                  </a:txBody>
                  <a:tcPr marL="47625" marR="47625" marT="47625" marB="47625"/>
                </a:tc>
                <a:tc>
                  <a:txBody>
                    <a:bodyPr/>
                    <a:lstStyle/>
                    <a:p>
                      <a:pPr algn="l"/>
                      <a:r>
                        <a:rPr lang="en-US" sz="1500" baseline="0" dirty="0"/>
                        <a:t>Tove</a:t>
                      </a:r>
                    </a:p>
                  </a:txBody>
                  <a:tcPr marL="47625" marR="47625" marT="47625" marB="47625"/>
                </a:tc>
                <a:tc>
                  <a:txBody>
                    <a:bodyPr/>
                    <a:lstStyle/>
                    <a:p>
                      <a:pPr algn="l"/>
                      <a:r>
                        <a:rPr lang="en-US" sz="1500" baseline="0" dirty="0"/>
                        <a:t>Borgvn 23</a:t>
                      </a:r>
                    </a:p>
                  </a:txBody>
                  <a:tcPr marL="47625" marR="47625" marT="47625" marB="47625"/>
                </a:tc>
                <a:tc>
                  <a:txBody>
                    <a:bodyPr/>
                    <a:lstStyle/>
                    <a:p>
                      <a:pPr algn="l"/>
                      <a:r>
                        <a:rPr lang="en-US" sz="1500" baseline="0" dirty="0"/>
                        <a:t>Sandnes</a:t>
                      </a:r>
                    </a:p>
                  </a:txBody>
                  <a:tcPr marL="47625" marR="47625" marT="47625" marB="47625"/>
                </a:tc>
              </a:tr>
              <a:tr h="330200">
                <a:tc>
                  <a:txBody>
                    <a:bodyPr/>
                    <a:lstStyle/>
                    <a:p>
                      <a:pPr algn="l"/>
                      <a:r>
                        <a:rPr lang="en-US" sz="1500" baseline="0" dirty="0"/>
                        <a:t>3</a:t>
                      </a:r>
                    </a:p>
                  </a:txBody>
                  <a:tcPr marL="47625" marR="47625" marT="47625" marB="47625"/>
                </a:tc>
                <a:tc>
                  <a:txBody>
                    <a:bodyPr/>
                    <a:lstStyle/>
                    <a:p>
                      <a:pPr algn="l"/>
                      <a:r>
                        <a:rPr lang="en-US" sz="1500" baseline="0" dirty="0"/>
                        <a:t>Pettersen</a:t>
                      </a:r>
                    </a:p>
                  </a:txBody>
                  <a:tcPr marL="47625" marR="47625" marT="47625" marB="47625"/>
                </a:tc>
                <a:tc>
                  <a:txBody>
                    <a:bodyPr/>
                    <a:lstStyle/>
                    <a:p>
                      <a:pPr algn="l"/>
                      <a:r>
                        <a:rPr lang="en-US" sz="1500" baseline="0" dirty="0"/>
                        <a:t>Kari</a:t>
                      </a:r>
                    </a:p>
                  </a:txBody>
                  <a:tcPr marL="47625" marR="47625" marT="47625" marB="47625"/>
                </a:tc>
                <a:tc>
                  <a:txBody>
                    <a:bodyPr/>
                    <a:lstStyle/>
                    <a:p>
                      <a:pPr algn="l"/>
                      <a:r>
                        <a:rPr lang="en-US" sz="1500" baseline="0" dirty="0"/>
                        <a:t>Storgt 20</a:t>
                      </a:r>
                    </a:p>
                  </a:txBody>
                  <a:tcPr marL="47625" marR="47625" marT="47625" marB="47625"/>
                </a:tc>
                <a:tc>
                  <a:txBody>
                    <a:bodyPr/>
                    <a:lstStyle/>
                    <a:p>
                      <a:pPr algn="l"/>
                      <a:r>
                        <a:rPr lang="en-US" sz="1500" baseline="0" dirty="0"/>
                        <a:t>Stavanger</a:t>
                      </a:r>
                    </a:p>
                  </a:txBody>
                  <a:tcPr marL="47625" marR="47625" marT="47625" marB="47625"/>
                </a:tc>
              </a:tr>
              <a:tr h="330200">
                <a:tc>
                  <a:txBody>
                    <a:bodyPr/>
                    <a:lstStyle/>
                    <a:p>
                      <a:pPr algn="l"/>
                      <a:r>
                        <a:rPr lang="en-US" sz="1500" baseline="0" dirty="0"/>
                        <a:t>4</a:t>
                      </a:r>
                    </a:p>
                  </a:txBody>
                  <a:tcPr marL="47625" marR="47625" marT="47625" marB="47625"/>
                </a:tc>
                <a:tc>
                  <a:txBody>
                    <a:bodyPr/>
                    <a:lstStyle/>
                    <a:p>
                      <a:pPr algn="l"/>
                      <a:r>
                        <a:rPr lang="en-US" sz="1500" baseline="0" dirty="0"/>
                        <a:t>Nilsen</a:t>
                      </a:r>
                    </a:p>
                  </a:txBody>
                  <a:tcPr marL="47625" marR="47625" marT="47625" marB="47625"/>
                </a:tc>
                <a:tc>
                  <a:txBody>
                    <a:bodyPr/>
                    <a:lstStyle/>
                    <a:p>
                      <a:pPr algn="l"/>
                      <a:r>
                        <a:rPr lang="en-US" sz="1500" baseline="0" dirty="0"/>
                        <a:t>Johan</a:t>
                      </a:r>
                    </a:p>
                  </a:txBody>
                  <a:tcPr marL="47625" marR="47625" marT="47625" marB="47625"/>
                </a:tc>
                <a:tc>
                  <a:txBody>
                    <a:bodyPr/>
                    <a:lstStyle/>
                    <a:p>
                      <a:pPr algn="l"/>
                      <a:r>
                        <a:rPr lang="en-US" sz="1500" baseline="0" dirty="0"/>
                        <a:t>Bakken 2</a:t>
                      </a:r>
                    </a:p>
                  </a:txBody>
                  <a:tcPr marL="47625" marR="47625" marT="47625" marB="47625"/>
                </a:tc>
                <a:tc>
                  <a:txBody>
                    <a:bodyPr/>
                    <a:lstStyle/>
                    <a:p>
                      <a:pPr algn="l"/>
                      <a:r>
                        <a:rPr lang="en-US" sz="1500" baseline="0" dirty="0"/>
                        <a:t>Stavanger</a:t>
                      </a:r>
                    </a:p>
                  </a:txBody>
                  <a:tcPr marL="47625" marR="47625" marT="47625" marB="47625"/>
                </a:tc>
              </a:tr>
              <a:tr h="330200">
                <a:tc>
                  <a:txBody>
                    <a:bodyPr/>
                    <a:lstStyle/>
                    <a:p>
                      <a:pPr algn="l"/>
                      <a:r>
                        <a:rPr lang="en-US" sz="1500" baseline="0" dirty="0"/>
                        <a:t>5</a:t>
                      </a:r>
                    </a:p>
                  </a:txBody>
                  <a:tcPr marL="47625" marR="47625" marT="47625" marB="47625"/>
                </a:tc>
                <a:tc>
                  <a:txBody>
                    <a:bodyPr/>
                    <a:lstStyle/>
                    <a:p>
                      <a:pPr algn="l"/>
                      <a:r>
                        <a:rPr lang="en-US" sz="1500" baseline="0" dirty="0"/>
                        <a:t>Tjessem</a:t>
                      </a:r>
                    </a:p>
                  </a:txBody>
                  <a:tcPr marL="47625" marR="47625" marT="47625" marB="47625"/>
                </a:tc>
                <a:tc>
                  <a:txBody>
                    <a:bodyPr/>
                    <a:lstStyle/>
                    <a:p>
                      <a:pPr algn="l"/>
                      <a:r>
                        <a:rPr lang="en-US" sz="1500" baseline="0" dirty="0"/>
                        <a:t>Jakob</a:t>
                      </a:r>
                    </a:p>
                  </a:txBody>
                  <a:tcPr marL="47625" marR="47625" marT="47625" marB="47625"/>
                </a:tc>
                <a:tc>
                  <a:txBody>
                    <a:bodyPr/>
                    <a:lstStyle/>
                    <a:p>
                      <a:pPr algn="l"/>
                      <a:r>
                        <a:rPr lang="en-US" sz="1500" baseline="0" dirty="0"/>
                        <a:t> </a:t>
                      </a:r>
                    </a:p>
                  </a:txBody>
                  <a:tcPr marL="47625" marR="47625" marT="47625" marB="47625"/>
                </a:tc>
                <a:tc>
                  <a:txBody>
                    <a:bodyPr/>
                    <a:lstStyle/>
                    <a:p>
                      <a:pPr algn="l"/>
                      <a:r>
                        <a:rPr lang="en-US" sz="1500" baseline="0" dirty="0"/>
                        <a:t> </a:t>
                      </a:r>
                    </a:p>
                  </a:txBody>
                  <a:tcPr marL="47625" marR="47625" marT="47625" marB="47625"/>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ACID properties</a:t>
            </a:r>
            <a:endParaRPr lang="en-US" dirty="0"/>
          </a:p>
        </p:txBody>
      </p:sp>
      <p:sp>
        <p:nvSpPr>
          <p:cNvPr id="5" name="Rectangle 5"/>
          <p:cNvSpPr txBox="1">
            <a:spLocks noGrp="1" noChangeArrowheads="1"/>
          </p:cNvSpPr>
          <p:nvPr>
            <p:ph sz="quarter" idx="1"/>
          </p:nvPr>
        </p:nvSpPr>
        <p:spPr>
          <a:xfrm>
            <a:off x="3429000" y="1905000"/>
            <a:ext cx="5257800" cy="4221163"/>
          </a:xfrm>
          <a:prstGeom prst="rect">
            <a:avLst/>
          </a:prstGeom>
          <a:noFill/>
          <a:ln/>
        </p:spPr>
        <p:txBody>
          <a:bodyPr vert="horz" lIns="90488" tIns="44450" rIns="90488" bIns="44450" rtlCol="0">
            <a:normAutofit lnSpcReduction="10000"/>
          </a:bodyPr>
          <a:lstStyle/>
          <a:p>
            <a:pPr marL="342900" marR="0" lvl="0" indent="-342900" defTabSz="914400" rtl="0" eaLnBrk="1" fontAlgn="auto" latinLnBrk="0" hangingPunct="1">
              <a:lnSpc>
                <a:spcPct val="110000"/>
              </a:lnSpc>
              <a:spcBef>
                <a:spcPct val="20000"/>
              </a:spcBef>
              <a:spcAft>
                <a:spcPts val="0"/>
              </a:spcAft>
              <a:buClrTx/>
              <a:buSzPct val="60000"/>
              <a:buFont typeface="Arial" pitchFamily="34" charset="0"/>
              <a:buChar char="•"/>
              <a:tabLst/>
              <a:defRPr/>
            </a:pPr>
            <a:r>
              <a:rPr kumimoji="0" lang="en-US" sz="3200" b="0"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mn-lt"/>
                <a:ea typeface="+mn-ea"/>
                <a:cs typeface="+mn-cs"/>
              </a:rPr>
              <a:t>A</a:t>
            </a:r>
            <a:r>
              <a:rPr kumimoji="0" lang="en-US" sz="1800" b="0" i="0" u="none" strike="noStrike" kern="1200" cap="none" spc="0" normalizeH="0" baseline="0" noProof="0" dirty="0" smtClean="0">
                <a:ln>
                  <a:noFill/>
                </a:ln>
                <a:solidFill>
                  <a:srgbClr val="0000FF"/>
                </a:solidFill>
                <a:effectLst/>
                <a:uLnTx/>
                <a:uFillTx/>
                <a:latin typeface="+mn-lt"/>
                <a:ea typeface="+mn-ea"/>
                <a:cs typeface="+mn-cs"/>
              </a:rPr>
              <a:t>tomicity</a:t>
            </a:r>
            <a:r>
              <a:rPr kumimoji="0" lang="en-US" sz="1800" b="0" i="0" u="none" strike="noStrike" kern="1200" cap="none" spc="0" normalizeH="0" baseline="0" noProof="0" dirty="0" smtClean="0">
                <a:ln>
                  <a:noFill/>
                </a:ln>
                <a:solidFill>
                  <a:schemeClr val="accent2"/>
                </a:solidFill>
                <a:effectLst/>
                <a:uLnTx/>
                <a:uFillTx/>
                <a:latin typeface="+mn-lt"/>
                <a:ea typeface="+mn-ea"/>
                <a:cs typeface="+mn-cs"/>
              </a:rPr>
              <a:t>: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All actions in the transaction happen in their</a:t>
            </a:r>
            <a:r>
              <a:rPr lang="en-US" sz="1800" dirty="0" smtClean="0"/>
              <a:t>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entirety or none of them happen.</a:t>
            </a:r>
          </a:p>
          <a:p>
            <a:pPr marL="342900" marR="0" lvl="0" indent="-342900" defTabSz="914400" rtl="0" eaLnBrk="1" fontAlgn="auto" latinLnBrk="0" hangingPunct="1">
              <a:lnSpc>
                <a:spcPct val="110000"/>
              </a:lnSpc>
              <a:spcBef>
                <a:spcPct val="20000"/>
              </a:spcBef>
              <a:spcAft>
                <a:spcPts val="0"/>
              </a:spcAft>
              <a:buClrTx/>
              <a:buSzPct val="60000"/>
              <a:buFont typeface="Arial" pitchFamily="34" charset="0"/>
              <a:buChar char="•"/>
              <a:tabLst/>
              <a:defRPr/>
            </a:pPr>
            <a:r>
              <a:rPr kumimoji="0" lang="en-US" sz="3200" b="0"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mn-lt"/>
                <a:ea typeface="+mn-ea"/>
                <a:cs typeface="+mn-cs"/>
              </a:rPr>
              <a:t>C</a:t>
            </a:r>
            <a:r>
              <a:rPr kumimoji="0" lang="en-US" sz="1800" b="0" i="0" u="none" strike="noStrike" kern="1200" cap="none" spc="0" normalizeH="0" baseline="0" noProof="0" dirty="0" smtClean="0">
                <a:ln>
                  <a:noFill/>
                </a:ln>
                <a:solidFill>
                  <a:srgbClr val="0000FF"/>
                </a:solidFill>
                <a:effectLst/>
                <a:uLnTx/>
                <a:uFillTx/>
                <a:latin typeface="+mn-lt"/>
                <a:ea typeface="+mn-ea"/>
                <a:cs typeface="+mn-cs"/>
              </a:rPr>
              <a:t>onsistency</a:t>
            </a:r>
            <a:r>
              <a:rPr kumimoji="0" lang="en-US" sz="1800" b="0" i="0" u="none" strike="noStrike" kern="1200" cap="none" spc="0" normalizeH="0" baseline="0" noProof="0" dirty="0" smtClean="0">
                <a:ln>
                  <a:noFill/>
                </a:ln>
                <a:solidFill>
                  <a:schemeClr val="accent2"/>
                </a:solidFill>
                <a:effectLst/>
                <a:uLnTx/>
                <a:uFillTx/>
                <a:latin typeface="+mn-lt"/>
                <a:ea typeface="+mn-ea"/>
                <a:cs typeface="+mn-cs"/>
              </a:rPr>
              <a:t>: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If each transaction is consistent, and the DB</a:t>
            </a:r>
            <a:r>
              <a:rPr lang="en-US" sz="1800" dirty="0" smtClean="0"/>
              <a:t>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starts in a consistent state, it ends in a consistent state.</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defTabSz="914400" rtl="0" eaLnBrk="1" fontAlgn="auto" latinLnBrk="0" hangingPunct="1">
              <a:lnSpc>
                <a:spcPct val="110000"/>
              </a:lnSpc>
              <a:spcBef>
                <a:spcPct val="20000"/>
              </a:spcBef>
              <a:spcAft>
                <a:spcPts val="0"/>
              </a:spcAft>
              <a:buClrTx/>
              <a:buSzPct val="60000"/>
              <a:buFont typeface="Arial" pitchFamily="34" charset="0"/>
              <a:buChar char="•"/>
              <a:tabLst/>
              <a:defRPr/>
            </a:pPr>
            <a:r>
              <a:rPr kumimoji="0" lang="en-US" sz="3200" b="0"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mn-lt"/>
                <a:ea typeface="+mn-ea"/>
                <a:cs typeface="+mn-cs"/>
              </a:rPr>
              <a:t>I</a:t>
            </a:r>
            <a:r>
              <a:rPr kumimoji="0" lang="en-US" sz="1800" b="0" i="0" u="none" strike="noStrike" kern="1200" cap="none" spc="0" normalizeH="0" baseline="0" noProof="0" dirty="0" smtClean="0">
                <a:ln>
                  <a:noFill/>
                </a:ln>
                <a:solidFill>
                  <a:srgbClr val="0000FF"/>
                </a:solidFill>
                <a:effectLst/>
                <a:uLnTx/>
                <a:uFillTx/>
                <a:latin typeface="+mn-lt"/>
                <a:ea typeface="+mn-ea"/>
                <a:cs typeface="+mn-cs"/>
              </a:rPr>
              <a:t>solation</a:t>
            </a:r>
            <a:r>
              <a:rPr kumimoji="0" lang="en-US" sz="1800" b="0" i="0" u="none" strike="noStrike" kern="1200" cap="none" spc="0" normalizeH="0" baseline="0" noProof="0" dirty="0" smtClean="0">
                <a:ln>
                  <a:noFill/>
                </a:ln>
                <a:solidFill>
                  <a:schemeClr val="accent2"/>
                </a:solidFill>
                <a:effectLst/>
                <a:uLnTx/>
                <a:uFillTx/>
                <a:latin typeface="+mn-lt"/>
                <a:ea typeface="+mn-ea"/>
                <a:cs typeface="+mn-cs"/>
              </a:rPr>
              <a:t>: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Execution of one transaction is isolated from </a:t>
            </a:r>
            <a:r>
              <a:rPr lang="en-US" sz="1800" dirty="0" smtClean="0"/>
              <a:t>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that of other transactions.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defTabSz="914400" rtl="0" eaLnBrk="1" fontAlgn="auto" latinLnBrk="0" hangingPunct="1">
              <a:lnSpc>
                <a:spcPct val="110000"/>
              </a:lnSpc>
              <a:spcBef>
                <a:spcPct val="20000"/>
              </a:spcBef>
              <a:spcAft>
                <a:spcPts val="0"/>
              </a:spcAft>
              <a:buClrTx/>
              <a:buSzPct val="60000"/>
              <a:buFont typeface="Arial" pitchFamily="34" charset="0"/>
              <a:buChar char="•"/>
              <a:tabLst/>
              <a:defRPr/>
            </a:pPr>
            <a:r>
              <a:rPr kumimoji="0" lang="en-US" sz="3200" b="0"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mn-lt"/>
                <a:ea typeface="+mn-ea"/>
                <a:cs typeface="+mn-cs"/>
              </a:rPr>
              <a:t>D</a:t>
            </a:r>
            <a:r>
              <a:rPr kumimoji="0" lang="en-US" sz="1800" b="0" i="0" u="none" strike="noStrike" kern="1200" cap="none" spc="0" normalizeH="0" baseline="0" noProof="0" dirty="0" smtClean="0">
                <a:ln>
                  <a:noFill/>
                </a:ln>
                <a:solidFill>
                  <a:srgbClr val="0000FF"/>
                </a:solidFill>
                <a:effectLst/>
                <a:uLnTx/>
                <a:uFillTx/>
                <a:latin typeface="+mn-lt"/>
                <a:ea typeface="+mn-ea"/>
                <a:cs typeface="+mn-cs"/>
              </a:rPr>
              <a:t>urability</a:t>
            </a:r>
            <a:r>
              <a:rPr kumimoji="0" lang="en-US" sz="1800" b="0" i="0" u="none" strike="noStrike" kern="1200" cap="none" spc="0" normalizeH="0" baseline="0" noProof="0" dirty="0" smtClean="0">
                <a:ln>
                  <a:noFill/>
                </a:ln>
                <a:solidFill>
                  <a:schemeClr val="accent2"/>
                </a:solidFill>
                <a:effectLst/>
                <a:uLnTx/>
                <a:uFillTx/>
                <a:latin typeface="+mn-lt"/>
                <a:ea typeface="+mn-ea"/>
                <a:cs typeface="+mn-cs"/>
              </a:rPr>
              <a:t>: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If a transaction commits, its effects persist.</a:t>
            </a:r>
          </a:p>
          <a:p>
            <a:pPr marL="342900" marR="0" lvl="0" indent="-342900" algn="l" defTabSz="914400" rtl="0" eaLnBrk="1" fontAlgn="auto" latinLnBrk="0" hangingPunct="1">
              <a:lnSpc>
                <a:spcPct val="110000"/>
              </a:lnSpc>
              <a:spcBef>
                <a:spcPct val="20000"/>
              </a:spcBef>
              <a:spcAft>
                <a:spcPts val="0"/>
              </a:spcAft>
              <a:buClrTx/>
              <a:buSzTx/>
              <a:buFontTx/>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10000"/>
              </a:lnSpc>
              <a:spcBef>
                <a:spcPct val="2000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 Box 6"/>
          <p:cNvSpPr txBox="1">
            <a:spLocks noChangeArrowheads="1"/>
          </p:cNvSpPr>
          <p:nvPr/>
        </p:nvSpPr>
        <p:spPr bwMode="auto">
          <a:xfrm>
            <a:off x="838200" y="1981200"/>
            <a:ext cx="1646237" cy="946150"/>
          </a:xfrm>
          <a:prstGeom prst="rect">
            <a:avLst/>
          </a:prstGeom>
          <a:noFill/>
          <a:ln w="12700">
            <a:noFill/>
            <a:miter lim="800000"/>
            <a:headEnd/>
            <a:tailEnd/>
          </a:ln>
          <a:effectLst/>
        </p:spPr>
        <p:txBody>
          <a:bodyPr wrap="none">
            <a:spAutoFit/>
          </a:bodyPr>
          <a:lstStyle/>
          <a:p>
            <a:pPr algn="ctr" eaLnBrk="0" hangingPunct="0"/>
            <a:r>
              <a:rPr lang="en-US" sz="2800" b="1" i="1" dirty="0">
                <a:solidFill>
                  <a:srgbClr val="E9173F"/>
                </a:solidFill>
                <a:latin typeface="Book Antiqua" pitchFamily="18" charset="0"/>
              </a:rPr>
              <a:t>Recovery</a:t>
            </a:r>
          </a:p>
          <a:p>
            <a:pPr algn="ctr" eaLnBrk="0" hangingPunct="0"/>
            <a:r>
              <a:rPr lang="en-US" sz="2800" b="1" i="1" dirty="0">
                <a:solidFill>
                  <a:srgbClr val="E9173F"/>
                </a:solidFill>
                <a:latin typeface="Book Antiqua" pitchFamily="18" charset="0"/>
              </a:rPr>
              <a:t>System</a:t>
            </a:r>
          </a:p>
        </p:txBody>
      </p:sp>
      <p:sp>
        <p:nvSpPr>
          <p:cNvPr id="9" name="Text Box 9"/>
          <p:cNvSpPr txBox="1">
            <a:spLocks noChangeArrowheads="1"/>
          </p:cNvSpPr>
          <p:nvPr/>
        </p:nvSpPr>
        <p:spPr bwMode="auto">
          <a:xfrm>
            <a:off x="685800" y="3048000"/>
            <a:ext cx="2014538" cy="458788"/>
          </a:xfrm>
          <a:prstGeom prst="rect">
            <a:avLst/>
          </a:prstGeom>
          <a:noFill/>
          <a:ln w="12700">
            <a:noFill/>
            <a:miter lim="800000"/>
            <a:headEnd/>
            <a:tailEnd/>
          </a:ln>
          <a:effectLst/>
        </p:spPr>
        <p:txBody>
          <a:bodyPr wrap="none">
            <a:spAutoFit/>
          </a:bodyPr>
          <a:lstStyle/>
          <a:p>
            <a:pPr algn="ctr" eaLnBrk="0" hangingPunct="0"/>
            <a:r>
              <a:rPr lang="en-US" b="1" i="1" dirty="0">
                <a:solidFill>
                  <a:srgbClr val="2EBA2E"/>
                </a:solidFill>
                <a:latin typeface="Book Antiqua" pitchFamily="18" charset="0"/>
              </a:rPr>
              <a:t>Programmers</a:t>
            </a:r>
          </a:p>
        </p:txBody>
      </p:sp>
      <p:sp>
        <p:nvSpPr>
          <p:cNvPr id="10" name="Text Box 8"/>
          <p:cNvSpPr txBox="1">
            <a:spLocks noChangeArrowheads="1"/>
          </p:cNvSpPr>
          <p:nvPr/>
        </p:nvSpPr>
        <p:spPr bwMode="auto">
          <a:xfrm>
            <a:off x="685800" y="3810000"/>
            <a:ext cx="1885950" cy="1187450"/>
          </a:xfrm>
          <a:prstGeom prst="rect">
            <a:avLst/>
          </a:prstGeom>
          <a:noFill/>
          <a:ln w="12700">
            <a:noFill/>
            <a:miter lim="800000"/>
            <a:headEnd/>
            <a:tailEnd/>
          </a:ln>
          <a:effectLst/>
        </p:spPr>
        <p:txBody>
          <a:bodyPr wrap="none">
            <a:spAutoFit/>
          </a:bodyPr>
          <a:lstStyle/>
          <a:p>
            <a:pPr algn="ctr" eaLnBrk="0" hangingPunct="0"/>
            <a:r>
              <a:rPr lang="en-US" b="1" i="1" dirty="0">
                <a:solidFill>
                  <a:srgbClr val="0000CC"/>
                </a:solidFill>
                <a:latin typeface="Book Antiqua" pitchFamily="18" charset="0"/>
              </a:rPr>
              <a:t>Concurrency</a:t>
            </a:r>
          </a:p>
          <a:p>
            <a:pPr algn="ctr" eaLnBrk="0" hangingPunct="0"/>
            <a:r>
              <a:rPr lang="en-US" b="1" i="1" dirty="0">
                <a:solidFill>
                  <a:srgbClr val="0000CC"/>
                </a:solidFill>
                <a:latin typeface="Book Antiqua" pitchFamily="18" charset="0"/>
              </a:rPr>
              <a:t>Control</a:t>
            </a:r>
          </a:p>
          <a:p>
            <a:pPr algn="ctr" eaLnBrk="0" hangingPunct="0"/>
            <a:r>
              <a:rPr lang="en-US" b="1" i="1" dirty="0">
                <a:solidFill>
                  <a:srgbClr val="0000CC"/>
                </a:solidFill>
                <a:latin typeface="Book Antiqua" pitchFamily="18" charset="0"/>
              </a:rPr>
              <a:t>System</a:t>
            </a:r>
          </a:p>
        </p:txBody>
      </p:sp>
      <p:sp>
        <p:nvSpPr>
          <p:cNvPr id="11" name="Text Box 7"/>
          <p:cNvSpPr txBox="1">
            <a:spLocks noChangeArrowheads="1"/>
          </p:cNvSpPr>
          <p:nvPr/>
        </p:nvSpPr>
        <p:spPr bwMode="auto">
          <a:xfrm>
            <a:off x="914400" y="4953000"/>
            <a:ext cx="1646237" cy="946150"/>
          </a:xfrm>
          <a:prstGeom prst="rect">
            <a:avLst/>
          </a:prstGeom>
          <a:noFill/>
          <a:ln w="12700">
            <a:noFill/>
            <a:miter lim="800000"/>
            <a:headEnd/>
            <a:tailEnd/>
          </a:ln>
          <a:effectLst/>
        </p:spPr>
        <p:txBody>
          <a:bodyPr wrap="none">
            <a:spAutoFit/>
          </a:bodyPr>
          <a:lstStyle/>
          <a:p>
            <a:pPr algn="ctr" eaLnBrk="0" hangingPunct="0"/>
            <a:r>
              <a:rPr lang="en-US" sz="2800" b="1" i="1" dirty="0">
                <a:solidFill>
                  <a:srgbClr val="E9173F"/>
                </a:solidFill>
                <a:latin typeface="Book Antiqua" pitchFamily="18" charset="0"/>
              </a:rPr>
              <a:t>Recovery</a:t>
            </a:r>
          </a:p>
          <a:p>
            <a:pPr algn="ctr" eaLnBrk="0" hangingPunct="0"/>
            <a:r>
              <a:rPr lang="en-US" sz="2800" b="1" i="1" dirty="0">
                <a:solidFill>
                  <a:srgbClr val="E9173F"/>
                </a:solidFill>
                <a:latin typeface="Book Antiqua" pitchFamily="18" charset="0"/>
              </a:rPr>
              <a:t>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Puzzle: </a:t>
            </a:r>
            <a:r>
              <a:rPr lang="en-US" sz="3200" dirty="0" smtClean="0">
                <a:latin typeface="Arial" pitchFamily="34" charset="0"/>
                <a:cs typeface="Arial" pitchFamily="34" charset="0"/>
              </a:rPr>
              <a:t>C</a:t>
            </a:r>
            <a:r>
              <a:rPr lang="en-US" sz="3200" i="1" dirty="0" smtClean="0">
                <a:latin typeface="Arial" pitchFamily="34" charset="0"/>
                <a:cs typeface="Arial" pitchFamily="34" charset="0"/>
              </a:rPr>
              <a:t>racking the safe</a:t>
            </a:r>
            <a:r>
              <a:rPr lang="en-US" sz="3200" dirty="0" smtClean="0">
                <a:latin typeface="Arial" pitchFamily="34" charset="0"/>
                <a:cs typeface="Arial" pitchFamily="34" charset="0"/>
              </a:rPr>
              <a:t> </a:t>
            </a:r>
            <a:endParaRPr lang="en-US" sz="3200" dirty="0">
              <a:latin typeface="Arial" pitchFamily="34" charset="0"/>
              <a:cs typeface="Arial" pitchFamily="34" charset="0"/>
            </a:endParaRPr>
          </a:p>
        </p:txBody>
      </p:sp>
      <p:sp>
        <p:nvSpPr>
          <p:cNvPr id="3" name="Content Placeholder 2"/>
          <p:cNvSpPr>
            <a:spLocks noGrp="1"/>
          </p:cNvSpPr>
          <p:nvPr>
            <p:ph sz="quarter" idx="1"/>
          </p:nvPr>
        </p:nvSpPr>
        <p:spPr/>
        <p:txBody>
          <a:bodyPr>
            <a:normAutofit fontScale="92500" lnSpcReduction="10000"/>
          </a:bodyPr>
          <a:lstStyle/>
          <a:p>
            <a:pPr fontAlgn="t"/>
            <a:r>
              <a:rPr lang="en-US" sz="1600" dirty="0" smtClean="0"/>
              <a:t>At the start of a beautiful Sunday afternoon the lord of castle Loevestein walked into his study. He wanted to put a piece of jewelry, which he took out of the safe an hour before, back into the safe. He noticed that the safe had been cracked open and he called the police immediately. </a:t>
            </a:r>
          </a:p>
          <a:p>
            <a:pPr fontAlgn="t"/>
            <a:endParaRPr lang="en-US" sz="1600" dirty="0" smtClean="0"/>
          </a:p>
          <a:p>
            <a:pPr fontAlgn="t"/>
            <a:r>
              <a:rPr lang="en-US" sz="1600" dirty="0" smtClean="0"/>
              <a:t>When the police interrogated the staff on their activities during the hour in which the safe had been cracked, they gave the following alibis: </a:t>
            </a:r>
          </a:p>
          <a:p>
            <a:pPr fontAlgn="t"/>
            <a:endParaRPr lang="en-US" sz="1600" dirty="0" smtClean="0"/>
          </a:p>
          <a:p>
            <a:pPr fontAlgn="t"/>
            <a:r>
              <a:rPr lang="en-US" sz="1600" dirty="0" smtClean="0"/>
              <a:t>the cook was preparing lunch;</a:t>
            </a:r>
          </a:p>
          <a:p>
            <a:pPr fontAlgn="t"/>
            <a:endParaRPr lang="en-US" sz="1600" dirty="0" smtClean="0"/>
          </a:p>
          <a:p>
            <a:pPr fontAlgn="t"/>
            <a:r>
              <a:rPr lang="en-US" sz="1600" dirty="0" smtClean="0"/>
              <a:t>the gardener was pruning the hedge;</a:t>
            </a:r>
          </a:p>
          <a:p>
            <a:pPr fontAlgn="t"/>
            <a:endParaRPr lang="en-US" sz="1600" dirty="0" smtClean="0"/>
          </a:p>
          <a:p>
            <a:pPr fontAlgn="t"/>
            <a:r>
              <a:rPr lang="en-US" sz="1600" dirty="0" smtClean="0"/>
              <a:t>the butler was fetching the mail;</a:t>
            </a:r>
          </a:p>
          <a:p>
            <a:pPr fontAlgn="t"/>
            <a:endParaRPr lang="en-US" sz="1600" dirty="0" smtClean="0"/>
          </a:p>
          <a:p>
            <a:pPr fontAlgn="t"/>
            <a:r>
              <a:rPr lang="en-US" sz="1600" dirty="0" smtClean="0"/>
              <a:t>the maid was making the beds.</a:t>
            </a:r>
          </a:p>
          <a:p>
            <a:pPr fontAlgn="t"/>
            <a:endParaRPr lang="en-US" sz="1600" dirty="0" smtClean="0"/>
          </a:p>
          <a:p>
            <a:pPr fontAlgn="t"/>
            <a:r>
              <a:rPr lang="en-US" sz="1600" dirty="0" smtClean="0"/>
              <a:t>After the police heard all the alibis, the culprit was caught immediately</a:t>
            </a:r>
          </a:p>
          <a:p>
            <a:pPr fontAlgn="t"/>
            <a:endParaRPr lang="en-US" sz="1600" b="1" dirty="0" smtClean="0"/>
          </a:p>
          <a:p>
            <a:pPr fontAlgn="t"/>
            <a:r>
              <a:rPr lang="en-US" sz="1600" b="1" dirty="0" smtClean="0"/>
              <a:t>                                            The Question</a:t>
            </a:r>
            <a:r>
              <a:rPr lang="en-US" sz="1600" dirty="0" smtClean="0"/>
              <a:t>: Who was the culprit</a:t>
            </a:r>
            <a:r>
              <a:rPr lang="en-US" sz="1600" b="1" dirty="0" smtClean="0"/>
              <a:t>?</a:t>
            </a:r>
            <a:r>
              <a:rPr lang="en-US" sz="1600" dirty="0" smtClean="0"/>
              <a:t>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534400" cy="381000"/>
          </a:xfrm>
        </p:spPr>
        <p:txBody>
          <a:bodyPr>
            <a:normAutofit fontScale="90000"/>
          </a:bodyPr>
          <a:lstStyle/>
          <a:p>
            <a:r>
              <a:rPr lang="en-US" b="1" dirty="0" smtClean="0"/>
              <a:t>S</a:t>
            </a:r>
            <a:r>
              <a:rPr lang="en-US" b="1" i="1" dirty="0" smtClean="0"/>
              <a:t>olution to</a:t>
            </a:r>
            <a:r>
              <a:rPr lang="en-US" b="1" dirty="0" smtClean="0"/>
              <a:t>: C</a:t>
            </a:r>
            <a:r>
              <a:rPr lang="en-US" b="1" i="1" dirty="0" smtClean="0"/>
              <a:t>racking the safe</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pPr fontAlgn="t"/>
            <a:endParaRPr lang="en-US" dirty="0" smtClean="0"/>
          </a:p>
          <a:p>
            <a:pPr fontAlgn="t">
              <a:buNone/>
            </a:pPr>
            <a:r>
              <a:rPr lang="en-US" dirty="0" smtClean="0"/>
              <a:t>   </a:t>
            </a:r>
            <a:r>
              <a:rPr lang="en-US" sz="2000" dirty="0" smtClean="0"/>
              <a:t>The butler was the culprit.</a:t>
            </a:r>
          </a:p>
          <a:p>
            <a:pPr fontAlgn="t">
              <a:buNone/>
            </a:pPr>
            <a:r>
              <a:rPr lang="en-US" sz="2000" dirty="0" smtClean="0"/>
              <a:t>    He said that the he was fetching the mail, but on Sunday, there is no mail delivery! </a:t>
            </a:r>
          </a:p>
          <a:p>
            <a:pPr>
              <a:buNone/>
            </a:pP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 </a:t>
            </a:r>
            <a:r>
              <a:rPr lang="en-US" sz="3600" dirty="0" smtClean="0"/>
              <a:t>SQL FOREIGN KEY Constraint</a:t>
            </a:r>
            <a:endParaRPr lang="en-US" dirty="0"/>
          </a:p>
        </p:txBody>
      </p:sp>
      <p:sp>
        <p:nvSpPr>
          <p:cNvPr id="3" name="Content Placeholder 2"/>
          <p:cNvSpPr>
            <a:spLocks noGrp="1"/>
          </p:cNvSpPr>
          <p:nvPr>
            <p:ph sz="quarter" idx="1"/>
          </p:nvPr>
        </p:nvSpPr>
        <p:spPr>
          <a:xfrm>
            <a:off x="301752" y="1447800"/>
            <a:ext cx="8503920" cy="4876800"/>
          </a:xfrm>
        </p:spPr>
        <p:txBody>
          <a:bodyPr/>
          <a:lstStyle/>
          <a:p>
            <a:pPr>
              <a:buNone/>
            </a:pPr>
            <a:r>
              <a:rPr lang="en-US" sz="2800" dirty="0" smtClean="0"/>
              <a:t>   </a:t>
            </a:r>
            <a:r>
              <a:rPr lang="en-US" sz="2000" dirty="0" smtClean="0"/>
              <a:t>A FOREIGN KEY in one table points to a PRIMARY KEY in another table.</a:t>
            </a:r>
          </a:p>
          <a:p>
            <a:pPr>
              <a:buNone/>
            </a:pPr>
            <a:r>
              <a:rPr lang="en-US" sz="2000" dirty="0" smtClean="0"/>
              <a:t>    Let's illustrate the foreign key with an example. Look at the following two tables:</a:t>
            </a:r>
          </a:p>
          <a:p>
            <a:pPr>
              <a:buNone/>
            </a:pPr>
            <a:endParaRPr lang="en-US" sz="2800" dirty="0" smtClean="0"/>
          </a:p>
          <a:p>
            <a:pPr>
              <a:buNone/>
            </a:pPr>
            <a:r>
              <a:rPr lang="en-US" sz="2800" dirty="0" smtClean="0"/>
              <a:t>    </a:t>
            </a:r>
            <a:r>
              <a:rPr lang="en-US" sz="2400" dirty="0" smtClean="0"/>
              <a:t>The "Persons" table:</a:t>
            </a:r>
          </a:p>
          <a:p>
            <a:pPr>
              <a:buNone/>
            </a:pPr>
            <a:endParaRPr lang="en-US" sz="2800" dirty="0" smtClean="0"/>
          </a:p>
          <a:p>
            <a:pPr>
              <a:buNone/>
            </a:pPr>
            <a:endParaRPr lang="en-US" sz="2800" dirty="0" smtClean="0"/>
          </a:p>
          <a:p>
            <a:pPr>
              <a:buNone/>
            </a:pPr>
            <a:endParaRPr lang="en-US" dirty="0"/>
          </a:p>
        </p:txBody>
      </p:sp>
      <p:graphicFrame>
        <p:nvGraphicFramePr>
          <p:cNvPr id="4" name="Table 3"/>
          <p:cNvGraphicFramePr>
            <a:graphicFrameLocks noGrp="1"/>
          </p:cNvGraphicFramePr>
          <p:nvPr/>
        </p:nvGraphicFramePr>
        <p:xfrm>
          <a:off x="1066800" y="4267200"/>
          <a:ext cx="7467600" cy="1483360"/>
        </p:xfrm>
        <a:graphic>
          <a:graphicData uri="http://schemas.openxmlformats.org/drawingml/2006/table">
            <a:tbl>
              <a:tblPr firstRow="1" bandRow="1">
                <a:tableStyleId>{5C22544A-7EE6-4342-B048-85BDC9FD1C3A}</a:tableStyleId>
              </a:tblPr>
              <a:tblGrid>
                <a:gridCol w="1493520"/>
                <a:gridCol w="1493520"/>
                <a:gridCol w="1493520"/>
                <a:gridCol w="1493520"/>
                <a:gridCol w="1493520"/>
              </a:tblGrid>
              <a:tr h="370840">
                <a:tc>
                  <a:txBody>
                    <a:bodyPr/>
                    <a:lstStyle/>
                    <a:p>
                      <a:pPr algn="l"/>
                      <a:r>
                        <a:rPr lang="en-US" dirty="0"/>
                        <a:t>P_Id</a:t>
                      </a:r>
                    </a:p>
                  </a:txBody>
                  <a:tcPr marL="47625" marR="47625" marT="47625" marB="47625"/>
                </a:tc>
                <a:tc>
                  <a:txBody>
                    <a:bodyPr/>
                    <a:lstStyle/>
                    <a:p>
                      <a:pPr algn="l"/>
                      <a:r>
                        <a:rPr lang="en-US" dirty="0"/>
                        <a:t>LastName</a:t>
                      </a:r>
                    </a:p>
                  </a:txBody>
                  <a:tcPr marL="47625" marR="47625" marT="47625" marB="47625"/>
                </a:tc>
                <a:tc>
                  <a:txBody>
                    <a:bodyPr/>
                    <a:lstStyle/>
                    <a:p>
                      <a:pPr algn="l"/>
                      <a:r>
                        <a:rPr lang="en-US" dirty="0"/>
                        <a:t>FirstName</a:t>
                      </a:r>
                    </a:p>
                  </a:txBody>
                  <a:tcPr marL="47625" marR="47625" marT="47625" marB="47625"/>
                </a:tc>
                <a:tc>
                  <a:txBody>
                    <a:bodyPr/>
                    <a:lstStyle/>
                    <a:p>
                      <a:pPr algn="l"/>
                      <a:r>
                        <a:rPr lang="en-US" dirty="0"/>
                        <a:t>Address</a:t>
                      </a:r>
                    </a:p>
                  </a:txBody>
                  <a:tcPr marL="47625" marR="47625" marT="47625" marB="47625"/>
                </a:tc>
                <a:tc>
                  <a:txBody>
                    <a:bodyPr/>
                    <a:lstStyle/>
                    <a:p>
                      <a:pPr algn="l"/>
                      <a:r>
                        <a:rPr lang="en-US" dirty="0"/>
                        <a:t>City</a:t>
                      </a:r>
                    </a:p>
                  </a:txBody>
                  <a:tcPr marL="47625" marR="47625" marT="47625" marB="47625"/>
                </a:tc>
              </a:tr>
              <a:tr h="370840">
                <a:tc>
                  <a:txBody>
                    <a:bodyPr/>
                    <a:lstStyle/>
                    <a:p>
                      <a:pPr algn="l"/>
                      <a:r>
                        <a:rPr lang="en-US" dirty="0"/>
                        <a:t>1</a:t>
                      </a:r>
                    </a:p>
                  </a:txBody>
                  <a:tcPr marL="47625" marR="47625" marT="47625" marB="47625"/>
                </a:tc>
                <a:tc>
                  <a:txBody>
                    <a:bodyPr/>
                    <a:lstStyle/>
                    <a:p>
                      <a:pPr algn="l"/>
                      <a:r>
                        <a:rPr lang="en-US" dirty="0"/>
                        <a:t>Hansen</a:t>
                      </a:r>
                    </a:p>
                  </a:txBody>
                  <a:tcPr marL="47625" marR="47625" marT="47625" marB="47625"/>
                </a:tc>
                <a:tc>
                  <a:txBody>
                    <a:bodyPr/>
                    <a:lstStyle/>
                    <a:p>
                      <a:pPr algn="l"/>
                      <a:r>
                        <a:rPr lang="en-US" dirty="0"/>
                        <a:t>Ola</a:t>
                      </a:r>
                    </a:p>
                  </a:txBody>
                  <a:tcPr marL="47625" marR="47625" marT="47625" marB="47625"/>
                </a:tc>
                <a:tc>
                  <a:txBody>
                    <a:bodyPr/>
                    <a:lstStyle/>
                    <a:p>
                      <a:pPr algn="l"/>
                      <a:r>
                        <a:rPr lang="en-US" dirty="0"/>
                        <a:t>Timoteivn 10</a:t>
                      </a:r>
                    </a:p>
                  </a:txBody>
                  <a:tcPr marL="47625" marR="47625" marT="47625" marB="47625"/>
                </a:tc>
                <a:tc>
                  <a:txBody>
                    <a:bodyPr/>
                    <a:lstStyle/>
                    <a:p>
                      <a:pPr algn="l"/>
                      <a:r>
                        <a:rPr lang="en-US" dirty="0"/>
                        <a:t>Sandnes</a:t>
                      </a:r>
                    </a:p>
                  </a:txBody>
                  <a:tcPr marL="47625" marR="47625" marT="47625" marB="47625"/>
                </a:tc>
              </a:tr>
              <a:tr h="370840">
                <a:tc>
                  <a:txBody>
                    <a:bodyPr/>
                    <a:lstStyle/>
                    <a:p>
                      <a:pPr algn="l"/>
                      <a:r>
                        <a:rPr lang="en-US" dirty="0"/>
                        <a:t>2</a:t>
                      </a:r>
                    </a:p>
                  </a:txBody>
                  <a:tcPr marL="47625" marR="47625" marT="47625" marB="47625"/>
                </a:tc>
                <a:tc>
                  <a:txBody>
                    <a:bodyPr/>
                    <a:lstStyle/>
                    <a:p>
                      <a:pPr algn="l"/>
                      <a:r>
                        <a:rPr lang="en-US" dirty="0"/>
                        <a:t>Svendson</a:t>
                      </a:r>
                    </a:p>
                  </a:txBody>
                  <a:tcPr marL="47625" marR="47625" marT="47625" marB="47625"/>
                </a:tc>
                <a:tc>
                  <a:txBody>
                    <a:bodyPr/>
                    <a:lstStyle/>
                    <a:p>
                      <a:pPr algn="l"/>
                      <a:r>
                        <a:rPr lang="en-US" dirty="0"/>
                        <a:t>Tove</a:t>
                      </a:r>
                    </a:p>
                  </a:txBody>
                  <a:tcPr marL="47625" marR="47625" marT="47625" marB="47625"/>
                </a:tc>
                <a:tc>
                  <a:txBody>
                    <a:bodyPr/>
                    <a:lstStyle/>
                    <a:p>
                      <a:pPr algn="l"/>
                      <a:r>
                        <a:rPr lang="en-US" dirty="0"/>
                        <a:t>Borgvn 23</a:t>
                      </a:r>
                    </a:p>
                  </a:txBody>
                  <a:tcPr marL="47625" marR="47625" marT="47625" marB="47625"/>
                </a:tc>
                <a:tc>
                  <a:txBody>
                    <a:bodyPr/>
                    <a:lstStyle/>
                    <a:p>
                      <a:pPr algn="l"/>
                      <a:r>
                        <a:rPr lang="en-US" dirty="0"/>
                        <a:t>Sandnes</a:t>
                      </a:r>
                    </a:p>
                  </a:txBody>
                  <a:tcPr marL="47625" marR="47625" marT="47625" marB="47625"/>
                </a:tc>
              </a:tr>
              <a:tr h="370840">
                <a:tc>
                  <a:txBody>
                    <a:bodyPr/>
                    <a:lstStyle/>
                    <a:p>
                      <a:pPr algn="l"/>
                      <a:r>
                        <a:rPr lang="en-US" dirty="0"/>
                        <a:t>3</a:t>
                      </a:r>
                    </a:p>
                  </a:txBody>
                  <a:tcPr marL="47625" marR="47625" marT="47625" marB="47625"/>
                </a:tc>
                <a:tc>
                  <a:txBody>
                    <a:bodyPr/>
                    <a:lstStyle/>
                    <a:p>
                      <a:pPr algn="l"/>
                      <a:r>
                        <a:rPr lang="en-US" dirty="0"/>
                        <a:t>Pettersen</a:t>
                      </a:r>
                    </a:p>
                  </a:txBody>
                  <a:tcPr marL="47625" marR="47625" marT="47625" marB="47625"/>
                </a:tc>
                <a:tc>
                  <a:txBody>
                    <a:bodyPr/>
                    <a:lstStyle/>
                    <a:p>
                      <a:pPr algn="l"/>
                      <a:r>
                        <a:rPr lang="en-US" dirty="0"/>
                        <a:t>Kari</a:t>
                      </a:r>
                    </a:p>
                  </a:txBody>
                  <a:tcPr marL="47625" marR="47625" marT="47625" marB="47625"/>
                </a:tc>
                <a:tc>
                  <a:txBody>
                    <a:bodyPr/>
                    <a:lstStyle/>
                    <a:p>
                      <a:pPr algn="l"/>
                      <a:r>
                        <a:rPr lang="en-US" dirty="0"/>
                        <a:t>Storgt 20</a:t>
                      </a:r>
                    </a:p>
                  </a:txBody>
                  <a:tcPr marL="47625" marR="47625" marT="47625" marB="47625"/>
                </a:tc>
                <a:tc>
                  <a:txBody>
                    <a:bodyPr/>
                    <a:lstStyle/>
                    <a:p>
                      <a:pPr algn="l"/>
                      <a:r>
                        <a:rPr lang="en-US" dirty="0"/>
                        <a:t>Stavanger</a:t>
                      </a:r>
                    </a:p>
                  </a:txBody>
                  <a:tcPr marL="47625" marR="47625" marT="47625" marB="47625"/>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534400" cy="685800"/>
          </a:xfrm>
        </p:spPr>
        <p:txBody>
          <a:bodyPr>
            <a:normAutofit fontScale="90000"/>
          </a:bodyPr>
          <a:lstStyle/>
          <a:p>
            <a:r>
              <a:rPr lang="en-US" sz="3600" dirty="0" smtClean="0"/>
              <a:t>The "Orders" table:</a:t>
            </a:r>
            <a:br>
              <a:rPr lang="en-US" sz="3600" dirty="0" smtClean="0"/>
            </a:br>
            <a:endParaRPr lang="en-US" dirty="0"/>
          </a:p>
        </p:txBody>
      </p:sp>
      <p:sp>
        <p:nvSpPr>
          <p:cNvPr id="3" name="Content Placeholder 2"/>
          <p:cNvSpPr>
            <a:spLocks noGrp="1"/>
          </p:cNvSpPr>
          <p:nvPr>
            <p:ph sz="quarter" idx="1"/>
          </p:nvPr>
        </p:nvSpPr>
        <p:spPr>
          <a:xfrm>
            <a:off x="301752" y="1527048"/>
            <a:ext cx="8537448" cy="4721352"/>
          </a:xfrm>
        </p:spPr>
        <p:txBody>
          <a:bodyPr>
            <a:normAutofit fontScale="55000" lnSpcReduction="20000"/>
          </a:bodyPr>
          <a:lstStyle/>
          <a:p>
            <a:endParaRPr lang="en-US" dirty="0" smtClean="0"/>
          </a:p>
          <a:p>
            <a:endParaRPr lang="en-US" dirty="0" smtClean="0"/>
          </a:p>
          <a:p>
            <a:endParaRPr lang="en-US" dirty="0" smtClean="0"/>
          </a:p>
          <a:p>
            <a:endParaRPr lang="en-US"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r>
              <a:rPr lang="en-US" sz="2800" dirty="0" smtClean="0"/>
              <a:t>     Note that the "</a:t>
            </a:r>
            <a:r>
              <a:rPr lang="en-US" sz="2800" dirty="0" err="1" smtClean="0"/>
              <a:t>P_Id</a:t>
            </a:r>
            <a:r>
              <a:rPr lang="en-US" sz="2800" dirty="0" smtClean="0"/>
              <a:t>" column in the "Orders" table points to the "</a:t>
            </a:r>
            <a:r>
              <a:rPr lang="en-US" sz="2800" dirty="0" err="1" smtClean="0"/>
              <a:t>P_Id</a:t>
            </a:r>
            <a:r>
              <a:rPr lang="en-US" sz="2800" dirty="0" smtClean="0"/>
              <a:t>" column      in the "Persons" table.</a:t>
            </a:r>
          </a:p>
          <a:p>
            <a:pPr>
              <a:buNone/>
            </a:pPr>
            <a:endParaRPr lang="en-US" sz="2800" dirty="0" smtClean="0"/>
          </a:p>
          <a:p>
            <a:pPr>
              <a:buNone/>
            </a:pPr>
            <a:r>
              <a:rPr lang="en-US" sz="2800" dirty="0" smtClean="0"/>
              <a:t>     The "</a:t>
            </a:r>
            <a:r>
              <a:rPr lang="en-US" sz="2800" dirty="0" err="1" smtClean="0"/>
              <a:t>P_Id</a:t>
            </a:r>
            <a:r>
              <a:rPr lang="en-US" sz="2800" dirty="0" smtClean="0"/>
              <a:t>" column in the "Persons" table is the PRIMARY KEY in the "Persons" table.</a:t>
            </a:r>
          </a:p>
          <a:p>
            <a:pPr>
              <a:buNone/>
            </a:pPr>
            <a:endParaRPr lang="en-US" sz="2800" dirty="0" smtClean="0"/>
          </a:p>
          <a:p>
            <a:pPr>
              <a:buNone/>
            </a:pPr>
            <a:r>
              <a:rPr lang="en-US" sz="2800" dirty="0" smtClean="0"/>
              <a:t>     The "</a:t>
            </a:r>
            <a:r>
              <a:rPr lang="en-US" sz="2800" dirty="0" err="1" smtClean="0"/>
              <a:t>P_Id</a:t>
            </a:r>
            <a:r>
              <a:rPr lang="en-US" sz="2800" dirty="0" smtClean="0"/>
              <a:t>" column in the "Orders" table is a FOREIGN KEY in the "Orders" table.</a:t>
            </a:r>
          </a:p>
          <a:p>
            <a:pPr>
              <a:buNone/>
            </a:pPr>
            <a:endParaRPr lang="en-US" sz="2800" dirty="0" smtClean="0"/>
          </a:p>
          <a:p>
            <a:pPr>
              <a:buNone/>
            </a:pPr>
            <a:r>
              <a:rPr lang="en-US" sz="2800" dirty="0" smtClean="0"/>
              <a:t>     The FOREIGN KEY constraint is used to prevent actions that would destroy link between tables.</a:t>
            </a:r>
          </a:p>
          <a:p>
            <a:pPr>
              <a:buNone/>
            </a:pPr>
            <a:endParaRPr lang="en-US" sz="2800" dirty="0" smtClean="0"/>
          </a:p>
          <a:p>
            <a:pPr>
              <a:buNone/>
            </a:pPr>
            <a:r>
              <a:rPr lang="en-US" sz="2800" dirty="0" smtClean="0"/>
              <a:t>     The FOREIGN KEY constraint also prevents that invalid data is inserted into the foreign key column, because it has to be one of the values contained in the table it points to.</a:t>
            </a:r>
          </a:p>
          <a:p>
            <a:endParaRPr lang="en-US" dirty="0"/>
          </a:p>
        </p:txBody>
      </p:sp>
      <p:graphicFrame>
        <p:nvGraphicFramePr>
          <p:cNvPr id="4" name="Table 3"/>
          <p:cNvGraphicFramePr>
            <a:graphicFrameLocks noGrp="1"/>
          </p:cNvGraphicFramePr>
          <p:nvPr/>
        </p:nvGraphicFramePr>
        <p:xfrm>
          <a:off x="1219200" y="1676400"/>
          <a:ext cx="6324600" cy="1651000"/>
        </p:xfrm>
        <a:graphic>
          <a:graphicData uri="http://schemas.openxmlformats.org/drawingml/2006/table">
            <a:tbl>
              <a:tblPr firstRow="1" bandRow="1">
                <a:tableStyleId>{5C22544A-7EE6-4342-B048-85BDC9FD1C3A}</a:tableStyleId>
              </a:tblPr>
              <a:tblGrid>
                <a:gridCol w="2108200"/>
                <a:gridCol w="2108200"/>
                <a:gridCol w="2108200"/>
              </a:tblGrid>
              <a:tr h="330200">
                <a:tc>
                  <a:txBody>
                    <a:bodyPr/>
                    <a:lstStyle/>
                    <a:p>
                      <a:pPr algn="l"/>
                      <a:r>
                        <a:rPr lang="en-US" sz="1400" dirty="0" smtClean="0"/>
                        <a:t>O_Id</a:t>
                      </a:r>
                      <a:endParaRPr lang="en-US" sz="1400" dirty="0"/>
                    </a:p>
                  </a:txBody>
                  <a:tcPr marL="47625" marR="47625" marT="47625" marB="47625"/>
                </a:tc>
                <a:tc>
                  <a:txBody>
                    <a:bodyPr/>
                    <a:lstStyle/>
                    <a:p>
                      <a:pPr algn="l"/>
                      <a:r>
                        <a:rPr lang="en-US" sz="1400" dirty="0"/>
                        <a:t>OrderNo</a:t>
                      </a:r>
                    </a:p>
                  </a:txBody>
                  <a:tcPr marL="47625" marR="47625" marT="47625" marB="47625"/>
                </a:tc>
                <a:tc>
                  <a:txBody>
                    <a:bodyPr/>
                    <a:lstStyle/>
                    <a:p>
                      <a:pPr algn="l"/>
                      <a:r>
                        <a:rPr lang="en-US" sz="1400" dirty="0"/>
                        <a:t>P_Id</a:t>
                      </a:r>
                    </a:p>
                  </a:txBody>
                  <a:tcPr marL="47625" marR="47625" marT="47625" marB="47625"/>
                </a:tc>
              </a:tr>
              <a:tr h="330200">
                <a:tc>
                  <a:txBody>
                    <a:bodyPr/>
                    <a:lstStyle/>
                    <a:p>
                      <a:pPr algn="l"/>
                      <a:r>
                        <a:rPr lang="en-US" sz="1400" dirty="0"/>
                        <a:t>1</a:t>
                      </a:r>
                    </a:p>
                  </a:txBody>
                  <a:tcPr marL="47625" marR="47625" marT="47625" marB="47625"/>
                </a:tc>
                <a:tc>
                  <a:txBody>
                    <a:bodyPr/>
                    <a:lstStyle/>
                    <a:p>
                      <a:pPr algn="l"/>
                      <a:r>
                        <a:rPr lang="en-US" sz="1400" dirty="0"/>
                        <a:t>77895</a:t>
                      </a:r>
                    </a:p>
                  </a:txBody>
                  <a:tcPr marL="47625" marR="47625" marT="47625" marB="47625"/>
                </a:tc>
                <a:tc>
                  <a:txBody>
                    <a:bodyPr/>
                    <a:lstStyle/>
                    <a:p>
                      <a:pPr algn="l"/>
                      <a:r>
                        <a:rPr lang="en-US" sz="1400" dirty="0"/>
                        <a:t>3</a:t>
                      </a:r>
                    </a:p>
                  </a:txBody>
                  <a:tcPr marL="47625" marR="47625" marT="47625" marB="47625"/>
                </a:tc>
              </a:tr>
              <a:tr h="330200">
                <a:tc>
                  <a:txBody>
                    <a:bodyPr/>
                    <a:lstStyle/>
                    <a:p>
                      <a:pPr algn="l"/>
                      <a:r>
                        <a:rPr lang="en-US" sz="1400" dirty="0"/>
                        <a:t>2</a:t>
                      </a:r>
                    </a:p>
                  </a:txBody>
                  <a:tcPr marL="47625" marR="47625" marT="47625" marB="47625"/>
                </a:tc>
                <a:tc>
                  <a:txBody>
                    <a:bodyPr/>
                    <a:lstStyle/>
                    <a:p>
                      <a:pPr algn="l"/>
                      <a:r>
                        <a:rPr lang="en-US" sz="1400" dirty="0"/>
                        <a:t>44678</a:t>
                      </a:r>
                    </a:p>
                  </a:txBody>
                  <a:tcPr marL="47625" marR="47625" marT="47625" marB="47625"/>
                </a:tc>
                <a:tc>
                  <a:txBody>
                    <a:bodyPr/>
                    <a:lstStyle/>
                    <a:p>
                      <a:pPr algn="l"/>
                      <a:r>
                        <a:rPr lang="en-US" sz="1400" dirty="0"/>
                        <a:t>3</a:t>
                      </a:r>
                    </a:p>
                  </a:txBody>
                  <a:tcPr marL="47625" marR="47625" marT="47625" marB="47625"/>
                </a:tc>
              </a:tr>
              <a:tr h="330200">
                <a:tc>
                  <a:txBody>
                    <a:bodyPr/>
                    <a:lstStyle/>
                    <a:p>
                      <a:pPr algn="l"/>
                      <a:r>
                        <a:rPr lang="en-US" sz="1400" dirty="0"/>
                        <a:t>3</a:t>
                      </a:r>
                    </a:p>
                  </a:txBody>
                  <a:tcPr marL="47625" marR="47625" marT="47625" marB="47625"/>
                </a:tc>
                <a:tc>
                  <a:txBody>
                    <a:bodyPr/>
                    <a:lstStyle/>
                    <a:p>
                      <a:pPr algn="l"/>
                      <a:r>
                        <a:rPr lang="en-US" sz="1400" dirty="0"/>
                        <a:t>22456</a:t>
                      </a:r>
                    </a:p>
                  </a:txBody>
                  <a:tcPr marL="47625" marR="47625" marT="47625" marB="47625"/>
                </a:tc>
                <a:tc>
                  <a:txBody>
                    <a:bodyPr/>
                    <a:lstStyle/>
                    <a:p>
                      <a:pPr algn="l"/>
                      <a:r>
                        <a:rPr lang="en-US" sz="1400" dirty="0"/>
                        <a:t>2</a:t>
                      </a:r>
                    </a:p>
                  </a:txBody>
                  <a:tcPr marL="47625" marR="47625" marT="47625" marB="47625"/>
                </a:tc>
              </a:tr>
              <a:tr h="330200">
                <a:tc>
                  <a:txBody>
                    <a:bodyPr/>
                    <a:lstStyle/>
                    <a:p>
                      <a:pPr algn="l"/>
                      <a:r>
                        <a:rPr lang="en-US" sz="1400" dirty="0"/>
                        <a:t>4</a:t>
                      </a:r>
                    </a:p>
                  </a:txBody>
                  <a:tcPr marL="47625" marR="47625" marT="47625" marB="47625"/>
                </a:tc>
                <a:tc>
                  <a:txBody>
                    <a:bodyPr/>
                    <a:lstStyle/>
                    <a:p>
                      <a:pPr algn="l"/>
                      <a:r>
                        <a:rPr lang="en-US" sz="1400" dirty="0"/>
                        <a:t>24562</a:t>
                      </a:r>
                    </a:p>
                  </a:txBody>
                  <a:tcPr marL="47625" marR="47625" marT="47625" marB="47625"/>
                </a:tc>
                <a:tc>
                  <a:txBody>
                    <a:bodyPr/>
                    <a:lstStyle/>
                    <a:p>
                      <a:pPr algn="l"/>
                      <a:r>
                        <a:rPr lang="en-US" sz="1400" dirty="0"/>
                        <a:t>1</a:t>
                      </a:r>
                    </a:p>
                  </a:txBody>
                  <a:tcPr marL="47625" marR="47625" marT="47625" marB="47625"/>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2800" b="1" dirty="0" smtClean="0"/>
              <a:t>SQL PRIMARY KEY Constraint</a:t>
            </a:r>
            <a:endParaRPr lang="en-US" sz="2800" dirty="0"/>
          </a:p>
        </p:txBody>
      </p:sp>
      <p:sp>
        <p:nvSpPr>
          <p:cNvPr id="3" name="Content Placeholder 2"/>
          <p:cNvSpPr>
            <a:spLocks noGrp="1"/>
          </p:cNvSpPr>
          <p:nvPr>
            <p:ph sz="quarter" idx="1"/>
          </p:nvPr>
        </p:nvSpPr>
        <p:spPr>
          <a:xfrm>
            <a:off x="457200" y="1143000"/>
            <a:ext cx="8229600" cy="5486400"/>
          </a:xfrm>
        </p:spPr>
        <p:txBody>
          <a:bodyPr>
            <a:noAutofit/>
          </a:bodyPr>
          <a:lstStyle/>
          <a:p>
            <a:endParaRPr lang="en-US" sz="1800" dirty="0" smtClean="0"/>
          </a:p>
          <a:p>
            <a:r>
              <a:rPr lang="en-US" sz="1800" dirty="0" smtClean="0"/>
              <a:t>The PRIMARY KEY constraint uniquely identifies each record in a database table.</a:t>
            </a:r>
          </a:p>
          <a:p>
            <a:r>
              <a:rPr lang="en-US" sz="1800" dirty="0" smtClean="0"/>
              <a:t>Primary keys must contain unique values.</a:t>
            </a:r>
          </a:p>
          <a:p>
            <a:r>
              <a:rPr lang="en-US" sz="1800" dirty="0" smtClean="0"/>
              <a:t>A primary key column cannot contain NULL values.</a:t>
            </a:r>
          </a:p>
          <a:p>
            <a:r>
              <a:rPr lang="en-US" sz="1800" dirty="0" smtClean="0"/>
              <a:t>Each table should have a primary key, and each table can have only one primary key.</a:t>
            </a:r>
          </a:p>
          <a:p>
            <a:pPr>
              <a:buNone/>
            </a:pPr>
            <a:r>
              <a:rPr lang="en-US" sz="1800" dirty="0" smtClean="0"/>
              <a:t>   </a:t>
            </a:r>
          </a:p>
          <a:p>
            <a:pPr>
              <a:buNone/>
            </a:pPr>
            <a:r>
              <a:rPr lang="en-US" sz="1700" dirty="0" smtClean="0"/>
              <a:t>The following SQL creates a PRIMARY KEY on the "P_Id" column when the "Persons" table is created:</a:t>
            </a:r>
          </a:p>
          <a:p>
            <a:pPr>
              <a:buNone/>
            </a:pPr>
            <a:r>
              <a:rPr lang="en-US" sz="1800" b="1" dirty="0" smtClean="0"/>
              <a:t>  </a:t>
            </a:r>
          </a:p>
          <a:p>
            <a:pPr>
              <a:buNone/>
            </a:pPr>
            <a:r>
              <a:rPr lang="en-US" sz="1400" dirty="0"/>
              <a:t>  </a:t>
            </a:r>
            <a:r>
              <a:rPr lang="en-US" sz="1400" dirty="0" smtClean="0"/>
              <a:t>  CREATE TABLE Persons</a:t>
            </a:r>
          </a:p>
          <a:p>
            <a:pPr>
              <a:buNone/>
            </a:pPr>
            <a:r>
              <a:rPr lang="en-US" sz="1400" dirty="0" smtClean="0"/>
              <a:t>   ( </a:t>
            </a:r>
          </a:p>
          <a:p>
            <a:pPr>
              <a:buNone/>
            </a:pPr>
            <a:r>
              <a:rPr lang="en-US" sz="1400" dirty="0"/>
              <a:t> </a:t>
            </a:r>
            <a:r>
              <a:rPr lang="en-US" sz="1400" dirty="0" smtClean="0"/>
              <a:t>    P_Id int NOT NULL PRIMARY KEY,</a:t>
            </a:r>
          </a:p>
          <a:p>
            <a:pPr>
              <a:buNone/>
            </a:pPr>
            <a:r>
              <a:rPr lang="en-US" sz="1400" dirty="0" smtClean="0"/>
              <a:t>     LastName varchar(255)NOTNULL,</a:t>
            </a:r>
          </a:p>
          <a:p>
            <a:pPr>
              <a:buNone/>
            </a:pPr>
            <a:r>
              <a:rPr lang="en-US" sz="1400" dirty="0" smtClean="0"/>
              <a:t>     FirstNamevarchar(255),</a:t>
            </a:r>
          </a:p>
          <a:p>
            <a:pPr>
              <a:buNone/>
            </a:pPr>
            <a:r>
              <a:rPr lang="en-US" sz="1400" dirty="0" smtClean="0"/>
              <a:t>     Address varchar(255), </a:t>
            </a:r>
          </a:p>
          <a:p>
            <a:pPr>
              <a:buNone/>
            </a:pPr>
            <a:r>
              <a:rPr lang="en-US" sz="1400" dirty="0" smtClean="0"/>
              <a:t>     City varchar(255) </a:t>
            </a:r>
          </a:p>
          <a:p>
            <a:pPr>
              <a:buNone/>
            </a:pPr>
            <a:r>
              <a:rPr lang="en-US" sz="1400" dirty="0" smtClean="0"/>
              <a:t>    )</a:t>
            </a:r>
            <a:endParaRPr 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944562"/>
          </a:xfrm>
        </p:spPr>
        <p:txBody>
          <a:bodyPr>
            <a:normAutofit/>
          </a:bodyPr>
          <a:lstStyle/>
          <a:p>
            <a:r>
              <a:rPr lang="en-US" sz="2800" b="1" dirty="0" smtClean="0"/>
              <a:t>The CREATE DATABASE Statement</a:t>
            </a:r>
            <a:endParaRPr lang="en-US" sz="2800" dirty="0"/>
          </a:p>
        </p:txBody>
      </p:sp>
      <p:sp>
        <p:nvSpPr>
          <p:cNvPr id="3" name="Content Placeholder 2"/>
          <p:cNvSpPr>
            <a:spLocks noGrp="1"/>
          </p:cNvSpPr>
          <p:nvPr>
            <p:ph sz="quarter" idx="1"/>
          </p:nvPr>
        </p:nvSpPr>
        <p:spPr>
          <a:xfrm>
            <a:off x="228600" y="1066800"/>
            <a:ext cx="8686800" cy="5562600"/>
          </a:xfrm>
        </p:spPr>
        <p:txBody>
          <a:bodyPr>
            <a:normAutofit/>
          </a:bodyPr>
          <a:lstStyle/>
          <a:p>
            <a:pPr>
              <a:buNone/>
            </a:pPr>
            <a:r>
              <a:rPr lang="en-US" sz="2400" dirty="0" smtClean="0"/>
              <a:t>    </a:t>
            </a:r>
          </a:p>
          <a:p>
            <a:pPr>
              <a:buNone/>
            </a:pPr>
            <a:r>
              <a:rPr lang="en-US" sz="2400" dirty="0"/>
              <a:t> </a:t>
            </a:r>
            <a:r>
              <a:rPr lang="en-US" sz="2400" dirty="0" smtClean="0"/>
              <a:t>    </a:t>
            </a:r>
            <a:r>
              <a:rPr lang="en-US" sz="2000" dirty="0" smtClean="0"/>
              <a:t>The CREATE DATABASE statement is used to create a database.</a:t>
            </a:r>
          </a:p>
          <a:p>
            <a:pPr>
              <a:buNone/>
            </a:pPr>
            <a:endParaRPr lang="en-US" sz="2000" b="1" dirty="0"/>
          </a:p>
          <a:p>
            <a:pPr>
              <a:buNone/>
            </a:pPr>
            <a:r>
              <a:rPr lang="en-US" sz="2000" dirty="0" smtClean="0"/>
              <a:t>      SQL CREATE DATABASE Syntax:</a:t>
            </a:r>
          </a:p>
          <a:p>
            <a:pPr>
              <a:buNone/>
            </a:pPr>
            <a:r>
              <a:rPr lang="en-US" sz="2000" dirty="0" smtClean="0"/>
              <a:t>      CREATE DATABASE database_name</a:t>
            </a:r>
            <a:br>
              <a:rPr lang="en-US" sz="2000" dirty="0" smtClean="0"/>
            </a:br>
            <a:r>
              <a:rPr lang="en-US" sz="2000" dirty="0" smtClean="0"/>
              <a:t> </a:t>
            </a:r>
          </a:p>
          <a:p>
            <a:pPr>
              <a:buNone/>
            </a:pPr>
            <a:r>
              <a:rPr lang="en-US" sz="2000" b="1" dirty="0"/>
              <a:t> </a:t>
            </a:r>
            <a:r>
              <a:rPr lang="en-US" sz="2000" b="1" dirty="0" smtClean="0"/>
              <a:t>     </a:t>
            </a:r>
            <a:r>
              <a:rPr lang="en-US" sz="2000" dirty="0" smtClean="0"/>
              <a:t>CREATE DATABASE Example:</a:t>
            </a:r>
          </a:p>
          <a:p>
            <a:pPr>
              <a:buNone/>
            </a:pPr>
            <a:r>
              <a:rPr lang="en-US" sz="2000" dirty="0" smtClean="0"/>
              <a:t>      Now we want to create a database called "my_db".</a:t>
            </a:r>
          </a:p>
          <a:p>
            <a:pPr>
              <a:buNone/>
            </a:pPr>
            <a:r>
              <a:rPr lang="en-US" sz="2000" dirty="0" smtClean="0"/>
              <a:t>  </a:t>
            </a:r>
          </a:p>
          <a:p>
            <a:pPr>
              <a:buNone/>
            </a:pPr>
            <a:r>
              <a:rPr lang="en-US" sz="2000" dirty="0"/>
              <a:t> </a:t>
            </a:r>
            <a:r>
              <a:rPr lang="en-US" sz="2000" dirty="0" smtClean="0"/>
              <a:t>     We use the following CREATE DATABASE statement:</a:t>
            </a:r>
          </a:p>
          <a:p>
            <a:pPr>
              <a:buNone/>
            </a:pPr>
            <a:r>
              <a:rPr lang="en-US" sz="2000" dirty="0" smtClean="0"/>
              <a:t>       CREATE DATABASE my_dbDatabase </a:t>
            </a:r>
          </a:p>
          <a:p>
            <a:pPr>
              <a:buNone/>
            </a:pPr>
            <a:r>
              <a:rPr lang="en-US" sz="2000" dirty="0"/>
              <a:t> </a:t>
            </a:r>
            <a:r>
              <a:rPr lang="en-US" sz="2000" dirty="0" smtClean="0"/>
              <a:t> </a:t>
            </a:r>
          </a:p>
          <a:p>
            <a:pPr>
              <a:buNone/>
            </a:pPr>
            <a:r>
              <a:rPr lang="en-US" sz="2000" dirty="0"/>
              <a:t> </a:t>
            </a:r>
            <a:r>
              <a:rPr lang="en-US" sz="2000" dirty="0" smtClean="0"/>
              <a:t>    Tables can be added with the CREATE TABLE statement</a:t>
            </a:r>
          </a:p>
          <a:p>
            <a:pPr>
              <a:buNone/>
            </a:pP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normAutofit/>
          </a:bodyPr>
          <a:lstStyle/>
          <a:p>
            <a:r>
              <a:rPr lang="en-US" sz="2800" b="1" dirty="0" smtClean="0"/>
              <a:t>The CREATE TABLE Statement</a:t>
            </a:r>
            <a:endParaRPr lang="en-US" sz="2800" dirty="0"/>
          </a:p>
        </p:txBody>
      </p:sp>
      <p:sp>
        <p:nvSpPr>
          <p:cNvPr id="3" name="Content Placeholder 2"/>
          <p:cNvSpPr>
            <a:spLocks noGrp="1"/>
          </p:cNvSpPr>
          <p:nvPr>
            <p:ph sz="quarter" idx="1"/>
          </p:nvPr>
        </p:nvSpPr>
        <p:spPr>
          <a:xfrm>
            <a:off x="228600" y="1066800"/>
            <a:ext cx="8686800" cy="5638800"/>
          </a:xfrm>
        </p:spPr>
        <p:txBody>
          <a:bodyPr>
            <a:normAutofit fontScale="92500" lnSpcReduction="10000"/>
          </a:bodyPr>
          <a:lstStyle/>
          <a:p>
            <a:pPr>
              <a:buNone/>
            </a:pPr>
            <a:endParaRPr lang="en-US" sz="2400" dirty="0" smtClean="0"/>
          </a:p>
          <a:p>
            <a:pPr>
              <a:buNone/>
            </a:pPr>
            <a:r>
              <a:rPr lang="en-US" sz="2400" dirty="0" smtClean="0"/>
              <a:t>The CREATE TABLE statement is used to create a table in a database.</a:t>
            </a:r>
          </a:p>
          <a:p>
            <a:pPr>
              <a:buNone/>
            </a:pPr>
            <a:endParaRPr lang="en-US" sz="2800" dirty="0"/>
          </a:p>
          <a:p>
            <a:pPr>
              <a:buNone/>
            </a:pPr>
            <a:r>
              <a:rPr lang="en-US" sz="2800" dirty="0" smtClean="0"/>
              <a:t>    SQL CREATE TABLE Syntax:</a:t>
            </a:r>
          </a:p>
          <a:p>
            <a:pPr>
              <a:buNone/>
            </a:pPr>
            <a:r>
              <a:rPr lang="en-US" sz="2400" dirty="0" smtClean="0"/>
              <a:t>   </a:t>
            </a:r>
          </a:p>
          <a:p>
            <a:pPr>
              <a:buNone/>
            </a:pPr>
            <a:r>
              <a:rPr lang="en-US" sz="2400" dirty="0"/>
              <a:t> </a:t>
            </a:r>
            <a:r>
              <a:rPr lang="en-US" sz="2400" dirty="0" smtClean="0"/>
              <a:t>   CREATE TABLE table_name</a:t>
            </a:r>
            <a:r>
              <a:rPr lang="en-US" sz="2400" i="1" dirty="0" smtClean="0"/>
              <a:t> </a:t>
            </a:r>
          </a:p>
          <a:p>
            <a:pPr>
              <a:buNone/>
            </a:pPr>
            <a:r>
              <a:rPr lang="en-US" sz="2400" dirty="0" smtClean="0"/>
              <a:t>   ( </a:t>
            </a:r>
          </a:p>
          <a:p>
            <a:pPr>
              <a:buNone/>
            </a:pPr>
            <a:r>
              <a:rPr lang="en-US" sz="2400" dirty="0" smtClean="0"/>
              <a:t>    column_name1 data_type,</a:t>
            </a:r>
          </a:p>
          <a:p>
            <a:pPr>
              <a:buNone/>
            </a:pPr>
            <a:r>
              <a:rPr lang="en-US" sz="2400" i="1" dirty="0" smtClean="0"/>
              <a:t>    </a:t>
            </a:r>
            <a:r>
              <a:rPr lang="en-US" sz="2400" dirty="0" smtClean="0"/>
              <a:t>column_name2 data_type,</a:t>
            </a:r>
          </a:p>
          <a:p>
            <a:pPr>
              <a:buNone/>
            </a:pPr>
            <a:r>
              <a:rPr lang="en-US" sz="2400" i="1" dirty="0" smtClean="0"/>
              <a:t>    </a:t>
            </a:r>
            <a:r>
              <a:rPr lang="en-US" sz="2400" dirty="0" smtClean="0"/>
              <a:t>column_name3 data_type,</a:t>
            </a:r>
            <a:r>
              <a:rPr lang="en-US" sz="2400" i="1" dirty="0" smtClean="0"/>
              <a:t> ....</a:t>
            </a:r>
          </a:p>
          <a:p>
            <a:pPr>
              <a:buNone/>
            </a:pPr>
            <a:r>
              <a:rPr lang="en-US" sz="2400" i="1" dirty="0"/>
              <a:t> </a:t>
            </a:r>
            <a:r>
              <a:rPr lang="en-US" sz="2400" i="1" dirty="0" smtClean="0"/>
              <a:t>  </a:t>
            </a:r>
            <a:r>
              <a:rPr lang="en-US" sz="2400" dirty="0" smtClean="0"/>
              <a:t> )</a:t>
            </a:r>
          </a:p>
          <a:p>
            <a:pPr>
              <a:buNone/>
            </a:pPr>
            <a:endParaRPr lang="en-US" sz="2400" dirty="0"/>
          </a:p>
          <a:p>
            <a:pPr>
              <a:buNone/>
            </a:pPr>
            <a:r>
              <a:rPr lang="en-US" sz="2400" dirty="0" smtClean="0"/>
              <a:t>The data type specifies what type of data the column can hold.</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62000"/>
          </a:xfrm>
        </p:spPr>
        <p:txBody>
          <a:bodyPr>
            <a:normAutofit/>
          </a:bodyPr>
          <a:lstStyle/>
          <a:p>
            <a:r>
              <a:rPr lang="en-US" sz="2800" b="1" dirty="0" smtClean="0"/>
              <a:t>CREATE TABLE Example</a:t>
            </a:r>
            <a:endParaRPr lang="en-US" sz="2800" dirty="0"/>
          </a:p>
        </p:txBody>
      </p:sp>
      <p:sp>
        <p:nvSpPr>
          <p:cNvPr id="3" name="Content Placeholder 2"/>
          <p:cNvSpPr>
            <a:spLocks noGrp="1"/>
          </p:cNvSpPr>
          <p:nvPr>
            <p:ph sz="quarter" idx="1"/>
          </p:nvPr>
        </p:nvSpPr>
        <p:spPr>
          <a:xfrm>
            <a:off x="228600" y="990600"/>
            <a:ext cx="8686800" cy="5638800"/>
          </a:xfrm>
        </p:spPr>
        <p:txBody>
          <a:bodyPr>
            <a:normAutofit/>
          </a:bodyPr>
          <a:lstStyle/>
          <a:p>
            <a:pPr>
              <a:buNone/>
            </a:pPr>
            <a:r>
              <a:rPr lang="en-US" sz="2400" dirty="0" smtClean="0"/>
              <a:t>    </a:t>
            </a:r>
          </a:p>
          <a:p>
            <a:pPr>
              <a:buNone/>
            </a:pPr>
            <a:r>
              <a:rPr lang="en-US" sz="2400" dirty="0" smtClean="0"/>
              <a:t> </a:t>
            </a:r>
            <a:r>
              <a:rPr lang="en-US" sz="1900" dirty="0" smtClean="0"/>
              <a:t>Now we want to create a table called "Persons" that contains five columns: P_Id, LastName, FirstName, Address, and City.</a:t>
            </a:r>
          </a:p>
          <a:p>
            <a:pPr>
              <a:buNone/>
            </a:pPr>
            <a:r>
              <a:rPr lang="en-US" sz="1900" dirty="0" smtClean="0"/>
              <a:t>    We use the following CREATE TABLE statement:</a:t>
            </a:r>
          </a:p>
          <a:p>
            <a:pPr>
              <a:buNone/>
            </a:pPr>
            <a:r>
              <a:rPr lang="en-US" sz="1900" dirty="0" smtClean="0"/>
              <a:t>    CREATE TABLE Persons</a:t>
            </a:r>
          </a:p>
          <a:p>
            <a:pPr>
              <a:buNone/>
            </a:pPr>
            <a:r>
              <a:rPr lang="en-US" sz="1900" i="1" dirty="0"/>
              <a:t> </a:t>
            </a:r>
            <a:r>
              <a:rPr lang="en-US" sz="1900" i="1" dirty="0" smtClean="0"/>
              <a:t>  </a:t>
            </a:r>
            <a:r>
              <a:rPr lang="en-US" sz="1900" dirty="0" smtClean="0"/>
              <a:t>(</a:t>
            </a:r>
          </a:p>
          <a:p>
            <a:pPr>
              <a:buNone/>
            </a:pPr>
            <a:r>
              <a:rPr lang="en-US" sz="1900" dirty="0"/>
              <a:t> </a:t>
            </a:r>
            <a:r>
              <a:rPr lang="en-US" sz="1900" dirty="0" smtClean="0"/>
              <a:t>  P_Id int,</a:t>
            </a:r>
            <a:r>
              <a:rPr lang="en-US" sz="1900" i="1" dirty="0" smtClean="0"/>
              <a:t> </a:t>
            </a:r>
          </a:p>
          <a:p>
            <a:pPr>
              <a:buNone/>
            </a:pPr>
            <a:r>
              <a:rPr lang="en-US" sz="1900" i="1" dirty="0"/>
              <a:t> </a:t>
            </a:r>
            <a:r>
              <a:rPr lang="en-US" sz="1900" i="1" dirty="0" smtClean="0"/>
              <a:t>  </a:t>
            </a:r>
            <a:r>
              <a:rPr lang="en-US" sz="1900" dirty="0" smtClean="0"/>
              <a:t>LastName varchar(255),</a:t>
            </a:r>
            <a:r>
              <a:rPr lang="en-US" sz="1900" i="1" dirty="0" smtClean="0"/>
              <a:t> </a:t>
            </a:r>
          </a:p>
          <a:p>
            <a:pPr>
              <a:buNone/>
            </a:pPr>
            <a:r>
              <a:rPr lang="en-US" sz="1900" i="1" dirty="0"/>
              <a:t> </a:t>
            </a:r>
            <a:r>
              <a:rPr lang="en-US" sz="1900" i="1" dirty="0" smtClean="0"/>
              <a:t>  </a:t>
            </a:r>
            <a:r>
              <a:rPr lang="en-US" sz="1900" dirty="0" smtClean="0"/>
              <a:t>FirstName varchar(255), </a:t>
            </a:r>
          </a:p>
          <a:p>
            <a:pPr>
              <a:buNone/>
            </a:pPr>
            <a:r>
              <a:rPr lang="en-US" sz="1900" dirty="0"/>
              <a:t> </a:t>
            </a:r>
            <a:r>
              <a:rPr lang="en-US" sz="1900" dirty="0" smtClean="0"/>
              <a:t>  Address varchar(255), </a:t>
            </a:r>
          </a:p>
          <a:p>
            <a:pPr>
              <a:buNone/>
            </a:pPr>
            <a:r>
              <a:rPr lang="en-US" sz="1900" dirty="0"/>
              <a:t> </a:t>
            </a:r>
            <a:r>
              <a:rPr lang="en-US" sz="1900" dirty="0" smtClean="0"/>
              <a:t>  City varchar(255) </a:t>
            </a:r>
          </a:p>
          <a:p>
            <a:pPr>
              <a:buNone/>
            </a:pPr>
            <a:r>
              <a:rPr lang="en-US" sz="1900" dirty="0"/>
              <a:t> </a:t>
            </a:r>
            <a:r>
              <a:rPr lang="en-US" sz="1900" dirty="0" smtClean="0"/>
              <a:t>  )</a:t>
            </a:r>
          </a:p>
          <a:p>
            <a:pPr>
              <a:buNone/>
            </a:pPr>
            <a:r>
              <a:rPr lang="en-US" sz="1900" dirty="0"/>
              <a:t> </a:t>
            </a:r>
            <a:r>
              <a:rPr lang="en-US" sz="1900" dirty="0" smtClean="0"/>
              <a:t>    The P_Id column is of type int and will hold a number. The LastName, FirstName, Address, and City columns are of type varchar with a maximum length of 255 characters.</a:t>
            </a:r>
          </a:p>
          <a:p>
            <a:pPr>
              <a:buNone/>
            </a:pP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800" b="1" dirty="0" smtClean="0"/>
              <a:t>SQL INSERT INTO Statement</a:t>
            </a:r>
            <a:endParaRPr lang="en-US" sz="2800" dirty="0"/>
          </a:p>
        </p:txBody>
      </p:sp>
      <p:sp>
        <p:nvSpPr>
          <p:cNvPr id="3" name="Content Placeholder 2"/>
          <p:cNvSpPr>
            <a:spLocks noGrp="1"/>
          </p:cNvSpPr>
          <p:nvPr>
            <p:ph sz="quarter" idx="1"/>
          </p:nvPr>
        </p:nvSpPr>
        <p:spPr>
          <a:xfrm>
            <a:off x="457200" y="990600"/>
            <a:ext cx="8229600" cy="5562600"/>
          </a:xfrm>
        </p:spPr>
        <p:txBody>
          <a:bodyPr/>
          <a:lstStyle/>
          <a:p>
            <a:pPr>
              <a:buNone/>
            </a:pPr>
            <a:r>
              <a:rPr lang="en-US" sz="1800" b="1" dirty="0" smtClean="0"/>
              <a:t> </a:t>
            </a:r>
          </a:p>
          <a:p>
            <a:pPr>
              <a:buNone/>
            </a:pPr>
            <a:endParaRPr lang="en-US" sz="1600" b="1" dirty="0" smtClean="0"/>
          </a:p>
          <a:p>
            <a:pPr>
              <a:buNone/>
            </a:pPr>
            <a:r>
              <a:rPr lang="en-US" sz="1600" b="1" dirty="0" smtClean="0"/>
              <a:t>  The INSERT INTO Statement</a:t>
            </a:r>
          </a:p>
          <a:p>
            <a:pPr>
              <a:buNone/>
            </a:pPr>
            <a:r>
              <a:rPr lang="en-US" sz="1600" dirty="0" smtClean="0"/>
              <a:t>   The INSERT INTO statement is used to insert a new row in a table.</a:t>
            </a:r>
          </a:p>
          <a:p>
            <a:pPr>
              <a:buNone/>
            </a:pPr>
            <a:r>
              <a:rPr lang="en-US" sz="1600" b="1" dirty="0" smtClean="0"/>
              <a:t>   SQL INSERT INTO Syntax</a:t>
            </a:r>
          </a:p>
          <a:p>
            <a:pPr>
              <a:buNone/>
            </a:pPr>
            <a:endParaRPr lang="en-US" sz="1600" dirty="0" smtClean="0"/>
          </a:p>
          <a:p>
            <a:pPr>
              <a:buNone/>
            </a:pPr>
            <a:r>
              <a:rPr lang="en-US" sz="1600" dirty="0" smtClean="0"/>
              <a:t>            INSERT INTO table_name (column1, column2, column3,...)</a:t>
            </a:r>
          </a:p>
          <a:p>
            <a:pPr>
              <a:buNone/>
            </a:pPr>
            <a:r>
              <a:rPr lang="en-US" sz="1600" dirty="0" smtClean="0"/>
              <a:t>            VALUES (value1, value2, value3,...)</a:t>
            </a:r>
          </a:p>
          <a:p>
            <a:pPr>
              <a:buNone/>
            </a:pPr>
            <a:endParaRPr lang="en-US" sz="1600" dirty="0" smtClean="0"/>
          </a:p>
          <a:p>
            <a:pPr>
              <a:buNone/>
            </a:pPr>
            <a:r>
              <a:rPr lang="en-US" sz="1600" b="1" dirty="0" smtClean="0"/>
              <a:t>SQL INSERT INTO Example</a:t>
            </a:r>
          </a:p>
          <a:p>
            <a:pPr>
              <a:buNone/>
            </a:pPr>
            <a:r>
              <a:rPr lang="en-US" sz="1600" dirty="0" smtClean="0"/>
              <a:t>We have the following "Persons" table:</a:t>
            </a:r>
          </a:p>
          <a:p>
            <a:pPr>
              <a:buNone/>
            </a:pPr>
            <a:endParaRPr lang="en-US" sz="2000" dirty="0" smtClean="0"/>
          </a:p>
          <a:p>
            <a:pPr>
              <a:buNone/>
            </a:pPr>
            <a:r>
              <a:rPr lang="en-US" sz="2000" dirty="0" smtClean="0"/>
              <a:t>    </a:t>
            </a:r>
          </a:p>
          <a:p>
            <a:pPr>
              <a:buNone/>
            </a:pPr>
            <a:endParaRPr lang="en-US" dirty="0"/>
          </a:p>
        </p:txBody>
      </p:sp>
      <p:graphicFrame>
        <p:nvGraphicFramePr>
          <p:cNvPr id="4" name="Table 3"/>
          <p:cNvGraphicFramePr>
            <a:graphicFrameLocks noGrp="1"/>
          </p:cNvGraphicFramePr>
          <p:nvPr/>
        </p:nvGraphicFramePr>
        <p:xfrm>
          <a:off x="609600" y="4419600"/>
          <a:ext cx="7467600" cy="1752600"/>
        </p:xfrm>
        <a:graphic>
          <a:graphicData uri="http://schemas.openxmlformats.org/drawingml/2006/table">
            <a:tbl>
              <a:tblPr firstRow="1" bandRow="1">
                <a:tableStyleId>{5C22544A-7EE6-4342-B048-85BDC9FD1C3A}</a:tableStyleId>
              </a:tblPr>
              <a:tblGrid>
                <a:gridCol w="1493520"/>
                <a:gridCol w="1493520"/>
                <a:gridCol w="1493520"/>
                <a:gridCol w="1960245"/>
                <a:gridCol w="1026795"/>
              </a:tblGrid>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P_Id</a:t>
                      </a: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LastName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FirstName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Address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City</a:t>
                      </a:r>
                    </a:p>
                  </a:txBody>
                  <a:tcPr/>
                </a:tc>
              </a:tr>
              <a:tr h="438150">
                <a:tc>
                  <a:txBody>
                    <a:bodyPr/>
                    <a:lstStyle/>
                    <a:p>
                      <a:pPr algn="l"/>
                      <a:r>
                        <a:rPr lang="en-US" sz="1400" dirty="0"/>
                        <a:t>1</a:t>
                      </a:r>
                    </a:p>
                  </a:txBody>
                  <a:tcPr marL="47625" marR="47625" marT="47625" marB="47625"/>
                </a:tc>
                <a:tc>
                  <a:txBody>
                    <a:bodyPr/>
                    <a:lstStyle/>
                    <a:p>
                      <a:pPr algn="l"/>
                      <a:r>
                        <a:rPr lang="en-US" sz="1400" dirty="0"/>
                        <a:t>Hansen</a:t>
                      </a:r>
                    </a:p>
                  </a:txBody>
                  <a:tcPr marL="47625" marR="47625" marT="47625" marB="47625"/>
                </a:tc>
                <a:tc>
                  <a:txBody>
                    <a:bodyPr/>
                    <a:lstStyle/>
                    <a:p>
                      <a:pPr algn="l"/>
                      <a:r>
                        <a:rPr lang="en-US" sz="1400" dirty="0"/>
                        <a:t>Ola</a:t>
                      </a:r>
                    </a:p>
                  </a:txBody>
                  <a:tcPr marL="47625" marR="47625" marT="47625" marB="47625"/>
                </a:tc>
                <a:tc>
                  <a:txBody>
                    <a:bodyPr/>
                    <a:lstStyle/>
                    <a:p>
                      <a:pPr algn="l"/>
                      <a:r>
                        <a:rPr lang="en-US" sz="1400" dirty="0"/>
                        <a:t>Timoteivn 10</a:t>
                      </a:r>
                    </a:p>
                  </a:txBody>
                  <a:tcPr marL="47625" marR="47625" marT="47625" marB="47625"/>
                </a:tc>
                <a:tc>
                  <a:txBody>
                    <a:bodyPr/>
                    <a:lstStyle/>
                    <a:p>
                      <a:pPr algn="l"/>
                      <a:r>
                        <a:rPr lang="en-US" sz="1400" dirty="0"/>
                        <a:t>Sandnes</a:t>
                      </a:r>
                    </a:p>
                  </a:txBody>
                  <a:tcPr marL="47625" marR="47625" marT="47625" marB="47625"/>
                </a:tc>
              </a:tr>
              <a:tr h="438150">
                <a:tc>
                  <a:txBody>
                    <a:bodyPr/>
                    <a:lstStyle/>
                    <a:p>
                      <a:pPr algn="l"/>
                      <a:r>
                        <a:rPr lang="en-US" sz="1400" dirty="0"/>
                        <a:t>2</a:t>
                      </a:r>
                    </a:p>
                  </a:txBody>
                  <a:tcPr marL="47625" marR="47625" marT="47625" marB="47625"/>
                </a:tc>
                <a:tc>
                  <a:txBody>
                    <a:bodyPr/>
                    <a:lstStyle/>
                    <a:p>
                      <a:pPr algn="l"/>
                      <a:r>
                        <a:rPr lang="en-US" sz="1400" dirty="0"/>
                        <a:t>Svendson</a:t>
                      </a:r>
                    </a:p>
                  </a:txBody>
                  <a:tcPr marL="47625" marR="47625" marT="47625" marB="47625"/>
                </a:tc>
                <a:tc>
                  <a:txBody>
                    <a:bodyPr/>
                    <a:lstStyle/>
                    <a:p>
                      <a:pPr algn="l"/>
                      <a:r>
                        <a:rPr lang="en-US" sz="1400" dirty="0"/>
                        <a:t>Tove</a:t>
                      </a:r>
                    </a:p>
                  </a:txBody>
                  <a:tcPr marL="47625" marR="47625" marT="47625" marB="47625"/>
                </a:tc>
                <a:tc>
                  <a:txBody>
                    <a:bodyPr/>
                    <a:lstStyle/>
                    <a:p>
                      <a:pPr algn="l"/>
                      <a:r>
                        <a:rPr lang="en-US" sz="1400" dirty="0"/>
                        <a:t>Borgvn 23</a:t>
                      </a:r>
                    </a:p>
                  </a:txBody>
                  <a:tcPr marL="47625" marR="47625" marT="47625" marB="47625"/>
                </a:tc>
                <a:tc>
                  <a:txBody>
                    <a:bodyPr/>
                    <a:lstStyle/>
                    <a:p>
                      <a:pPr algn="l"/>
                      <a:r>
                        <a:rPr lang="en-US" sz="1400" dirty="0"/>
                        <a:t>Sandnes</a:t>
                      </a:r>
                    </a:p>
                  </a:txBody>
                  <a:tcPr marL="47625" marR="47625" marT="47625" marB="47625"/>
                </a:tc>
              </a:tr>
              <a:tr h="438150">
                <a:tc>
                  <a:txBody>
                    <a:bodyPr/>
                    <a:lstStyle/>
                    <a:p>
                      <a:pPr algn="l"/>
                      <a:r>
                        <a:rPr lang="en-US" sz="1400" dirty="0"/>
                        <a:t>3</a:t>
                      </a:r>
                    </a:p>
                  </a:txBody>
                  <a:tcPr marL="47625" marR="47625" marT="47625" marB="47625"/>
                </a:tc>
                <a:tc>
                  <a:txBody>
                    <a:bodyPr/>
                    <a:lstStyle/>
                    <a:p>
                      <a:pPr algn="l"/>
                      <a:r>
                        <a:rPr lang="en-US" sz="1400" dirty="0"/>
                        <a:t>Pettersen</a:t>
                      </a:r>
                    </a:p>
                  </a:txBody>
                  <a:tcPr marL="47625" marR="47625" marT="47625" marB="47625"/>
                </a:tc>
                <a:tc>
                  <a:txBody>
                    <a:bodyPr/>
                    <a:lstStyle/>
                    <a:p>
                      <a:pPr algn="l"/>
                      <a:r>
                        <a:rPr lang="en-US" sz="1400" dirty="0"/>
                        <a:t>Kari</a:t>
                      </a:r>
                    </a:p>
                  </a:txBody>
                  <a:tcPr marL="47625" marR="47625" marT="47625" marB="47625"/>
                </a:tc>
                <a:tc>
                  <a:txBody>
                    <a:bodyPr/>
                    <a:lstStyle/>
                    <a:p>
                      <a:pPr algn="l"/>
                      <a:r>
                        <a:rPr lang="en-US" sz="1400" dirty="0"/>
                        <a:t>Storgt 20</a:t>
                      </a:r>
                    </a:p>
                  </a:txBody>
                  <a:tcPr marL="47625" marR="47625" marT="47625" marB="47625"/>
                </a:tc>
                <a:tc>
                  <a:txBody>
                    <a:bodyPr/>
                    <a:lstStyle/>
                    <a:p>
                      <a:pPr algn="l"/>
                      <a:r>
                        <a:rPr lang="en-US" sz="1400" dirty="0"/>
                        <a:t>Stavanger</a:t>
                      </a:r>
                    </a:p>
                  </a:txBody>
                  <a:tcPr marL="47625" marR="47625" marT="47625" marB="47625"/>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normAutofit/>
          </a:bodyPr>
          <a:lstStyle/>
          <a:p>
            <a:r>
              <a:rPr lang="en-US" sz="2800" b="1" dirty="0" smtClean="0"/>
              <a:t>The SQL SELECT Statement</a:t>
            </a:r>
            <a:endParaRPr lang="en-US" sz="2800" dirty="0"/>
          </a:p>
        </p:txBody>
      </p:sp>
      <p:sp>
        <p:nvSpPr>
          <p:cNvPr id="3" name="Content Placeholder 2"/>
          <p:cNvSpPr>
            <a:spLocks noGrp="1"/>
          </p:cNvSpPr>
          <p:nvPr>
            <p:ph sz="quarter" idx="1"/>
          </p:nvPr>
        </p:nvSpPr>
        <p:spPr>
          <a:xfrm>
            <a:off x="228600" y="1143000"/>
            <a:ext cx="8686800" cy="5715000"/>
          </a:xfrm>
        </p:spPr>
        <p:txBody>
          <a:bodyPr/>
          <a:lstStyle/>
          <a:p>
            <a:pPr>
              <a:buNone/>
            </a:pPr>
            <a:endParaRPr lang="en-US" sz="1800" dirty="0" smtClean="0"/>
          </a:p>
          <a:p>
            <a:pPr>
              <a:buNone/>
            </a:pPr>
            <a:r>
              <a:rPr lang="en-US" sz="1600" dirty="0" smtClean="0"/>
              <a:t>The SELECT statement is used to select data from a database.</a:t>
            </a:r>
          </a:p>
          <a:p>
            <a:pPr>
              <a:buNone/>
            </a:pPr>
            <a:r>
              <a:rPr lang="en-US" sz="1600" dirty="0" smtClean="0"/>
              <a:t>The result is stored in a result table, called the result-set.</a:t>
            </a:r>
          </a:p>
          <a:p>
            <a:pPr>
              <a:buNone/>
            </a:pPr>
            <a:r>
              <a:rPr lang="en-US" sz="1600" dirty="0" smtClean="0"/>
              <a:t>SQL SELECT Syntax:</a:t>
            </a:r>
          </a:p>
          <a:p>
            <a:pPr>
              <a:buNone/>
            </a:pPr>
            <a:endParaRPr lang="en-US" sz="1600" dirty="0" smtClean="0"/>
          </a:p>
          <a:p>
            <a:pPr>
              <a:buNone/>
            </a:pPr>
            <a:r>
              <a:rPr lang="en-US" sz="1600" dirty="0" smtClean="0"/>
              <a:t>SELECT column_name(s)</a:t>
            </a:r>
          </a:p>
          <a:p>
            <a:pPr>
              <a:buNone/>
            </a:pPr>
            <a:r>
              <a:rPr lang="en-US" sz="1600" dirty="0" smtClean="0"/>
              <a:t> FROM table_name</a:t>
            </a:r>
          </a:p>
          <a:p>
            <a:pPr>
              <a:buNone/>
            </a:pPr>
            <a:r>
              <a:rPr lang="en-US" sz="1600" dirty="0" smtClean="0"/>
              <a:t> And</a:t>
            </a:r>
          </a:p>
          <a:p>
            <a:pPr>
              <a:buNone/>
            </a:pPr>
            <a:r>
              <a:rPr lang="en-US" sz="1600" dirty="0" smtClean="0"/>
              <a:t>SELECT * FROM table_name</a:t>
            </a:r>
          </a:p>
          <a:p>
            <a:pPr>
              <a:buNone/>
            </a:pPr>
            <a:endParaRPr lang="en-US" sz="1600" b="1" dirty="0" smtClean="0"/>
          </a:p>
          <a:p>
            <a:pPr>
              <a:buNone/>
            </a:pPr>
            <a:r>
              <a:rPr lang="en-US" sz="1600" b="1" dirty="0" smtClean="0"/>
              <a:t>An SQL SELECT Example:</a:t>
            </a:r>
          </a:p>
          <a:p>
            <a:pPr>
              <a:buNone/>
            </a:pPr>
            <a:r>
              <a:rPr lang="en-US" sz="1600" dirty="0" smtClean="0"/>
              <a:t>The "Persons" table</a:t>
            </a:r>
          </a:p>
          <a:p>
            <a:pPr>
              <a:buNone/>
            </a:pPr>
            <a:endParaRPr lang="en-US" sz="2000" b="1" dirty="0"/>
          </a:p>
        </p:txBody>
      </p:sp>
      <p:graphicFrame>
        <p:nvGraphicFramePr>
          <p:cNvPr id="4" name="Table 3"/>
          <p:cNvGraphicFramePr>
            <a:graphicFrameLocks noGrp="1"/>
          </p:cNvGraphicFramePr>
          <p:nvPr/>
        </p:nvGraphicFramePr>
        <p:xfrm>
          <a:off x="990600" y="4800600"/>
          <a:ext cx="7010400" cy="1612058"/>
        </p:xfrm>
        <a:graphic>
          <a:graphicData uri="http://schemas.openxmlformats.org/drawingml/2006/table">
            <a:tbl>
              <a:tblPr firstRow="1" bandRow="1">
                <a:tableStyleId>{5C22544A-7EE6-4342-B048-85BDC9FD1C3A}</a:tableStyleId>
              </a:tblPr>
              <a:tblGrid>
                <a:gridCol w="729867"/>
                <a:gridCol w="1919733"/>
                <a:gridCol w="1556640"/>
                <a:gridCol w="1234027"/>
                <a:gridCol w="1570133"/>
              </a:tblGrid>
              <a:tr h="386929">
                <a:tc>
                  <a:txBody>
                    <a:bodyPr/>
                    <a:lstStyle/>
                    <a:p>
                      <a:pPr algn="l"/>
                      <a:r>
                        <a:rPr lang="en-US" sz="1400" baseline="0" dirty="0"/>
                        <a:t>P_Id</a:t>
                      </a:r>
                    </a:p>
                  </a:txBody>
                  <a:tcPr marL="47625" marR="47625" marT="47625" marB="47625"/>
                </a:tc>
                <a:tc>
                  <a:txBody>
                    <a:bodyPr/>
                    <a:lstStyle/>
                    <a:p>
                      <a:pPr algn="l"/>
                      <a:r>
                        <a:rPr lang="en-US" sz="1400" baseline="0" dirty="0" smtClean="0"/>
                        <a:t>LastName</a:t>
                      </a:r>
                      <a:endParaRPr lang="en-US" sz="1400" baseline="0" dirty="0"/>
                    </a:p>
                  </a:txBody>
                  <a:tcPr marL="47625" marR="47625" marT="47625" marB="47625"/>
                </a:tc>
                <a:tc>
                  <a:txBody>
                    <a:bodyPr/>
                    <a:lstStyle/>
                    <a:p>
                      <a:pPr algn="l"/>
                      <a:r>
                        <a:rPr lang="en-US" sz="1400" baseline="0" dirty="0"/>
                        <a:t>FirstName</a:t>
                      </a:r>
                    </a:p>
                  </a:txBody>
                  <a:tcPr marL="47625" marR="47625" marT="47625" marB="47625"/>
                </a:tc>
                <a:tc>
                  <a:txBody>
                    <a:bodyPr/>
                    <a:lstStyle/>
                    <a:p>
                      <a:pPr algn="l"/>
                      <a:r>
                        <a:rPr lang="en-US" sz="1400" baseline="0" dirty="0"/>
                        <a:t>Address</a:t>
                      </a:r>
                    </a:p>
                  </a:txBody>
                  <a:tcPr marL="47625" marR="47625" marT="47625" marB="47625"/>
                </a:tc>
                <a:tc>
                  <a:txBody>
                    <a:bodyPr/>
                    <a:lstStyle/>
                    <a:p>
                      <a:pPr algn="l"/>
                      <a:r>
                        <a:rPr lang="en-US" sz="1400" baseline="0" dirty="0"/>
                        <a:t>City</a:t>
                      </a:r>
                    </a:p>
                  </a:txBody>
                  <a:tcPr marL="47625" marR="47625" marT="47625" marB="47625"/>
                </a:tc>
              </a:tr>
              <a:tr h="451271">
                <a:tc>
                  <a:txBody>
                    <a:bodyPr/>
                    <a:lstStyle/>
                    <a:p>
                      <a:pPr algn="l"/>
                      <a:r>
                        <a:rPr lang="en-US" sz="1400" baseline="0" dirty="0"/>
                        <a:t>1</a:t>
                      </a:r>
                    </a:p>
                  </a:txBody>
                  <a:tcPr marL="47625" marR="47625" marT="47625" marB="47625"/>
                </a:tc>
                <a:tc>
                  <a:txBody>
                    <a:bodyPr/>
                    <a:lstStyle/>
                    <a:p>
                      <a:pPr algn="l"/>
                      <a:r>
                        <a:rPr lang="en-US" sz="1400" baseline="0" dirty="0" smtClean="0"/>
                        <a:t>Hansen</a:t>
                      </a:r>
                    </a:p>
                  </a:txBody>
                  <a:tcPr marL="47625" marR="47625" marT="47625" marB="47625"/>
                </a:tc>
                <a:tc>
                  <a:txBody>
                    <a:bodyPr/>
                    <a:lstStyle/>
                    <a:p>
                      <a:pPr algn="l"/>
                      <a:r>
                        <a:rPr lang="en-US" sz="1400" baseline="0" dirty="0" smtClean="0"/>
                        <a:t>Ola</a:t>
                      </a:r>
                      <a:endParaRPr lang="en-US" sz="1400" baseline="0" dirty="0"/>
                    </a:p>
                  </a:txBody>
                  <a:tcPr marL="47625" marR="47625" marT="47625" marB="47625"/>
                </a:tc>
                <a:tc>
                  <a:txBody>
                    <a:bodyPr/>
                    <a:lstStyle/>
                    <a:p>
                      <a:pPr algn="l"/>
                      <a:r>
                        <a:rPr lang="en-US" sz="1400" baseline="0" dirty="0"/>
                        <a:t>Timoteivn 10</a:t>
                      </a:r>
                    </a:p>
                  </a:txBody>
                  <a:tcPr marL="47625" marR="47625" marT="47625" marB="47625"/>
                </a:tc>
                <a:tc>
                  <a:txBody>
                    <a:bodyPr/>
                    <a:lstStyle/>
                    <a:p>
                      <a:pPr algn="l"/>
                      <a:r>
                        <a:rPr lang="en-US" sz="1400" baseline="0" dirty="0"/>
                        <a:t>Sandnes</a:t>
                      </a:r>
                    </a:p>
                  </a:txBody>
                  <a:tcPr marL="47625" marR="47625" marT="47625" marB="47625"/>
                </a:tc>
              </a:tr>
              <a:tr h="386929">
                <a:tc>
                  <a:txBody>
                    <a:bodyPr/>
                    <a:lstStyle/>
                    <a:p>
                      <a:pPr algn="l"/>
                      <a:r>
                        <a:rPr lang="en-US" sz="1400" baseline="0" dirty="0"/>
                        <a:t>2</a:t>
                      </a:r>
                    </a:p>
                  </a:txBody>
                  <a:tcPr marL="47625" marR="47625" marT="47625" marB="47625"/>
                </a:tc>
                <a:tc>
                  <a:txBody>
                    <a:bodyPr/>
                    <a:lstStyle/>
                    <a:p>
                      <a:pPr algn="l"/>
                      <a:r>
                        <a:rPr lang="en-US" sz="1400" baseline="0" dirty="0" smtClean="0"/>
                        <a:t>Vendson</a:t>
                      </a:r>
                      <a:endParaRPr lang="en-US" sz="1400" baseline="0" dirty="0"/>
                    </a:p>
                  </a:txBody>
                  <a:tcPr marL="47625" marR="47625" marT="47625" marB="47625"/>
                </a:tc>
                <a:tc>
                  <a:txBody>
                    <a:bodyPr/>
                    <a:lstStyle/>
                    <a:p>
                      <a:pPr algn="l"/>
                      <a:r>
                        <a:rPr lang="en-US" sz="1400" baseline="0" dirty="0" smtClean="0"/>
                        <a:t>Tove</a:t>
                      </a:r>
                      <a:endParaRPr lang="en-US" sz="1400" baseline="0" dirty="0"/>
                    </a:p>
                  </a:txBody>
                  <a:tcPr marL="47625" marR="47625" marT="47625" marB="47625"/>
                </a:tc>
                <a:tc>
                  <a:txBody>
                    <a:bodyPr/>
                    <a:lstStyle/>
                    <a:p>
                      <a:pPr algn="l"/>
                      <a:r>
                        <a:rPr lang="en-US" sz="1400" baseline="0" dirty="0"/>
                        <a:t>Borgvn 23</a:t>
                      </a:r>
                    </a:p>
                  </a:txBody>
                  <a:tcPr marL="47625" marR="47625" marT="47625" marB="47625"/>
                </a:tc>
                <a:tc>
                  <a:txBody>
                    <a:bodyPr/>
                    <a:lstStyle/>
                    <a:p>
                      <a:pPr algn="l"/>
                      <a:r>
                        <a:rPr lang="en-US" sz="1400" baseline="0" dirty="0"/>
                        <a:t>Sandnes</a:t>
                      </a:r>
                    </a:p>
                  </a:txBody>
                  <a:tcPr marL="47625" marR="47625" marT="47625" marB="47625"/>
                </a:tc>
              </a:tr>
              <a:tr h="386929">
                <a:tc>
                  <a:txBody>
                    <a:bodyPr/>
                    <a:lstStyle/>
                    <a:p>
                      <a:pPr algn="l"/>
                      <a:r>
                        <a:rPr lang="en-US" sz="1400" baseline="0" dirty="0"/>
                        <a:t>3</a:t>
                      </a:r>
                    </a:p>
                  </a:txBody>
                  <a:tcPr marL="47625" marR="47625" marT="47625" marB="47625"/>
                </a:tc>
                <a:tc>
                  <a:txBody>
                    <a:bodyPr/>
                    <a:lstStyle/>
                    <a:p>
                      <a:pPr algn="l"/>
                      <a:r>
                        <a:rPr lang="en-US" sz="1400" baseline="0" dirty="0"/>
                        <a:t>Pettersen</a:t>
                      </a:r>
                    </a:p>
                  </a:txBody>
                  <a:tcPr marL="47625" marR="47625" marT="47625" marB="47625"/>
                </a:tc>
                <a:tc>
                  <a:txBody>
                    <a:bodyPr/>
                    <a:lstStyle/>
                    <a:p>
                      <a:pPr algn="l"/>
                      <a:r>
                        <a:rPr lang="en-US" sz="1400" baseline="0" dirty="0"/>
                        <a:t>Kari</a:t>
                      </a:r>
                    </a:p>
                  </a:txBody>
                  <a:tcPr marL="47625" marR="47625" marT="47625" marB="47625"/>
                </a:tc>
                <a:tc>
                  <a:txBody>
                    <a:bodyPr/>
                    <a:lstStyle/>
                    <a:p>
                      <a:pPr algn="l"/>
                      <a:r>
                        <a:rPr lang="en-US" sz="1400" baseline="0" dirty="0"/>
                        <a:t>Storgt 20</a:t>
                      </a:r>
                    </a:p>
                  </a:txBody>
                  <a:tcPr marL="47625" marR="47625" marT="47625" marB="47625"/>
                </a:tc>
                <a:tc>
                  <a:txBody>
                    <a:bodyPr/>
                    <a:lstStyle/>
                    <a:p>
                      <a:pPr algn="l"/>
                      <a:r>
                        <a:rPr lang="en-US" sz="1400" baseline="0" dirty="0"/>
                        <a:t>Stavanger</a:t>
                      </a:r>
                    </a:p>
                  </a:txBody>
                  <a:tcPr marL="47625" marR="47625" marT="47625" marB="47625"/>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444</TotalTime>
  <Words>1188</Words>
  <Application>Microsoft Office PowerPoint</Application>
  <PresentationFormat>On-screen Show (4:3)</PresentationFormat>
  <Paragraphs>349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Civic</vt:lpstr>
      <vt:lpstr>Presentation on:     Database(Acid Property, Primary, Foreign  key, Create, Insert, Select Commands )</vt:lpstr>
      <vt:lpstr> SQL FOREIGN KEY Constraint</vt:lpstr>
      <vt:lpstr>The "Orders" table: </vt:lpstr>
      <vt:lpstr>SQL PRIMARY KEY Constraint</vt:lpstr>
      <vt:lpstr>The CREATE DATABASE Statement</vt:lpstr>
      <vt:lpstr>The CREATE TABLE Statement</vt:lpstr>
      <vt:lpstr>CREATE TABLE Example</vt:lpstr>
      <vt:lpstr>SQL INSERT INTO Statement</vt:lpstr>
      <vt:lpstr>The SQL SELECT Statement</vt:lpstr>
      <vt:lpstr>Slide 10</vt:lpstr>
      <vt:lpstr>Slide 11</vt:lpstr>
      <vt:lpstr>Slide 12</vt:lpstr>
      <vt:lpstr>Insert Data Only in Specified Columns</vt:lpstr>
      <vt:lpstr>The ACID properties</vt:lpstr>
      <vt:lpstr>Puzzle: Cracking the safe </vt:lpstr>
      <vt:lpstr>Solution to: Cracking the safe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42</cp:revision>
  <dcterms:created xsi:type="dcterms:W3CDTF">2016-11-04T16:13:32Z</dcterms:created>
  <dcterms:modified xsi:type="dcterms:W3CDTF">2016-11-18T18:20:39Z</dcterms:modified>
</cp:coreProperties>
</file>