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notesMasterIdLst>
    <p:notesMasterId r:id="rId21"/>
  </p:notesMasterIdLst>
  <p:sldIdLst>
    <p:sldId id="271" r:id="rId2"/>
    <p:sldId id="270" r:id="rId3"/>
    <p:sldId id="257" r:id="rId4"/>
    <p:sldId id="273" r:id="rId5"/>
    <p:sldId id="259" r:id="rId6"/>
    <p:sldId id="272" r:id="rId7"/>
    <p:sldId id="274" r:id="rId8"/>
    <p:sldId id="265" r:id="rId9"/>
    <p:sldId id="266" r:id="rId10"/>
    <p:sldId id="267" r:id="rId11"/>
    <p:sldId id="275" r:id="rId12"/>
    <p:sldId id="276" r:id="rId13"/>
    <p:sldId id="277" r:id="rId14"/>
    <p:sldId id="278" r:id="rId15"/>
    <p:sldId id="279" r:id="rId16"/>
    <p:sldId id="280" r:id="rId17"/>
    <p:sldId id="281" r:id="rId18"/>
    <p:sldId id="282" r:id="rId19"/>
    <p:sldId id="26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938" autoAdjust="0"/>
    <p:restoredTop sz="94660"/>
  </p:normalViewPr>
  <p:slideViewPr>
    <p:cSldViewPr>
      <p:cViewPr>
        <p:scale>
          <a:sx n="69" d="100"/>
          <a:sy n="69" d="100"/>
        </p:scale>
        <p:origin x="-1398" y="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ED1087-091D-4EB0-8CCA-11B61DAF00F8}" type="datetimeFigureOut">
              <a:rPr lang="en-US" smtClean="0"/>
              <a:pPr/>
              <a:t>4/6/2017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703D91-81C7-48B7-BE88-B78DF2DB66F4}"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E0703D91-81C7-48B7-BE88-B78DF2DB66F4}" type="slidenum">
              <a:rPr lang="en-IN" smtClean="0"/>
              <a:pPr/>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4/6/2017</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4/6/2017</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4/6/2017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4/6/2017</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4/6/2017</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NON FUNCTIONAL TESTING</a:t>
            </a:r>
            <a:endParaRPr lang="en-IN" dirty="0"/>
          </a:p>
        </p:txBody>
      </p:sp>
      <p:pic>
        <p:nvPicPr>
          <p:cNvPr id="8" name="Content Placeholder 7" descr="BTES LOGO.jpeg"/>
          <p:cNvPicPr>
            <a:picLocks noGrp="1" noChangeAspect="1"/>
          </p:cNvPicPr>
          <p:nvPr>
            <p:ph sz="quarter" idx="1"/>
          </p:nvPr>
        </p:nvPicPr>
        <p:blipFill>
          <a:blip r:embed="rId3"/>
          <a:stretch>
            <a:fillRect/>
          </a:stretch>
        </p:blipFill>
        <p:spPr>
          <a:xfrm>
            <a:off x="1066800" y="1676400"/>
            <a:ext cx="6172200" cy="2667000"/>
          </a:xfrm>
        </p:spPr>
      </p:pic>
      <p:sp>
        <p:nvSpPr>
          <p:cNvPr id="9" name="TextBox 8"/>
          <p:cNvSpPr txBox="1"/>
          <p:nvPr/>
        </p:nvSpPr>
        <p:spPr>
          <a:xfrm>
            <a:off x="381000" y="4648200"/>
            <a:ext cx="3505200" cy="923330"/>
          </a:xfrm>
          <a:prstGeom prst="rect">
            <a:avLst/>
          </a:prstGeom>
          <a:noFill/>
        </p:spPr>
        <p:txBody>
          <a:bodyPr wrap="square" rtlCol="0">
            <a:spAutoFit/>
          </a:bodyPr>
          <a:lstStyle/>
          <a:p>
            <a:r>
              <a:rPr lang="en-US" b="1" dirty="0" smtClean="0"/>
              <a:t>Submitted </a:t>
            </a:r>
            <a:r>
              <a:rPr lang="en-US" b="1" dirty="0" err="1" smtClean="0"/>
              <a:t>to</a:t>
            </a:r>
            <a:r>
              <a:rPr lang="en-US" dirty="0" err="1" smtClean="0"/>
              <a:t>:</a:t>
            </a:r>
            <a:r>
              <a:rPr lang="en-US" b="1" dirty="0" err="1" smtClean="0"/>
              <a:t>Mrs.Raman</a:t>
            </a:r>
            <a:r>
              <a:rPr lang="en-US" b="1" dirty="0" smtClean="0"/>
              <a:t> </a:t>
            </a:r>
            <a:r>
              <a:rPr lang="en-US" b="1" dirty="0" err="1" smtClean="0"/>
              <a:t>bhinder</a:t>
            </a:r>
            <a:r>
              <a:rPr lang="en-US" b="1" dirty="0" smtClean="0"/>
              <a:t>              </a:t>
            </a:r>
          </a:p>
          <a:p>
            <a:endParaRPr lang="en-US" dirty="0" smtClean="0"/>
          </a:p>
        </p:txBody>
      </p:sp>
      <p:sp>
        <p:nvSpPr>
          <p:cNvPr id="10" name="TextBox 9"/>
          <p:cNvSpPr txBox="1"/>
          <p:nvPr/>
        </p:nvSpPr>
        <p:spPr>
          <a:xfrm>
            <a:off x="5486400" y="4572000"/>
            <a:ext cx="3429000" cy="1200329"/>
          </a:xfrm>
          <a:prstGeom prst="rect">
            <a:avLst/>
          </a:prstGeom>
          <a:noFill/>
        </p:spPr>
        <p:txBody>
          <a:bodyPr wrap="square" rtlCol="0">
            <a:spAutoFit/>
          </a:bodyPr>
          <a:lstStyle/>
          <a:p>
            <a:r>
              <a:rPr lang="en-US" b="1" dirty="0" smtClean="0"/>
              <a:t>Submitted </a:t>
            </a:r>
            <a:r>
              <a:rPr lang="en-US" b="1" dirty="0" err="1" smtClean="0"/>
              <a:t>by</a:t>
            </a:r>
            <a:r>
              <a:rPr lang="en-US" dirty="0" err="1" smtClean="0"/>
              <a:t>:</a:t>
            </a:r>
            <a:r>
              <a:rPr lang="en-US" b="1" dirty="0" err="1" smtClean="0"/>
              <a:t>Yogesh</a:t>
            </a:r>
            <a:r>
              <a:rPr lang="en-US" b="1" dirty="0" smtClean="0"/>
              <a:t> </a:t>
            </a:r>
            <a:r>
              <a:rPr lang="en-US" b="1" dirty="0" err="1" smtClean="0"/>
              <a:t>Arora</a:t>
            </a:r>
            <a:endParaRPr lang="en-US" b="1" dirty="0" smtClean="0"/>
          </a:p>
          <a:p>
            <a:r>
              <a:rPr lang="en-US" b="1" dirty="0" smtClean="0"/>
              <a:t> REG_ID:- 428   </a:t>
            </a:r>
            <a:endParaRPr lang="en-US" dirty="0" smtClean="0"/>
          </a:p>
          <a:p>
            <a:endParaRPr lang="en-IN" dirty="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VOLUME TESTING</a:t>
            </a:r>
            <a:endParaRPr lang="en-IN" dirty="0"/>
          </a:p>
        </p:txBody>
      </p:sp>
      <p:sp>
        <p:nvSpPr>
          <p:cNvPr id="2" name="Content Placeholder 1"/>
          <p:cNvSpPr>
            <a:spLocks noGrp="1"/>
          </p:cNvSpPr>
          <p:nvPr>
            <p:ph sz="quarter" idx="1"/>
          </p:nvPr>
        </p:nvSpPr>
        <p:spPr/>
        <p:txBody>
          <a:bodyPr>
            <a:normAutofit/>
          </a:bodyPr>
          <a:lstStyle/>
          <a:p>
            <a:pPr lvl="0"/>
            <a:r>
              <a:rPr lang="en-IN" dirty="0" smtClean="0">
                <a:latin typeface="Times New Roman" pitchFamily="18" charset="0"/>
                <a:cs typeface="Times New Roman" pitchFamily="18" charset="0"/>
              </a:rPr>
              <a:t>Volume testing refers to testing a software application or the product with a certain amount of data. </a:t>
            </a:r>
          </a:p>
          <a:p>
            <a:pPr lvl="0"/>
            <a:r>
              <a:rPr lang="en-IN" dirty="0" smtClean="0">
                <a:latin typeface="Times New Roman" pitchFamily="18" charset="0"/>
                <a:cs typeface="Times New Roman" pitchFamily="18" charset="0"/>
              </a:rPr>
              <a:t>E.g., if we want to volume test our application with a specific database size, we need to expand our database to that size and then test the application’s performance on it.</a:t>
            </a:r>
            <a:endParaRPr lang="en-US" dirty="0" smtClean="0">
              <a:latin typeface="Times New Roman" pitchFamily="18" charset="0"/>
              <a:cs typeface="Times New Roman" pitchFamily="18" charset="0"/>
            </a:endParaRPr>
          </a:p>
          <a:p>
            <a:pPr lvl="0"/>
            <a:endParaRPr lang="en-US" dirty="0" smtClean="0"/>
          </a:p>
          <a:p>
            <a:pPr lvl="0">
              <a:buNone/>
            </a:pPr>
            <a:endParaRPr lang="en-IN" dirty="0" smtClean="0"/>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 TESTING</a:t>
            </a:r>
            <a:endParaRPr lang="en-IN" dirty="0"/>
          </a:p>
        </p:txBody>
      </p:sp>
      <p:sp>
        <p:nvSpPr>
          <p:cNvPr id="3" name="Content Placeholder 2"/>
          <p:cNvSpPr>
            <a:spLocks noGrp="1"/>
          </p:cNvSpPr>
          <p:nvPr>
            <p:ph sz="quarter" idx="1"/>
          </p:nvPr>
        </p:nvSpPr>
        <p:spPr/>
        <p:txBody>
          <a:bodyPr>
            <a:noAutofit/>
          </a:bodyPr>
          <a:lstStyle/>
          <a:p>
            <a:r>
              <a:rPr lang="en-IN" sz="2400" dirty="0" smtClean="0">
                <a:latin typeface="Times New Roman" pitchFamily="18" charset="0"/>
                <a:cs typeface="Times New Roman" pitchFamily="18" charset="0"/>
              </a:rPr>
              <a:t>Recovery testing is done in order to check how fast and better the application can recover after it has gone through any type of crash or hardware failure etc. </a:t>
            </a:r>
          </a:p>
          <a:p>
            <a:r>
              <a:rPr lang="en-IN" sz="2400" dirty="0" smtClean="0">
                <a:latin typeface="Times New Roman" pitchFamily="18" charset="0"/>
                <a:cs typeface="Times New Roman" pitchFamily="18" charset="0"/>
              </a:rPr>
              <a:t>For example, when an application is receiving data from a network, unplug the connecting cable. After some time, plug the cable back in and analyze the application’s ability to continue receiving data from the point at which the network connection got disappeared. Restart the system while a browser has a definite number of sessions and check whether the browser is able to recover all of them or not.</a:t>
            </a:r>
            <a:endParaRPr lang="en-IN" sz="24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TESTING</a:t>
            </a:r>
            <a:endParaRPr lang="en-IN" dirty="0"/>
          </a:p>
        </p:txBody>
      </p:sp>
      <p:sp>
        <p:nvSpPr>
          <p:cNvPr id="3" name="Content Placeholder 2"/>
          <p:cNvSpPr>
            <a:spLocks noGrp="1"/>
          </p:cNvSpPr>
          <p:nvPr>
            <p:ph sz="quarter" idx="1"/>
          </p:nvPr>
        </p:nvSpPr>
        <p:spPr>
          <a:xfrm>
            <a:off x="914400" y="1447800"/>
            <a:ext cx="7772400" cy="4876800"/>
          </a:xfrm>
        </p:spPr>
        <p:txBody>
          <a:bodyPr>
            <a:normAutofit fontScale="92500" lnSpcReduction="20000"/>
          </a:bodyPr>
          <a:lstStyle/>
          <a:p>
            <a:endParaRPr lang="en-IN" sz="2800" dirty="0" smtClean="0">
              <a:latin typeface="Times New Roman" pitchFamily="18" charset="0"/>
              <a:cs typeface="Times New Roman" pitchFamily="18" charset="0"/>
            </a:endParaRPr>
          </a:p>
          <a:p>
            <a:pPr fontAlgn="base"/>
            <a:r>
              <a:rPr lang="en-IN" sz="2800" dirty="0" smtClean="0">
                <a:latin typeface="Times New Roman" pitchFamily="18" charset="0"/>
                <a:cs typeface="Times New Roman" pitchFamily="18" charset="0"/>
              </a:rPr>
              <a:t>API stands for application programming interface, which specifies how one component should interact with the other. It consists of a set of routines, protocols and tools for building the software applications.</a:t>
            </a:r>
          </a:p>
          <a:p>
            <a:pPr fontAlgn="base"/>
            <a:r>
              <a:rPr lang="en-IN" sz="2800" dirty="0" smtClean="0"/>
              <a:t> </a:t>
            </a:r>
            <a:r>
              <a:rPr lang="en-IN" sz="2800" dirty="0" smtClean="0">
                <a:latin typeface="Times New Roman" pitchFamily="18" charset="0"/>
                <a:cs typeface="Times New Roman" pitchFamily="18" charset="0"/>
              </a:rPr>
              <a:t>In order to discuss API and Web services testing, we need to first identify what is an API and how it works.  </a:t>
            </a:r>
          </a:p>
          <a:p>
            <a:pPr fontAlgn="base"/>
            <a:r>
              <a:rPr lang="en-IN" sz="2800" dirty="0" smtClean="0">
                <a:latin typeface="Times New Roman" pitchFamily="18" charset="0"/>
                <a:cs typeface="Times New Roman" pitchFamily="18" charset="0"/>
              </a:rPr>
              <a:t>It is to connect an application to the web and to other APIs.</a:t>
            </a:r>
          </a:p>
          <a:p>
            <a:pPr fontAlgn="base"/>
            <a:r>
              <a:rPr lang="en-IN" sz="2800" dirty="0" smtClean="0">
                <a:latin typeface="Times New Roman" pitchFamily="18" charset="0"/>
                <a:cs typeface="Times New Roman" pitchFamily="18" charset="0"/>
              </a:rPr>
              <a:t>An application is made of three essential parts that ideally should be able to work and communicate in a segmented way, so one could be swapped out for </a:t>
            </a:r>
            <a:r>
              <a:rPr lang="en-IN" sz="2800" dirty="0" smtClean="0">
                <a:latin typeface="Times New Roman" pitchFamily="18" charset="0"/>
                <a:cs typeface="Times New Roman" pitchFamily="18" charset="0"/>
              </a:rPr>
              <a:t>another.</a:t>
            </a:r>
            <a:endParaRPr lang="en-IN" sz="2800" dirty="0" smtClean="0">
              <a:latin typeface="Times New Roman" pitchFamily="18" charset="0"/>
              <a:cs typeface="Times New Roman" pitchFamily="18" charset="0"/>
            </a:endParaRPr>
          </a:p>
          <a:p>
            <a:endParaRPr lang="en-IN" sz="2800" dirty="0" smtClean="0">
              <a:latin typeface="Times New Roman" pitchFamily="18" charset="0"/>
              <a:cs typeface="Times New Roman" pitchFamily="18" charset="0"/>
            </a:endParaRPr>
          </a:p>
          <a:p>
            <a:endParaRPr lang="en-IN" sz="28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533400"/>
            <a:ext cx="8382000" cy="5486400"/>
          </a:xfrm>
        </p:spPr>
        <p:txBody>
          <a:bodyPr/>
          <a:lstStyle/>
          <a:p>
            <a:r>
              <a:rPr lang="en-US" b="1" dirty="0" smtClean="0"/>
              <a:t>1</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DATA TIER:-</a:t>
            </a:r>
            <a:r>
              <a:rPr lang="en-IN" dirty="0" smtClean="0">
                <a:latin typeface="Times New Roman" pitchFamily="18" charset="0"/>
                <a:cs typeface="Times New Roman" pitchFamily="18" charset="0"/>
              </a:rPr>
              <a:t>Where data is retrieved from the database and file system and then stored</a:t>
            </a:r>
            <a:r>
              <a:rPr lang="en-IN" dirty="0" smtClean="0">
                <a:latin typeface="Times New Roman" pitchFamily="18" charset="0"/>
                <a:cs typeface="Times New Roman" pitchFamily="18" charset="0"/>
              </a:rPr>
              <a:t>.</a:t>
            </a:r>
          </a:p>
          <a:p>
            <a:r>
              <a:rPr lang="en-US" b="1" dirty="0" smtClean="0">
                <a:latin typeface="Times New Roman" pitchFamily="18" charset="0"/>
                <a:cs typeface="Times New Roman" pitchFamily="18" charset="0"/>
              </a:rPr>
              <a:t>2.LOGIC TIER:-</a:t>
            </a:r>
            <a:r>
              <a:rPr lang="en-IN" dirty="0" smtClean="0">
                <a:latin typeface="Times New Roman" pitchFamily="18" charset="0"/>
                <a:cs typeface="Times New Roman" pitchFamily="18" charset="0"/>
              </a:rPr>
              <a:t>The brain of the application, this processes the data between the layers, coordinating the application, processing commands, and making logical decisions. This layer is made of the API</a:t>
            </a:r>
            <a:r>
              <a:rPr lang="en-IN" dirty="0" smtClean="0">
                <a:latin typeface="Times New Roman" pitchFamily="18" charset="0"/>
                <a:cs typeface="Times New Roman" pitchFamily="18" charset="0"/>
              </a:rPr>
              <a:t>.</a:t>
            </a:r>
          </a:p>
          <a:p>
            <a:r>
              <a:rPr lang="en-US" b="1" dirty="0" smtClean="0">
                <a:latin typeface="Times New Roman" pitchFamily="18" charset="0"/>
                <a:cs typeface="Times New Roman" pitchFamily="18" charset="0"/>
              </a:rPr>
              <a:t>3.PRESENTATION TIER:-</a:t>
            </a:r>
            <a:r>
              <a:rPr lang="en-IN" dirty="0" smtClean="0">
                <a:latin typeface="Times New Roman" pitchFamily="18" charset="0"/>
                <a:cs typeface="Times New Roman" pitchFamily="18" charset="0"/>
              </a:rPr>
              <a:t>This top layer of the app is the user interface, which translates tasks into something the user understands</a:t>
            </a:r>
            <a:r>
              <a:rPr lang="en-IN" dirty="0" smtClean="0">
                <a:latin typeface="Times New Roman" pitchFamily="18" charset="0"/>
                <a:cs typeface="Times New Roman" pitchFamily="18" charset="0"/>
              </a:rPr>
              <a:t>.</a:t>
            </a:r>
          </a:p>
          <a:p>
            <a:r>
              <a:rPr lang="en-IN" dirty="0" smtClean="0"/>
              <a:t>API is the brain of our connected </a:t>
            </a:r>
            <a:r>
              <a:rPr lang="en-IN" dirty="0" smtClean="0"/>
              <a:t>world,</a:t>
            </a:r>
            <a:r>
              <a:rPr lang="en-IN" dirty="0" smtClean="0"/>
              <a:t> APIs allow for companies to become more agile, for things to go mobile, and everything to work together in a streamlined, integrated </a:t>
            </a:r>
            <a:r>
              <a:rPr lang="en-IN" dirty="0" smtClean="0"/>
              <a:t>way</a:t>
            </a:r>
          </a:p>
          <a:p>
            <a:endParaRPr lang="en-IN" b="1"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85800"/>
            <a:ext cx="8229600" cy="5334000"/>
          </a:xfrm>
        </p:spPr>
        <p:txBody>
          <a:bodyPr/>
          <a:lstStyle/>
          <a:p>
            <a:pPr fontAlgn="base"/>
            <a:r>
              <a:rPr lang="en-IN" dirty="0" smtClean="0">
                <a:latin typeface="Times New Roman" pitchFamily="18" charset="0"/>
                <a:cs typeface="Times New Roman" pitchFamily="18" charset="0"/>
              </a:rPr>
              <a:t>Most importantly, this tests that the API returns a correct response or output under varying conditions. This output is typically one of these three:</a:t>
            </a:r>
          </a:p>
          <a:p>
            <a:pPr fontAlgn="base"/>
            <a:r>
              <a:rPr lang="en-IN" dirty="0" smtClean="0">
                <a:latin typeface="Times New Roman" pitchFamily="18" charset="0"/>
                <a:cs typeface="Times New Roman" pitchFamily="18" charset="0"/>
              </a:rPr>
              <a:t>A Pass or Fail status</a:t>
            </a:r>
          </a:p>
          <a:p>
            <a:pPr fontAlgn="base"/>
            <a:r>
              <a:rPr lang="en-IN" dirty="0" smtClean="0">
                <a:latin typeface="Times New Roman" pitchFamily="18" charset="0"/>
                <a:cs typeface="Times New Roman" pitchFamily="18" charset="0"/>
              </a:rPr>
              <a:t>Data or information</a:t>
            </a:r>
          </a:p>
          <a:p>
            <a:pPr fontAlgn="base"/>
            <a:r>
              <a:rPr lang="en-IN" dirty="0" smtClean="0">
                <a:latin typeface="Times New Roman" pitchFamily="18" charset="0"/>
                <a:cs typeface="Times New Roman" pitchFamily="18" charset="0"/>
              </a:rPr>
              <a:t>A call to another API</a:t>
            </a:r>
          </a:p>
          <a:p>
            <a:r>
              <a:rPr lang="en-IN" dirty="0" smtClean="0"/>
              <a:t>. </a:t>
            </a:r>
            <a:r>
              <a:rPr lang="en-IN" dirty="0" smtClean="0">
                <a:latin typeface="Times New Roman" pitchFamily="18" charset="0"/>
                <a:cs typeface="Times New Roman" pitchFamily="18" charset="0"/>
              </a:rPr>
              <a:t>This involves configuring the database and server for the application’s requirements. Once you’ve set up your API testing environment, make an API call right away to make sure nothing is broken before you go forward to start your more thorough testing.</a:t>
            </a:r>
            <a:endParaRPr lang="en-IN"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PUZZLE 1</a:t>
            </a:r>
            <a:endParaRPr lang="en-IN" dirty="0"/>
          </a:p>
        </p:txBody>
      </p:sp>
      <p:pic>
        <p:nvPicPr>
          <p:cNvPr id="4" name="Content Placeholder 3" descr="screen 2.png"/>
          <p:cNvPicPr>
            <a:picLocks noGrp="1" noChangeAspect="1"/>
          </p:cNvPicPr>
          <p:nvPr>
            <p:ph sz="quarter" idx="1"/>
          </p:nvPr>
        </p:nvPicPr>
        <p:blipFill>
          <a:blip r:embed="rId2"/>
          <a:stretch>
            <a:fillRect/>
          </a:stretch>
        </p:blipFill>
        <p:spPr>
          <a:xfrm>
            <a:off x="685800" y="1656510"/>
            <a:ext cx="7848600" cy="474429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IN" dirty="0"/>
          </a:p>
        </p:txBody>
      </p:sp>
      <p:pic>
        <p:nvPicPr>
          <p:cNvPr id="4" name="Content Placeholder 3" descr="screen 3.png"/>
          <p:cNvPicPr>
            <a:picLocks noGrp="1" noChangeAspect="1"/>
          </p:cNvPicPr>
          <p:nvPr>
            <p:ph sz="quarter" idx="1"/>
          </p:nvPr>
        </p:nvPicPr>
        <p:blipFill>
          <a:blip r:embed="rId2"/>
          <a:stretch>
            <a:fillRect/>
          </a:stretch>
        </p:blipFill>
        <p:spPr>
          <a:xfrm>
            <a:off x="609600" y="1689861"/>
            <a:ext cx="7696200" cy="4787139"/>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PUZZLE 2</a:t>
            </a:r>
            <a:endParaRPr lang="en-IN" dirty="0"/>
          </a:p>
        </p:txBody>
      </p:sp>
      <p:pic>
        <p:nvPicPr>
          <p:cNvPr id="4" name="Content Placeholder 3" descr="screen 4 pzle 2.png"/>
          <p:cNvPicPr>
            <a:picLocks noGrp="1" noChangeAspect="1"/>
          </p:cNvPicPr>
          <p:nvPr>
            <p:ph sz="quarter" idx="1"/>
          </p:nvPr>
        </p:nvPicPr>
        <p:blipFill>
          <a:blip r:embed="rId2"/>
          <a:stretch>
            <a:fillRect/>
          </a:stretch>
        </p:blipFill>
        <p:spPr>
          <a:xfrm>
            <a:off x="381000" y="1447800"/>
            <a:ext cx="8305800" cy="487680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IN" dirty="0"/>
          </a:p>
        </p:txBody>
      </p:sp>
      <p:pic>
        <p:nvPicPr>
          <p:cNvPr id="4" name="Content Placeholder 3" descr="screen 5.png"/>
          <p:cNvPicPr>
            <a:picLocks noGrp="1" noChangeAspect="1"/>
          </p:cNvPicPr>
          <p:nvPr>
            <p:ph sz="quarter" idx="1"/>
          </p:nvPr>
        </p:nvPicPr>
        <p:blipFill>
          <a:blip r:embed="rId2"/>
          <a:stretch>
            <a:fillRect/>
          </a:stretch>
        </p:blipFill>
        <p:spPr>
          <a:xfrm>
            <a:off x="381000" y="1742270"/>
            <a:ext cx="8288313" cy="458233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flipH="1">
            <a:off x="9144000" y="5334000"/>
            <a:ext cx="228600" cy="1143000"/>
          </a:xfrm>
        </p:spPr>
        <p:txBody>
          <a:bodyPr/>
          <a:lstStyle/>
          <a:p>
            <a:endParaRPr lang="en-IN" dirty="0"/>
          </a:p>
        </p:txBody>
      </p:sp>
      <p:sp>
        <p:nvSpPr>
          <p:cNvPr id="4098" name="AutoShape 2" descr="data:image/jpeg;base64,/9j/4AAQSkZJRgABAQAAAQABAAD/2wCEAAkGBxQSEhQUEhQUFBQVFBQXFRUUFBUUFRQUFRQWFhQUFBQYHCggGBolHBQUITEhJSkrLi4uFx8zODMsNygtLisBCgoKDg0OGhAQGiwkHyQsLCwsLCwsLCwsLCwsLCwsLCwsLCwsLCwsLCwsLCwsLCwsLCwsLCwsLCwsLCwsLCwsLP/AABEIAMIBAwMBEQACEQEDEQH/xAAcAAABBQEBAQAAAAAAAAAAAAACAQMEBQYABwj/xAA/EAABAwIDBQQGCAUEAwAAAAABAAIDBBEFITEGEkFRYRMicYEjMlKRobEUM0JicsHC0QdzgpKy0uHw8UNjs//EABoBAQEAAwEBAAAAAAAAAAAAAAABAgMFBAb/xAAzEQACAQMCBAIKAgIDAQAAAAAAAQIDBBEhMQUSQVETYSIycYGhscHR4fAjkRRCM1LxYv/aAAwDAQACEQMRAD8AzDWrlsxHmtWJGx1rVAOAKAINUKEAoQLdQooagDay+iLXYFvQbNzy2szdHN+Xw1W+FtOXkDR0GxUbc5XF55DIfuvVC1gt9SmgpMOjiFo2Nb4DP36r0RilsiErdWQF3UKdZAduoQ7dQHbqYB26hRd1CCbqA7dQHbqATdQGd2r2cFQ3fYAJWj+8cj1WmtRU15kPNJYi0kEWINiDqD1XNaw8MoBaoACFQC5qpBp7VkmUZcxUDEjFkBksWWQWzGrQwOtChBwBQBtChQgFAGAgLGgwWab1GG3M5D3lbYUJz2QNLh+xY1mff7rP3K9ULRf7MGiocJhi9RjQeep95XpjCMdkCeAsyi2QHWQC2QC2QC2QHWQHWQC7qASyEOshTrIDrIQ6yoEsgEsoDLbXbNdsDLEPSgZj2wP1LRXo86ytwecPbbIrm7bgGyAEhUAOaqQae1ZIow9qoGS1UFm0LWQcAWLKGAoQMBQpf7P7PfSRvl4a0Gxtm6+X7r00bfnWWwbHD9nYIswzePN+Z92i9sKMI7IFu1q2gIBAEAhRbICjmxuWJx7ancGXyew7wt1XgndVaTfiQ07rUmSfQ4xDL6jxfke6fcVupXdGp6si5LABekCgIDrIBbIDrIDrIDrIDrIDrIDrIBLIQ6yoEsgEshDHbZbM74M8I7wze0faHtDr815bihzektymAIXOABCoEIVQG3tVQGHtWQGS1XILBoWtgMLEBtCAIjJQGn/hnUHeqIyeLHjzu0/ILpWz9Epv2hekBAIAwEAQCA5xsLnIDVRtJZYM9LI6ueWMJbTNPffoZCPst6LmtyvJYWlNde/4JuWFTs9TvABjAsLAtyI8xqvVOzozWHEYG5pmUMNrueSTuNcbucToByC1znC0p4WW+i3bGxYYa+R0bTM0Necy1t8hwv1Xoouo4J1NH5FJVltB1kB1kB1kB1kByA6yA6yA6yoEsgEshBLIBCEBhNs9mbb08Iy1kYOHN4HLmvHcUM+lEhiiF4CgEIASFQMvas0BghUpOAWtkDCgDCgDaFAWuw8u5XAcJI3t8xZ4+RXutJatFPUGr3AMBAEAgFJtmcrKNpLLBnZpXVzzHGS2nae+8ayH2W9FzZOV5LljpTW77/gm5oaeBrGhrAA0CwAXRjFRXKtijGK4iyBhe/wa0auPILTcXEaEOZ+5dwVuDYa97/pNR65+rZwjbwy5rz21CUpeNW9bouxC/sugUoMdxNzn/RqfOR3rOGjG8c+a5t1cSnLwKPrPd9gy2wyi7GNrN4utq5xJJPHXQL2UKSpQUU8glWW0AvcGgkkADUnIBRtRWWAgqDiFQdZAcgOQCEKgSyEEKFEQghCA872y2b7ImWIejJ7zR9gn9J+C8FzQx6cfeEZIheIAkKgbeFkgMELIEoBa2AwoAwEAYUKO4fL2dTTycpWg+Djun4OXotpYmgewNXUA4AgFJtmVG0gZ2omdWvMURLadp9JIPtn2W9FzJSleS5Y6QW77+RDQ0tO2NoYwANGQAXShBQiox2KN4jXMgYXvNgNBxJ4ALXXrxow5pAzjcImq/TyP7J2sTbXDW6gnlwXMVrVuP5ZvD6LsTcf+n1lP9dGJme2zXzt+y2eLd0PXjzLutxqLV7UB7A2na4zPO6ARm3ryKlTiPPHlpJ8z09gyWWA4QIG3Peldm92ufIHkvXa2qoR7t7sqRar1FKzFsbjgyPeedGNzJ5X5BeS4vIUdN5dkQzAqJqmqjjl7oDg4xjINAG93uZtbXmuVz1ri4jCp3zjt1Ibuy+gMhEByZBypDkAiARAJZAcqBEIBJGHAhwBBFiDoQdQVAeZbWbOmmdvsBMTjl9w+yfyK51xQ5HzR2+QM6QvMBtwVQGSFkCQFgwEFAGFAGEA3Vt7ptqMx4jRWEuVpmR7Fh0/aRxvH22Nd7wCu0CWFSCuYHAggEHIg6Ecio0msMCU1O2Noaxoa0aACwUhGMViKwgdVTiNjnuvZoubC58gpUmoRcn0Bn8OpH1cgqJxaIfVRnQ/eP/M1zqFKVxNVqu3+q+pNzT2XTKVePYuKdmXekdkxvM8z0Xku7pUY4WsnshsR9ncGMd5Zc5n5n7oPDxWFna+Hmc9ZP4BIuZ5WsaXPIa0akmwXsnOMFzSeEDM1GPPqH9jS2bfWR5sbfdB/7XJnezry8Ohp5v6DJZ4XgcdOC93fkzLpHajnbl817KFpToLmer6tjBU7HsMs09QeJsP6jf4ANXi4d/JVnWf7n8YCNauyUCWQNaXOIAAJJOgAUlJRWXsDznHsVfO/tG7zY2ktj1FuN7+0dfcvmbu5lWlzr1Vt+9zFs9FpzdrTza35BfS03mCfkjIcWYEQgiA5AIUAiAQoQYqqdsjSx4DmuFiDxCNZ0YPLdpMCdSyWzMbr7jv0nqFzK9F03lbApnBaQNFqoHLLEBBYgMIAwoUUi4QHo+w0+/Rxc2bzD/Q4gfCy7FJ80EwaELaAggDCgFCAUBAM1kpYxzmtLyBk1upKwqScYNxWX2BR4Dhb3vNTU/WO9RhHqDhlwPILwWltJy8er6z2XYhMxjHo4O6PSScGNzN+G9y+a2XN7Cl6K1l2RSvgweapcJKtxa3VsLcrePL5+C0QtKleXPcPTpH9/wDQSq7ZaCT1QY3cCzTzbot1Xh1Ceyx7Bgo8WhqqWMgyh8T+5n6w3gcgDmMr6Fc+4p3FtBrnzF6ef77yao0GydL2dMzm+7z/AFafABdLh9PkoLz1Ki4XtKZHaCtdUyilgOV/SO4XGt/ut+a415WlXqK3pe9/vRfPQjGtr6JsNPAxgyDnZ8SS3MnqseI0Y0qEIR6P6EZraE3jj/Az/ELr0dacX5L5GQ8tgMdX4hJVVTYqd7msYTd7SRp6zzzA0A4+a4tavO4rqnSeEuq+L+xGa8Cw4nqfzXZWiBEdicQl7IvaJMu6eugB0v06rU7mkqnhuWoJa3gRUCIQFARcRoWTxujkF2n3g8CORCxlFSWGQ8pxvCn00hY/Matdwc3n/suXVpOm8FKwha8gILEBBQBBAGFAEFCmz/hxN3J4/ZkDh4Pbb5sK6lpLNP2A2jQvSAwgCCoCCgFQHIUGSPeBBvmLZEg+RGixlFNYBU0mHU1K4ZgSSOIa6RwLifZaTx+JXnoWlKi8xWr6szhRnNNxTeN/IuF6TA5UGP2yeZJoYG8SCfF53R7gD71xeJN1KkKK/c6fcjNdGwNAA0AAHgBkuylhYRSi2qxjsW9nH9a/S2rWnK/idAuff3XhR5I+s/h+9CDuzOD/AEeO7vrX2LjyHBv79VnY2vgwy/We/wBgiv2/+qi/Gf8AErz8W/44+36MM0GFm8MX8tn+IXQt9aUH5L5FKba/F+zZ2TD6SQZ21a05e86DzXj4jdeHHw4+s/gvz0I2StmcI+jxd4ekfYv6cm+XzWyxtfBhr6z3+wSJONYkKeIvOZ0aPacdB4cfJb7muqNNzfu9oM/sfhxe51TLmSTuX4k+s/8AIea5vDqDnJ15+729/ogjT1VUyMXke1g+8QPdzXWnVhTWZvAKZ+1sAeGjfcD9prcvIHM+5eJ8To8ySy/d+sZLuKQOAIvYi+YLT5g5hdCMlJZX2ApVICVQVmOYSypjLHZHVruLXc/DmFhOCnHDIeX1mGSxvcxzHXabZAkHkQeVlzZUpp4wUzNNicmjmh3VvdPuK31bWEVlPAbLiGYHmOhXhawYqSHViZBBQBhAaLYKfdqnN4SRH+5jgR8HOXuspatFPRWr3gcQBBAEEByA5AKhTI4x6bE6WLhCwyu8dR8Ws96x6nbtf4eH1anWT5V++9muWRxAXOsLnIDjyUCWdEZagoXyVxnO66KxLHtcHNNgGNFxxsSVy4W9R3bqSWnT5Is4ShLElh+Ze4tiLaeMvd4NHFzuAXuuK8aMHJ+7zZDP7MYe6Z5qpsySdwHS/tW5DQLm2NCVWbuKnu+/2IjWLsFMvt99VH/M/SVy+Lf8cfb9GRljBXtho45HcIo7D2nbosAt9OtGlaxnL/qvkCl2XoXVErqqbPvHd5F3MdG6Dr4LxWNGVeo69Tvp7fsiI2JK7ZkecbRYsKibiYmGzQDa4+07xP7L5q9ufGqf/K2+5iyxpq6rqGhtO0RRN7oLbAAAab5zv4BeiFa5rrlopRitNPv9kMkyl2PBO9USue7iGk/F7sz8F6KfC03zVZNv967/ACLgvaPDoofq2Nb1A73m45ldGlQp0vUjgEkraBChASqASoQbITIPnunkG87oSB4A2uubcScmYyRYRyXXhaNTQ816nM0RSaH2SLLmRsVVdR0FDYnksNn59yqp3f8As3T4SAs+bgvTayxUXmU9YauoBwKgIIUIKAVAcgOQGR2X9NW1tRqA4RM8G5G39jfeourO3f8A8VnQo91zP37fMtcZ2jipzuZyzHJsMfeeT1t6vz6Jk8lrw6rXXN6sOsnovyVgweprDvVjuyi4U8RzP8x3/PJMdz1/5dtZrFsuaX/d/RfvvNJR0ccLAyNrWNHAC3meZ6lZHKq1qlaXNUeWZzaTEqB1hNLdzDkIy51uYO7ccOOa8txbUq+Ofp5nqo8LuqyzGDx56fMKDbeiyaHOaBkPRusAPC63rlSwj0Pgd2lnC/tF9Q18Uzd6J7Xjm03t4jUeayTyc2tQqUZctSLT8yh29HoY/wCZ+hy5fFv+KPt+jNLKKFz6x0EDbhkbGg9LAB7z8h/uudFzuXCitkv/AF/Ym56BTwNY1rGizWiwHQL6OEIwiox2RkZ3bPFtxnYsPeeO9bUM5eJ+S53Ernkj4cd3v7PyRnUezzY6R+80GV0biSQCWnduGg8LWHmlCxUaD5l6TT93kMDGwE92Ss5Oa7+4WP8AiFq4TPSUfY/3+gjVldopyEBQCIGCUICUABQh8uUVaRkV4alPJZIuYKpeSUDW0ToqhaXE1tElkqwwYND8ciEy1sSWS6EZOBBHK7SCPiFnCfLJM2Rq9z13DcSimF43h3MfaHiNV2YVYz1izcpJ7E8LYUMIUUIArIU5AV2N4tHTROfI9rTuu3ATm51sgBxzso2eq0talxUUYLPfy9pjdlsNrHwdm0/RonuL3ykemk3reoPsiw1yUSeDv8QuLOFbnfpySwo/6rHfv7DX4PgUNMPRt7x9aR3ee48bu/IZLJaHCur6tcv03p0S2XuLCR4aC5xAABJJ0AGZJTJ5Um3hdTFdpNikjg1zoqNhsSMnSnl/toLi9ysdz6Dlo8MgnJKVV/1H9+PTBo8OwCngA7OJlx9pw3nH+o5rI5Ne/uKz9Ob9i0X9ImT0cbxZ7GOHJzQR8UNEKtSDzGTT9pkce2ZNPepoS6N7AXOjBJBaM3bo/ToeCxa7Hbs+JKv/AAXXpJ7Ps/3qSHyHEqRjo90SNf32k2G8GkEA9d4EeK8l5QlXp4junk5l/Zu1rOHTdewtdmsI+jx976x+bzy5NB6fO6WVr4ENfWe/2PEifiVa2GN0jtGjIczwA8SvRWqxpQc5dCmT2YonVEzqiXMB1xyL+FujRb4LkWVKVxVdaeyfx/H2IjaOF13SmG2PPZ1UkfNr2+bHD8gVwbD+O5cPav6ZijcLvGQioEKEEKAEoQEoAEB8pzQrzJmZ0FWWGztOawlTT1Rg4lvTVl+K80oGtonw1K0uJg0TIp1rcTW0SWSrBoxwS6epLSC0kEaEGxHgQom08omqNZg+20jLCYdo3no8efHz969dO9lHSWpsjWa3NtheNQ1A9G8b3sOyd7uPlddCnXhU9Vm6M09iyW0zyN1VSyNpdI5rGjUuIATJsp051JcsFl9kZx+PTVRLaGPuaGplBDBz7Np9Y/8ALKb7HWVjRtlzXctf+kd/e+n7qSsL2Yjjd2szjUT8ZJc7H7jdGqrQ03HEqk4+HTXJDsvq+pfIc0RUGW/iNWGOk3R/5HtYfw2LiPPdt5qPY7PAqKqXWX/qm/p9S6wSjEMEUbdGsbfq4i7j5kkqnPu60q1eU5dWTUPOcgEQGH/h53ZqtjfUa4W5ZPkA+A+CxW7PoeNelRoze7X0RuVkfPGTxWeOtnNKx8gdFc7waHREiwdvZ3uL2v1K8l3beOlHmxj+vee2pYVIW8a8sJPp1NLQ0rYo2xs0aLePMnqTmt9KlGlBQj0PEPLaDCPPZYn0Mv8A9W/u5cCf8d9nzXxX5MepuV3zIRUCFAJdCAlACShACpkHzfV0d14IzMioqKZbVIpEBczTTksmlLcjWSwo64Hx5LROng1uOC0gqV55RNbROinWpxNbRKjmWtxMcEmORYNGLRJimINwbWU2MdjU4PtpNHYSelb942cPB/73XqpXs4aS1XxNsarW5sKXE6WtaGODHaHs5QL3HIHI+S6NK4hU2evY9dC5lB81OTT8tC6Y0AAAWAyAGQHQBbw5NvLFQHIDlSmc28w8zUjt0XdG4SAcSACHW/pcT5KPY6vB7hUbpc2z0+3xHtkMXbUU7Mx2jGhsg43AsHeBAv8A9Ima+J2kreu9PReq+3uLpU55yAodrMebSxGx9M8ERt4i/wBsjkPickbwdHhtjK5qrPqrd/Qa2Iwc08F3i0kpDnA6tFu609bXPiSokbOLXar1sQ9WOi+o7thjf0WHun0sl2xjlzfbpf3kI3jUw4ZZf5NXX1Vq/t7/AJA7G4L9Ghu/62Sznk6j2WX6Xz6kokXil7/kVcR9WOi+/wC9C/VOYIVQY/afDXvqO0h3Xua1hcwOHaDdJs7d1IsAuRf2tSc/Egs6L26FcJY5sad+hrgb5rrJ5SZDiVQDdUCEoQQoAChACoU8EfGuVkpCqaW62RkQqKmkstykXJXSwclsTAcFaW5O9/7rXKmnsYOJbQVPVeaUDW0T4ahaZRMHEmRzrW4mDRLjmWtxMcD7JFg0YtEiOYjioQ02DbYzRWDz2rOTj3h4P199166V5OGj1RsjVa3NvhO0MFRYNduu9h2TvLg7yXSpXMKmz17HojNSLZbzYcgOQpjsV2Se2Qz0MnZP1LL2ab67p4D7pBHgpjsd224tCVPwbuPNHv1/fNajTcexGLKWjMh9pgOfU7m8PkmWZux4dU1p1se384ZzsTxOfKOnEAP2n6j+/wD0lMsK24ZR1nU5/Jfj7kvBNkhHJ21S/t5r3ub7rTwOebiOBOnJEu557virnDwaEeSHxf2/dTSTShjXOcbNaCSTwAFyVkcqMXKSjHdmHwKF2IVbqqQehiIETTpcZtHl6x6kLHdn0V5NWFqreHry9Z/P7LyN2sj5sRARcSrWwRPkfk1gv4ngB1JsPNVG2hRlWqKnHdmS2Jo3TyyVsw7zi4R+OjiOgHdHgVitXk7nFq0aFKNpT2W/757v3G1WR88CUAhVAigBJQgJKEAKFPDnsXHyBl7FUykWenus4yIVVVRrdGRclZPTramUjNLmHLTlwVaUtzFrJY0taD0PIrROlg1uOCyhqF55RNbRNinWpxMWiXFMtbiYNEhkqxwY4H2yLFomB5kpUwDRYTtlNDYOPaM5POY8Haj4r10rqpDfVG2NRo22D7VU9RYB+4/2H5HyOh+a6lKoqiykeiLyXllsMhEKIgEQoioKHbhxFFNu/cB/CXtBUex0eEJO8hnz+TO2H3foUO79/e/Fvu3rqR2Lxfm/y583l/WEXqyOaIgMLtdVOq6mOjiOQcDIRpvWub9GtufE9FJPofRcMpxtaErup7v3zfwNlR0zYmNjYLNYAAOg/NZJYOBVqSqTc5bsdQwEJQCXVAJKhASUAJKAAlAeKELjAAtTIG3MVyBiWK6zTBXVNGtsZlKuopbLapFIYhs4HkQfcVnkF7UUBb6ui1SgjCUOw0x5C88oGprBJjnWtxMWiXHOtbiYNEqOZYOJMD4mWOBgchjc8EjQfNe21t+d5exnCGSFJRva67Cb/NddJJaHoWhrMA2uqacbr3CRoy3HG9vB2o+S8Va7jF4Sya5VUegYPtXBUWF+zefsvOv4XaFWnc056bMqmmXa9BnkRAchRmspmysdG8Xa9pa4dCLIbKVSVOanHdPJgqKpmwqQxytMlO83D2jjpvN5Ota7Tyy647H0tWnR4pTU6bxUXT96dn/ZqYNqaRwuJ2Do87h9xWeTjT4ZdwePDb9mvyKnGttomtLaa8shyBAO60nQ55uPQI5JHsteC1ZPmr+jHr3/AB7x3YvAnQtdNN9dLrfMtaTcgn2icz5KJdWYcVvo1mqVL1I/H8Loaa6yOOIUAJKAQlCCEoASUABKAC6EPFguMUVQAkIAHNVAy+NZZBEnprrYpFKyoo1tUxk09LT78MbtbtF/EZH4grb5mZX1eH8li0YtJla+EtWqVM1OGNhGPstLia2iRHOtbiTA59IVUMvAUS5w3EgAG8l14RUY4R6VHGhKq8Sa0d31yNfZB1I68FouavKuVbmuo8EGJy5LPMyXE9amYmiwbamaCwvvs9l+dh906hb6V3OnpujONRo3OEbSQ1FgDuP9h36ToV06VzCppszfGaZcXXoM8iIUCWMOBDgHA6ggEHxBQsZOLynhlFUbH0jjfst38D3tHuBspyo6UOL3cVjnz7UmS8OwKngN4omh3tG7nf3OuQqkjRXvriusVJPHbZf0iwJWR5BLqAS6oBJQCXQAkoQElAA4oACVAeMArjsBAqA5AcQgAc1UDbmK5AxJDdZKQNPslTB8Dm8WPPucA4fHeXspPMTIKvwu3BZNFKOroOYWOAU9RREaLFxyYuKZCc0hanA1uLQkZN9L2WdKPpGVPHNqE2Wy9SkehpDsNTc5rw1fSeTxy1ZPhmXlkjW0T4ZVoaMGiUx6waMWh5j7KA0uCbWyRWbJ6RnI+sPA/kV7KN7KGktV8TZGo0bnDsTjnbeNwPMaOHiF1KdaFRZizepJku62mQiFBQohVAiAEoBCUAJKpASUAJKAZnmDRdxAHMmygKl+PxAn1j1DclBg8uBXJYCBUAQUAt0ByAEtQAFquQaPYOS00jPbjDvNjv2f8F7LWW6Ka+oowV6SlFX4T0WLiUztZhxHBYNFKWqoeigwVzYzE7eAvwIPIrKOjyY8oNcGPY5zcnAaea2NJrQupVwyWXklE0NE+CoWiUTHBPhqFocDBomxVC1OJi0S4plg0TBJY5YtEwSaWpdG4OY4tI0IKRk4vKYWUbPBNrQ6zZ8j7Y0P4hwXToXyelTTzN8anc1LXgi4IIOhGhXRTT1RsTFuqZCEqgElCgkoASUAJKoI1TWMjHecB04nwChNTN4ttc1mTSG+PecfBg081jKaW5cGQxDH5ZT3QfxP7x8m6BeeVfsMlU4SE3Mj7/iI+C1OrIZOBWhmIYKgCBUKECoBQgFQCEICw2cm7OqhPAv3D/W0tHxLV6LZ4qFPTixdADMsF1AVVZhoPBRopnq/CuiwwZJlDV0HRMFRU1VAOSqKZzEGtjdYOF/Zvn5I4ZNcoobhqgeh4g5EeIWmVNmpomxVC0OBg0TIqlaXAmCbDUrU4EwToala3EmCdDOtbiOUksN1jgnKWeE49JTnI7zOLTp5cl6KNxOltt2KpOJucKxmOoHcNncWnUfuF2KNeFRaG6Mkyw3luMhCVSgEoCBXYtFEDvOGXAW+J0CFMlim217iIE/h/wBZ/ILTKvFFwjN1FbNLe7t0HXdvc+LjmvNK4k9iZGI6QBaHJsg4WgIiDRKpCE1yFDBUKGCoAgVCBAqFFQCoBHPLe8NWkOHi0hw+Syg8STKj2KF4c1rho4AjwIuF1wKWKAafGgIc9KCpgpSV+F30UwVMzGIUJacxksTNMzuKUDXiz23HDgQebXcFkmHHJlsawyW++yzmtFu6LPA+8OPiPgstDW00V9NXHQrXKmuhg4ljFVLRKmYtEyGrWmVMxwTYqtanAYJsNZ1Wp0xgsKauWt0xgnxzgrW4mLQbZ3MIcwkEZggrOGU8omMGo2f23DiGVAseEnA+IXdoqcoJyNsc4LfFdrKeHLe33ey3NZSnGO5mjJYltbPNcRjs29dfcF5p3S/1LoUj4XPN5HFx6nIeA0C80qspbgdZGAteSBXVAL3KgjvcqQauqMEJrkKOtKmCBgqFCBUwAgVMAIFQBXQCnNAembG1PaUcJ4taWHxjJZ+kLrQfNFMyZdrMgJaoBtzEAxJDdAV1ZhwcMwpgyyZfFMAIuWhTBmpGXrMOLTpYoZZyZ/E8IZJcubuu9tuv9Q0KyTMHDsUFThssWYHaMHFudvEahMJmDQ1DUg6G3Q/utcqZhglMqSNVqdMmCVFWLW6ZME6mrFqlAFnBXdVpdMmCdDWBxAJsOJ6cVso0eaeCqOT1rCcJoqumaxobvBuZHrA8111oXBidpsAfRPG93oye6/pyK03FFTjlbhZzhlddcsyBJQHbyuACSrgDb3K4IMSOVSAyXrLAIbXI0UeaViBwFMAIFTADBUwBQVMAMFMAUFQptv4cVHcmj9mQOHhI392H3rpWrzDANk0r0YASYAllMAEsTAG3RpgpHlpwVMAp8QwZr+GaYMkzJ4ps+RoFjgzUjNVeHFp4goXcpa7DWP8AXZn7bMneY0KuTFwRVyYTI36twkHsnJ3uOqaMwcWiG9+7k5rmu5WssHEwOir7a3CxlSJgmxV3VanTJgcfiJFreJ8OC3Uo4Rsjoi4wba18Dg6NxaR1W5MyaTNti/8AEgVdN2UjBvZZjnzWaaSNTi8lXSvu1vguRUS5mB26wwBLqgFzlcAae5UDD3KpEGCVmUihRgdasSocagHAsQEFAwggCCgCChTUfw9Pp5v5TP8AIr3WmzBv2r1gNAKgEQHFANuUe5Rp6Ar6tuRUKZHFmDPIe5YszRlK5uahkZDaKQttYkeBsskYTLGjG/T3f3jb7Xe+arIzMvGZQ1sCPVYspZU4yPksGCO4ZrNGRYUOo8QpIjNzHoFzpbmAahRCqACskRjLkQGXrNbEQyqU/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100" name="AutoShape 4" descr="data:image/jpeg;base64,/9j/4AAQSkZJRgABAQAAAQABAAD/2wCEAAkGBxQSEhQUEhQUFBQVFBQXFRUUFBUUFRQUFRQWFhQUFBQYHCggGBolHBQUITEhJSkrLi4uFx8zODMsNygtLisBCgoKDg0OGhAQGiwkHyQsLCwsLCwsLCwsLCwsLCwsLCwsLCwsLCwsLCwsLCwsLCwsLCwsLCwsLCwsLCwsLCwsLP/AABEIAMIBAwMBEQACEQEDEQH/xAAcAAABBQEBAQAAAAAAAAAAAAACAQMEBQYABwj/xAA/EAABAwIDBQQGCAUEAwAAAAABAAIDBBEFITEGEkFRYRMicYEjMlKRobEUM0JicsHC0QdzgpKy0uHw8UNjs//EABoBAQEAAwEBAAAAAAAAAAAAAAABAgMFBAb/xAAzEQACAQMCBAIKAgIDAQAAAAAAAQIDBBEhMQUSQVETYSIycYGhscHR4fAjkRRCM1LxYv/aAAwDAQACEQMRAD8AzDWrlsxHmtWJGx1rVAOAKAINUKEAoQLdQooagDay+iLXYFvQbNzy2szdHN+Xw1W+FtOXkDR0GxUbc5XF55DIfuvVC1gt9SmgpMOjiFo2Nb4DP36r0RilsiErdWQF3UKdZAduoQ7dQHbqYB26hRd1CCbqA7dQHbqATdQGd2r2cFQ3fYAJWj+8cj1WmtRU15kPNJYi0kEWINiDqD1XNaw8MoBaoACFQC5qpBp7VkmUZcxUDEjFkBksWWQWzGrQwOtChBwBQBtChQgFAGAgLGgwWab1GG3M5D3lbYUJz2QNLh+xY1mff7rP3K9ULRf7MGiocJhi9RjQeep95XpjCMdkCeAsyi2QHWQC2QC2QC2QHWQHWQC7qASyEOshTrIDrIQ6yoEsgEsoDLbXbNdsDLEPSgZj2wP1LRXo86ytwecPbbIrm7bgGyAEhUAOaqQae1ZIow9qoGS1UFm0LWQcAWLKGAoQMBQpf7P7PfSRvl4a0Gxtm6+X7r00bfnWWwbHD9nYIswzePN+Z92i9sKMI7IFu1q2gIBAEAhRbICjmxuWJx7ancGXyew7wt1XgndVaTfiQ07rUmSfQ4xDL6jxfke6fcVupXdGp6si5LABekCgIDrIBbIDrIDrIDrIDrIDrIDrIBLIQ6yoEsgEshDHbZbM74M8I7wze0faHtDr815bihzektymAIXOABCoEIVQG3tVQGHtWQGS1XILBoWtgMLEBtCAIjJQGn/hnUHeqIyeLHjzu0/ILpWz9Epv2hekBAIAwEAQCA5xsLnIDVRtJZYM9LI6ueWMJbTNPffoZCPst6LmtyvJYWlNde/4JuWFTs9TvABjAsLAtyI8xqvVOzozWHEYG5pmUMNrueSTuNcbucToByC1znC0p4WW+i3bGxYYa+R0bTM0Necy1t8hwv1Xoouo4J1NH5FJVltB1kB1kB1kB1kByA6yA6yA6yoEsgEshBLIBCEBhNs9mbb08Iy1kYOHN4HLmvHcUM+lEhiiF4CgEIASFQMvas0BghUpOAWtkDCgDCgDaFAWuw8u5XAcJI3t8xZ4+RXutJatFPUGr3AMBAEAgFJtmcrKNpLLBnZpXVzzHGS2nae+8ayH2W9FzZOV5LljpTW77/gm5oaeBrGhrAA0CwAXRjFRXKtijGK4iyBhe/wa0auPILTcXEaEOZ+5dwVuDYa97/pNR65+rZwjbwy5rz21CUpeNW9bouxC/sugUoMdxNzn/RqfOR3rOGjG8c+a5t1cSnLwKPrPd9gy2wyi7GNrN4utq5xJJPHXQL2UKSpQUU8glWW0AvcGgkkADUnIBRtRWWAgqDiFQdZAcgOQCEKgSyEEKFEQghCA872y2b7ImWIejJ7zR9gn9J+C8FzQx6cfeEZIheIAkKgbeFkgMELIEoBa2AwoAwEAYUKO4fL2dTTycpWg+Djun4OXotpYmgewNXUA4AgFJtmVG0gZ2omdWvMURLadp9JIPtn2W9FzJSleS5Y6QW77+RDQ0tO2NoYwANGQAXShBQiox2KN4jXMgYXvNgNBxJ4ALXXrxow5pAzjcImq/TyP7J2sTbXDW6gnlwXMVrVuP5ZvD6LsTcf+n1lP9dGJme2zXzt+y2eLd0PXjzLutxqLV7UB7A2na4zPO6ARm3ryKlTiPPHlpJ8z09gyWWA4QIG3Peldm92ufIHkvXa2qoR7t7sqRar1FKzFsbjgyPeedGNzJ5X5BeS4vIUdN5dkQzAqJqmqjjl7oDg4xjINAG93uZtbXmuVz1ri4jCp3zjt1Ibuy+gMhEByZBypDkAiARAJZAcqBEIBJGHAhwBBFiDoQdQVAeZbWbOmmdvsBMTjl9w+yfyK51xQ5HzR2+QM6QvMBtwVQGSFkCQFgwEFAGFAGEA3Vt7ptqMx4jRWEuVpmR7Fh0/aRxvH22Nd7wCu0CWFSCuYHAggEHIg6Ecio0msMCU1O2Noaxoa0aACwUhGMViKwgdVTiNjnuvZoubC58gpUmoRcn0Bn8OpH1cgqJxaIfVRnQ/eP/M1zqFKVxNVqu3+q+pNzT2XTKVePYuKdmXekdkxvM8z0Xku7pUY4WsnshsR9ncGMd5Zc5n5n7oPDxWFna+Hmc9ZP4BIuZ5WsaXPIa0akmwXsnOMFzSeEDM1GPPqH9jS2bfWR5sbfdB/7XJnezry8Ohp5v6DJZ4XgcdOC93fkzLpHajnbl817KFpToLmer6tjBU7HsMs09QeJsP6jf4ANXi4d/JVnWf7n8YCNauyUCWQNaXOIAAJJOgAUlJRWXsDznHsVfO/tG7zY2ktj1FuN7+0dfcvmbu5lWlzr1Vt+9zFs9FpzdrTza35BfS03mCfkjIcWYEQgiA5AIUAiAQoQYqqdsjSx4DmuFiDxCNZ0YPLdpMCdSyWzMbr7jv0nqFzK9F03lbApnBaQNFqoHLLEBBYgMIAwoUUi4QHo+w0+/Rxc2bzD/Q4gfCy7FJ80EwaELaAggDCgFCAUBAM1kpYxzmtLyBk1upKwqScYNxWX2BR4Dhb3vNTU/WO9RhHqDhlwPILwWltJy8er6z2XYhMxjHo4O6PSScGNzN+G9y+a2XN7Cl6K1l2RSvgweapcJKtxa3VsLcrePL5+C0QtKleXPcPTpH9/wDQSq7ZaCT1QY3cCzTzbot1Xh1Ceyx7Bgo8WhqqWMgyh8T+5n6w3gcgDmMr6Fc+4p3FtBrnzF6ef77yao0GydL2dMzm+7z/AFafABdLh9PkoLz1Ki4XtKZHaCtdUyilgOV/SO4XGt/ut+a415WlXqK3pe9/vRfPQjGtr6JsNPAxgyDnZ8SS3MnqseI0Y0qEIR6P6EZraE3jj/Az/ELr0dacX5L5GQ8tgMdX4hJVVTYqd7msYTd7SRp6zzzA0A4+a4tavO4rqnSeEuq+L+xGa8Cw4nqfzXZWiBEdicQl7IvaJMu6eugB0v06rU7mkqnhuWoJa3gRUCIQFARcRoWTxujkF2n3g8CORCxlFSWGQ8pxvCn00hY/Matdwc3n/suXVpOm8FKwha8gILEBBQBBAGFAEFCmz/hxN3J4/ZkDh4Pbb5sK6lpLNP2A2jQvSAwgCCoCCgFQHIUGSPeBBvmLZEg+RGixlFNYBU0mHU1K4ZgSSOIa6RwLifZaTx+JXnoWlKi8xWr6szhRnNNxTeN/IuF6TA5UGP2yeZJoYG8SCfF53R7gD71xeJN1KkKK/c6fcjNdGwNAA0AAHgBkuylhYRSi2qxjsW9nH9a/S2rWnK/idAuff3XhR5I+s/h+9CDuzOD/AEeO7vrX2LjyHBv79VnY2vgwy/We/wBgiv2/+qi/Gf8AErz8W/44+36MM0GFm8MX8tn+IXQt9aUH5L5FKba/F+zZ2TD6SQZ21a05e86DzXj4jdeHHw4+s/gvz0I2StmcI+jxd4ekfYv6cm+XzWyxtfBhr6z3+wSJONYkKeIvOZ0aPacdB4cfJb7muqNNzfu9oM/sfhxe51TLmSTuX4k+s/8AIea5vDqDnJ15+729/ogjT1VUyMXke1g+8QPdzXWnVhTWZvAKZ+1sAeGjfcD9prcvIHM+5eJ8To8ySy/d+sZLuKQOAIvYi+YLT5g5hdCMlJZX2ApVICVQVmOYSypjLHZHVruLXc/DmFhOCnHDIeX1mGSxvcxzHXabZAkHkQeVlzZUpp4wUzNNicmjmh3VvdPuK31bWEVlPAbLiGYHmOhXhawYqSHViZBBQBhAaLYKfdqnN4SRH+5jgR8HOXuspatFPRWr3gcQBBAEEByA5AKhTI4x6bE6WLhCwyu8dR8Ws96x6nbtf4eH1anWT5V++9muWRxAXOsLnIDjyUCWdEZagoXyVxnO66KxLHtcHNNgGNFxxsSVy4W9R3bqSWnT5Is4ShLElh+Ze4tiLaeMvd4NHFzuAXuuK8aMHJ+7zZDP7MYe6Z5qpsySdwHS/tW5DQLm2NCVWbuKnu+/2IjWLsFMvt99VH/M/SVy+Lf8cfb9GRljBXtho45HcIo7D2nbosAt9OtGlaxnL/qvkCl2XoXVErqqbPvHd5F3MdG6Dr4LxWNGVeo69Tvp7fsiI2JK7ZkecbRYsKibiYmGzQDa4+07xP7L5q9ufGqf/K2+5iyxpq6rqGhtO0RRN7oLbAAAab5zv4BeiFa5rrlopRitNPv9kMkyl2PBO9USue7iGk/F7sz8F6KfC03zVZNv967/ACLgvaPDoofq2Nb1A73m45ldGlQp0vUjgEkraBChASqASoQbITIPnunkG87oSB4A2uubcScmYyRYRyXXhaNTQ816nM0RSaH2SLLmRsVVdR0FDYnksNn59yqp3f8As3T4SAs+bgvTayxUXmU9YauoBwKgIIUIKAVAcgOQGR2X9NW1tRqA4RM8G5G39jfeourO3f8A8VnQo91zP37fMtcZ2jipzuZyzHJsMfeeT1t6vz6Jk8lrw6rXXN6sOsnovyVgweprDvVjuyi4U8RzP8x3/PJMdz1/5dtZrFsuaX/d/RfvvNJR0ccLAyNrWNHAC3meZ6lZHKq1qlaXNUeWZzaTEqB1hNLdzDkIy51uYO7ccOOa8txbUq+Ofp5nqo8LuqyzGDx56fMKDbeiyaHOaBkPRusAPC63rlSwj0Pgd2lnC/tF9Q18Uzd6J7Xjm03t4jUeayTyc2tQqUZctSLT8yh29HoY/wCZ+hy5fFv+KPt+jNLKKFz6x0EDbhkbGg9LAB7z8h/uudFzuXCitkv/AF/Ym56BTwNY1rGizWiwHQL6OEIwiox2RkZ3bPFtxnYsPeeO9bUM5eJ+S53Ernkj4cd3v7PyRnUezzY6R+80GV0biSQCWnduGg8LWHmlCxUaD5l6TT93kMDGwE92Ss5Oa7+4WP8AiFq4TPSUfY/3+gjVldopyEBQCIGCUICUABQh8uUVaRkV4alPJZIuYKpeSUDW0ToqhaXE1tElkqwwYND8ciEy1sSWS6EZOBBHK7SCPiFnCfLJM2Rq9z13DcSimF43h3MfaHiNV2YVYz1izcpJ7E8LYUMIUUIArIU5AV2N4tHTROfI9rTuu3ATm51sgBxzso2eq0talxUUYLPfy9pjdlsNrHwdm0/RonuL3ykemk3reoPsiw1yUSeDv8QuLOFbnfpySwo/6rHfv7DX4PgUNMPRt7x9aR3ee48bu/IZLJaHCur6tcv03p0S2XuLCR4aC5xAABJJ0AGZJTJ5Um3hdTFdpNikjg1zoqNhsSMnSnl/toLi9ysdz6Dlo8MgnJKVV/1H9+PTBo8OwCngA7OJlx9pw3nH+o5rI5Ne/uKz9Ob9i0X9ImT0cbxZ7GOHJzQR8UNEKtSDzGTT9pkce2ZNPepoS6N7AXOjBJBaM3bo/ToeCxa7Hbs+JKv/AAXXpJ7Ps/3qSHyHEqRjo90SNf32k2G8GkEA9d4EeK8l5QlXp4junk5l/Zu1rOHTdewtdmsI+jx976x+bzy5NB6fO6WVr4ENfWe/2PEifiVa2GN0jtGjIczwA8SvRWqxpQc5dCmT2YonVEzqiXMB1xyL+FujRb4LkWVKVxVdaeyfx/H2IjaOF13SmG2PPZ1UkfNr2+bHD8gVwbD+O5cPav6ZijcLvGQioEKEEKAEoQEoAEB8pzQrzJmZ0FWWGztOawlTT1Rg4lvTVl+K80oGtonw1K0uJg0TIp1rcTW0SWSrBoxwS6epLSC0kEaEGxHgQom08omqNZg+20jLCYdo3no8efHz969dO9lHSWpsjWa3NtheNQ1A9G8b3sOyd7uPlddCnXhU9Vm6M09iyW0zyN1VSyNpdI5rGjUuIATJsp051JcsFl9kZx+PTVRLaGPuaGplBDBz7Np9Y/8ALKb7HWVjRtlzXctf+kd/e+n7qSsL2Yjjd2szjUT8ZJc7H7jdGqrQ03HEqk4+HTXJDsvq+pfIc0RUGW/iNWGOk3R/5HtYfw2LiPPdt5qPY7PAqKqXWX/qm/p9S6wSjEMEUbdGsbfq4i7j5kkqnPu60q1eU5dWTUPOcgEQGH/h53ZqtjfUa4W5ZPkA+A+CxW7PoeNelRoze7X0RuVkfPGTxWeOtnNKx8gdFc7waHREiwdvZ3uL2v1K8l3beOlHmxj+vee2pYVIW8a8sJPp1NLQ0rYo2xs0aLePMnqTmt9KlGlBQj0PEPLaDCPPZYn0Mv8A9W/u5cCf8d9nzXxX5MepuV3zIRUCFAJdCAlACShACpkHzfV0d14IzMioqKZbVIpEBczTTksmlLcjWSwo64Hx5LROng1uOC0gqV55RNbROinWpxNbRKjmWtxMcEmORYNGLRJimINwbWU2MdjU4PtpNHYSelb942cPB/73XqpXs4aS1XxNsarW5sKXE6WtaGODHaHs5QL3HIHI+S6NK4hU2evY9dC5lB81OTT8tC6Y0AAAWAyAGQHQBbw5NvLFQHIDlSmc28w8zUjt0XdG4SAcSACHW/pcT5KPY6vB7hUbpc2z0+3xHtkMXbUU7Mx2jGhsg43AsHeBAv8A9Ima+J2kreu9PReq+3uLpU55yAodrMebSxGx9M8ERt4i/wBsjkPickbwdHhtjK5qrPqrd/Qa2Iwc08F3i0kpDnA6tFu609bXPiSokbOLXar1sQ9WOi+o7thjf0WHun0sl2xjlzfbpf3kI3jUw4ZZf5NXX1Vq/t7/AJA7G4L9Ghu/62Sznk6j2WX6Xz6kokXil7/kVcR9WOi+/wC9C/VOYIVQY/afDXvqO0h3Xua1hcwOHaDdJs7d1IsAuRf2tSc/Egs6L26FcJY5sad+hrgb5rrJ5SZDiVQDdUCEoQQoAChACoU8EfGuVkpCqaW62RkQqKmkstykXJXSwclsTAcFaW5O9/7rXKmnsYOJbQVPVeaUDW0T4ahaZRMHEmRzrW4mDRLjmWtxMcD7JFg0YtEiOYjioQ02DbYzRWDz2rOTj3h4P199166V5OGj1RsjVa3NvhO0MFRYNduu9h2TvLg7yXSpXMKmz17HojNSLZbzYcgOQpjsV2Se2Qz0MnZP1LL2ab67p4D7pBHgpjsd224tCVPwbuPNHv1/fNajTcexGLKWjMh9pgOfU7m8PkmWZux4dU1p1se384ZzsTxOfKOnEAP2n6j+/wD0lMsK24ZR1nU5/Jfj7kvBNkhHJ21S/t5r3ub7rTwOebiOBOnJEu557virnDwaEeSHxf2/dTSTShjXOcbNaCSTwAFyVkcqMXKSjHdmHwKF2IVbqqQehiIETTpcZtHl6x6kLHdn0V5NWFqreHry9Z/P7LyN2sj5sRARcSrWwRPkfk1gv4ngB1JsPNVG2hRlWqKnHdmS2Jo3TyyVsw7zi4R+OjiOgHdHgVitXk7nFq0aFKNpT2W/757v3G1WR88CUAhVAigBJQgJKEAKFPDnsXHyBl7FUykWenus4yIVVVRrdGRclZPTramUjNLmHLTlwVaUtzFrJY0taD0PIrROlg1uOCyhqF55RNbRNinWpxMWiXFMtbiYNEhkqxwY4H2yLFomB5kpUwDRYTtlNDYOPaM5POY8Haj4r10rqpDfVG2NRo22D7VU9RYB+4/2H5HyOh+a6lKoqiykeiLyXllsMhEKIgEQoioKHbhxFFNu/cB/CXtBUex0eEJO8hnz+TO2H3foUO79/e/Fvu3rqR2Lxfm/y583l/WEXqyOaIgMLtdVOq6mOjiOQcDIRpvWub9GtufE9FJPofRcMpxtaErup7v3zfwNlR0zYmNjYLNYAAOg/NZJYOBVqSqTc5bsdQwEJQCXVAJKhASUAJKAAlAeKELjAAtTIG3MVyBiWK6zTBXVNGtsZlKuopbLapFIYhs4HkQfcVnkF7UUBb6ui1SgjCUOw0x5C88oGprBJjnWtxMWiXHOtbiYNEqOZYOJMD4mWOBgchjc8EjQfNe21t+d5exnCGSFJRva67Cb/NddJJaHoWhrMA2uqacbr3CRoy3HG9vB2o+S8Va7jF4Sya5VUegYPtXBUWF+zefsvOv4XaFWnc056bMqmmXa9BnkRAchRmspmysdG8Xa9pa4dCLIbKVSVOanHdPJgqKpmwqQxytMlO83D2jjpvN5Ota7Tyy647H0tWnR4pTU6bxUXT96dn/ZqYNqaRwuJ2Do87h9xWeTjT4ZdwePDb9mvyKnGttomtLaa8shyBAO60nQ55uPQI5JHsteC1ZPmr+jHr3/AB7x3YvAnQtdNN9dLrfMtaTcgn2icz5KJdWYcVvo1mqVL1I/H8Loaa6yOOIUAJKAQlCCEoASUABKAC6EPFguMUVQAkIAHNVAy+NZZBEnprrYpFKyoo1tUxk09LT78MbtbtF/EZH4grb5mZX1eH8li0YtJla+EtWqVM1OGNhGPstLia2iRHOtbiTA59IVUMvAUS5w3EgAG8l14RUY4R6VHGhKq8Sa0d31yNfZB1I68FouavKuVbmuo8EGJy5LPMyXE9amYmiwbamaCwvvs9l+dh906hb6V3OnpujONRo3OEbSQ1FgDuP9h36ToV06VzCppszfGaZcXXoM8iIUCWMOBDgHA6ggEHxBQsZOLynhlFUbH0jjfst38D3tHuBspyo6UOL3cVjnz7UmS8OwKngN4omh3tG7nf3OuQqkjRXvriusVJPHbZf0iwJWR5BLqAS6oBJQCXQAkoQElAA4oACVAeMArjsBAqA5AcQgAc1UDbmK5AxJDdZKQNPslTB8Dm8WPPucA4fHeXspPMTIKvwu3BZNFKOroOYWOAU9RREaLFxyYuKZCc0hanA1uLQkZN9L2WdKPpGVPHNqE2Wy9SkehpDsNTc5rw1fSeTxy1ZPhmXlkjW0T4ZVoaMGiUx6waMWh5j7KA0uCbWyRWbJ6RnI+sPA/kV7KN7KGktV8TZGo0bnDsTjnbeNwPMaOHiF1KdaFRZizepJku62mQiFBQohVAiAEoBCUAJKpASUAJKAZnmDRdxAHMmygKl+PxAn1j1DclBg8uBXJYCBUAQUAt0ByAEtQAFquQaPYOS00jPbjDvNjv2f8F7LWW6Ka+oowV6SlFX4T0WLiUztZhxHBYNFKWqoeigwVzYzE7eAvwIPIrKOjyY8oNcGPY5zcnAaea2NJrQupVwyWXklE0NE+CoWiUTHBPhqFocDBomxVC1OJi0S4plg0TBJY5YtEwSaWpdG4OY4tI0IKRk4vKYWUbPBNrQ6zZ8j7Y0P4hwXToXyelTTzN8anc1LXgi4IIOhGhXRTT1RsTFuqZCEqgElCgkoASUAJKoI1TWMjHecB04nwChNTN4ttc1mTSG+PecfBg081jKaW5cGQxDH5ZT3QfxP7x8m6BeeVfsMlU4SE3Mj7/iI+C1OrIZOBWhmIYKgCBUKECoBQgFQCEICw2cm7OqhPAv3D/W0tHxLV6LZ4qFPTixdADMsF1AVVZhoPBRopnq/CuiwwZJlDV0HRMFRU1VAOSqKZzEGtjdYOF/Zvn5I4ZNcoobhqgeh4g5EeIWmVNmpomxVC0OBg0TIqlaXAmCbDUrU4EwToala3EmCdDOtbiOUksN1jgnKWeE49JTnI7zOLTp5cl6KNxOltt2KpOJucKxmOoHcNncWnUfuF2KNeFRaG6Mkyw3luMhCVSgEoCBXYtFEDvOGXAW+J0CFMlim217iIE/h/wBZ/ILTKvFFwjN1FbNLe7t0HXdvc+LjmvNK4k9iZGI6QBaHJsg4WgIiDRKpCE1yFDBUKGCoAgVCBAqFFQCoBHPLe8NWkOHi0hw+Syg8STKj2KF4c1rho4AjwIuF1wKWKAafGgIc9KCpgpSV+F30UwVMzGIUJacxksTNMzuKUDXiz23HDgQebXcFkmHHJlsawyW++yzmtFu6LPA+8OPiPgstDW00V9NXHQrXKmuhg4ljFVLRKmYtEyGrWmVMxwTYqtanAYJsNZ1Wp0xgsKauWt0xgnxzgrW4mLQbZ3MIcwkEZggrOGU8omMGo2f23DiGVAseEnA+IXdoqcoJyNsc4LfFdrKeHLe33ey3NZSnGO5mjJYltbPNcRjs29dfcF5p3S/1LoUj4XPN5HFx6nIeA0C80qspbgdZGAteSBXVAL3KgjvcqQauqMEJrkKOtKmCBgqFCBUwAgVMAIFQBXQCnNAembG1PaUcJ4taWHxjJZ+kLrQfNFMyZdrMgJaoBtzEAxJDdAV1ZhwcMwpgyyZfFMAIuWhTBmpGXrMOLTpYoZZyZ/E8IZJcubuu9tuv9Q0KyTMHDsUFThssWYHaMHFudvEahMJmDQ1DUg6G3Q/utcqZhglMqSNVqdMmCVFWLW6ZME6mrFqlAFnBXdVpdMmCdDWBxAJsOJ6cVso0eaeCqOT1rCcJoqumaxobvBuZHrA8111oXBidpsAfRPG93oye6/pyK03FFTjlbhZzhlddcsyBJQHbyuACSrgDb3K4IMSOVSAyXrLAIbXI0UeaViBwFMAIFTADBUwBQVMAMFMAUFQptv4cVHcmj9mQOHhI392H3rpWrzDANk0r0YASYAllMAEsTAG3RpgpHlpwVMAp8QwZr+GaYMkzJ4ps+RoFjgzUjNVeHFp4goXcpa7DWP8AXZn7bMneY0KuTFwRVyYTI36twkHsnJ3uOqaMwcWiG9+7k5rmu5WssHEwOir7a3CxlSJgmxV3VanTJgcfiJFreJ8OC3Uo4Rsjoi4wba18Dg6NxaR1W5MyaTNti/8AEgVdN2UjBvZZjnzWaaSNTi8lXSvu1vguRUS5mB26wwBLqgFzlcAae5UDD3KpEGCVmUihRgdasSocagHAsQEFAwggCCgCChTUfw9Pp5v5TP8AIr3WmzBv2r1gNAKgEQHFANuUe5Rp6Ar6tuRUKZHFmDPIe5YszRlK5uahkZDaKQttYkeBsskYTLGjG/T3f3jb7Xe+arIzMvGZQ1sCPVYspZU4yPksGCO4ZrNGRYUOo8QpIjNzHoFzpbmAahRCqACskRjLkQGXrNbEQyqU/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102" name="AutoShape 6" descr="data:image/jpeg;base64,/9j/4AAQSkZJRgABAQAAAQABAAD/2wCEAAkGBxQSEhQUEhQUFBQVFBQXFRUUFBUUFRQUFRQWFhQUFBQYHCggGBolHBQUITEhJSkrLi4uFx8zODMsNygtLisBCgoKDg0OGhAQGiwkHyQsLCwsLCwsLCwsLCwsLCwsLCwsLCwsLCwsLCwsLCwsLCwsLCwsLCwsLCwsLCwsLCwsLP/AABEIAMIBAwMBEQACEQEDEQH/xAAcAAABBQEBAQAAAAAAAAAAAAACAQMEBQYABwj/xAA/EAABAwIDBQQGCAUEAwAAAAABAAIDBBEFITEGEkFRYRMicYEjMlKRobEUM0JicsHC0QdzgpKy0uHw8UNjs//EABoBAQEAAwEBAAAAAAAAAAAAAAABAgMFBAb/xAAzEQACAQMCBAIKAgIDAQAAAAAAAQIDBBEhMQUSQVETYSIycYGhscHR4fAjkRRCM1LxYv/aAAwDAQACEQMRAD8AzDWrlsxHmtWJGx1rVAOAKAINUKEAoQLdQooagDay+iLXYFvQbNzy2szdHN+Xw1W+FtOXkDR0GxUbc5XF55DIfuvVC1gt9SmgpMOjiFo2Nb4DP36r0RilsiErdWQF3UKdZAduoQ7dQHbqYB26hRd1CCbqA7dQHbqATdQGd2r2cFQ3fYAJWj+8cj1WmtRU15kPNJYi0kEWINiDqD1XNaw8MoBaoACFQC5qpBp7VkmUZcxUDEjFkBksWWQWzGrQwOtChBwBQBtChQgFAGAgLGgwWab1GG3M5D3lbYUJz2QNLh+xY1mff7rP3K9ULRf7MGiocJhi9RjQeep95XpjCMdkCeAsyi2QHWQC2QC2QC2QHWQHWQC7qASyEOshTrIDrIQ6yoEsgEsoDLbXbNdsDLEPSgZj2wP1LRXo86ytwecPbbIrm7bgGyAEhUAOaqQae1ZIow9qoGS1UFm0LWQcAWLKGAoQMBQpf7P7PfSRvl4a0Gxtm6+X7r00bfnWWwbHD9nYIswzePN+Z92i9sKMI7IFu1q2gIBAEAhRbICjmxuWJx7ancGXyew7wt1XgndVaTfiQ07rUmSfQ4xDL6jxfke6fcVupXdGp6si5LABekCgIDrIBbIDrIDrIDrIDrIDrIDrIBLIQ6yoEsgEshDHbZbM74M8I7wze0faHtDr815bihzektymAIXOABCoEIVQG3tVQGHtWQGS1XILBoWtgMLEBtCAIjJQGn/hnUHeqIyeLHjzu0/ILpWz9Epv2hekBAIAwEAQCA5xsLnIDVRtJZYM9LI6ueWMJbTNPffoZCPst6LmtyvJYWlNde/4JuWFTs9TvABjAsLAtyI8xqvVOzozWHEYG5pmUMNrueSTuNcbucToByC1znC0p4WW+i3bGxYYa+R0bTM0Necy1t8hwv1Xoouo4J1NH5FJVltB1kB1kB1kB1kByA6yA6yA6yoEsgEshBLIBCEBhNs9mbb08Iy1kYOHN4HLmvHcUM+lEhiiF4CgEIASFQMvas0BghUpOAWtkDCgDCgDaFAWuw8u5XAcJI3t8xZ4+RXutJatFPUGr3AMBAEAgFJtmcrKNpLLBnZpXVzzHGS2nae+8ayH2W9FzZOV5LljpTW77/gm5oaeBrGhrAA0CwAXRjFRXKtijGK4iyBhe/wa0auPILTcXEaEOZ+5dwVuDYa97/pNR65+rZwjbwy5rz21CUpeNW9bouxC/sugUoMdxNzn/RqfOR3rOGjG8c+a5t1cSnLwKPrPd9gy2wyi7GNrN4utq5xJJPHXQL2UKSpQUU8glWW0AvcGgkkADUnIBRtRWWAgqDiFQdZAcgOQCEKgSyEEKFEQghCA872y2b7ImWIejJ7zR9gn9J+C8FzQx6cfeEZIheIAkKgbeFkgMELIEoBa2AwoAwEAYUKO4fL2dTTycpWg+Djun4OXotpYmgewNXUA4AgFJtmVG0gZ2omdWvMURLadp9JIPtn2W9FzJSleS5Y6QW77+RDQ0tO2NoYwANGQAXShBQiox2KN4jXMgYXvNgNBxJ4ALXXrxow5pAzjcImq/TyP7J2sTbXDW6gnlwXMVrVuP5ZvD6LsTcf+n1lP9dGJme2zXzt+y2eLd0PXjzLutxqLV7UB7A2na4zPO6ARm3ryKlTiPPHlpJ8z09gyWWA4QIG3Peldm92ufIHkvXa2qoR7t7sqRar1FKzFsbjgyPeedGNzJ5X5BeS4vIUdN5dkQzAqJqmqjjl7oDg4xjINAG93uZtbXmuVz1ri4jCp3zjt1Ibuy+gMhEByZBypDkAiARAJZAcqBEIBJGHAhwBBFiDoQdQVAeZbWbOmmdvsBMTjl9w+yfyK51xQ5HzR2+QM6QvMBtwVQGSFkCQFgwEFAGFAGEA3Vt7ptqMx4jRWEuVpmR7Fh0/aRxvH22Nd7wCu0CWFSCuYHAggEHIg6Ecio0msMCU1O2Noaxoa0aACwUhGMViKwgdVTiNjnuvZoubC58gpUmoRcn0Bn8OpH1cgqJxaIfVRnQ/eP/M1zqFKVxNVqu3+q+pNzT2XTKVePYuKdmXekdkxvM8z0Xku7pUY4WsnshsR9ncGMd5Zc5n5n7oPDxWFna+Hmc9ZP4BIuZ5WsaXPIa0akmwXsnOMFzSeEDM1GPPqH9jS2bfWR5sbfdB/7XJnezry8Ohp5v6DJZ4XgcdOC93fkzLpHajnbl817KFpToLmer6tjBU7HsMs09QeJsP6jf4ANXi4d/JVnWf7n8YCNauyUCWQNaXOIAAJJOgAUlJRWXsDznHsVfO/tG7zY2ktj1FuN7+0dfcvmbu5lWlzr1Vt+9zFs9FpzdrTza35BfS03mCfkjIcWYEQgiA5AIUAiAQoQYqqdsjSx4DmuFiDxCNZ0YPLdpMCdSyWzMbr7jv0nqFzK9F03lbApnBaQNFqoHLLEBBYgMIAwoUUi4QHo+w0+/Rxc2bzD/Q4gfCy7FJ80EwaELaAggDCgFCAUBAM1kpYxzmtLyBk1upKwqScYNxWX2BR4Dhb3vNTU/WO9RhHqDhlwPILwWltJy8er6z2XYhMxjHo4O6PSScGNzN+G9y+a2XN7Cl6K1l2RSvgweapcJKtxa3VsLcrePL5+C0QtKleXPcPTpH9/wDQSq7ZaCT1QY3cCzTzbot1Xh1Ceyx7Bgo8WhqqWMgyh8T+5n6w3gcgDmMr6Fc+4p3FtBrnzF6ef77yao0GydL2dMzm+7z/AFafABdLh9PkoLz1Ki4XtKZHaCtdUyilgOV/SO4XGt/ut+a415WlXqK3pe9/vRfPQjGtr6JsNPAxgyDnZ8SS3MnqseI0Y0qEIR6P6EZraE3jj/Az/ELr0dacX5L5GQ8tgMdX4hJVVTYqd7msYTd7SRp6zzzA0A4+a4tavO4rqnSeEuq+L+xGa8Cw4nqfzXZWiBEdicQl7IvaJMu6eugB0v06rU7mkqnhuWoJa3gRUCIQFARcRoWTxujkF2n3g8CORCxlFSWGQ8pxvCn00hY/Matdwc3n/suXVpOm8FKwha8gILEBBQBBAGFAEFCmz/hxN3J4/ZkDh4Pbb5sK6lpLNP2A2jQvSAwgCCoCCgFQHIUGSPeBBvmLZEg+RGixlFNYBU0mHU1K4ZgSSOIa6RwLifZaTx+JXnoWlKi8xWr6szhRnNNxTeN/IuF6TA5UGP2yeZJoYG8SCfF53R7gD71xeJN1KkKK/c6fcjNdGwNAA0AAHgBkuylhYRSi2qxjsW9nH9a/S2rWnK/idAuff3XhR5I+s/h+9CDuzOD/AEeO7vrX2LjyHBv79VnY2vgwy/We/wBgiv2/+qi/Gf8AErz8W/44+36MM0GFm8MX8tn+IXQt9aUH5L5FKba/F+zZ2TD6SQZ21a05e86DzXj4jdeHHw4+s/gvz0I2StmcI+jxd4ekfYv6cm+XzWyxtfBhr6z3+wSJONYkKeIvOZ0aPacdB4cfJb7muqNNzfu9oM/sfhxe51TLmSTuX4k+s/8AIea5vDqDnJ15+729/ogjT1VUyMXke1g+8QPdzXWnVhTWZvAKZ+1sAeGjfcD9prcvIHM+5eJ8To8ySy/d+sZLuKQOAIvYi+YLT5g5hdCMlJZX2ApVICVQVmOYSypjLHZHVruLXc/DmFhOCnHDIeX1mGSxvcxzHXabZAkHkQeVlzZUpp4wUzNNicmjmh3VvdPuK31bWEVlPAbLiGYHmOhXhawYqSHViZBBQBhAaLYKfdqnN4SRH+5jgR8HOXuspatFPRWr3gcQBBAEEByA5AKhTI4x6bE6WLhCwyu8dR8Ws96x6nbtf4eH1anWT5V++9muWRxAXOsLnIDjyUCWdEZagoXyVxnO66KxLHtcHNNgGNFxxsSVy4W9R3bqSWnT5Is4ShLElh+Ze4tiLaeMvd4NHFzuAXuuK8aMHJ+7zZDP7MYe6Z5qpsySdwHS/tW5DQLm2NCVWbuKnu+/2IjWLsFMvt99VH/M/SVy+Lf8cfb9GRljBXtho45HcIo7D2nbosAt9OtGlaxnL/qvkCl2XoXVErqqbPvHd5F3MdG6Dr4LxWNGVeo69Tvp7fsiI2JK7ZkecbRYsKibiYmGzQDa4+07xP7L5q9ufGqf/K2+5iyxpq6rqGhtO0RRN7oLbAAAab5zv4BeiFa5rrlopRitNPv9kMkyl2PBO9USue7iGk/F7sz8F6KfC03zVZNv967/ACLgvaPDoofq2Nb1A73m45ldGlQp0vUjgEkraBChASqASoQbITIPnunkG87oSB4A2uubcScmYyRYRyXXhaNTQ816nM0RSaH2SLLmRsVVdR0FDYnksNn59yqp3f8As3T4SAs+bgvTayxUXmU9YauoBwKgIIUIKAVAcgOQGR2X9NW1tRqA4RM8G5G39jfeourO3f8A8VnQo91zP37fMtcZ2jipzuZyzHJsMfeeT1t6vz6Jk8lrw6rXXN6sOsnovyVgweprDvVjuyi4U8RzP8x3/PJMdz1/5dtZrFsuaX/d/RfvvNJR0ccLAyNrWNHAC3meZ6lZHKq1qlaXNUeWZzaTEqB1hNLdzDkIy51uYO7ccOOa8txbUq+Ofp5nqo8LuqyzGDx56fMKDbeiyaHOaBkPRusAPC63rlSwj0Pgd2lnC/tF9Q18Uzd6J7Xjm03t4jUeayTyc2tQqUZctSLT8yh29HoY/wCZ+hy5fFv+KPt+jNLKKFz6x0EDbhkbGg9LAB7z8h/uudFzuXCitkv/AF/Ym56BTwNY1rGizWiwHQL6OEIwiox2RkZ3bPFtxnYsPeeO9bUM5eJ+S53Ernkj4cd3v7PyRnUezzY6R+80GV0biSQCWnduGg8LWHmlCxUaD5l6TT93kMDGwE92Ss5Oa7+4WP8AiFq4TPSUfY/3+gjVldopyEBQCIGCUICUABQh8uUVaRkV4alPJZIuYKpeSUDW0ToqhaXE1tElkqwwYND8ciEy1sSWS6EZOBBHK7SCPiFnCfLJM2Rq9z13DcSimF43h3MfaHiNV2YVYz1izcpJ7E8LYUMIUUIArIU5AV2N4tHTROfI9rTuu3ATm51sgBxzso2eq0talxUUYLPfy9pjdlsNrHwdm0/RonuL3ykemk3reoPsiw1yUSeDv8QuLOFbnfpySwo/6rHfv7DX4PgUNMPRt7x9aR3ee48bu/IZLJaHCur6tcv03p0S2XuLCR4aC5xAABJJ0AGZJTJ5Um3hdTFdpNikjg1zoqNhsSMnSnl/toLi9ysdz6Dlo8MgnJKVV/1H9+PTBo8OwCngA7OJlx9pw3nH+o5rI5Ne/uKz9Ob9i0X9ImT0cbxZ7GOHJzQR8UNEKtSDzGTT9pkce2ZNPepoS6N7AXOjBJBaM3bo/ToeCxa7Hbs+JKv/AAXXpJ7Ps/3qSHyHEqRjo90SNf32k2G8GkEA9d4EeK8l5QlXp4junk5l/Zu1rOHTdewtdmsI+jx976x+bzy5NB6fO6WVr4ENfWe/2PEifiVa2GN0jtGjIczwA8SvRWqxpQc5dCmT2YonVEzqiXMB1xyL+FujRb4LkWVKVxVdaeyfx/H2IjaOF13SmG2PPZ1UkfNr2+bHD8gVwbD+O5cPav6ZijcLvGQioEKEEKAEoQEoAEB8pzQrzJmZ0FWWGztOawlTT1Rg4lvTVl+K80oGtonw1K0uJg0TIp1rcTW0SWSrBoxwS6epLSC0kEaEGxHgQom08omqNZg+20jLCYdo3no8efHz969dO9lHSWpsjWa3NtheNQ1A9G8b3sOyd7uPlddCnXhU9Vm6M09iyW0zyN1VSyNpdI5rGjUuIATJsp051JcsFl9kZx+PTVRLaGPuaGplBDBz7Np9Y/8ALKb7HWVjRtlzXctf+kd/e+n7qSsL2Yjjd2szjUT8ZJc7H7jdGqrQ03HEqk4+HTXJDsvq+pfIc0RUGW/iNWGOk3R/5HtYfw2LiPPdt5qPY7PAqKqXWX/qm/p9S6wSjEMEUbdGsbfq4i7j5kkqnPu60q1eU5dWTUPOcgEQGH/h53ZqtjfUa4W5ZPkA+A+CxW7PoeNelRoze7X0RuVkfPGTxWeOtnNKx8gdFc7waHREiwdvZ3uL2v1K8l3beOlHmxj+vee2pYVIW8a8sJPp1NLQ0rYo2xs0aLePMnqTmt9KlGlBQj0PEPLaDCPPZYn0Mv8A9W/u5cCf8d9nzXxX5MepuV3zIRUCFAJdCAlACShACpkHzfV0d14IzMioqKZbVIpEBczTTksmlLcjWSwo64Hx5LROng1uOC0gqV55RNbROinWpxNbRKjmWtxMcEmORYNGLRJimINwbWU2MdjU4PtpNHYSelb942cPB/73XqpXs4aS1XxNsarW5sKXE6WtaGODHaHs5QL3HIHI+S6NK4hU2evY9dC5lB81OTT8tC6Y0AAAWAyAGQHQBbw5NvLFQHIDlSmc28w8zUjt0XdG4SAcSACHW/pcT5KPY6vB7hUbpc2z0+3xHtkMXbUU7Mx2jGhsg43AsHeBAv8A9Ima+J2kreu9PReq+3uLpU55yAodrMebSxGx9M8ERt4i/wBsjkPickbwdHhtjK5qrPqrd/Qa2Iwc08F3i0kpDnA6tFu609bXPiSokbOLXar1sQ9WOi+o7thjf0WHun0sl2xjlzfbpf3kI3jUw4ZZf5NXX1Vq/t7/AJA7G4L9Ghu/62Sznk6j2WX6Xz6kokXil7/kVcR9WOi+/wC9C/VOYIVQY/afDXvqO0h3Xua1hcwOHaDdJs7d1IsAuRf2tSc/Egs6L26FcJY5sad+hrgb5rrJ5SZDiVQDdUCEoQQoAChACoU8EfGuVkpCqaW62RkQqKmkstykXJXSwclsTAcFaW5O9/7rXKmnsYOJbQVPVeaUDW0T4ahaZRMHEmRzrW4mDRLjmWtxMcD7JFg0YtEiOYjioQ02DbYzRWDz2rOTj3h4P199166V5OGj1RsjVa3NvhO0MFRYNduu9h2TvLg7yXSpXMKmz17HojNSLZbzYcgOQpjsV2Se2Qz0MnZP1LL2ab67p4D7pBHgpjsd224tCVPwbuPNHv1/fNajTcexGLKWjMh9pgOfU7m8PkmWZux4dU1p1se384ZzsTxOfKOnEAP2n6j+/wD0lMsK24ZR1nU5/Jfj7kvBNkhHJ21S/t5r3ub7rTwOebiOBOnJEu557virnDwaEeSHxf2/dTSTShjXOcbNaCSTwAFyVkcqMXKSjHdmHwKF2IVbqqQehiIETTpcZtHl6x6kLHdn0V5NWFqreHry9Z/P7LyN2sj5sRARcSrWwRPkfk1gv4ngB1JsPNVG2hRlWqKnHdmS2Jo3TyyVsw7zi4R+OjiOgHdHgVitXk7nFq0aFKNpT2W/757v3G1WR88CUAhVAigBJQgJKEAKFPDnsXHyBl7FUykWenus4yIVVVRrdGRclZPTramUjNLmHLTlwVaUtzFrJY0taD0PIrROlg1uOCyhqF55RNbRNinWpxMWiXFMtbiYNEhkqxwY4H2yLFomB5kpUwDRYTtlNDYOPaM5POY8Haj4r10rqpDfVG2NRo22D7VU9RYB+4/2H5HyOh+a6lKoqiykeiLyXllsMhEKIgEQoioKHbhxFFNu/cB/CXtBUex0eEJO8hnz+TO2H3foUO79/e/Fvu3rqR2Lxfm/y583l/WEXqyOaIgMLtdVOq6mOjiOQcDIRpvWub9GtufE9FJPofRcMpxtaErup7v3zfwNlR0zYmNjYLNYAAOg/NZJYOBVqSqTc5bsdQwEJQCXVAJKhASUAJKAAlAeKELjAAtTIG3MVyBiWK6zTBXVNGtsZlKuopbLapFIYhs4HkQfcVnkF7UUBb6ui1SgjCUOw0x5C88oGprBJjnWtxMWiXHOtbiYNEqOZYOJMD4mWOBgchjc8EjQfNe21t+d5exnCGSFJRva67Cb/NddJJaHoWhrMA2uqacbr3CRoy3HG9vB2o+S8Va7jF4Sya5VUegYPtXBUWF+zefsvOv4XaFWnc056bMqmmXa9BnkRAchRmspmysdG8Xa9pa4dCLIbKVSVOanHdPJgqKpmwqQxytMlO83D2jjpvN5Ota7Tyy647H0tWnR4pTU6bxUXT96dn/ZqYNqaRwuJ2Do87h9xWeTjT4ZdwePDb9mvyKnGttomtLaa8shyBAO60nQ55uPQI5JHsteC1ZPmr+jHr3/AB7x3YvAnQtdNN9dLrfMtaTcgn2icz5KJdWYcVvo1mqVL1I/H8Loaa6yOOIUAJKAQlCCEoASUABKAC6EPFguMUVQAkIAHNVAy+NZZBEnprrYpFKyoo1tUxk09LT78MbtbtF/EZH4grb5mZX1eH8li0YtJla+EtWqVM1OGNhGPstLia2iRHOtbiTA59IVUMvAUS5w3EgAG8l14RUY4R6VHGhKq8Sa0d31yNfZB1I68FouavKuVbmuo8EGJy5LPMyXE9amYmiwbamaCwvvs9l+dh906hb6V3OnpujONRo3OEbSQ1FgDuP9h36ToV06VzCppszfGaZcXXoM8iIUCWMOBDgHA6ggEHxBQsZOLynhlFUbH0jjfst38D3tHuBspyo6UOL3cVjnz7UmS8OwKngN4omh3tG7nf3OuQqkjRXvriusVJPHbZf0iwJWR5BLqAS6oBJQCXQAkoQElAA4oACVAeMArjsBAqA5AcQgAc1UDbmK5AxJDdZKQNPslTB8Dm8WPPucA4fHeXspPMTIKvwu3BZNFKOroOYWOAU9RREaLFxyYuKZCc0hanA1uLQkZN9L2WdKPpGVPHNqE2Wy9SkehpDsNTc5rw1fSeTxy1ZPhmXlkjW0T4ZVoaMGiUx6waMWh5j7KA0uCbWyRWbJ6RnI+sPA/kV7KN7KGktV8TZGo0bnDsTjnbeNwPMaOHiF1KdaFRZizepJku62mQiFBQohVAiAEoBCUAJKpASUAJKAZnmDRdxAHMmygKl+PxAn1j1DclBg8uBXJYCBUAQUAt0ByAEtQAFquQaPYOS00jPbjDvNjv2f8F7LWW6Ka+oowV6SlFX4T0WLiUztZhxHBYNFKWqoeigwVzYzE7eAvwIPIrKOjyY8oNcGPY5zcnAaea2NJrQupVwyWXklE0NE+CoWiUTHBPhqFocDBomxVC1OJi0S4plg0TBJY5YtEwSaWpdG4OY4tI0IKRk4vKYWUbPBNrQ6zZ8j7Y0P4hwXToXyelTTzN8anc1LXgi4IIOhGhXRTT1RsTFuqZCEqgElCgkoASUAJKoI1TWMjHecB04nwChNTN4ttc1mTSG+PecfBg081jKaW5cGQxDH5ZT3QfxP7x8m6BeeVfsMlU4SE3Mj7/iI+C1OrIZOBWhmIYKgCBUKECoBQgFQCEICw2cm7OqhPAv3D/W0tHxLV6LZ4qFPTixdADMsF1AVVZhoPBRopnq/CuiwwZJlDV0HRMFRU1VAOSqKZzEGtjdYOF/Zvn5I4ZNcoobhqgeh4g5EeIWmVNmpomxVC0OBg0TIqlaXAmCbDUrU4EwToala3EmCdDOtbiOUksN1jgnKWeE49JTnI7zOLTp5cl6KNxOltt2KpOJucKxmOoHcNncWnUfuF2KNeFRaG6Mkyw3luMhCVSgEoCBXYtFEDvOGXAW+J0CFMlim217iIE/h/wBZ/ILTKvFFwjN1FbNLe7t0HXdvc+LjmvNK4k9iZGI6QBaHJsg4WgIiDRKpCE1yFDBUKGCoAgVCBAqFFQCoBHPLe8NWkOHi0hw+Syg8STKj2KF4c1rho4AjwIuF1wKWKAafGgIc9KCpgpSV+F30UwVMzGIUJacxksTNMzuKUDXiz23HDgQebXcFkmHHJlsawyW++yzmtFu6LPA+8OPiPgstDW00V9NXHQrXKmuhg4ljFVLRKmYtEyGrWmVMxwTYqtanAYJsNZ1Wp0xgsKauWt0xgnxzgrW4mLQbZ3MIcwkEZggrOGU8omMGo2f23DiGVAseEnA+IXdoqcoJyNsc4LfFdrKeHLe33ey3NZSnGO5mjJYltbPNcRjs29dfcF5p3S/1LoUj4XPN5HFx6nIeA0C80qspbgdZGAteSBXVAL3KgjvcqQauqMEJrkKOtKmCBgqFCBUwAgVMAIFQBXQCnNAembG1PaUcJ4taWHxjJZ+kLrQfNFMyZdrMgJaoBtzEAxJDdAV1ZhwcMwpgyyZfFMAIuWhTBmpGXrMOLTpYoZZyZ/E8IZJcubuu9tuv9Q0KyTMHDsUFThssWYHaMHFudvEahMJmDQ1DUg6G3Q/utcqZhglMqSNVqdMmCVFWLW6ZME6mrFqlAFnBXdVpdMmCdDWBxAJsOJ6cVso0eaeCqOT1rCcJoqumaxobvBuZHrA8111oXBidpsAfRPG93oye6/pyK03FFTjlbhZzhlddcsyBJQHbyuACSrgDb3K4IMSOVSAyXrLAIbXI0UeaViBwFMAIFTADBUwBQVMAMFMAUFQptv4cVHcmj9mQOHhI392H3rpWrzDANk0r0YASYAllMAEsTAG3RpgpHlpwVMAp8QwZr+GaYMkzJ4ps+RoFjgzUjNVeHFp4goXcpa7DWP8AXZn7bMneY0KuTFwRVyYTI36twkHsnJ3uOqaMwcWiG9+7k5rmu5WssHEwOir7a3CxlSJgmxV3VanTJgcfiJFreJ8OC3Uo4Rsjoi4wba18Dg6NxaR1W5MyaTNti/8AEgVdN2UjBvZZjnzWaaSNTi8lXSvu1vguRUS5mB26wwBLqgFzlcAae5UDD3KpEGCVmUihRgdasSocagHAsQEFAwggCCgCChTUfw9Pp5v5TP8AIr3WmzBv2r1gNAKgEQHFANuUe5Rp6Ar6tuRUKZHFmDPIe5YszRlK5uahkZDaKQttYkeBsskYTLGjG/T3f3jb7Xe+arIzMvGZQ1sCPVYspZU4yPksGCO4ZrNGRYUOo8QpIjNzHoFzpbmAahRCqACskRjLkQGXrNbEQyqU/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7" name="Picture 6" descr="http://verastic.com/site/wp-content/uploads/2013/07/Thank-You.jpg"/>
          <p:cNvPicPr>
            <a:picLocks noChangeAspect="1" noChangeArrowheads="1"/>
          </p:cNvPicPr>
          <p:nvPr/>
        </p:nvPicPr>
        <p:blipFill>
          <a:blip r:embed="rId2"/>
          <a:srcRect/>
          <a:stretch>
            <a:fillRect/>
          </a:stretch>
        </p:blipFill>
        <p:spPr bwMode="auto">
          <a:xfrm>
            <a:off x="533400" y="914400"/>
            <a:ext cx="7924800" cy="54102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CONTENT</a:t>
            </a:r>
            <a:endParaRPr lang="en-IN" dirty="0"/>
          </a:p>
        </p:txBody>
      </p:sp>
      <p:sp>
        <p:nvSpPr>
          <p:cNvPr id="2" name="Content Placeholder 1"/>
          <p:cNvSpPr>
            <a:spLocks noGrp="1"/>
          </p:cNvSpPr>
          <p:nvPr>
            <p:ph sz="quarter" idx="1"/>
          </p:nvPr>
        </p:nvSpPr>
        <p:spPr/>
        <p:txBody>
          <a:bodyPr>
            <a:normAutofit lnSpcReduction="10000"/>
          </a:bodyPr>
          <a:lstStyle/>
          <a:p>
            <a:r>
              <a:rPr lang="en-US" dirty="0" smtClean="0">
                <a:latin typeface="Times New Roman" pitchFamily="18" charset="0"/>
                <a:cs typeface="Times New Roman" pitchFamily="18" charset="0"/>
              </a:rPr>
              <a:t>SECURITY TESTING</a:t>
            </a:r>
          </a:p>
          <a:p>
            <a:r>
              <a:rPr lang="en-US" dirty="0" smtClean="0">
                <a:latin typeface="Times New Roman" pitchFamily="18" charset="0"/>
                <a:cs typeface="Times New Roman" pitchFamily="18" charset="0"/>
              </a:rPr>
              <a:t>AUTOMATION TESTING</a:t>
            </a:r>
          </a:p>
          <a:p>
            <a:r>
              <a:rPr lang="en-US" dirty="0" smtClean="0">
                <a:latin typeface="Times New Roman" pitchFamily="18" charset="0"/>
                <a:cs typeface="Times New Roman" pitchFamily="18" charset="0"/>
              </a:rPr>
              <a:t>PERFORMANCE TESTING</a:t>
            </a:r>
          </a:p>
          <a:p>
            <a:r>
              <a:rPr lang="en-US" dirty="0" smtClean="0">
                <a:latin typeface="Times New Roman" pitchFamily="18" charset="0"/>
                <a:cs typeface="Times New Roman" pitchFamily="18" charset="0"/>
              </a:rPr>
              <a:t>LOAD TESTING</a:t>
            </a:r>
          </a:p>
          <a:p>
            <a:r>
              <a:rPr lang="en-US" dirty="0" smtClean="0">
                <a:latin typeface="Times New Roman" pitchFamily="18" charset="0"/>
                <a:cs typeface="Times New Roman" pitchFamily="18" charset="0"/>
              </a:rPr>
              <a:t>STRESS TESTING</a:t>
            </a:r>
          </a:p>
          <a:p>
            <a:r>
              <a:rPr lang="en-US" dirty="0" smtClean="0">
                <a:latin typeface="Times New Roman" pitchFamily="18" charset="0"/>
                <a:cs typeface="Times New Roman" pitchFamily="18" charset="0"/>
              </a:rPr>
              <a:t>VOLUME TESTING</a:t>
            </a:r>
          </a:p>
          <a:p>
            <a:r>
              <a:rPr lang="en-US" dirty="0" smtClean="0">
                <a:latin typeface="Times New Roman" pitchFamily="18" charset="0"/>
                <a:cs typeface="Times New Roman" pitchFamily="18" charset="0"/>
              </a:rPr>
              <a:t>RECOVERY </a:t>
            </a:r>
            <a:r>
              <a:rPr lang="en-US" dirty="0" smtClean="0">
                <a:latin typeface="Times New Roman" pitchFamily="18" charset="0"/>
                <a:cs typeface="Times New Roman" pitchFamily="18" charset="0"/>
              </a:rPr>
              <a:t>TESTING</a:t>
            </a:r>
          </a:p>
          <a:p>
            <a:r>
              <a:rPr lang="en-US" dirty="0" smtClean="0">
                <a:latin typeface="Times New Roman" pitchFamily="18" charset="0"/>
                <a:cs typeface="Times New Roman" pitchFamily="18" charset="0"/>
              </a:rPr>
              <a:t>API TESTING</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PUZZLE 1</a:t>
            </a:r>
          </a:p>
          <a:p>
            <a:r>
              <a:rPr lang="en-US" dirty="0" smtClean="0">
                <a:latin typeface="Times New Roman" pitchFamily="18" charset="0"/>
                <a:cs typeface="Times New Roman" pitchFamily="18" charset="0"/>
              </a:rPr>
              <a:t>PUZZLE 2</a:t>
            </a:r>
          </a:p>
          <a:p>
            <a:endParaRPr lang="en-IN"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NON FUNCTIONAL TESTING</a:t>
            </a:r>
            <a:endParaRPr lang="en-IN" dirty="0"/>
          </a:p>
        </p:txBody>
      </p:sp>
      <p:sp>
        <p:nvSpPr>
          <p:cNvPr id="3" name="Content Placeholder 2"/>
          <p:cNvSpPr>
            <a:spLocks noGrp="1"/>
          </p:cNvSpPr>
          <p:nvPr>
            <p:ph sz="quarter" idx="1"/>
          </p:nvPr>
        </p:nvSpPr>
        <p:spPr/>
        <p:txBody>
          <a:bodyPr>
            <a:normAutofit/>
          </a:bodyPr>
          <a:lstStyle/>
          <a:p>
            <a:r>
              <a:rPr lang="en-GB" sz="2800" dirty="0" smtClean="0">
                <a:latin typeface="Times New Roman" pitchFamily="18" charset="0"/>
                <a:cs typeface="Times New Roman" pitchFamily="18" charset="0"/>
              </a:rPr>
              <a:t>Non-functional testing demonstrates HOW WELL the product behaves.</a:t>
            </a:r>
          </a:p>
          <a:p>
            <a:pPr>
              <a:buNone/>
            </a:pPr>
            <a:endParaRPr lang="en-GB" sz="2800" dirty="0" smtClean="0">
              <a:latin typeface="Times New Roman" pitchFamily="18" charset="0"/>
              <a:cs typeface="Times New Roman" pitchFamily="18" charset="0"/>
            </a:endParaRPr>
          </a:p>
          <a:p>
            <a:r>
              <a:rPr lang="en-IN" sz="2800" dirty="0" smtClean="0">
                <a:latin typeface="Times New Roman" pitchFamily="18" charset="0"/>
                <a:cs typeface="Times New Roman" pitchFamily="18" charset="0"/>
              </a:rPr>
              <a:t>Non-Functional testing is a software testing technique that verifies the attributes of the system such as memory leaks, performance or robustness of the system. Non-Functional testing is performed at all test levels.</a:t>
            </a:r>
            <a:endParaRPr lang="en-GB" sz="2800" dirty="0" smtClean="0">
              <a:latin typeface="Times New Roman" pitchFamily="18" charset="0"/>
              <a:cs typeface="Times New Roman" pitchFamily="18" charset="0"/>
            </a:endParaRPr>
          </a:p>
          <a:p>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SECURITY TESTING</a:t>
            </a:r>
            <a:endParaRPr lang="en-IN" dirty="0"/>
          </a:p>
        </p:txBody>
      </p:sp>
      <p:sp>
        <p:nvSpPr>
          <p:cNvPr id="2" name="Content Placeholder 1"/>
          <p:cNvSpPr>
            <a:spLocks noGrp="1"/>
          </p:cNvSpPr>
          <p:nvPr>
            <p:ph sz="quarter" idx="1"/>
          </p:nvPr>
        </p:nvSpPr>
        <p:spPr/>
        <p:txBody>
          <a:bodyPr/>
          <a:lstStyle/>
          <a:p>
            <a:r>
              <a:rPr lang="en-IN" dirty="0" smtClean="0"/>
              <a:t>S</a:t>
            </a:r>
            <a:r>
              <a:rPr lang="en-IN" dirty="0" smtClean="0">
                <a:latin typeface="Times New Roman" pitchFamily="18" charset="0"/>
                <a:cs typeface="Times New Roman" pitchFamily="18" charset="0"/>
              </a:rPr>
              <a:t>ecurity testing is basically to check that whether the application or the product is secured or not.</a:t>
            </a:r>
          </a:p>
          <a:p>
            <a:pPr>
              <a:buNone/>
            </a:pPr>
            <a:r>
              <a:rPr lang="en-IN" b="1" u="sng" dirty="0" smtClean="0">
                <a:latin typeface="Times New Roman" pitchFamily="18" charset="0"/>
                <a:cs typeface="Times New Roman" pitchFamily="18" charset="0"/>
              </a:rPr>
              <a:t>For </a:t>
            </a:r>
            <a:r>
              <a:rPr lang="en-IN" b="1" u="sng" dirty="0" err="1" smtClean="0">
                <a:latin typeface="Times New Roman" pitchFamily="18" charset="0"/>
                <a:cs typeface="Times New Roman" pitchFamily="18" charset="0"/>
              </a:rPr>
              <a:t>eg</a:t>
            </a:r>
            <a:r>
              <a:rPr lang="en-IN" b="1" u="sng"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Can anyone came tomorrow and hack the system or login the application without any authorization. It is a process to  determine that an information system protects data and maintains functionality as intended.</a:t>
            </a:r>
            <a:endParaRPr lang="en-US" dirty="0" smtClean="0">
              <a:latin typeface="Times New Roman" pitchFamily="18" charset="0"/>
              <a:cs typeface="Times New Roman" pitchFamily="18" charset="0"/>
            </a:endParaRPr>
          </a:p>
          <a:p>
            <a:endParaRPr lang="en-US" dirty="0" smtClean="0"/>
          </a:p>
          <a:p>
            <a:endParaRPr lang="en-IN" dirty="0"/>
          </a:p>
        </p:txBody>
      </p:sp>
      <p:pic>
        <p:nvPicPr>
          <p:cNvPr id="4" name="Picture 3" descr="security_testing.jpg"/>
          <p:cNvPicPr>
            <a:picLocks noChangeAspect="1"/>
          </p:cNvPicPr>
          <p:nvPr/>
        </p:nvPicPr>
        <p:blipFill>
          <a:blip r:embed="rId2"/>
          <a:stretch>
            <a:fillRect/>
          </a:stretch>
        </p:blipFill>
        <p:spPr>
          <a:xfrm>
            <a:off x="914400" y="4648200"/>
            <a:ext cx="6858000" cy="1676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20040"/>
            <a:ext cx="7162800" cy="975360"/>
          </a:xfrm>
        </p:spPr>
        <p:txBody>
          <a:bodyPr/>
          <a:lstStyle/>
          <a:p>
            <a:r>
              <a:rPr lang="en-US" dirty="0" smtClean="0"/>
              <a:t> </a:t>
            </a:r>
            <a:r>
              <a:rPr lang="en-US" dirty="0" smtClean="0"/>
              <a:t>AUTOMATION TESTING</a:t>
            </a:r>
            <a:endParaRPr lang="en-IN" dirty="0"/>
          </a:p>
        </p:txBody>
      </p:sp>
      <p:sp>
        <p:nvSpPr>
          <p:cNvPr id="3" name="Content Placeholder 2"/>
          <p:cNvSpPr>
            <a:spLocks noGrp="1"/>
          </p:cNvSpPr>
          <p:nvPr>
            <p:ph sz="quarter" idx="1"/>
          </p:nvPr>
        </p:nvSpPr>
        <p:spPr>
          <a:xfrm>
            <a:off x="533400" y="1600200"/>
            <a:ext cx="7239000" cy="4846320"/>
          </a:xfrm>
        </p:spPr>
        <p:txBody>
          <a:bodyPr>
            <a:noAutofit/>
          </a:bodyPr>
          <a:lstStyle/>
          <a:p>
            <a:r>
              <a:rPr lang="en-IN" sz="2400" dirty="0" smtClean="0">
                <a:latin typeface="Times New Roman" pitchFamily="18" charset="0"/>
                <a:cs typeface="Times New Roman" pitchFamily="18" charset="0"/>
              </a:rPr>
              <a:t> </a:t>
            </a:r>
            <a:r>
              <a:rPr lang="en-IN" sz="2800" dirty="0" smtClean="0">
                <a:latin typeface="Times New Roman" pitchFamily="18" charset="0"/>
                <a:cs typeface="Times New Roman" pitchFamily="18" charset="0"/>
              </a:rPr>
              <a:t>Automation</a:t>
            </a:r>
            <a:r>
              <a:rPr lang="en-IN" sz="2400" dirty="0" smtClean="0">
                <a:latin typeface="Times New Roman" pitchFamily="18" charset="0"/>
                <a:cs typeface="Times New Roman" pitchFamily="18" charset="0"/>
              </a:rPr>
              <a:t> testing is a technique uses an application to implement entire life cycle of the software in less time and provides efficiency and effectiveness to the testing software.</a:t>
            </a:r>
          </a:p>
          <a:p>
            <a:r>
              <a:rPr lang="en-IN" sz="2400" dirty="0" smtClean="0">
                <a:latin typeface="Times New Roman" pitchFamily="18" charset="0"/>
                <a:cs typeface="Times New Roman" pitchFamily="18" charset="0"/>
              </a:rPr>
              <a:t>Automation testing is an Automatic technique where the tester writes scripts by own and uses suitable software to test the software. It is basically an automation process of a manual process. Like regression testing, Automation testing also used to test the application from load, performance and stress point of view.</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WHY AUTOMATION TESTING?</a:t>
            </a:r>
            <a:endParaRPr lang="en-IN" dirty="0"/>
          </a:p>
        </p:txBody>
      </p:sp>
      <p:sp>
        <p:nvSpPr>
          <p:cNvPr id="10" name="Content Placeholder 9"/>
          <p:cNvSpPr>
            <a:spLocks noGrp="1"/>
          </p:cNvSpPr>
          <p:nvPr>
            <p:ph sz="quarter" idx="1"/>
          </p:nvPr>
        </p:nvSpPr>
        <p:spPr/>
        <p:txBody>
          <a:bodyPr>
            <a:normAutofit lnSpcReduction="10000"/>
          </a:bodyPr>
          <a:lstStyle/>
          <a:p>
            <a:r>
              <a:rPr lang="en-IN" dirty="0" smtClean="0">
                <a:latin typeface="Times New Roman" pitchFamily="18" charset="0"/>
                <a:cs typeface="Times New Roman" pitchFamily="18" charset="0"/>
              </a:rPr>
              <a:t>Suppose any software has come up with new releases and bug fixes, then how will you ensure about that the new released software with bug fixes has not introduced any new bug in previous working functionality? So it’s better to test the software with old functionalities too. </a:t>
            </a:r>
          </a:p>
          <a:p>
            <a:r>
              <a:rPr lang="en-IN" dirty="0" smtClean="0">
                <a:latin typeface="Times New Roman" pitchFamily="18" charset="0"/>
                <a:cs typeface="Times New Roman" pitchFamily="18" charset="0"/>
              </a:rPr>
              <a:t>It is difficult to test manually all functionalities of the software every time with the addition of some bug fixes or new functionalities. So, it is better to test software every time by Automation testing technique using Automation Tool efficiently and effectively. It is effective in terms of cost, resources, Time etc.</a:t>
            </a:r>
            <a:endParaRPr lang="en-IN"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PERFORMANCE TESTING</a:t>
            </a:r>
            <a:endParaRPr lang="en-IN" dirty="0"/>
          </a:p>
        </p:txBody>
      </p:sp>
      <p:sp>
        <p:nvSpPr>
          <p:cNvPr id="2" name="Content Placeholder 1"/>
          <p:cNvSpPr>
            <a:spLocks noGrp="1"/>
          </p:cNvSpPr>
          <p:nvPr>
            <p:ph sz="quarter" idx="1"/>
          </p:nvPr>
        </p:nvSpPr>
        <p:spPr/>
        <p:txBody>
          <a:bodyPr>
            <a:normAutofit/>
          </a:bodyPr>
          <a:lstStyle/>
          <a:p>
            <a:r>
              <a:rPr lang="en-IN" dirty="0" smtClean="0">
                <a:latin typeface="Times New Roman" pitchFamily="18" charset="0"/>
                <a:cs typeface="Times New Roman" pitchFamily="18" charset="0"/>
              </a:rPr>
              <a:t>Performance testing is testing that is performed, to determine how fast some aspect of a system performs under a particular workload. It can serve different purposes like.</a:t>
            </a:r>
          </a:p>
          <a:p>
            <a:r>
              <a:rPr lang="en-IN" dirty="0" smtClean="0">
                <a:latin typeface="Times New Roman" pitchFamily="18" charset="0"/>
                <a:cs typeface="Times New Roman" pitchFamily="18" charset="0"/>
              </a:rPr>
              <a:t> It can demonstrate that the system meets performance criteria. It can compare two systems to find which performs better. Or it can measure what part of the system or workload causes the system to perform badly.</a:t>
            </a:r>
            <a:endParaRPr lang="en-IN"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LOAD TESTING</a:t>
            </a:r>
            <a:endParaRPr lang="en-IN" dirty="0"/>
          </a:p>
        </p:txBody>
      </p:sp>
      <p:sp>
        <p:nvSpPr>
          <p:cNvPr id="2" name="Content Placeholder 1"/>
          <p:cNvSpPr>
            <a:spLocks noGrp="1"/>
          </p:cNvSpPr>
          <p:nvPr>
            <p:ph sz="quarter" idx="1"/>
          </p:nvPr>
        </p:nvSpPr>
        <p:spPr/>
        <p:txBody>
          <a:bodyPr>
            <a:normAutofit lnSpcReduction="10000"/>
          </a:bodyPr>
          <a:lstStyle/>
          <a:p>
            <a:r>
              <a:rPr lang="en-IN" dirty="0" smtClean="0">
                <a:latin typeface="Times New Roman" pitchFamily="18" charset="0"/>
                <a:cs typeface="Times New Roman" pitchFamily="18" charset="0"/>
              </a:rPr>
              <a:t>A load test is usually conducted to understand the </a:t>
            </a:r>
            <a:r>
              <a:rPr lang="en-IN" dirty="0" err="1" smtClean="0">
                <a:latin typeface="Times New Roman" pitchFamily="18" charset="0"/>
                <a:cs typeface="Times New Roman" pitchFamily="18" charset="0"/>
              </a:rPr>
              <a:t>behavior</a:t>
            </a:r>
            <a:r>
              <a:rPr lang="en-IN" dirty="0" smtClean="0">
                <a:latin typeface="Times New Roman" pitchFamily="18" charset="0"/>
                <a:cs typeface="Times New Roman" pitchFamily="18" charset="0"/>
              </a:rPr>
              <a:t> of the application under a specific expected load. Load testing is performed to determine a system’s </a:t>
            </a:r>
            <a:r>
              <a:rPr lang="en-IN" dirty="0" err="1" smtClean="0">
                <a:latin typeface="Times New Roman" pitchFamily="18" charset="0"/>
                <a:cs typeface="Times New Roman" pitchFamily="18" charset="0"/>
              </a:rPr>
              <a:t>behavior</a:t>
            </a:r>
            <a:r>
              <a:rPr lang="en-IN" dirty="0" smtClean="0">
                <a:latin typeface="Times New Roman" pitchFamily="18" charset="0"/>
                <a:cs typeface="Times New Roman" pitchFamily="18" charset="0"/>
              </a:rPr>
              <a:t> under both normal and at peak conditions.</a:t>
            </a:r>
          </a:p>
          <a:p>
            <a:r>
              <a:rPr lang="en-IN" dirty="0" smtClean="0">
                <a:latin typeface="Times New Roman" pitchFamily="18" charset="0"/>
                <a:cs typeface="Times New Roman" pitchFamily="18" charset="0"/>
              </a:rPr>
              <a:t> It helps to identify the maximum operating capacity of an application as well as any bottlenecks and determine which element is causing degradation</a:t>
            </a:r>
          </a:p>
          <a:p>
            <a:r>
              <a:rPr lang="en-IN" dirty="0" smtClean="0">
                <a:latin typeface="Times New Roman" pitchFamily="18" charset="0"/>
                <a:cs typeface="Times New Roman" pitchFamily="18" charset="0"/>
              </a:rPr>
              <a:t>E.g. If the number of users are in creased then how much CPU, memory will be consumed, what is the network and bandwidth response time.</a:t>
            </a:r>
            <a:endParaRPr lang="en-IN" dirty="0">
              <a:latin typeface="Times New Roman" pitchFamily="18" charset="0"/>
              <a:cs typeface="Times New Roman" pitchFamily="18" charset="0"/>
            </a:endParaRPr>
          </a:p>
        </p:txBody>
      </p:sp>
      <p:sp>
        <p:nvSpPr>
          <p:cNvPr id="7170" name="AutoShape 2" descr="data:image/jpeg;base64,/9j/4AAQSkZJRgABAQAAAQABAAD/2wCEAAkGBxQSEhUUEhQWFRUXFxgYGRcYFh0fHRoZHBwXHxwgGBgaHCggGholHB8aJDEhJikrLi4uFx8zODMsNygtLisBCgoKDg0OGxAQGywkICQtLSwsMCwsLCwsLDQtLCwsLDUsLC8sLCwsLCwsLywsLDQsLCwsLCwsLCwsLCwsLCwsLP/AABEIANUA5AMBIgACEQEDEQH/xAAcAAEAAgMBAQEAAAAAAAAAAAAABgcBBAUDAgj/xABGEAABAwIEAwUDCQYFAQkAAAABAgMRAAQFEiExBkFRBxMiYXEygZEUFiNCUpKh0eEzQ2JygrEVU7LB8HMXJCU0RFSE0vH/xAAaAQEAAwEBAQAAAAAAAAAAAAAAAQIDBAUG/8QALhEAAgECBQEGBwADAAAAAAAAAAECAxEEEiExQRMiMlFhcYEFQpGhscHwFDNS/9oADAMBAAIRAxEAPwC8aUpQClKUApSlAKUpQClKUApSlAKUpQClKUApSlAKUpQClKUApSlAKUpQClKUApSlAKUpQClKTQClaN9irLIKnXW2wkSSpYEesmo9f9pOHNGDdIWYkBvxk+XhG9AS6hNVxcdrLZSFMWV06JOYlGQJ25q3rjXfaTiKwsN29syRBSVOFcg8gBpMb61DaReNKctky381Yz1RN1xJiTpVnvShK0+yy0E5VdApRJjzFcJ3Di4Qp9995QEStw7dInaqOpE6I4Ks+LF8YjxjYsR3t0wmZj6QHbf2ZioxddsmHpSS13z6gYyttGfWVQI99Vezg7CdA0nXqJ+FbyRGwA9BFQ6qN4/DpfNIsbC+12yd9tD7JmAFsqOnUlMgD1qU4ZxRaXH7C5ZXJgAOCSfIHWqRBrxdtG1xmQk9JSKjq+RZ/DfCX2P0SFV9TX5/tLx5mO5febCdgHDlH9KpT+FdlvtOetyO+eZcCRGVQ8RPUqR/YCrKqmc88DUhyvrYues1Vdl20W5IS4w9tJW2kqTPkCAYqdYTxRa3DSXWrhspVMSsA+8EyDWhyNNOzO1SvNK5E8j0rAdEkSJ6Tr8KEHrSsA1mgFKUoBSlKAUpSgFKUoBSlKAxVOdr1y78sbS+q6YsEtz3rEkKc/iI9mJjXerkrzdaCgUqAIOhB2PqKEoom2wSxfJXa9xcqUIPfOKWuRGoCzMxXk4VNwgoDWXwgBsJ23g899wal3GvZPbuJXcWc29wgKWAgwlRGsR9U+YqrOFeIMRuczSEpu0oTnU28AfCk6wo6zr51lKm3yd9LFwWjivYkC1lWqiSfM/nXyK1X8QtwcrguMOcEjK4jO0TCY9oSPdWw9bvoTnShNy1E95bKCtOpbmRzrJ02jvjioSM1mtBGJtuEoS4EL00UmCP6VRXNxXDbtRlD2YbhPsn3RvUKPjoXlWsrxWb0O866lMZlJTO2ZQH965r3ENugxnzHX2QT7jUYw1CGHgb9hxxE6mTpv7la8qnzHE+FW6QWUpJ6Ja8Wu+qvzqKnY2i5emxwyx09rJepxrfE33f/L2bqwUzmVKR7jsfjXXsuF8SuIEttbTkBUdfPYEV7HtDWZTa2KlQqErc0EHqI0+NYf4pxR0z3jVuCmISCo/33rO9V/Kl73f97GeetU2bfpodWz7KM/iu7pxYkDKVZQU9CBz99du24XwmxAKyyFQRK1DxeknUxymoEtp5Xieu3lQIkLyAdZCYmfOtBTtowTq2CDO+ZQJ+NR05y70r/wB7fgn/ABZbzaXqy2hxzYNgdzmWIP7JvQAac9CPQ1xbni1glWSwa8isJ188oT+E1XC+KG5ytNrdOuiRAgdBqYrrYdg+KXEHuUW6I3dGp8wDrzrSNBrYnLh47vN6EguOKLjMtxvI2paQglIiEjbUnQelQG6xBtx3M7eOZx9ZmQATvK5JNWFadniCB8ruHLiPqDwI8pA1OnImunjfDLHyF9llltvM2qIEap8QlW5it4wtyVnWj8kUl+foc7s840uGLhNvfPd8y8YZeUdQqBCTHIj8aucV+QLO4UuzVmMhpxopPNIJ116aV+urR1KkJUkhSSkEEbEQNRWqvyclWMU047NXPalKVJkKUpQClKUApSlAKUpQCvkms1UHbDjryLti37562tVJl11tBHiJMAObHQbDagSuWJjnFNnaiLh9tE/VKgVGeiBqaqTsX4f75+9um4QznU02kiNCrNEfVhOX8a2uFcHsEwW/E7/muEKWZG6T7J66VY/DarW1YaYbXlA0HeEBSlbkqOxUaoppnRUw86aTNXFMFzpyvNJdT0ICh+lQi87PGAe8s3XbV0DTIqUTruk686uNJrVuGGlKyqy5oJA5x1HM1axmp+JReMYTfJTlu7VrEWx+8RKXdI1JGu3LnUdtWWFmLW9XaqzaMXQ0GhgBzb41+hn8EI1bVPkfzqL8SYGF/trRt9OmhgL0mcqzodToCR61FjRT5uVHeXt3bAfKrbM2dnEapUB0UJSffXla4xZAFQSlBgSMmp9OtSZrCWULy2N85ZORra3chJO5jPoR1OtQ/inhC7YWXrhLaGnHAO8bjuxm2OUeymNqr00a/wCVNefrr9z2ueMkDRttS9d1GARy0Fcz5y3TiglsCdgEIJJny3mrJwfsntUQp51b/MBPhQdiDpqfjFSRV1h+Hp9phgCRCSkr01IgSqaKMURKvWlvKxVOHcDYleQXczSIGrqiDBnZG59NKl+C9k9uiC+4t5WngT4U7a7eI/EVvq7RG3FZbS2fuVT0ypI6gxXIxbEMTfQr6ZDG+Vpka7eypw6z50c4x3diaeGqVdYxciYKesMOTBLFv5aZzymBKjtXm1jb9zBtLcpQR+3uQUJ/oaHiXHnA1qIdktrZOBRWnNeoJK+91MSYLYPPrVj4hfNsJzvuJbTtmWoAegqxjf2MMWhBBccLigZBjKkH+FCdgDtMnWtDizGW7S1ccdmCChIG6lKSRA/uTUdxHtEBJTYsKfO3erlLYPLT6wqJYu09drQ5iFwjwp0bTCUgf83qraW5pGlOa7K9+CLYajJaPKP7wpaSJ5zJMeVfrXBLUtMNNkglDaEyNjAA0qgOz/B0YniKAlMWloAsiNFKJ8I95HwTX6MTV0Y1WrqK4PqlKVJkKUpQClKUApSlAKUpQGK172ybeSUOoStJ3SoSPxrZpQFZcS9liCS7hy/k7kyWzq0v+ndJ9OtRR3HLmyV3N80W50SXNW1R9h0ae461eiliqd7WG1Ynds2bDzZabQp5zKoE5s2WDBMECdPM1nUypZpcHTQrVINRjr5HXwvi0FQKXihSvqOEFCvJKpjlyPOu184kKgXjBRH75EqQPMEeNHPlp1qqrvg163RNupURqhZC0Kjr9mvHDuJn2CElXdnm0+CUK/6bm6QfU1lSrKXddzqqUoS7yysu9suhKVWbzb7YHsLVM7RldGoMfaB3rwb4wZT4bxK7Nex78Q2f5Xh9Goe+q4tMatyvOFLw+4MeIEBCzykwW3B6walHzkuWkBN5bovGT7TjKfFHVTBJzeqT7q3UrnJPDzjtr/eBKsX4ctLxuHm0OII0I1+6RVVcbdmlza2zyrK5Wu3ylS2HDOgicpOhIA9akeH4cw6SvA7/ALhwDxWyjmbHqwvxN/06Vy+0DjS/tLRxi7tkBbqS2i4aVLapnN4Dqk5eVWOc++GsTYGG2ounmk52spDrgGYDlvPSuVx7wpbv2Res22wpslYLQ9tOyh1Mbj0rmcKu4bYMNFzLcXZBUQhPeKSTsgfVTp+NbGL8YXrqFFtCLRsJVm2W4oQZ12TVG0mdEYymtFc6nB2PtpsWClGZRTlcO2o0MV1Meab7ppaGspX5bDzqFcH2ykWjeYFOYFSZ5pnQipliGKKTaDvCBMmY/dpG/vrjm7ylE+lw8MtOlUXO+r8P0V04241iOezcyOFsqWQmcmbQiDpJFed+/bNrzXDin3pk5lZyDHTZP6VysMtrq7W4tEtodVK17COgO5qX4BwIwoiUlyNVLUfDz+qK1qVY01aTPG/2SlOEFq27v9Ih9zxA+/4LdtSU9EJlR66gaV3OHLdtttIvcKcuSSYcQ4orJOwUkGAKs20wFloeFGnQ6fgK6SEBIhIAHlp+NcL+JpdyJaWEc9ZyuaHBXGOD26S0yPkUkT3ySjMRO61aabannViWN+08kLacQ4k6hSFAj4iq5v37ZQyu5HP4cubfpp+NQ29sLRkhTKnLWRrleKASNQYnxEeddNLHKe8WjmlgpLVNfg/QE1kV+eh2pP2g+ju/lfPK83O+/wBIjLHp51fGCYgm4YaeTs4hKvSRqNeh091dyd1c5JRcXZm9SlKkqKUpQClKUApSlAKxWaxQFUY9hiHcWfau8yy60lVmFOLCNAQtISmPHMHfY1Gbe9RaYigKaQ0HGFNAITlGdKtAep8z1q1ePuGflrH0ZyXDR7xhwaELH1Z+yrQGq0x20Ritql4fRPIWUvJTqpt1Oij6GD8Ks6arU5U3yWhNwkpLg2ODeIDcF1biiEqXlbB+rlkH412cWwFp9JSpKRvoQCPePyqs8NbOHSh/xNOEEOp2SrYhQ5cqsLB8cSUALUCkjwuDYjzrwsZh6lGo5R0PXw9WNSGu/JE8R4Uftwe5Mtn9054kf0q3T765+G4s7bnIy4bdwfuHvE2T1QTt7jFW2IIkajryIrj4xw0zcJIUgfD+3SlH4g9qheVH/n+9HuiKt8Q2rygL9k2j+mV5JKdRzS6NR763r3hMX2RVzfuXLLYhoyjQHfOsaE7a1xlcMvAKDKkutpJSWXiDBG4SvkR51CcVsXkuFlpq4bCoJZIVE/2UPOvThVjPus46kop9pXf3+2jJ5iN9hNkkobKlqGmRoz8VxUJxniNb+ZLSC22TG5UddgpW0mulg3BOyrkx0bSf9R/KuxiNqhLlk0lADarlIUgDRURE9efxqFUhnstWTN15QbfZXgSy2w0SxbJEBppKFSdQYBVJ9a5/avcwlu3bHjcAQkeROvuFdFhKnLmCSmVqza7JB5+VRTtDxIN3bN0nxgFSAmdxA1BrKDvL3PYxcZUqSS2jH6Xsn+zt4ThwCUtghCEJCSonTzid5rvf4my0gJQCQP6fiTzqqDj19cSm3YUNQPA2pRE7STt61t2/AWK3JPfy2JAPeucuoSneKzeBc3ebPKeMitIq5LcR7QGUTDjfPRMqP5A1E8S7RSo+BClwd1qgRH2U867eG9jyd7i5J12bTuPVWxqT4d2dYe1lPcl1SdJcUSDPNSdBW0MHRhxcxlia0vIpq74suXJHeZAeSBH41NuEOye4xBtFzcvd22vxCfEsp666Jrp9pGL2Tdkti3NsXDlSEISCUpkzChsR5mpPw32hrDLWZpDqMiRmaUEkEQIyKMaa852rovGHkc7jObetzr8O9lGH2sK7svLEHO6Z1HRI0FTptAAAAgDYDlUdwjjeyuFZEvBDn+W6C2vePZVE+6pElVaGL0PulYBrNAKUpQClKUApSlAK1MTxJq3bLj7iW2xErUYAnQSa26jHaLgK76wft2/bUApPmpJkAnlJFAeD/GqVgizYduFAkZikttCI1LrkDLz0mqg4Z761SvEszbltcXLjT7aSSlMqOVXoToJ5KTXfwa6dxbCHLcOKbu2YQvUpJKfZCvJQBHqK0uy5Kcq2nQDZ3f0DrcfsLkCAFA6pziYV1Eb1fu2aBvYpZI1QYW0oSOYKTyPQjaohcYdcWSiu1lxjTM0dSkbnL+YqSpQu1W5YvEk25zNnLJdbPslPnsD5ivUr0nYbknkPOupwhWj2iIycHdGrw3xMHBLKtY8TajJHu/3FdbHeKu6t3HEJhaUmCYICuUTvUMxqwtnVd61ctMvCPEFjKfUda4eM48py1Uy8PpMyYcSQULieY0n0rxa3w5RqJ7q56UMbeDUt7F5cDWCGLELej2S44paRmmMyyrzJrWxV5d00hQRlUrKQmQcqfMjy1iuBinErauH3O7dQtwtobXJ8RK4ChG+aKk9ifom+mRH+kV52IvGClzdjBpOTZGsWt0Md2kHMtR9PwqvsRv3jdouEoUu2tnkCR7AIImVbSetSDHcSzYg4pRIFuytSeYk6a9dK9eCby2/wd5u6ebaDq3R4jrJiCEDXRUV6GEp2WZ+H5GKqX7K01f2OnxPdi2+ULBgCSCNZnVMHnJNaDfCWIXDKe/8Ak5CkpWE6pWhUSOUTtpXGYxkXTDPeS64w62lxtoeJ1CD4CkRqNtasNq+xJ+SLdi1BJgvKK1ZdIltOg33mtqdNK9/E6MVjpzUcr0yq/nxr9Dt4ctxTaC4kNuFIzpEaKjXVOn/7WxXEukJZ8d5eK0UVASlpIIgwlKfErTkSa0X+LUARa27jup8RHdomJmVeIg+QrRtLdnArvYkzoURCSAepEwPIcz61wcSw5hAzX90pQBJhx0NtkKgQW24kT1mo5iuPXChL10i2Rr4WgAY3jOqTI6gCodd4/ZtqKkNquHJnO4SfF1lR0E8hVFUT7t2WdO3eaRMv8cw9CcllYfKAOfcgJ1n669SPOuDa2rrClOEsWjSjmLElSZGhIJMgx00rhtY9e3ai3bJA0PhQADHqdyPKppgPY67ckLu7xJ/hbOc8uZ0Ejyo4zkrOyX1KKcIu8bt/RHAxriazIylHfxtpA06LOvvFSjsRxp1d242e/Futs90hedaQpJkws7aTzqeYN2V4bbkEMd4ofWdJV74Ok+6pkzbpQISAkdAIHwFXp01DYzqVXU3PUVmsVmtDIUpSgFKUoBSlKAV8kV9UoCoeLbVOE4o3eIlNteS3cRslyZCyOW8+4144hZIssTKnU/8AcsQyoc10RcpMoUD9UzqD51Y/GXD6b+0dt1bqSSk9Fj2T8arDhh1WKYe/Y3Wl0xDZnQhSZ7tXqCIJq8dVlBNO0bhwvtJuGBNzbAqT/GjdaCNtYkHqKrSyu0HKUwWH5KJ5OHVSD0SfPpFWz2d4yq7skKd/bNy08I1C0aEKHWoBxxw8m1uVIEptrySkgaMvzqBHs5tCPNJ61ejOzsQV1fYc3Y3rTymwu3UqYI0TJ1Hu3FXjhXDtu+whUJUgyUhKU5YPMacxVaBn5Uy5b3GjqICvUSEODyNfGBKxa3aDLd6lptGiAEpXofVMj0rnxWCdWSlAtGdkdfjLsvZhRtwWzBKcplCiOSgfZV5+deXBfFWZhDa4UtsZVpPtiOccxXwcQxciDiKSPNlH/wBa5V9wyp5YccuVlY+slCEnznKBNYP4fVqRyz1XHijaliOm7o+rx8IxAg+xcoiCNikmB5zNbmA9nljlK7h1ayCZbnIEzt5mo1xNYXQbGb6YNmUOp0Wj+YDevCy4uuQgILJccmAspI32kAamp6NWnZJeRq6tKd8226/ZajV3a2vhtLdOnNIy8xIKjKta4+OcUkCHLgMDWUtxKuY1MnblsahXcYndb/Qo+4Oh09r3Vt23ArQEvuqUTpM5RPqdTpWscNWnrJ2KuvTjpGN/U8Lvi+3SZaaU4rWFLn/UqVGtJWKX11qlSGkGdcyUiNN1EzXfewDD2wCtKEjYFTh1Pxr0N5hzJCgWAeRSnMR8Aa1WCitbr31MpYictPxoR/5opKSp28QTzyyuPhqa47OChT+TM4GjoHS0r/TGmtWAzj9nlK0utgDfTKT08MSa03eN7UEjMs+YTofSa0hQUe9O5k2RXFuH37FQdbUSlJkOJ3SfMf8ABU44T4xTcQhRLT8cjAX/ACxzI5Vwzx61/krI9RqPQ1zsRtkW7zF7b/sFLCttEGdRHIRNROEXrEmMmj9BcE37jinELWVBKUkTy161LhVU2V+tklbS8sgaxMjcSDUnw7jLXK8iP407e8VgmXlDXQl9ZrTscRbeEtrCvfr8N626sZmaUpQClKUApSlAKUpQGDVU9obBw6/YxJA+hd+guY5T7KiPjr1HnVrVyuJcFReWztu57LiSJ6H6pHoalO2oIrYJFpiKXUH6G+GVz7PyhIltQj2c6Mw9UipTxLgbd7brYd2UND9lQ9lQjmDrVZ8GrXdWb2H3BKLq1PdzzSUmWXAfJQ3qz+HsS79hC1e2BlcHRxOixHLWatNcoFC4sHGStaiBc2h7t8SAHGwdDB5K3T6kda+nuLrRMfSEyAfCkmJ5E9RVk9qXAzV40u470suNtKzHQJcCdUhzTWDt61VvZ9wzYqtTdYgpEFRShK3QEx1ISZmevSrqvJbBK58Pcc24MBLih1gD+9aZ4/BJysEj+bWPMAVOrJnAmlZkKs5iPE5mHwUoiugjHcMYgtd2cw3YtysaHYlCCAah4iZfprxKwt+LrxwnurbOByCFGBymK97c408klDK8pkfs0pI9Jg++rfssTbWrKhDqSeardaB71FIroEz/AMNUdab5LKkilmuFMbdR4ipIOmVbqUn4TNe6Oy2+cQO8uEA80KWpUe8SKuA0FUzNk9NFXI7HUwJuzMa/R6T5a1009ktlzcfO3NOvXlU/mlVuTkREUdmuGgg9wowZguqI94O4rpHg3D//AGbP3T+dduK+XHAmMygmdsygJ9JNLk2RVfaRwCy0yq5tE5MhlxvNplPNAO2vKo42f/Bj/wBQ/wCoVMu0rGk3SGrOzdS4p1ZLmQyAlOwUeWs6eVcPFbVAcsrNAhJWFkga+Hn01M/Ct6V1FyMZ2voTO1BDaAo5lZEyYidByr1oo12MCwJdwoEgpa5q6+SfzrDc3ukjVwixcdcAaB0IlWoAE6yevlVoitexskMoCGxCR/zU862asjCUrilKVJUUpSgFKUoBSlKAV8qFfVYoCo+0c/4biVviCUnuXgWbkg6coJHLTX+mrAwXKlayDosBWkQTzVI5kRPpWv2g8Opv7F1g+1GdB6LTJH5e+oD2U8QC6slW7x+ktxkWFGJb5E68oINaQs1lZDNftX7QGLhPyC3e8Kj9O8hJUAkfUSB7UncjSo9hTuAtlMMvvKAiVtLVmPM5JifSrBOBYeP2fcNKIiW1IGnlJrhXzlk2pSRf24UDBClQR7wINX6MeZEqVtjm2XEtm0ohjCXE5tJDSBm+/tXXb4zUkQnD7hI1gAtAfAKio5e8UWrSsqnwrnKAVp1/iAitF/ja1T7OdfoiIP8AVU9Kmt5E55EtPFt4f/SNH/5P6V7ucR3UGGmASNCXFmD5jLrUKc4vSUgtW7y5P2YEeRG9e5xW7UBksXAoxBUdNetMlBcjNMk7eOXsDM4xPOGFR8c9ezmOXCm8udKVn94hABGvJKpHxqMNnESQDbMpE6kuaD1g16MWGIT432Ep11DZV+GlL0FwT2yQW+L3CUwp0rMzmUlEx08IAivQY2/9sfdH5VH0YC/Ki5eua7BtCUgddFCvdXD6VoyPPvuAn7YT8QkCo6tJbRJyTPO841bbXkVcnMd8uqR/MQK5t1dYeUpLimlAzGYqV66Ekiug9wbZKAHc5Y5pUoE6czrWLXg2yRP0OaftqJj02qvX8kHTbOKjiHD2FK7lAzREttnxeUmupw/gzqnheXJyuEEIaGyUkaZjyPlXcssEZSUoat0TPhASCfidZqweHuGQiHHxLkyE8k+vU1SdSU9AoqOrOZgHDBd8b4KUfVTsVevQVOGmwAANANABX1FfVVKtt7ilKUIFKUoBSlKAUpSgFKUoBSlYmgMKqv7/ALIrF15x7M82p0kqDa8o130jYmrAz1kGgKw/7DsO6v8A3x+VejHYlhqTKg8odC5H9tasulAQO17JMMbnKyTP2lFXwzV0bfs/s2xCG8o6ACJ+FSulBcjqeDmAIBXHQK2/CnzOY+05979KkRrGahOZkd+ZrHVz736U+ZrHVz736VI6UGZ+JHfmcx1c+9+lY+ZzHVz736VI6UGZkc+ZrHVz736U+ZrHVz736VI6wTQZmcvCsBaYUVIkqOkqMx6V1qxNKEXuZpWKUBmlKUApSlAKUpQClKUApSlAK1r67Q02pxw5UIBUo9AK9zVQ9s/E5MWTR/ieIP3U/wC5rSlTdSWU0pQc5WRwLvtPvVPFxDmRkr8KMoPgnaY3irxw69DrSXBsRNfmrFnmFMMoZzZ0BWeUwNYiDzMzU34r4kcRhVq22opLwVnUNDlTAieUk12VqKllUVa90dNWlmyqKtuWReccWDSsq7lsKmIBmPWK6SMcYUyX0uoLQ3Xm0HqarXgvgBh23C3gkyJn8ule2Pm0wq1+SOBdwl05ktA8p3UrpMac65unBvLC7Zg4RbtG9yWf9oWHTHypv8Y+MVIWbxC0BaVJKCJCgdI9a/OvEKCGQo2bbAUrwqB8XoK277FXmMMZt0qUA8VqMH6gjwg8hJrV4ZNLK93bg0eHTtle7sXE5x3YBRR8pbzCdJ005TtNV52b8Q3VxeuKW64tBmEEykZiYgeQrRuOF2WcLXcOJBWQkIJH1ldPStDAXl2uHPXDcpW4pLaVjlmkSDy51KpxyPJu3bUsoRyPLy7aly4lxnZW6sjty2lXMAyR6xtXSwvF2blOdhxLieqTsfOvz5w9YrKCr5GLgKnxFWv6GpN2aWtxZvurdQptvJKgdtJPxqtShCKdnqvQpOjFJ2eq9C0jxPa94ps3DQWmcySoSI3mvjDOLbO4KksvtrKRJExp113FUjwXhIxC6cLokKUVH1UST8BWthGEofv1so1aC1AQSJTMDUcj0qXh4LMrvRXLOhBX1eiL2s+MLN13uW7htTnIA7+h2NcftMvXEMthq7RarKiZUqCpIGoGnWqovsPQ1ivcsaJbcSBHIgax5TXW7VLgv37LG5QhCT/Msyr8BRUEpqz4uFRipqz4uWhw5frZs0KvXU6AS6tUZvP319W3Hdg4rIm5bnbUkD3EiKp3Gn3L2+TbLUru2jkSidNAJMczP9qsEdmNqUIJAQsEEFOmo199UlThHvt3euhSUIx7271JhivENtbAG4eQ3OoBOp9BvWvhnGFncKCGbhC1HZMwT6A1UHG2B3LN6p9xs3LatUq9oZY202iutwP8gurhHdtqtrhsSBPhUNjHn61LoRUM2r9LB0oqF9y5gazXygQK+q5TnFKUoBSlKAUpSgFKUoDyfCik5YCoME7A8pFVVhvZu8LtTlw4HgoklRSRJO+hJ/4KtmkVeM5RTS5LRm4ppckB4v7O2n2Upt8rS0qmcs5hG2laLXZ6p6wRbvqhxoktrA67gjoas2sRVlWmkknsWVWaSV9il2uC8TSj5OblYZ+ykkAj13rt8a8Au3aWXULCXW0BCkmYgbEEagirNilT155sxPWnfMUvf9nt9cNo718qKJEEaCfsgR8a7vEHZ6bizZQkhDzMxI0IMSDzG1WXSKjrzunfYdad0/ApQ9nd+6yG1vqhB8KCSUD0HX1qY4PwSk2CrR8e0BqNwobEe+p0RSKSrTluxKtORTDPA2J2qlJt7mEHmkf7Eb+lSTBOFbkWdwwt3xvAy6qVGTodJmIqw4pSVact/wAESqyluV1wJwW7Zh4KUMygoJXG0ggaTWvwPwC7ZXJW4sODTxZSNvIk86s2KVDqzd7vfcOrJ389yrsJ7P3mr9T7jgdClKUTBHtGeZpe8AvqxE3JcSsKXmjKRHICSeQq0YpUutNu9+LB1ZO/pYrHjPs4W698ps1924YKk6jxD6ySNjWOH+HMR+UB25uFOFKVJTJMJzCJCdBNWfFIp1p5co6s7WKgHCWK20tsXii3ykSPgoH8K6HBXALjDvfOqlXM+/WBVnxSKSrTaa8fImVaTVgKzSlZGQpSlAKUpQClKUApSlAKUpQClKUApSlAKUpQClKUApSlAKUpQClKUApSlAKUpQClKUApSlAKUpQH/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STRESS TESTING</a:t>
            </a:r>
            <a:endParaRPr lang="en-IN" dirty="0"/>
          </a:p>
        </p:txBody>
      </p:sp>
      <p:sp>
        <p:nvSpPr>
          <p:cNvPr id="2" name="Content Placeholder 1"/>
          <p:cNvSpPr>
            <a:spLocks noGrp="1"/>
          </p:cNvSpPr>
          <p:nvPr>
            <p:ph sz="quarter" idx="1"/>
          </p:nvPr>
        </p:nvSpPr>
        <p:spPr/>
        <p:txBody>
          <a:bodyPr>
            <a:normAutofit/>
          </a:bodyPr>
          <a:lstStyle/>
          <a:p>
            <a:r>
              <a:rPr lang="en-IN" dirty="0" smtClean="0">
                <a:latin typeface="Times New Roman" pitchFamily="18" charset="0"/>
                <a:cs typeface="Times New Roman" pitchFamily="18" charset="0"/>
              </a:rPr>
              <a:t>It involves testing beyond normal operational capacity, often to a breaking point, in order to observe the results. It is a form of testing that is used to determine the stability of a given system. </a:t>
            </a:r>
          </a:p>
          <a:p>
            <a:r>
              <a:rPr lang="en-IN" dirty="0" smtClean="0">
                <a:latin typeface="Times New Roman" pitchFamily="18" charset="0"/>
                <a:cs typeface="Times New Roman" pitchFamily="18" charset="0"/>
              </a:rPr>
              <a:t>It put greater emphasis on robustness, availability, and error handling under a heavy load, rather than on what would be considered correct </a:t>
            </a:r>
            <a:r>
              <a:rPr lang="en-IN" dirty="0" err="1" smtClean="0">
                <a:latin typeface="Times New Roman" pitchFamily="18" charset="0"/>
                <a:cs typeface="Times New Roman" pitchFamily="18" charset="0"/>
              </a:rPr>
              <a:t>behavior</a:t>
            </a:r>
            <a:r>
              <a:rPr lang="en-IN" dirty="0" smtClean="0">
                <a:latin typeface="Times New Roman" pitchFamily="18" charset="0"/>
                <a:cs typeface="Times New Roman" pitchFamily="18" charset="0"/>
              </a:rPr>
              <a:t> under normal circumstances. The goals of such tests may be to ensure the software does not crash in conditions of insufficient computational resources (such as memory or disk space).</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228</TotalTime>
  <Words>973</Words>
  <Application>Microsoft Office PowerPoint</Application>
  <PresentationFormat>On-screen Show (4:3)</PresentationFormat>
  <Paragraphs>65</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Equity</vt:lpstr>
      <vt:lpstr>     NON FUNCTIONAL TESTING</vt:lpstr>
      <vt:lpstr> CONTENT</vt:lpstr>
      <vt:lpstr>NON FUNCTIONAL TESTING</vt:lpstr>
      <vt:lpstr>SECURITY TESTING</vt:lpstr>
      <vt:lpstr> AUTOMATION TESTING</vt:lpstr>
      <vt:lpstr>WHY AUTOMATION TESTING?</vt:lpstr>
      <vt:lpstr>PERFORMANCE TESTING</vt:lpstr>
      <vt:lpstr>LOAD TESTING</vt:lpstr>
      <vt:lpstr>STRESS TESTING</vt:lpstr>
      <vt:lpstr>VOLUME TESTING</vt:lpstr>
      <vt:lpstr>RECOVERY TESTING</vt:lpstr>
      <vt:lpstr>API TESTING</vt:lpstr>
      <vt:lpstr>Slide 13</vt:lpstr>
      <vt:lpstr>Slide 14</vt:lpstr>
      <vt:lpstr>PUZZLE 1</vt:lpstr>
      <vt:lpstr>ANSWER</vt:lpstr>
      <vt:lpstr>PUZZLE 2</vt:lpstr>
      <vt:lpstr>ANSWER</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 Engineering College</dc:title>
  <dc:creator>ARYA</dc:creator>
  <cp:lastModifiedBy>dell</cp:lastModifiedBy>
  <cp:revision>51</cp:revision>
  <dcterms:created xsi:type="dcterms:W3CDTF">2006-08-16T00:00:00Z</dcterms:created>
  <dcterms:modified xsi:type="dcterms:W3CDTF">2017-04-06T03:11:15Z</dcterms:modified>
</cp:coreProperties>
</file>