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84" r:id="rId3"/>
    <p:sldId id="319" r:id="rId4"/>
    <p:sldId id="360" r:id="rId5"/>
    <p:sldId id="358" r:id="rId6"/>
    <p:sldId id="357" r:id="rId7"/>
    <p:sldId id="362" r:id="rId8"/>
    <p:sldId id="361" r:id="rId9"/>
    <p:sldId id="364" r:id="rId10"/>
    <p:sldId id="365" r:id="rId11"/>
    <p:sldId id="366" r:id="rId12"/>
    <p:sldId id="370" r:id="rId13"/>
    <p:sldId id="376" r:id="rId14"/>
    <p:sldId id="379" r:id="rId15"/>
    <p:sldId id="380" r:id="rId16"/>
    <p:sldId id="381" r:id="rId17"/>
    <p:sldId id="382" r:id="rId18"/>
    <p:sldId id="377" r:id="rId19"/>
    <p:sldId id="383" r:id="rId20"/>
    <p:sldId id="378" r:id="rId21"/>
    <p:sldId id="384" r:id="rId22"/>
    <p:sldId id="385" r:id="rId23"/>
    <p:sldId id="367" r:id="rId24"/>
    <p:sldId id="386" r:id="rId25"/>
    <p:sldId id="388" r:id="rId26"/>
    <p:sldId id="391" r:id="rId27"/>
    <p:sldId id="390" r:id="rId28"/>
    <p:sldId id="368" r:id="rId29"/>
    <p:sldId id="320" r:id="rId30"/>
    <p:sldId id="389" r:id="rId31"/>
    <p:sldId id="275"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03" autoAdjust="0"/>
    <p:restoredTop sz="94660"/>
  </p:normalViewPr>
  <p:slideViewPr>
    <p:cSldViewPr snapToGrid="0">
      <p:cViewPr varScale="1">
        <p:scale>
          <a:sx n="83" d="100"/>
          <a:sy n="83" d="100"/>
        </p:scale>
        <p:origin x="45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FBED15-5134-461F-8E0B-05A9DC4F33FA}" type="datetimeFigureOut">
              <a:rPr lang="zh-CN" altLang="en-US" smtClean="0"/>
              <a:t>2021/10/22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CB5A6F-BAC6-4856-8481-5305D540BC8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702739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effectLst/>
                    <a:latin typeface="Arial" panose="020B0604020202020204" pitchFamily="34" charset="0"/>
                  </a:rPr>
                  <a:t>       单个图像区域应与输入描述中的相应单词一致。使用注意</a:t>
                </a:r>
                <a:r>
                  <a:rPr lang="zh-CN" altLang="en-US" dirty="0">
                    <a:latin typeface="Arial" panose="020B0604020202020204" pitchFamily="34" charset="0"/>
                  </a:rPr>
                  <a:t>力</a:t>
                </a:r>
                <a:r>
                  <a:rPr lang="zh-CN" altLang="en-US" dirty="0">
                    <a:effectLst/>
                    <a:latin typeface="Arial" panose="020B0604020202020204" pitchFamily="34" charset="0"/>
                  </a:rPr>
                  <a:t>来学习图像</a:t>
                </a:r>
                <a:r>
                  <a:rPr lang="en-US" altLang="zh-CN" dirty="0">
                    <a:effectLst/>
                    <a:latin typeface="Arial" panose="020B0604020202020204" pitchFamily="34" charset="0"/>
                  </a:rPr>
                  <a:t>x</a:t>
                </a:r>
                <a:r>
                  <a:rPr lang="zh-CN" altLang="en-US" dirty="0">
                    <a:effectLst/>
                    <a:latin typeface="Arial" panose="020B0604020202020204" pitchFamily="34" charset="0"/>
                  </a:rPr>
                  <a:t>中的区域和句子</a:t>
                </a:r>
                <a:r>
                  <a:rPr lang="en-US" altLang="zh-CN" dirty="0">
                    <a:effectLst/>
                    <a:latin typeface="Arial" panose="020B0604020202020204" pitchFamily="34" charset="0"/>
                  </a:rPr>
                  <a:t>s</a:t>
                </a:r>
                <a:r>
                  <a:rPr lang="zh-CN" altLang="en-US" dirty="0">
                    <a:effectLst/>
                    <a:latin typeface="Arial" panose="020B0604020202020204" pitchFamily="34" charset="0"/>
                  </a:rPr>
                  <a:t>中的单词之间的联系，而不需要对齐单词和区域的细粒度注释，首先计算句子中所有单词与图像中所有区域之间的成对余弦相似矩阵</a:t>
                </a:r>
                <a:r>
                  <a:rPr lang="en-US" altLang="zh-CN" dirty="0">
                    <a:effectLst/>
                    <a:latin typeface="Arial" panose="020B0604020202020204" pitchFamily="34" charset="0"/>
                  </a:rPr>
                  <a:t>, </a:t>
                </a:r>
                <a:r>
                  <a:rPr lang="zh-CN" altLang="en-US" dirty="0">
                    <a:effectLst/>
                    <a:latin typeface="Arial" panose="020B0604020202020204" pitchFamily="34" charset="0"/>
                  </a:rPr>
                  <a:t>然后计算单词</a:t>
                </a:r>
                <a14:m>
                  <m:oMath xmlns:m="http://schemas.openxmlformats.org/officeDocument/2006/math">
                    <m:sSub>
                      <m:sSubPr>
                        <m:ctrlPr>
                          <a:rPr lang="en-US" altLang="zh-CN" sz="1200" i="1" kern="1200" smtClean="0">
                            <a:solidFill>
                              <a:srgbClr val="000000"/>
                            </a:solidFill>
                            <a:effectLst/>
                            <a:latin typeface="Cambria Math" panose="02040503050406030204" pitchFamily="18" charset="0"/>
                            <a:ea typeface="等线" panose="02010600030101010101" pitchFamily="2" charset="-122"/>
                            <a:cs typeface="+mn-cs"/>
                          </a:rPr>
                        </m:ctrlPr>
                      </m:sSubPr>
                      <m:e>
                        <m:r>
                          <a:rPr lang="en-US" altLang="zh-CN" sz="1200" b="0" i="1" kern="1200" smtClean="0">
                            <a:solidFill>
                              <a:srgbClr val="000000"/>
                            </a:solidFill>
                            <a:effectLst/>
                            <a:latin typeface="Cambria Math" panose="02040503050406030204" pitchFamily="18" charset="0"/>
                            <a:ea typeface="等线" panose="02010600030101010101" pitchFamily="2" charset="-122"/>
                            <a:cs typeface="+mn-cs"/>
                          </a:rPr>
                          <m:t>𝑤</m:t>
                        </m:r>
                      </m:e>
                      <m:sub>
                        <m:r>
                          <a:rPr lang="en-US" altLang="zh-CN" sz="1200" b="0" i="1" kern="1200">
                            <a:solidFill>
                              <a:srgbClr val="000000"/>
                            </a:solidFill>
                            <a:effectLst/>
                            <a:latin typeface="Cambria Math" panose="02040503050406030204" pitchFamily="18" charset="0"/>
                            <a:ea typeface="等线" panose="02010600030101010101" pitchFamily="2" charset="-122"/>
                            <a:cs typeface="+mn-cs"/>
                          </a:rPr>
                          <m:t>𝑖</m:t>
                        </m:r>
                      </m:sub>
                    </m:sSub>
                  </m:oMath>
                </a14:m>
                <a:r>
                  <a:rPr lang="zh-CN" altLang="en-US" dirty="0">
                    <a:effectLst/>
                    <a:latin typeface="Arial" panose="020B0604020202020204" pitchFamily="34" charset="0"/>
                  </a:rPr>
                  <a:t>和区域</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i="1">
                            <a:latin typeface="Cambria Math" panose="02040503050406030204" pitchFamily="18" charset="0"/>
                          </a:rPr>
                          <m:t>𝑖</m:t>
                        </m:r>
                      </m:sub>
                    </m:sSub>
                  </m:oMath>
                </a14:m>
                <a:r>
                  <a:rPr lang="zh-CN" altLang="en-US" dirty="0">
                    <a:effectLst/>
                    <a:latin typeface="Arial" panose="020B0604020202020204" pitchFamily="34" charset="0"/>
                  </a:rPr>
                  <a:t>的软注意</a:t>
                </a:r>
                <a:r>
                  <a:rPr lang="zh-CN" altLang="en-US" dirty="0">
                    <a:latin typeface="Arial" panose="020B0604020202020204" pitchFamily="34" charset="0"/>
                  </a:rPr>
                  <a:t>力</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endParaRPr lang="zh-CN" altLang="en-US" dirty="0"/>
              </a:p>
            </p:txBody>
          </p:sp>
        </mc:Choice>
        <mc:Fallback xmlns="">
          <p:sp>
            <p:nvSpPr>
              <p:cNvPr id="3" name="备注占位符 2"/>
              <p:cNvSpPr>
                <a:spLocks noGrp="1"/>
              </p:cNvSpPr>
              <p:nvPr>
                <p:ph type="body" idx="1"/>
              </p:nvPr>
            </p:nvSpPr>
            <p:spPr/>
            <p:txBody>
              <a:bodyPr/>
              <a:lstStyle/>
              <a:p>
                <a:r>
                  <a:rPr lang="zh-CN" altLang="en-US" dirty="0">
                    <a:effectLst/>
                    <a:latin typeface="Arial" panose="020B0604020202020204" pitchFamily="34" charset="0"/>
                  </a:rPr>
                  <a:t>       单个图像区域应与输入描述中的相应单词一致。使用注意</a:t>
                </a:r>
                <a:r>
                  <a:rPr lang="zh-CN" altLang="en-US" dirty="0">
                    <a:latin typeface="Arial" panose="020B0604020202020204" pitchFamily="34" charset="0"/>
                  </a:rPr>
                  <a:t>力</a:t>
                </a:r>
                <a:r>
                  <a:rPr lang="zh-CN" altLang="en-US" dirty="0">
                    <a:effectLst/>
                    <a:latin typeface="Arial" panose="020B0604020202020204" pitchFamily="34" charset="0"/>
                  </a:rPr>
                  <a:t>来学习图像</a:t>
                </a:r>
                <a:r>
                  <a:rPr lang="en-US" altLang="zh-CN" dirty="0">
                    <a:effectLst/>
                    <a:latin typeface="Arial" panose="020B0604020202020204" pitchFamily="34" charset="0"/>
                  </a:rPr>
                  <a:t>x</a:t>
                </a:r>
                <a:r>
                  <a:rPr lang="zh-CN" altLang="en-US" dirty="0">
                    <a:effectLst/>
                    <a:latin typeface="Arial" panose="020B0604020202020204" pitchFamily="34" charset="0"/>
                  </a:rPr>
                  <a:t>中的区域和句子</a:t>
                </a:r>
                <a:r>
                  <a:rPr lang="en-US" altLang="zh-CN" dirty="0">
                    <a:effectLst/>
                    <a:latin typeface="Arial" panose="020B0604020202020204" pitchFamily="34" charset="0"/>
                  </a:rPr>
                  <a:t>s</a:t>
                </a:r>
                <a:r>
                  <a:rPr lang="zh-CN" altLang="en-US" dirty="0">
                    <a:effectLst/>
                    <a:latin typeface="Arial" panose="020B0604020202020204" pitchFamily="34" charset="0"/>
                  </a:rPr>
                  <a:t>中的单词之间的联系，而不需要对齐单词和区域的细粒度注释，首先计算句子中所有单词与图像中所有区域之间的成对余弦相似矩阵</a:t>
                </a:r>
                <a:r>
                  <a:rPr lang="en-US" altLang="zh-CN" dirty="0">
                    <a:effectLst/>
                    <a:latin typeface="Arial" panose="020B0604020202020204" pitchFamily="34" charset="0"/>
                  </a:rPr>
                  <a:t>, </a:t>
                </a:r>
                <a:r>
                  <a:rPr lang="zh-CN" altLang="en-US" dirty="0">
                    <a:effectLst/>
                    <a:latin typeface="Arial" panose="020B0604020202020204" pitchFamily="34" charset="0"/>
                  </a:rPr>
                  <a:t>然后计算单词</a:t>
                </a:r>
                <a:r>
                  <a:rPr lang="en-US" altLang="zh-CN" sz="1200" b="0" i="0" kern="1200">
                    <a:solidFill>
                      <a:srgbClr val="000000"/>
                    </a:solidFill>
                    <a:effectLst/>
                    <a:latin typeface="Cambria Math" panose="02040503050406030204" pitchFamily="18" charset="0"/>
                    <a:ea typeface="等线" panose="02010600030101010101" pitchFamily="2" charset="-122"/>
                    <a:cs typeface="+mn-cs"/>
                  </a:rPr>
                  <a:t>𝑤_𝑖</a:t>
                </a:r>
                <a:r>
                  <a:rPr lang="zh-CN" altLang="en-US" dirty="0">
                    <a:effectLst/>
                    <a:latin typeface="Arial" panose="020B0604020202020204" pitchFamily="34" charset="0"/>
                  </a:rPr>
                  <a:t>和区域</a:t>
                </a:r>
                <a:r>
                  <a:rPr lang="en-US" altLang="zh-CN" b="0" i="0">
                    <a:latin typeface="Cambria Math" panose="02040503050406030204" pitchFamily="18" charset="0"/>
                  </a:rPr>
                  <a:t>𝑟_</a:t>
                </a:r>
                <a:r>
                  <a:rPr lang="en-US" altLang="zh-CN" i="0">
                    <a:latin typeface="Cambria Math" panose="02040503050406030204" pitchFamily="18" charset="0"/>
                  </a:rPr>
                  <a:t>𝑖</a:t>
                </a:r>
                <a:r>
                  <a:rPr lang="zh-CN" altLang="en-US" dirty="0">
                    <a:effectLst/>
                    <a:latin typeface="Arial" panose="020B0604020202020204" pitchFamily="34" charset="0"/>
                  </a:rPr>
                  <a:t>的软注意</a:t>
                </a:r>
                <a:r>
                  <a:rPr lang="zh-CN" altLang="en-US" dirty="0">
                    <a:latin typeface="Arial" panose="020B0604020202020204" pitchFamily="34" charset="0"/>
                  </a:rPr>
                  <a:t>力</a:t>
                </a:r>
                <a:r>
                  <a:rPr lang="zh-CN" altLang="en-US" i="0">
                    <a:latin typeface="Cambria Math" panose="02040503050406030204" pitchFamily="18" charset="0"/>
                  </a:rPr>
                  <a:t>𝛼</a:t>
                </a:r>
                <a:r>
                  <a:rPr lang="en-US" altLang="zh-CN" i="0">
                    <a:latin typeface="Cambria Math" panose="02040503050406030204" pitchFamily="18" charset="0"/>
                  </a:rPr>
                  <a:t>_(𝑖</a:t>
                </a:r>
                <a:r>
                  <a:rPr lang="en-US" altLang="zh-CN" b="0" i="0">
                    <a:latin typeface="Cambria Math" panose="02040503050406030204" pitchFamily="18" charset="0"/>
                  </a:rPr>
                  <a:t>,𝑗)</a:t>
                </a:r>
                <a:endParaRPr lang="zh-CN" altLang="en-US" dirty="0"/>
              </a:p>
            </p:txBody>
          </p:sp>
        </mc:Fallback>
      </mc:AlternateContent>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458665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effectLst/>
                    <a:latin typeface="Arial" panose="020B0604020202020204" pitchFamily="34" charset="0"/>
                  </a:rPr>
                  <a:t>       单个图像区域应与输入描述中的相应单词一致。使用注意</a:t>
                </a:r>
                <a:r>
                  <a:rPr lang="zh-CN" altLang="en-US" dirty="0">
                    <a:latin typeface="Arial" panose="020B0604020202020204" pitchFamily="34" charset="0"/>
                  </a:rPr>
                  <a:t>力</a:t>
                </a:r>
                <a:r>
                  <a:rPr lang="zh-CN" altLang="en-US" dirty="0">
                    <a:effectLst/>
                    <a:latin typeface="Arial" panose="020B0604020202020204" pitchFamily="34" charset="0"/>
                  </a:rPr>
                  <a:t>来学习图像</a:t>
                </a:r>
                <a:r>
                  <a:rPr lang="en-US" altLang="zh-CN" dirty="0">
                    <a:effectLst/>
                    <a:latin typeface="Arial" panose="020B0604020202020204" pitchFamily="34" charset="0"/>
                  </a:rPr>
                  <a:t>x</a:t>
                </a:r>
                <a:r>
                  <a:rPr lang="zh-CN" altLang="en-US" dirty="0">
                    <a:effectLst/>
                    <a:latin typeface="Arial" panose="020B0604020202020204" pitchFamily="34" charset="0"/>
                  </a:rPr>
                  <a:t>中的区域和句子</a:t>
                </a:r>
                <a:r>
                  <a:rPr lang="en-US" altLang="zh-CN" dirty="0">
                    <a:effectLst/>
                    <a:latin typeface="Arial" panose="020B0604020202020204" pitchFamily="34" charset="0"/>
                  </a:rPr>
                  <a:t>s</a:t>
                </a:r>
                <a:r>
                  <a:rPr lang="zh-CN" altLang="en-US" dirty="0">
                    <a:effectLst/>
                    <a:latin typeface="Arial" panose="020B0604020202020204" pitchFamily="34" charset="0"/>
                  </a:rPr>
                  <a:t>中的单词之间的联系，而不需要对齐单词和区域的细粒度注释，首先计算句子中所有单词与图像中所有区域之间的成对余弦相似矩阵</a:t>
                </a:r>
                <a:r>
                  <a:rPr lang="en-US" altLang="zh-CN" dirty="0">
                    <a:effectLst/>
                    <a:latin typeface="Arial" panose="020B0604020202020204" pitchFamily="34" charset="0"/>
                  </a:rPr>
                  <a:t>, </a:t>
                </a:r>
                <a:r>
                  <a:rPr lang="zh-CN" altLang="en-US" dirty="0">
                    <a:effectLst/>
                    <a:latin typeface="Arial" panose="020B0604020202020204" pitchFamily="34" charset="0"/>
                  </a:rPr>
                  <a:t>然后计算单词</a:t>
                </a:r>
                <a14:m>
                  <m:oMath xmlns:m="http://schemas.openxmlformats.org/officeDocument/2006/math">
                    <m:sSub>
                      <m:sSubPr>
                        <m:ctrlPr>
                          <a:rPr lang="en-US" altLang="zh-CN" sz="1200" i="1" kern="1200" smtClean="0">
                            <a:solidFill>
                              <a:srgbClr val="000000"/>
                            </a:solidFill>
                            <a:effectLst/>
                            <a:latin typeface="Cambria Math" panose="02040503050406030204" pitchFamily="18" charset="0"/>
                            <a:ea typeface="等线" panose="02010600030101010101" pitchFamily="2" charset="-122"/>
                            <a:cs typeface="+mn-cs"/>
                          </a:rPr>
                        </m:ctrlPr>
                      </m:sSubPr>
                      <m:e>
                        <m:r>
                          <a:rPr lang="en-US" altLang="zh-CN" sz="1200" b="0" i="1" kern="1200" smtClean="0">
                            <a:solidFill>
                              <a:srgbClr val="000000"/>
                            </a:solidFill>
                            <a:effectLst/>
                            <a:latin typeface="Cambria Math" panose="02040503050406030204" pitchFamily="18" charset="0"/>
                            <a:ea typeface="等线" panose="02010600030101010101" pitchFamily="2" charset="-122"/>
                            <a:cs typeface="+mn-cs"/>
                          </a:rPr>
                          <m:t>𝑤</m:t>
                        </m:r>
                      </m:e>
                      <m:sub>
                        <m:r>
                          <a:rPr lang="en-US" altLang="zh-CN" sz="1200" b="0" i="1" kern="1200">
                            <a:solidFill>
                              <a:srgbClr val="000000"/>
                            </a:solidFill>
                            <a:effectLst/>
                            <a:latin typeface="Cambria Math" panose="02040503050406030204" pitchFamily="18" charset="0"/>
                            <a:ea typeface="等线" panose="02010600030101010101" pitchFamily="2" charset="-122"/>
                            <a:cs typeface="+mn-cs"/>
                          </a:rPr>
                          <m:t>𝑖</m:t>
                        </m:r>
                      </m:sub>
                    </m:sSub>
                  </m:oMath>
                </a14:m>
                <a:r>
                  <a:rPr lang="zh-CN" altLang="en-US" dirty="0">
                    <a:effectLst/>
                    <a:latin typeface="Arial" panose="020B0604020202020204" pitchFamily="34" charset="0"/>
                  </a:rPr>
                  <a:t>和区域</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i="1">
                            <a:latin typeface="Cambria Math" panose="02040503050406030204" pitchFamily="18" charset="0"/>
                          </a:rPr>
                          <m:t>𝑖</m:t>
                        </m:r>
                      </m:sub>
                    </m:sSub>
                  </m:oMath>
                </a14:m>
                <a:r>
                  <a:rPr lang="zh-CN" altLang="en-US" dirty="0">
                    <a:effectLst/>
                    <a:latin typeface="Arial" panose="020B0604020202020204" pitchFamily="34" charset="0"/>
                  </a:rPr>
                  <a:t>的软注意</a:t>
                </a:r>
                <a:r>
                  <a:rPr lang="zh-CN" altLang="en-US" dirty="0">
                    <a:latin typeface="Arial" panose="020B0604020202020204" pitchFamily="34" charset="0"/>
                  </a:rPr>
                  <a:t>力</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endParaRPr lang="zh-CN" altLang="en-US" dirty="0"/>
              </a:p>
            </p:txBody>
          </p:sp>
        </mc:Choice>
        <mc:Fallback xmlns="">
          <p:sp>
            <p:nvSpPr>
              <p:cNvPr id="3" name="备注占位符 2"/>
              <p:cNvSpPr>
                <a:spLocks noGrp="1"/>
              </p:cNvSpPr>
              <p:nvPr>
                <p:ph type="body" idx="1"/>
              </p:nvPr>
            </p:nvSpPr>
            <p:spPr/>
            <p:txBody>
              <a:bodyPr/>
              <a:lstStyle/>
              <a:p>
                <a:r>
                  <a:rPr lang="zh-CN" altLang="en-US" dirty="0">
                    <a:effectLst/>
                    <a:latin typeface="Arial" panose="020B0604020202020204" pitchFamily="34" charset="0"/>
                  </a:rPr>
                  <a:t>       单个图像区域应与输入描述中的相应单词一致。使用注意</a:t>
                </a:r>
                <a:r>
                  <a:rPr lang="zh-CN" altLang="en-US" dirty="0">
                    <a:latin typeface="Arial" panose="020B0604020202020204" pitchFamily="34" charset="0"/>
                  </a:rPr>
                  <a:t>力</a:t>
                </a:r>
                <a:r>
                  <a:rPr lang="zh-CN" altLang="en-US" dirty="0">
                    <a:effectLst/>
                    <a:latin typeface="Arial" panose="020B0604020202020204" pitchFamily="34" charset="0"/>
                  </a:rPr>
                  <a:t>来学习图像</a:t>
                </a:r>
                <a:r>
                  <a:rPr lang="en-US" altLang="zh-CN" dirty="0">
                    <a:effectLst/>
                    <a:latin typeface="Arial" panose="020B0604020202020204" pitchFamily="34" charset="0"/>
                  </a:rPr>
                  <a:t>x</a:t>
                </a:r>
                <a:r>
                  <a:rPr lang="zh-CN" altLang="en-US" dirty="0">
                    <a:effectLst/>
                    <a:latin typeface="Arial" panose="020B0604020202020204" pitchFamily="34" charset="0"/>
                  </a:rPr>
                  <a:t>中的区域和句子</a:t>
                </a:r>
                <a:r>
                  <a:rPr lang="en-US" altLang="zh-CN" dirty="0">
                    <a:effectLst/>
                    <a:latin typeface="Arial" panose="020B0604020202020204" pitchFamily="34" charset="0"/>
                  </a:rPr>
                  <a:t>s</a:t>
                </a:r>
                <a:r>
                  <a:rPr lang="zh-CN" altLang="en-US" dirty="0">
                    <a:effectLst/>
                    <a:latin typeface="Arial" panose="020B0604020202020204" pitchFamily="34" charset="0"/>
                  </a:rPr>
                  <a:t>中的单词之间的联系，而不需要对齐单词和区域的细粒度注释，首先计算句子中所有单词与图像中所有区域之间的成对余弦相似矩阵</a:t>
                </a:r>
                <a:r>
                  <a:rPr lang="en-US" altLang="zh-CN" dirty="0">
                    <a:effectLst/>
                    <a:latin typeface="Arial" panose="020B0604020202020204" pitchFamily="34" charset="0"/>
                  </a:rPr>
                  <a:t>, </a:t>
                </a:r>
                <a:r>
                  <a:rPr lang="zh-CN" altLang="en-US" dirty="0">
                    <a:effectLst/>
                    <a:latin typeface="Arial" panose="020B0604020202020204" pitchFamily="34" charset="0"/>
                  </a:rPr>
                  <a:t>然后计算单词</a:t>
                </a:r>
                <a:r>
                  <a:rPr lang="en-US" altLang="zh-CN" sz="1200" b="0" i="0" kern="1200">
                    <a:solidFill>
                      <a:srgbClr val="000000"/>
                    </a:solidFill>
                    <a:effectLst/>
                    <a:latin typeface="Cambria Math" panose="02040503050406030204" pitchFamily="18" charset="0"/>
                    <a:ea typeface="等线" panose="02010600030101010101" pitchFamily="2" charset="-122"/>
                    <a:cs typeface="+mn-cs"/>
                  </a:rPr>
                  <a:t>𝑤_𝑖</a:t>
                </a:r>
                <a:r>
                  <a:rPr lang="zh-CN" altLang="en-US" dirty="0">
                    <a:effectLst/>
                    <a:latin typeface="Arial" panose="020B0604020202020204" pitchFamily="34" charset="0"/>
                  </a:rPr>
                  <a:t>和区域</a:t>
                </a:r>
                <a:r>
                  <a:rPr lang="en-US" altLang="zh-CN" b="0" i="0">
                    <a:latin typeface="Cambria Math" panose="02040503050406030204" pitchFamily="18" charset="0"/>
                  </a:rPr>
                  <a:t>𝑟_</a:t>
                </a:r>
                <a:r>
                  <a:rPr lang="en-US" altLang="zh-CN" i="0">
                    <a:latin typeface="Cambria Math" panose="02040503050406030204" pitchFamily="18" charset="0"/>
                  </a:rPr>
                  <a:t>𝑖</a:t>
                </a:r>
                <a:r>
                  <a:rPr lang="zh-CN" altLang="en-US" dirty="0">
                    <a:effectLst/>
                    <a:latin typeface="Arial" panose="020B0604020202020204" pitchFamily="34" charset="0"/>
                  </a:rPr>
                  <a:t>的软注意</a:t>
                </a:r>
                <a:r>
                  <a:rPr lang="zh-CN" altLang="en-US" dirty="0">
                    <a:latin typeface="Arial" panose="020B0604020202020204" pitchFamily="34" charset="0"/>
                  </a:rPr>
                  <a:t>力</a:t>
                </a:r>
                <a:r>
                  <a:rPr lang="zh-CN" altLang="en-US" i="0">
                    <a:latin typeface="Cambria Math" panose="02040503050406030204" pitchFamily="18" charset="0"/>
                  </a:rPr>
                  <a:t>𝛼</a:t>
                </a:r>
                <a:r>
                  <a:rPr lang="en-US" altLang="zh-CN" i="0">
                    <a:latin typeface="Cambria Math" panose="02040503050406030204" pitchFamily="18" charset="0"/>
                  </a:rPr>
                  <a:t>_(𝑖</a:t>
                </a:r>
                <a:r>
                  <a:rPr lang="en-US" altLang="zh-CN" b="0" i="0">
                    <a:latin typeface="Cambria Math" panose="02040503050406030204" pitchFamily="18" charset="0"/>
                  </a:rPr>
                  <a:t>,𝑗)</a:t>
                </a:r>
                <a:endParaRPr lang="zh-CN" altLang="en-US" dirty="0"/>
              </a:p>
            </p:txBody>
          </p:sp>
        </mc:Fallback>
      </mc:AlternateContent>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429405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173516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123701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614697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774834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787655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415719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0332654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206542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lvl="0" indent="-285750">
              <a:lnSpc>
                <a:spcPct val="150000"/>
              </a:lnSpc>
              <a:buFont typeface="Arial" panose="020B0604020202090204" pitchFamily="34" charset="0"/>
              <a:buChar char="•"/>
              <a:defRPr/>
            </a:pPr>
            <a:r>
              <a:rPr lang="zh-CN" altLang="en-US" dirty="0">
                <a:effectLst/>
                <a:latin typeface="Arial" panose="020B0604020202090204" pitchFamily="34" charset="0"/>
              </a:rPr>
              <a:t>提出了</a:t>
            </a:r>
            <a:r>
              <a:rPr lang="en-US" altLang="zh-CN" dirty="0">
                <a:effectLst/>
                <a:latin typeface="Arial" panose="020B0604020202090204" pitchFamily="34" charset="0"/>
              </a:rPr>
              <a:t>XMC-GAN</a:t>
            </a:r>
            <a:r>
              <a:rPr lang="zh-CN" altLang="en-US" dirty="0">
                <a:effectLst/>
                <a:latin typeface="Arial" panose="020B0604020202090204" pitchFamily="34" charset="0"/>
              </a:rPr>
              <a:t>，这是一种简单的单级</a:t>
            </a:r>
            <a:r>
              <a:rPr lang="en-US" altLang="zh-CN" dirty="0">
                <a:effectLst/>
                <a:latin typeface="Arial" panose="020B0604020202090204" pitchFamily="34" charset="0"/>
              </a:rPr>
              <a:t>GAN</a:t>
            </a:r>
            <a:r>
              <a:rPr lang="zh-CN" altLang="en-US" dirty="0">
                <a:effectLst/>
                <a:latin typeface="Arial" panose="020B0604020202090204" pitchFamily="34" charset="0"/>
              </a:rPr>
              <a:t>，采用了几种对比损耗。</a:t>
            </a:r>
            <a:r>
              <a:rPr lang="en-US" altLang="zh-CN" dirty="0">
                <a:effectLst/>
                <a:latin typeface="Arial" panose="020B0604020202090204" pitchFamily="34" charset="0"/>
              </a:rPr>
              <a:t>XMC-GAN</a:t>
            </a:r>
            <a:r>
              <a:rPr lang="zh-CN" altLang="en-US" dirty="0">
                <a:effectLst/>
                <a:latin typeface="Arial" panose="020B0604020202090204" pitchFamily="34" charset="0"/>
              </a:rPr>
              <a:t>比以前的型号有了显著的改进，例如：在</a:t>
            </a:r>
            <a:r>
              <a:rPr lang="en-US" altLang="zh-CN" dirty="0">
                <a:effectLst/>
                <a:latin typeface="Arial" panose="020B0604020202090204" pitchFamily="34" charset="0"/>
              </a:rPr>
              <a:t>MS-COCO</a:t>
            </a:r>
            <a:r>
              <a:rPr lang="zh-CN" altLang="en-US" dirty="0">
                <a:effectLst/>
                <a:latin typeface="Arial" panose="020B0604020202090204" pitchFamily="34" charset="0"/>
              </a:rPr>
              <a:t>数据集上将</a:t>
            </a:r>
            <a:r>
              <a:rPr lang="en-US" altLang="zh-CN" dirty="0">
                <a:effectLst/>
                <a:latin typeface="Arial" panose="020B0604020202090204" pitchFamily="34" charset="0"/>
              </a:rPr>
              <a:t>FID</a:t>
            </a:r>
            <a:r>
              <a:rPr lang="zh-CN" altLang="en-US" dirty="0">
                <a:effectLst/>
                <a:latin typeface="Arial" panose="020B0604020202090204" pitchFamily="34" charset="0"/>
              </a:rPr>
              <a:t>从</a:t>
            </a:r>
            <a:r>
              <a:rPr lang="en-US" altLang="zh-CN" dirty="0">
                <a:effectLst/>
                <a:latin typeface="Arial" panose="020B0604020202090204" pitchFamily="34" charset="0"/>
              </a:rPr>
              <a:t>24.70</a:t>
            </a:r>
            <a:r>
              <a:rPr lang="zh-CN" altLang="en-US" dirty="0">
                <a:latin typeface="Arial" panose="020B0604020202090204" pitchFamily="34" charset="0"/>
              </a:rPr>
              <a:t>降低到</a:t>
            </a:r>
            <a:r>
              <a:rPr lang="en-US" altLang="zh-CN" dirty="0">
                <a:effectLst/>
                <a:latin typeface="Arial" panose="020B0604020202090204" pitchFamily="34" charset="0"/>
              </a:rPr>
              <a:t>9.33</a:t>
            </a:r>
            <a:r>
              <a:rPr lang="zh-CN" altLang="en-US" dirty="0">
                <a:latin typeface="Arial" panose="020B0604020202090204" pitchFamily="34" charset="0"/>
              </a:rPr>
              <a:t>，在</a:t>
            </a:r>
            <a:r>
              <a:rPr lang="en-US" altLang="zh-CN" dirty="0">
                <a:latin typeface="Arial" panose="020B0604020202090204" pitchFamily="34" charset="0"/>
              </a:rPr>
              <a:t>LN-COCO</a:t>
            </a:r>
            <a:r>
              <a:rPr lang="zh-CN" altLang="en-US" dirty="0">
                <a:latin typeface="Arial" panose="020B0604020202090204" pitchFamily="34" charset="0"/>
              </a:rPr>
              <a:t>数据集</a:t>
            </a:r>
            <a:r>
              <a:rPr lang="en-US" altLang="zh-CN" dirty="0">
                <a:latin typeface="Arial" panose="020B0604020202090204" pitchFamily="34" charset="0"/>
              </a:rPr>
              <a:t>(the MS-COCO portion of Localized Narratives)</a:t>
            </a:r>
            <a:r>
              <a:rPr lang="zh-CN" altLang="en-US" dirty="0">
                <a:latin typeface="Arial" panose="020B0604020202090204" pitchFamily="34" charset="0"/>
              </a:rPr>
              <a:t>上将</a:t>
            </a:r>
            <a:r>
              <a:rPr lang="en-US" altLang="zh-CN" dirty="0">
                <a:latin typeface="Arial" panose="020B0604020202090204" pitchFamily="34" charset="0"/>
              </a:rPr>
              <a:t>FID</a:t>
            </a:r>
            <a:r>
              <a:rPr lang="zh-CN" altLang="en-US" dirty="0">
                <a:latin typeface="Arial" panose="020B0604020202090204" pitchFamily="34" charset="0"/>
              </a:rPr>
              <a:t>从</a:t>
            </a:r>
            <a:r>
              <a:rPr lang="en-US" altLang="zh-CN" dirty="0">
                <a:latin typeface="Arial" panose="020B0604020202090204" pitchFamily="34" charset="0"/>
              </a:rPr>
              <a:t>48.70</a:t>
            </a:r>
            <a:r>
              <a:rPr lang="zh-CN" altLang="en-US" dirty="0">
                <a:latin typeface="Arial" panose="020B0604020202090204" pitchFamily="34" charset="0"/>
              </a:rPr>
              <a:t>降低到</a:t>
            </a:r>
            <a:r>
              <a:rPr lang="en-US" altLang="zh-CN" dirty="0">
                <a:latin typeface="Arial" panose="020B0604020202090204" pitchFamily="34" charset="0"/>
              </a:rPr>
              <a:t>14.12</a:t>
            </a:r>
            <a:r>
              <a:rPr lang="zh-CN" altLang="en-US" dirty="0">
                <a:latin typeface="Arial" panose="020B0604020202090204" pitchFamily="34" charset="0"/>
              </a:rPr>
              <a:t> </a:t>
            </a:r>
            <a:r>
              <a:rPr lang="zh-CN" altLang="en-US" dirty="0">
                <a:effectLst/>
                <a:latin typeface="Arial" panose="020B0604020202090204" pitchFamily="34" charset="0"/>
              </a:rPr>
              <a:t>。</a:t>
            </a:r>
            <a:endParaRPr lang="en-US" altLang="zh-CN" dirty="0">
              <a:effectLst/>
              <a:latin typeface="Arial" panose="020B0604020202090204" pitchFamily="34" charset="0"/>
            </a:endParaRPr>
          </a:p>
          <a:p>
            <a:pPr marL="285750" lvl="0" indent="-285750">
              <a:lnSpc>
                <a:spcPct val="150000"/>
              </a:lnSpc>
              <a:buFont typeface="Arial" panose="020B0604020202090204" pitchFamily="34" charset="0"/>
              <a:buChar char="•"/>
              <a:defRPr/>
            </a:pPr>
            <a:r>
              <a:rPr lang="zh-CN" altLang="en-US" dirty="0">
                <a:effectLst/>
                <a:latin typeface="Arial" panose="020B0604020202090204" pitchFamily="34" charset="0"/>
              </a:rPr>
              <a:t>我们将</a:t>
            </a:r>
            <a:r>
              <a:rPr lang="en-US" altLang="zh-CN" dirty="0">
                <a:effectLst/>
                <a:latin typeface="Arial" panose="020B0604020202090204" pitchFamily="34" charset="0"/>
              </a:rPr>
              <a:t>XMC-GAN</a:t>
            </a:r>
            <a:r>
              <a:rPr lang="zh-CN" altLang="en-US" dirty="0">
                <a:effectLst/>
                <a:latin typeface="Arial" panose="020B0604020202090204" pitchFamily="34" charset="0"/>
              </a:rPr>
              <a:t>与三种最新模型进行了全面的人工评估。这些表明</a:t>
            </a:r>
            <a:r>
              <a:rPr lang="en-US" altLang="zh-CN" dirty="0">
                <a:effectLst/>
                <a:latin typeface="Arial" panose="020B0604020202090204" pitchFamily="34" charset="0"/>
              </a:rPr>
              <a:t>77.3%</a:t>
            </a:r>
            <a:r>
              <a:rPr lang="zh-CN" altLang="en-US" dirty="0">
                <a:effectLst/>
                <a:latin typeface="Arial" panose="020B0604020202090204" pitchFamily="34" charset="0"/>
              </a:rPr>
              <a:t>的人更喜欢</a:t>
            </a:r>
            <a:r>
              <a:rPr lang="en-US" altLang="zh-CN" dirty="0">
                <a:effectLst/>
                <a:latin typeface="Arial" panose="020B0604020202090204" pitchFamily="34" charset="0"/>
              </a:rPr>
              <a:t>XMC-GAN</a:t>
            </a:r>
            <a:r>
              <a:rPr lang="zh-CN" altLang="en-US" dirty="0">
                <a:effectLst/>
                <a:latin typeface="Arial" panose="020B0604020202090204" pitchFamily="34" charset="0"/>
              </a:rPr>
              <a:t>的图像真实感，</a:t>
            </a:r>
            <a:r>
              <a:rPr lang="en-US" altLang="zh-CN" dirty="0">
                <a:effectLst/>
                <a:latin typeface="Arial" panose="020B0604020202090204" pitchFamily="34" charset="0"/>
              </a:rPr>
              <a:t>74.1%</a:t>
            </a:r>
            <a:r>
              <a:rPr lang="zh-CN" altLang="en-US" dirty="0">
                <a:effectLst/>
                <a:latin typeface="Arial" panose="020B0604020202090204" pitchFamily="34" charset="0"/>
              </a:rPr>
              <a:t>的人更喜欢图像文本对齐。</a:t>
            </a:r>
            <a:endParaRPr lang="en-US" altLang="zh-CN" dirty="0">
              <a:effectLst/>
              <a:latin typeface="Arial" panose="020B0604020202090204" pitchFamily="34" charset="0"/>
            </a:endParaRPr>
          </a:p>
          <a:p>
            <a:pPr marL="285750" lvl="0" indent="-285750">
              <a:lnSpc>
                <a:spcPct val="150000"/>
              </a:lnSpc>
              <a:buFont typeface="Arial" panose="020B0604020202090204" pitchFamily="34" charset="0"/>
              <a:buChar char="•"/>
              <a:defRPr/>
            </a:pPr>
            <a:r>
              <a:rPr lang="zh-CN" altLang="en-US" dirty="0">
                <a:effectLst/>
                <a:latin typeface="Arial" panose="020B0604020202090204" pitchFamily="34" charset="0"/>
              </a:rPr>
              <a:t>我们在具有挑战性的</a:t>
            </a:r>
            <a:r>
              <a:rPr lang="en-US" altLang="zh-CN" dirty="0">
                <a:effectLst/>
                <a:latin typeface="Arial" panose="020B0604020202090204" pitchFamily="34" charset="0"/>
              </a:rPr>
              <a:t>LN-</a:t>
            </a:r>
            <a:r>
              <a:rPr lang="en-US" altLang="zh-CN" dirty="0" err="1">
                <a:effectLst/>
                <a:latin typeface="Arial" panose="020B0604020202090204" pitchFamily="34" charset="0"/>
              </a:rPr>
              <a:t>OpenImages</a:t>
            </a:r>
            <a:r>
              <a:rPr lang="zh-CN" altLang="en-US" dirty="0">
                <a:effectLst/>
                <a:latin typeface="Arial" panose="020B0604020202090204" pitchFamily="34" charset="0"/>
              </a:rPr>
              <a:t>（本地化叙事的</a:t>
            </a:r>
            <a:r>
              <a:rPr lang="en-US" altLang="zh-CN" dirty="0" err="1">
                <a:effectLst/>
                <a:latin typeface="Arial" panose="020B0604020202090204" pitchFamily="34" charset="0"/>
              </a:rPr>
              <a:t>OpenImages</a:t>
            </a:r>
            <a:r>
              <a:rPr lang="zh-CN" altLang="en-US" dirty="0">
                <a:effectLst/>
                <a:latin typeface="Arial" panose="020B0604020202090204" pitchFamily="34" charset="0"/>
              </a:rPr>
              <a:t>子集）上建立了一个强大的基准。据我们所知，这是第一次对开放图像的各种图像和描述进行文本到图像结果培训和测试。</a:t>
            </a:r>
            <a:endParaRPr lang="en-US" altLang="zh-CN" dirty="0">
              <a:effectLst/>
              <a:latin typeface="Arial" panose="020B0604020202090204" pitchFamily="34" charset="0"/>
            </a:endParaRPr>
          </a:p>
          <a:p>
            <a:pPr marL="285750" lvl="0" indent="-285750">
              <a:lnSpc>
                <a:spcPct val="150000"/>
              </a:lnSpc>
              <a:buFont typeface="Arial" panose="020B0604020202090204" pitchFamily="34" charset="0"/>
              <a:buChar char="•"/>
              <a:defRPr/>
            </a:pPr>
            <a:r>
              <a:rPr lang="zh-CN" altLang="en-US" dirty="0">
                <a:effectLst/>
                <a:latin typeface="Arial" panose="020B0604020202090204" pitchFamily="34" charset="0"/>
              </a:rPr>
              <a:t>我们对</a:t>
            </a:r>
            <a:r>
              <a:rPr lang="en-US" altLang="zh-CN" dirty="0">
                <a:effectLst/>
                <a:latin typeface="Arial" panose="020B0604020202090204" pitchFamily="34" charset="0"/>
              </a:rPr>
              <a:t>XMC-GAN</a:t>
            </a:r>
            <a:r>
              <a:rPr lang="zh-CN" altLang="en-US" dirty="0">
                <a:effectLst/>
                <a:latin typeface="Arial" panose="020B0604020202090204" pitchFamily="34" charset="0"/>
              </a:rPr>
              <a:t>中使用的对比损失进行了深入分析，为条件</a:t>
            </a:r>
            <a:r>
              <a:rPr lang="en-US" altLang="zh-CN" dirty="0">
                <a:effectLst/>
                <a:latin typeface="Arial" panose="020B0604020202090204" pitchFamily="34" charset="0"/>
              </a:rPr>
              <a:t>GAN</a:t>
            </a:r>
            <a:r>
              <a:rPr lang="zh-CN" altLang="en-US" dirty="0">
                <a:effectLst/>
                <a:latin typeface="Arial" panose="020B0604020202090204" pitchFamily="34" charset="0"/>
              </a:rPr>
              <a:t>中的对比学习提供了通用的建模见解</a:t>
            </a:r>
            <a:endParaRPr lang="en-US" altLang="zh-CN" dirty="0">
              <a:effectLst/>
              <a:latin typeface="Arial" panose="020B0604020202090204" pitchFamily="34" charset="0"/>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81055B-B389-4C14-AE18-C0AA2C39AD5C}"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69CF30-91FD-4035-87CE-9E7C692CEEA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81055B-B389-4C14-AE18-C0AA2C39AD5C}"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69CF30-91FD-4035-87CE-9E7C692CEEA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81055B-B389-4C14-AE18-C0AA2C39AD5C}"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69CF30-91FD-4035-87CE-9E7C692CEEA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81055B-B389-4C14-AE18-C0AA2C39AD5C}"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69CF30-91FD-4035-87CE-9E7C692CEEA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81055B-B389-4C14-AE18-C0AA2C39AD5C}"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69CF30-91FD-4035-87CE-9E7C692CEEA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81055B-B389-4C14-AE18-C0AA2C39AD5C}" type="datetimeFigureOut">
              <a:rPr lang="zh-CN" altLang="en-US" smtClean="0"/>
              <a:t>2021/10/22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69CF30-91FD-4035-87CE-9E7C692CEEA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81055B-B389-4C14-AE18-C0AA2C39AD5C}" type="datetimeFigureOut">
              <a:rPr lang="zh-CN" altLang="en-US" smtClean="0"/>
              <a:t>2021/10/22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469CF30-91FD-4035-87CE-9E7C692CEEA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81055B-B389-4C14-AE18-C0AA2C39AD5C}" type="datetimeFigureOut">
              <a:rPr lang="zh-CN" altLang="en-US" smtClean="0"/>
              <a:t>2021/10/22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469CF30-91FD-4035-87CE-9E7C692CEEA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81055B-B389-4C14-AE18-C0AA2C39AD5C}" type="datetimeFigureOut">
              <a:rPr lang="zh-CN" altLang="en-US" smtClean="0"/>
              <a:t>2021/10/22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469CF30-91FD-4035-87CE-9E7C692CEEA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81055B-B389-4C14-AE18-C0AA2C39AD5C}" type="datetimeFigureOut">
              <a:rPr lang="zh-CN" altLang="en-US" smtClean="0"/>
              <a:t>2021/10/22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69CF30-91FD-4035-87CE-9E7C692CEEA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81055B-B389-4C14-AE18-C0AA2C39AD5C}" type="datetimeFigureOut">
              <a:rPr lang="zh-CN" altLang="en-US" smtClean="0"/>
              <a:t>2021/10/22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69CF30-91FD-4035-87CE-9E7C692CEEA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81055B-B389-4C14-AE18-C0AA2C39AD5C}" type="datetimeFigureOut">
              <a:rPr lang="zh-CN" altLang="en-US" smtClean="0"/>
              <a:t>2021/10/22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9CF30-91FD-4035-87CE-9E7C692CEEA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jpe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6.jpe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6.jpeg"/><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6.jpeg"/><Relationship Id="rId7"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5.png"/><Relationship Id="rId9"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hyperlink" Target="https://zhuanlan.zhihu.com/p/334772391" TargetMode="External"/><Relationship Id="rId3" Type="http://schemas.openxmlformats.org/officeDocument/2006/relationships/image" Target="../media/image6.jpeg"/><Relationship Id="rId7" Type="http://schemas.openxmlformats.org/officeDocument/2006/relationships/hyperlink" Target="https://github.com/google-research/xmcgan_image_generation"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hyperlink" Target="https://zhuanlan.zhihu.com/p/317711322" TargetMode="External"/><Relationship Id="rId5" Type="http://schemas.openxmlformats.org/officeDocument/2006/relationships/hyperlink" Target="https://openaccess.thecvf.com/content/CVPR2021/papers/Zhang_Cross-Modal_Contrastive_Learning_for_Text-to-Image_Generation_CVPR_2021_paper.pdf" TargetMode="External"/><Relationship Id="rId4" Type="http://schemas.openxmlformats.org/officeDocument/2006/relationships/image" Target="../media/image5.png"/><Relationship Id="rId9" Type="http://schemas.openxmlformats.org/officeDocument/2006/relationships/hyperlink" Target="https://zhuanlan.zhihu.com/p/141141365"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5.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11037454" y="184435"/>
            <a:ext cx="1034080" cy="1040347"/>
          </a:xfrm>
          <a:prstGeom prst="rect">
            <a:avLst/>
          </a:prstGeom>
        </p:spPr>
      </p:pic>
      <p:pic>
        <p:nvPicPr>
          <p:cNvPr id="4" name="图片 3"/>
          <p:cNvPicPr>
            <a:picLocks noChangeAspect="1"/>
          </p:cNvPicPr>
          <p:nvPr/>
        </p:nvPicPr>
        <p:blipFill>
          <a:blip r:embed="rId6" cstate="print">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8354609" y="355344"/>
            <a:ext cx="2328433" cy="698530"/>
          </a:xfrm>
          <a:prstGeom prst="rect">
            <a:avLst/>
          </a:prstGeom>
        </p:spPr>
      </p:pic>
      <p:sp>
        <p:nvSpPr>
          <p:cNvPr id="8" name="标题 1"/>
          <p:cNvSpPr>
            <a:spLocks noGrp="1"/>
          </p:cNvSpPr>
          <p:nvPr>
            <p:ph type="ctrTitle"/>
          </p:nvPr>
        </p:nvSpPr>
        <p:spPr>
          <a:xfrm>
            <a:off x="634302" y="1791855"/>
            <a:ext cx="10923396" cy="1267435"/>
          </a:xfrm>
        </p:spPr>
        <p:txBody>
          <a:bodyPr>
            <a:normAutofit fontScale="90000"/>
          </a:bodyPr>
          <a:lstStyle/>
          <a:p>
            <a:r>
              <a:rPr lang="en-US" altLang="zh-CN" sz="4800" b="1" dirty="0">
                <a:latin typeface="Times New Roman" panose="02020503050405090304" pitchFamily="18" charset="0"/>
                <a:cs typeface="Times New Roman" panose="02020503050405090304" pitchFamily="18" charset="0"/>
              </a:rPr>
              <a:t>Cross-Modal Contrastive Learning for Text-to-Image Generation</a:t>
            </a:r>
            <a:endParaRPr lang="zh-CN" altLang="zh-CN" sz="4800" b="1" dirty="0">
              <a:latin typeface="Times New Roman" panose="02020503050405090304" pitchFamily="18" charset="0"/>
              <a:cs typeface="Times New Roman" panose="02020503050405090304" pitchFamily="18" charset="0"/>
            </a:endParaRPr>
          </a:p>
        </p:txBody>
      </p:sp>
      <p:sp>
        <p:nvSpPr>
          <p:cNvPr id="5" name="标题 1"/>
          <p:cNvSpPr txBox="1"/>
          <p:nvPr/>
        </p:nvSpPr>
        <p:spPr>
          <a:xfrm>
            <a:off x="282222" y="4772370"/>
            <a:ext cx="11627556" cy="95397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200" dirty="0">
                <a:latin typeface="Times New Roman" panose="02020503050405090304" pitchFamily="18" charset="0"/>
                <a:ea typeface="宋体" panose="02010600030101010101" pitchFamily="2" charset="-122"/>
                <a:cs typeface="Times New Roman" panose="02020503050405090304" pitchFamily="18" charset="0"/>
              </a:rPr>
              <a:t>CVPR 2021</a:t>
            </a:r>
          </a:p>
          <a:p>
            <a:r>
              <a:rPr lang="fr-FR" altLang="zh-CN" sz="3200" dirty="0">
                <a:latin typeface="Times New Roman" panose="02020503050405090304" pitchFamily="18" charset="0"/>
                <a:ea typeface="宋体" panose="02010600030101010101" pitchFamily="2" charset="-122"/>
                <a:cs typeface="Times New Roman" panose="02020503050405090304" pitchFamily="18" charset="0"/>
              </a:rPr>
              <a:t>Han Zhang, Jing Y u Koh, Jason Baldridge, Honglak Lee,</a:t>
            </a:r>
            <a:r>
              <a:rPr lang="en-US" altLang="zh-CN" sz="3200" dirty="0" err="1">
                <a:latin typeface="Times New Roman" panose="02020503050405090304" pitchFamily="18" charset="0"/>
                <a:ea typeface="宋体" panose="02010600030101010101" pitchFamily="2" charset="-122"/>
                <a:cs typeface="Times New Roman" panose="02020503050405090304" pitchFamily="18" charset="0"/>
              </a:rPr>
              <a:t>Yinfei</a:t>
            </a:r>
            <a:r>
              <a:rPr lang="en-US" altLang="zh-CN" sz="3200" dirty="0">
                <a:latin typeface="Times New Roman" panose="02020503050405090304" pitchFamily="18" charset="0"/>
                <a:ea typeface="宋体" panose="02010600030101010101" pitchFamily="2" charset="-122"/>
                <a:cs typeface="Times New Roman" panose="02020503050405090304" pitchFamily="18" charset="0"/>
              </a:rPr>
              <a:t> Yang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414558" y="178654"/>
            <a:ext cx="1077491" cy="1077491"/>
          </a:xfrm>
          <a:prstGeom prst="rect">
            <a:avLst/>
          </a:prstGeom>
        </p:spPr>
      </p:pic>
      <p:sp>
        <p:nvSpPr>
          <p:cNvPr id="4" name="文本框 3"/>
          <p:cNvSpPr txBox="1"/>
          <p:nvPr/>
        </p:nvSpPr>
        <p:spPr>
          <a:xfrm>
            <a:off x="3532065" y="1843950"/>
            <a:ext cx="5127870"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dirty="0">
                <a:solidFill>
                  <a:prstClr val="black"/>
                </a:solidFill>
                <a:latin typeface="等线" panose="02010600030101010101" charset="-122"/>
                <a:ea typeface="等线" panose="02010600030101010101" charset="-122"/>
              </a:rPr>
              <a:t>第一部分：问题背景</a:t>
            </a:r>
            <a:endParaRPr lang="en-US" altLang="zh-CN" sz="4000" dirty="0">
              <a:solidFill>
                <a:prstClr val="black"/>
              </a:solidFill>
              <a:latin typeface="等线" panose="02010600030101010101" charset="-122"/>
              <a:ea typeface="等线" panose="02010600030101010101"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第二部分：主要贡献</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第三部分：</a:t>
            </a:r>
            <a:r>
              <a:rPr lang="zh-CN" altLang="en-US" sz="4000" b="1" dirty="0">
                <a:effectLst/>
                <a:latin typeface="Arial" panose="020B0604020202090204" pitchFamily="34" charset="0"/>
              </a:rPr>
              <a:t>模型方法</a:t>
            </a:r>
            <a:endParaRPr lang="en-US" altLang="zh-CN" sz="4000" b="1" dirty="0">
              <a:effectLst/>
              <a:latin typeface="Arial" panose="020B060402020209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dirty="0">
                <a:solidFill>
                  <a:prstClr val="black"/>
                </a:solidFill>
                <a:latin typeface="等线" panose="02010600030101010101" charset="-122"/>
                <a:ea typeface="等线" panose="02010600030101010101" charset="-122"/>
              </a:rPr>
              <a:t>第四部分：</a:t>
            </a:r>
            <a:r>
              <a:rPr lang="zh-CN" altLang="en-US" sz="4000" dirty="0">
                <a:effectLst/>
                <a:latin typeface="Arial" panose="020B0604020202090204" pitchFamily="34" charset="0"/>
              </a:rPr>
              <a:t>实验结果</a:t>
            </a:r>
            <a:endParaRPr lang="en-US" altLang="zh-CN" sz="4000" dirty="0">
              <a:effectLst/>
              <a:latin typeface="Arial" panose="020B060402020209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dirty="0">
                <a:solidFill>
                  <a:prstClr val="black"/>
                </a:solidFill>
                <a:latin typeface="等线" panose="02010600030101010101" charset="-122"/>
                <a:ea typeface="等线" panose="02010600030101010101" charset="-122"/>
              </a:rPr>
              <a:t>第五部分：</a:t>
            </a:r>
            <a:r>
              <a:rPr lang="zh-CN" altLang="en-US" sz="4000" dirty="0">
                <a:effectLst/>
                <a:latin typeface="Arial" panose="020B0604020202090204" pitchFamily="34" charset="0"/>
              </a:rPr>
              <a:t>结论</a:t>
            </a:r>
            <a:endParaRPr lang="en-US" altLang="zh-CN" sz="4000" dirty="0">
              <a:solidFill>
                <a:prstClr val="black"/>
              </a:solidFill>
              <a:latin typeface="等线" panose="02010600030101010101" charset="-122"/>
              <a:ea typeface="等线" panose="0201060003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30" y="174632"/>
            <a:ext cx="4833144"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第三部分：模型方法</a:t>
            </a: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p:sp>
        <p:nvSpPr>
          <p:cNvPr id="4" name="矩形 3"/>
          <p:cNvSpPr/>
          <p:nvPr/>
        </p:nvSpPr>
        <p:spPr>
          <a:xfrm>
            <a:off x="695435" y="1633923"/>
            <a:ext cx="10320848" cy="872034"/>
          </a:xfrm>
          <a:prstGeom prst="rect">
            <a:avLst/>
          </a:prstGeom>
        </p:spPr>
        <p:txBody>
          <a:bodyPr wrap="square">
            <a:spAutoFit/>
          </a:bodyPr>
          <a:lstStyle/>
          <a:p>
            <a:pPr>
              <a:lnSpc>
                <a:spcPct val="150000"/>
              </a:lnSpc>
              <a:defRPr/>
            </a:pPr>
            <a:r>
              <a:rPr lang="en-US" altLang="zh-CN" dirty="0">
                <a:latin typeface="Arial" panose="020B0604020202090204" pitchFamily="34" charset="0"/>
              </a:rPr>
              <a:t>        </a:t>
            </a:r>
            <a:endParaRPr lang="zh-CN" altLang="en-US" dirty="0">
              <a:latin typeface="Arial" panose="020B0604020202090204" pitchFamily="34" charset="0"/>
            </a:endParaRPr>
          </a:p>
          <a:p>
            <a:pPr lvl="0">
              <a:lnSpc>
                <a:spcPct val="150000"/>
              </a:lnSpc>
              <a:defRPr/>
            </a:pPr>
            <a:endParaRPr lang="zh-CN" altLang="en-US" dirty="0">
              <a:latin typeface="Arial" panose="020B0604020202090204" pitchFamily="34" charset="0"/>
            </a:endParaRPr>
          </a:p>
        </p:txBody>
      </p:sp>
      <p:cxnSp>
        <p:nvCxnSpPr>
          <p:cNvPr id="7" name="直接连接符 6"/>
          <p:cNvCxnSpPr/>
          <p:nvPr/>
        </p:nvCxnSpPr>
        <p:spPr>
          <a:xfrm>
            <a:off x="926679" y="1441563"/>
            <a:ext cx="7866339" cy="46865"/>
          </a:xfrm>
          <a:prstGeom prst="line">
            <a:avLst/>
          </a:prstGeom>
          <a:ln w="9525"/>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926678" y="842097"/>
            <a:ext cx="8115721" cy="646331"/>
          </a:xfrm>
          <a:prstGeom prst="rect">
            <a:avLst/>
          </a:prstGeom>
          <a:noFill/>
        </p:spPr>
        <p:txBody>
          <a:bodyPr wrap="square" rtlCol="0">
            <a:spAutoFit/>
          </a:bodyPr>
          <a:lstStyle/>
          <a:p>
            <a:pPr lvl="0">
              <a:defRPr/>
            </a:pPr>
            <a:r>
              <a:rPr lang="en-US" altLang="zh-CN" sz="3600" b="1" dirty="0">
                <a:solidFill>
                  <a:prstClr val="black"/>
                </a:solidFill>
                <a:latin typeface="Times New Roman" panose="02020503050405090304" pitchFamily="18" charset="0"/>
                <a:ea typeface="等线" panose="02010600030101010101" charset="-122"/>
              </a:rPr>
              <a:t> Contrastive Representation Learning</a:t>
            </a:r>
            <a:endParaRPr kumimoji="0" lang="en-US" altLang="zh-CN" sz="3600" b="1" i="0" u="none" strike="noStrike" kern="1200" cap="none" spc="0" normalizeH="0" baseline="0" noProof="0" dirty="0">
              <a:ln>
                <a:noFill/>
              </a:ln>
              <a:solidFill>
                <a:prstClr val="black"/>
              </a:solidFill>
              <a:effectLst/>
              <a:uLnTx/>
              <a:uFillTx/>
              <a:latin typeface="Times New Roman" panose="02020503050405090304" pitchFamily="18" charset="0"/>
              <a:ea typeface="等线" panose="02010600030101010101" charset="-122"/>
              <a:cs typeface="+mn-cs"/>
            </a:endParaRPr>
          </a:p>
        </p:txBody>
      </p:sp>
      <mc:AlternateContent xmlns:mc="http://schemas.openxmlformats.org/markup-compatibility/2006" xmlns:a14="http://schemas.microsoft.com/office/drawing/2010/main">
        <mc:Choice Requires="a14">
          <p:sp>
            <p:nvSpPr>
              <p:cNvPr id="39" name="矩形 38"/>
              <p:cNvSpPr/>
              <p:nvPr/>
            </p:nvSpPr>
            <p:spPr>
              <a:xfrm>
                <a:off x="695435" y="1633923"/>
                <a:ext cx="10320848" cy="1287532"/>
              </a:xfrm>
              <a:prstGeom prst="rect">
                <a:avLst/>
              </a:prstGeom>
            </p:spPr>
            <p:txBody>
              <a:bodyPr wrap="square">
                <a:spAutoFit/>
              </a:bodyPr>
              <a:lstStyle/>
              <a:p>
                <a:pPr>
                  <a:lnSpc>
                    <a:spcPct val="150000"/>
                  </a:lnSpc>
                  <a:defRPr/>
                </a:pPr>
                <a:r>
                  <a:rPr lang="en-US" altLang="zh-CN" dirty="0">
                    <a:latin typeface="Arial" panose="020B0604020202090204" pitchFamily="34" charset="0"/>
                  </a:rPr>
                  <a:t>        </a:t>
                </a:r>
                <a:r>
                  <a:rPr lang="zh-CN" altLang="en-US" dirty="0">
                    <a:latin typeface="Arial" panose="020B0604020202090204" pitchFamily="34" charset="0"/>
                  </a:rPr>
                  <a:t>表示学习的核心就是要学习一个映射函数 </a:t>
                </a:r>
                <a14:m>
                  <m:oMath xmlns:m="http://schemas.openxmlformats.org/officeDocument/2006/math">
                    <m:r>
                      <a:rPr lang="en-US" altLang="zh-CN" b="0" i="1" smtClean="0">
                        <a:latin typeface="Cambria Math" panose="02040503050406030204" pitchFamily="18" charset="0"/>
                      </a:rPr>
                      <m:t>𝑓</m:t>
                    </m:r>
                  </m:oMath>
                </a14:m>
                <a:r>
                  <a:rPr lang="zh-CN" altLang="en-US" dirty="0">
                    <a:latin typeface="Arial" panose="020B0604020202090204" pitchFamily="34" charset="0"/>
                  </a:rPr>
                  <a:t>，把样本</a:t>
                </a:r>
                <a14:m>
                  <m:oMath xmlns:m="http://schemas.openxmlformats.org/officeDocument/2006/math">
                    <m:r>
                      <a:rPr lang="en-US" altLang="zh-CN" b="0" i="1" dirty="0" smtClean="0">
                        <a:latin typeface="Cambria Math" panose="02040503050406030204" pitchFamily="18" charset="0"/>
                      </a:rPr>
                      <m:t>𝑥</m:t>
                    </m:r>
                  </m:oMath>
                </a14:m>
                <a:r>
                  <a:rPr lang="zh-CN" altLang="en-US" dirty="0">
                    <a:latin typeface="Arial" panose="020B0604020202090204" pitchFamily="34" charset="0"/>
                  </a:rPr>
                  <a:t>编码成其表示 </a:t>
                </a:r>
                <a14:m>
                  <m:oMath xmlns:m="http://schemas.openxmlformats.org/officeDocument/2006/math">
                    <m:r>
                      <a:rPr lang="en-US" altLang="zh-CN" b="0" i="1" dirty="0" smtClean="0">
                        <a:latin typeface="Cambria Math" panose="02040503050406030204" pitchFamily="18" charset="0"/>
                      </a:rPr>
                      <m:t>𝑓</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oMath>
                </a14:m>
                <a:r>
                  <a:rPr lang="zh-CN" altLang="en-US" dirty="0">
                    <a:latin typeface="Arial" panose="020B0604020202090204" pitchFamily="34" charset="0"/>
                  </a:rPr>
                  <a:t>，并使得这个</a:t>
                </a:r>
                <a14:m>
                  <m:oMath xmlns:m="http://schemas.openxmlformats.org/officeDocument/2006/math">
                    <m:r>
                      <a:rPr lang="en-US" altLang="zh-CN" i="1">
                        <a:latin typeface="Cambria Math" panose="02040503050406030204" pitchFamily="18" charset="0"/>
                      </a:rPr>
                      <m:t>𝑓</m:t>
                    </m:r>
                  </m:oMath>
                </a14:m>
                <a:r>
                  <a:rPr lang="zh-CN" altLang="en-US" dirty="0">
                    <a:latin typeface="Arial" panose="020B0604020202090204" pitchFamily="34" charset="0"/>
                  </a:rPr>
                  <a:t>满足下面这个式子：</a:t>
                </a:r>
              </a:p>
              <a:p>
                <a:pPr lvl="0">
                  <a:lnSpc>
                    <a:spcPct val="150000"/>
                  </a:lnSpc>
                  <a:defRPr/>
                </a:pPr>
                <a:endParaRPr lang="zh-CN" altLang="en-US" dirty="0">
                  <a:latin typeface="Arial" panose="020B0604020202090204" pitchFamily="34" charset="0"/>
                </a:endParaRPr>
              </a:p>
            </p:txBody>
          </p:sp>
        </mc:Choice>
        <mc:Fallback xmlns="">
          <p:sp>
            <p:nvSpPr>
              <p:cNvPr id="39" name="矩形 38"/>
              <p:cNvSpPr>
                <a:spLocks noRot="1" noChangeAspect="1" noMove="1" noResize="1" noEditPoints="1" noAdjustHandles="1" noChangeArrowheads="1" noChangeShapeType="1" noTextEdit="1"/>
              </p:cNvSpPr>
              <p:nvPr/>
            </p:nvSpPr>
            <p:spPr>
              <a:xfrm>
                <a:off x="695435" y="1633923"/>
                <a:ext cx="10320848" cy="1287532"/>
              </a:xfrm>
              <a:prstGeom prst="rect">
                <a:avLst/>
              </a:prstGeom>
              <a:blipFill rotWithShape="1">
                <a:blip r:embed="rId5"/>
                <a:stretch>
                  <a:fillRect l="-1" t="-5" r="3" b="-48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p:cNvSpPr txBox="1"/>
              <p:nvPr/>
            </p:nvSpPr>
            <p:spPr>
              <a:xfrm>
                <a:off x="695434" y="3473151"/>
                <a:ext cx="10231183" cy="669992"/>
              </a:xfrm>
              <a:prstGeom prst="rect">
                <a:avLst/>
              </a:prstGeom>
              <a:noFill/>
            </p:spPr>
            <p:txBody>
              <a:bodyPr wrap="square">
                <a:spAutoFit/>
              </a:bodyPr>
              <a:lstStyle/>
              <a:p>
                <a:r>
                  <a:rPr lang="zh-CN" altLang="en-US" dirty="0"/>
                  <a:t>        这里的</a:t>
                </a:r>
                <a14:m>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x</m:t>
                        </m:r>
                      </m:e>
                      <m:sup>
                        <m:r>
                          <a:rPr lang="en-US" altLang="zh-CN" b="0" i="1" smtClean="0">
                            <a:latin typeface="Cambria Math" panose="02040503050406030204" pitchFamily="18" charset="0"/>
                          </a:rPr>
                          <m:t>+</m:t>
                        </m:r>
                      </m:sup>
                    </m:sSup>
                  </m:oMath>
                </a14:m>
                <a:r>
                  <a:rPr lang="zh-CN" altLang="en-US" dirty="0"/>
                  <a:t>就是和</a:t>
                </a:r>
                <a14:m>
                  <m:oMath xmlns:m="http://schemas.openxmlformats.org/officeDocument/2006/math">
                    <m:r>
                      <a:rPr lang="en-US" altLang="zh-CN" i="1" dirty="0">
                        <a:latin typeface="Cambria Math" panose="02040503050406030204" pitchFamily="18" charset="0"/>
                      </a:rPr>
                      <m:t>𝑥</m:t>
                    </m:r>
                  </m:oMath>
                </a14:m>
                <a:r>
                  <a:rPr lang="zh-CN" altLang="en-US" dirty="0"/>
                  <a:t>类似的样本，</a:t>
                </a:r>
                <a:r>
                  <a:rPr lang="en-US" altLang="zh-CN" dirty="0"/>
                  <a:t> </a:t>
                </a:r>
                <a14:m>
                  <m:oMath xmlns:m="http://schemas.openxmlformats.org/officeDocument/2006/math">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x</m:t>
                        </m:r>
                      </m:e>
                      <m:sup>
                        <m:r>
                          <a:rPr lang="en-US" altLang="zh-CN" b="0" i="1" smtClean="0">
                            <a:latin typeface="Cambria Math" panose="02040503050406030204" pitchFamily="18" charset="0"/>
                          </a:rPr>
                          <m:t>−</m:t>
                        </m:r>
                      </m:sup>
                    </m:sSup>
                  </m:oMath>
                </a14:m>
                <a:r>
                  <a:rPr lang="zh-CN" altLang="en-US" dirty="0"/>
                  <a:t>就是和</a:t>
                </a:r>
                <a14:m>
                  <m:oMath xmlns:m="http://schemas.openxmlformats.org/officeDocument/2006/math">
                    <m:r>
                      <a:rPr lang="en-US" altLang="zh-CN" i="1" dirty="0">
                        <a:latin typeface="Cambria Math" panose="02040503050406030204" pitchFamily="18" charset="0"/>
                      </a:rPr>
                      <m:t>𝑥</m:t>
                    </m:r>
                  </m:oMath>
                </a14:m>
                <a:r>
                  <a:rPr lang="zh-CN" altLang="en-US" dirty="0"/>
                  <a:t>不相似的样本，</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a14:m>
                <a:r>
                  <a:rPr lang="zh-CN" altLang="en-US" dirty="0"/>
                  <a:t>这是一个度量样本之间相似程度的函数，一个比较典型的 score 函数就是就是向量内积，即优化下面这一期望</a:t>
                </a:r>
                <a:r>
                  <a:rPr lang="en-US" altLang="zh-CN" dirty="0"/>
                  <a:t>(</a:t>
                </a:r>
                <a:r>
                  <a:rPr lang="zh-CN" altLang="en-US" dirty="0"/>
                  <a:t>也称之为</a:t>
                </a:r>
                <a:r>
                  <a:rPr lang="en-US" altLang="zh-CN" dirty="0" err="1"/>
                  <a:t>InfoNCE</a:t>
                </a:r>
                <a:r>
                  <a:rPr lang="en-US" altLang="zh-CN" dirty="0"/>
                  <a:t>):</a:t>
                </a:r>
                <a:endParaRPr lang="zh-CN" altLang="en-US" dirty="0"/>
              </a:p>
            </p:txBody>
          </p:sp>
        </mc:Choice>
        <mc:Fallback xmlns="">
          <p:sp>
            <p:nvSpPr>
              <p:cNvPr id="43" name="文本框 42"/>
              <p:cNvSpPr txBox="1">
                <a:spLocks noRot="1" noChangeAspect="1" noMove="1" noResize="1" noEditPoints="1" noAdjustHandles="1" noChangeArrowheads="1" noChangeShapeType="1" noTextEdit="1"/>
              </p:cNvSpPr>
              <p:nvPr/>
            </p:nvSpPr>
            <p:spPr>
              <a:xfrm>
                <a:off x="695434" y="3473151"/>
                <a:ext cx="10231183" cy="669992"/>
              </a:xfrm>
              <a:prstGeom prst="rect">
                <a:avLst/>
              </a:prstGeom>
              <a:blipFill rotWithShape="1">
                <a:blip r:embed="rId6"/>
                <a:stretch>
                  <a:fillRect l="-1" t="-50" r="2" b="-36619"/>
                </a:stretch>
              </a:blipFill>
            </p:spPr>
            <p:txBody>
              <a:bodyPr/>
              <a:lstStyle/>
              <a:p>
                <a:r>
                  <a:rPr lang="zh-CN" altLang="en-US">
                    <a:noFill/>
                  </a:rPr>
                  <a:t> </a:t>
                </a:r>
              </a:p>
            </p:txBody>
          </p:sp>
        </mc:Fallback>
      </mc:AlternateContent>
      <p:pic>
        <p:nvPicPr>
          <p:cNvPr id="2" name="图片 1" descr="001"/>
          <p:cNvPicPr>
            <a:picLocks noChangeAspect="1"/>
          </p:cNvPicPr>
          <p:nvPr/>
        </p:nvPicPr>
        <p:blipFill>
          <a:blip r:embed="rId7"/>
          <a:stretch>
            <a:fillRect/>
          </a:stretch>
        </p:blipFill>
        <p:spPr>
          <a:xfrm>
            <a:off x="3747135" y="2529205"/>
            <a:ext cx="4217670" cy="777875"/>
          </a:xfrm>
          <a:prstGeom prst="rect">
            <a:avLst/>
          </a:prstGeom>
        </p:spPr>
      </p:pic>
      <p:pic>
        <p:nvPicPr>
          <p:cNvPr id="3" name="图片 2" descr="002"/>
          <p:cNvPicPr>
            <a:picLocks noChangeAspect="1"/>
          </p:cNvPicPr>
          <p:nvPr/>
        </p:nvPicPr>
        <p:blipFill>
          <a:blip r:embed="rId8"/>
          <a:stretch>
            <a:fillRect/>
          </a:stretch>
        </p:blipFill>
        <p:spPr>
          <a:xfrm>
            <a:off x="3530600" y="4621530"/>
            <a:ext cx="5130800" cy="12566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30" y="174632"/>
            <a:ext cx="4833144"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第三部分：模型方法</a:t>
            </a: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mc:AlternateContent xmlns:mc="http://schemas.openxmlformats.org/markup-compatibility/2006" xmlns:a14="http://schemas.microsoft.com/office/drawing/2010/main">
        <mc:Choice Requires="a14">
          <p:sp>
            <p:nvSpPr>
              <p:cNvPr id="4" name="矩形 3"/>
              <p:cNvSpPr/>
              <p:nvPr/>
            </p:nvSpPr>
            <p:spPr>
              <a:xfrm>
                <a:off x="695435" y="1633923"/>
                <a:ext cx="10320848" cy="1703030"/>
              </a:xfrm>
              <a:prstGeom prst="rect">
                <a:avLst/>
              </a:prstGeom>
            </p:spPr>
            <p:txBody>
              <a:bodyPr wrap="square">
                <a:spAutoFit/>
              </a:bodyPr>
              <a:lstStyle/>
              <a:p>
                <a:pPr>
                  <a:lnSpc>
                    <a:spcPct val="150000"/>
                  </a:lnSpc>
                  <a:defRPr/>
                </a:pPr>
                <a:r>
                  <a:rPr lang="en-US" altLang="zh-CN" dirty="0">
                    <a:latin typeface="Arial" panose="020B0604020202090204" pitchFamily="34" charset="0"/>
                  </a:rPr>
                  <a:t>        </a:t>
                </a:r>
                <a:r>
                  <a:rPr lang="en-US" altLang="zh-CN" dirty="0">
                    <a:effectLst/>
                    <a:latin typeface="Arial" panose="020B0604020202090204" pitchFamily="34" charset="0"/>
                  </a:rPr>
                  <a:t>GAN</a:t>
                </a:r>
                <a:r>
                  <a:rPr lang="zh-CN" altLang="en-US" dirty="0">
                    <a:effectLst/>
                    <a:latin typeface="Arial" panose="020B0604020202090204" pitchFamily="34" charset="0"/>
                  </a:rPr>
                  <a:t>是同时使用生成器和鉴别器的生成模型。生成器</a:t>
                </a:r>
                <a:r>
                  <a:rPr lang="en-US" altLang="zh-CN" dirty="0">
                    <a:effectLst/>
                    <a:latin typeface="Arial" panose="020B0604020202090204" pitchFamily="34" charset="0"/>
                  </a:rPr>
                  <a:t>G</a:t>
                </a:r>
                <a:r>
                  <a:rPr lang="zh-CN" altLang="en-US" dirty="0">
                    <a:effectLst/>
                    <a:latin typeface="Arial" panose="020B0604020202090204" pitchFamily="34" charset="0"/>
                  </a:rPr>
                  <a:t>映射一个潜变量</a:t>
                </a:r>
                <a14:m>
                  <m:oMath xmlns:m="http://schemas.openxmlformats.org/officeDocument/2006/math">
                    <m:r>
                      <a:rPr lang="en-US" altLang="zh-CN" b="0" i="1" smtClean="0">
                        <a:effectLst/>
                        <a:latin typeface="Cambria Math" panose="02040503050406030204" pitchFamily="18" charset="0"/>
                      </a:rPr>
                      <m:t>𝑧</m:t>
                    </m:r>
                    <m:r>
                      <a:rPr lang="en-US" altLang="zh-CN" b="0" i="1" smtClean="0">
                        <a:effectLst/>
                        <a:latin typeface="Cambria Math" panose="02040503050406030204" pitchFamily="18" charset="0"/>
                      </a:rPr>
                      <m:t>~</m:t>
                    </m:r>
                    <m:r>
                      <a:rPr lang="en-US" altLang="zh-CN" b="0" i="1" smtClean="0">
                        <a:effectLst/>
                        <a:latin typeface="Cambria Math" panose="02040503050406030204" pitchFamily="18" charset="0"/>
                      </a:rPr>
                      <m:t>𝑝</m:t>
                    </m:r>
                    <m:r>
                      <a:rPr lang="en-US" altLang="zh-CN" b="0" i="1" smtClean="0">
                        <a:effectLst/>
                        <a:latin typeface="Cambria Math" panose="02040503050406030204" pitchFamily="18" charset="0"/>
                      </a:rPr>
                      <m:t>(</m:t>
                    </m:r>
                    <m:r>
                      <a:rPr lang="en-US" altLang="zh-CN" b="0" i="1" smtClean="0">
                        <a:effectLst/>
                        <a:latin typeface="Cambria Math" panose="02040503050406030204" pitchFamily="18" charset="0"/>
                      </a:rPr>
                      <m:t>𝑧</m:t>
                    </m:r>
                    <m:r>
                      <a:rPr lang="en-US" altLang="zh-CN" b="0" i="1" smtClean="0">
                        <a:effectLst/>
                        <a:latin typeface="Cambria Math" panose="02040503050406030204" pitchFamily="18" charset="0"/>
                      </a:rPr>
                      <m:t>)</m:t>
                    </m:r>
                  </m:oMath>
                </a14:m>
                <a:r>
                  <a:rPr lang="en-US" altLang="zh-CN" dirty="0">
                    <a:effectLst/>
                    <a:latin typeface="Arial" panose="020B0604020202090204" pitchFamily="34" charset="0"/>
                  </a:rPr>
                  <a:t> </a:t>
                </a:r>
                <a:r>
                  <a:rPr lang="zh-CN" altLang="en-US" dirty="0">
                    <a:effectLst/>
                    <a:latin typeface="Arial" panose="020B0604020202090204" pitchFamily="34" charset="0"/>
                  </a:rPr>
                  <a:t>通常从高斯分布采样）到真实数据分布</a:t>
                </a:r>
                <a14:m>
                  <m:oMath xmlns:m="http://schemas.openxmlformats.org/officeDocument/2006/math">
                    <m:sSub>
                      <m:sSubPr>
                        <m:ctrlPr>
                          <a:rPr lang="en-US" altLang="zh-CN" i="1" smtClean="0">
                            <a:effectLst/>
                            <a:latin typeface="Cambria Math" panose="02040503050406030204" pitchFamily="18" charset="0"/>
                          </a:rPr>
                        </m:ctrlPr>
                      </m:sSubPr>
                      <m:e>
                        <m:r>
                          <a:rPr lang="en-US" altLang="zh-CN" b="0" i="1" smtClean="0">
                            <a:effectLst/>
                            <a:latin typeface="Cambria Math" panose="02040503050406030204" pitchFamily="18" charset="0"/>
                          </a:rPr>
                          <m:t>𝑃</m:t>
                        </m:r>
                      </m:e>
                      <m:sub>
                        <m:r>
                          <a:rPr lang="en-US" altLang="zh-CN" b="0" i="1" smtClean="0">
                            <a:effectLst/>
                            <a:latin typeface="Cambria Math" panose="02040503050406030204" pitchFamily="18" charset="0"/>
                          </a:rPr>
                          <m:t>𝑑𝑎𝑡𝑎</m:t>
                        </m:r>
                      </m:sub>
                    </m:sSub>
                  </m:oMath>
                </a14:m>
                <a:r>
                  <a:rPr lang="zh-CN" altLang="en-US" dirty="0">
                    <a:effectLst/>
                    <a:latin typeface="Arial" panose="020B0604020202090204" pitchFamily="34" charset="0"/>
                  </a:rPr>
                  <a:t>。对鉴别器</a:t>
                </a:r>
                <a:r>
                  <a:rPr lang="en-US" altLang="zh-CN" dirty="0">
                    <a:effectLst/>
                    <a:latin typeface="Arial" panose="020B0604020202090204" pitchFamily="34" charset="0"/>
                  </a:rPr>
                  <a:t>D</a:t>
                </a:r>
                <a:r>
                  <a:rPr lang="zh-CN" altLang="en-US" dirty="0">
                    <a:effectLst/>
                    <a:latin typeface="Arial" panose="020B0604020202090204" pitchFamily="34" charset="0"/>
                  </a:rPr>
                  <a:t>进行训练以区分输入是合成的还是从真实数据采样的。生成器</a:t>
                </a:r>
                <a:r>
                  <a:rPr lang="en-US" altLang="zh-CN" dirty="0">
                    <a:effectLst/>
                    <a:latin typeface="Arial" panose="020B0604020202090204" pitchFamily="34" charset="0"/>
                  </a:rPr>
                  <a:t>G</a:t>
                </a:r>
                <a:r>
                  <a:rPr lang="zh-CN" altLang="en-US" dirty="0">
                    <a:effectLst/>
                    <a:latin typeface="Arial" panose="020B0604020202090204" pitchFamily="34" charset="0"/>
                  </a:rPr>
                  <a:t>经过训练以合成鉴别器将分类为真实的图像。</a:t>
                </a:r>
                <a:endParaRPr lang="en-US" altLang="zh-CN" dirty="0">
                  <a:effectLst/>
                  <a:latin typeface="Arial" panose="020B0604020202090204" pitchFamily="34" charset="0"/>
                </a:endParaRPr>
              </a:p>
              <a:p>
                <a:pPr>
                  <a:lnSpc>
                    <a:spcPct val="150000"/>
                  </a:lnSpc>
                  <a:defRPr/>
                </a:pPr>
                <a:r>
                  <a:rPr lang="en-US" altLang="zh-CN" dirty="0">
                    <a:latin typeface="Arial" panose="020B0604020202090204" pitchFamily="34" charset="0"/>
                  </a:rPr>
                  <a:t>        </a:t>
                </a:r>
                <a:r>
                  <a:rPr lang="zh-CN" altLang="en-US" dirty="0">
                    <a:latin typeface="Arial" panose="020B0604020202090204" pitchFamily="34" charset="0"/>
                  </a:rPr>
                  <a:t>论文采用的损失函数为</a:t>
                </a:r>
                <a:r>
                  <a:rPr lang="en-US" altLang="zh-CN" dirty="0">
                    <a:latin typeface="Arial" panose="020B0604020202090204" pitchFamily="34" charset="0"/>
                  </a:rPr>
                  <a:t>hinge loss</a:t>
                </a:r>
                <a:r>
                  <a:rPr lang="zh-CN" altLang="en-US" dirty="0">
                    <a:latin typeface="Arial" panose="020B0604020202090204" pitchFamily="34" charset="0"/>
                  </a:rPr>
                  <a:t>如下：</a:t>
                </a:r>
              </a:p>
            </p:txBody>
          </p:sp>
        </mc:Choice>
        <mc:Fallback xmlns="">
          <p:sp>
            <p:nvSpPr>
              <p:cNvPr id="4" name="矩形 3"/>
              <p:cNvSpPr>
                <a:spLocks noRot="1" noChangeAspect="1" noMove="1" noResize="1" noEditPoints="1" noAdjustHandles="1" noChangeArrowheads="1" noChangeShapeType="1" noTextEdit="1"/>
              </p:cNvSpPr>
              <p:nvPr/>
            </p:nvSpPr>
            <p:spPr>
              <a:xfrm>
                <a:off x="695435" y="1633923"/>
                <a:ext cx="10320848" cy="1703030"/>
              </a:xfrm>
              <a:prstGeom prst="rect">
                <a:avLst/>
              </a:prstGeom>
              <a:blipFill>
                <a:blip r:embed="rId5"/>
                <a:stretch>
                  <a:fillRect l="-473" b="-5376"/>
                </a:stretch>
              </a:blipFill>
            </p:spPr>
            <p:txBody>
              <a:bodyPr/>
              <a:lstStyle/>
              <a:p>
                <a:r>
                  <a:rPr lang="zh-CN" altLang="en-US">
                    <a:noFill/>
                  </a:rPr>
                  <a:t> </a:t>
                </a:r>
              </a:p>
            </p:txBody>
          </p:sp>
        </mc:Fallback>
      </mc:AlternateContent>
      <p:cxnSp>
        <p:nvCxnSpPr>
          <p:cNvPr id="7" name="直接连接符 6"/>
          <p:cNvCxnSpPr/>
          <p:nvPr/>
        </p:nvCxnSpPr>
        <p:spPr>
          <a:xfrm>
            <a:off x="926679" y="1441563"/>
            <a:ext cx="8780739" cy="46865"/>
          </a:xfrm>
          <a:prstGeom prst="line">
            <a:avLst/>
          </a:prstGeom>
          <a:ln w="9525"/>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926678" y="842097"/>
            <a:ext cx="8910049" cy="646331"/>
          </a:xfrm>
          <a:prstGeom prst="rect">
            <a:avLst/>
          </a:prstGeom>
          <a:noFill/>
        </p:spPr>
        <p:txBody>
          <a:bodyPr wrap="square" rtlCol="0">
            <a:spAutoFit/>
          </a:bodyPr>
          <a:lstStyle/>
          <a:p>
            <a:pPr lvl="0">
              <a:defRPr/>
            </a:pPr>
            <a:r>
              <a:rPr lang="en-US" altLang="zh-CN" sz="3600" b="1" dirty="0">
                <a:solidFill>
                  <a:prstClr val="black"/>
                </a:solidFill>
                <a:latin typeface="Times New Roman" panose="02020503050405090304" pitchFamily="18" charset="0"/>
                <a:ea typeface="等线" panose="02010600030101010101" charset="-122"/>
              </a:rPr>
              <a:t>  Generative Adversarial Networks (GANs)</a:t>
            </a:r>
            <a:endParaRPr kumimoji="0" lang="en-US" altLang="zh-CN" sz="3600" b="1" i="0" u="none" strike="noStrike" kern="1200" cap="none" spc="0" normalizeH="0" baseline="0" noProof="0" dirty="0">
              <a:ln>
                <a:noFill/>
              </a:ln>
              <a:solidFill>
                <a:prstClr val="black"/>
              </a:solidFill>
              <a:effectLst/>
              <a:uLnTx/>
              <a:uFillTx/>
              <a:latin typeface="Times New Roman" panose="02020503050405090304" pitchFamily="18" charset="0"/>
              <a:ea typeface="等线" panose="02010600030101010101" charset="-122"/>
              <a:cs typeface="+mn-cs"/>
            </a:endParaRPr>
          </a:p>
        </p:txBody>
      </p:sp>
      <p:pic>
        <p:nvPicPr>
          <p:cNvPr id="2" name="图片 1" descr="001"/>
          <p:cNvPicPr>
            <a:picLocks noChangeAspect="1"/>
          </p:cNvPicPr>
          <p:nvPr/>
        </p:nvPicPr>
        <p:blipFill>
          <a:blip r:embed="rId6"/>
          <a:stretch>
            <a:fillRect/>
          </a:stretch>
        </p:blipFill>
        <p:spPr>
          <a:xfrm>
            <a:off x="3441065" y="3336925"/>
            <a:ext cx="5309870" cy="14585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30" y="174632"/>
            <a:ext cx="4833144"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第三部分：模型方法</a:t>
            </a: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p:sp>
        <p:nvSpPr>
          <p:cNvPr id="4" name="矩形 3"/>
          <p:cNvSpPr/>
          <p:nvPr/>
        </p:nvSpPr>
        <p:spPr>
          <a:xfrm>
            <a:off x="695435" y="1633923"/>
            <a:ext cx="10320848" cy="3415030"/>
          </a:xfrm>
          <a:prstGeom prst="rect">
            <a:avLst/>
          </a:prstGeom>
        </p:spPr>
        <p:txBody>
          <a:bodyPr wrap="square">
            <a:spAutoFit/>
          </a:bodyPr>
          <a:lstStyle/>
          <a:p>
            <a:pPr marL="342900" indent="-342900">
              <a:lnSpc>
                <a:spcPct val="150000"/>
              </a:lnSpc>
              <a:buFont typeface="+mj-lt"/>
              <a:buAutoNum type="arabicPeriod"/>
              <a:defRPr/>
            </a:pPr>
            <a:r>
              <a:rPr lang="zh-CN" altLang="en-US" dirty="0">
                <a:latin typeface="Arial" panose="020B0604020202090204" pitchFamily="34" charset="0"/>
              </a:rPr>
              <a:t>文本到图像合成的对比损失</a:t>
            </a:r>
            <a:endParaRPr lang="zh-CN" altLang="en-US" dirty="0">
              <a:latin typeface="Arial" panose="020B0604020202090204" pitchFamily="34" charset="0"/>
              <a:sym typeface="+mn-ea"/>
            </a:endParaRPr>
          </a:p>
          <a:p>
            <a:pPr lvl="1" indent="0">
              <a:lnSpc>
                <a:spcPct val="150000"/>
              </a:lnSpc>
              <a:buFont typeface="Arial" panose="020B0604020202090204" pitchFamily="34" charset="0"/>
              <a:buNone/>
              <a:defRPr/>
            </a:pPr>
            <a:r>
              <a:rPr lang="en-US" altLang="zh-CN" dirty="0">
                <a:effectLst/>
                <a:latin typeface="Arial" panose="020B0604020202090204" pitchFamily="34" charset="0"/>
                <a:sym typeface="+mn-ea"/>
              </a:rPr>
              <a:t>       文本到图像合成是一个条件生成任务，生成的图像不仅应该真实，还应该与给出的描述相符。</a:t>
            </a:r>
            <a:r>
              <a:rPr lang="zh-CN" altLang="en-US" dirty="0">
                <a:effectLst/>
                <a:latin typeface="Arial" panose="020B0604020202090204" pitchFamily="34" charset="0"/>
                <a:sym typeface="+mn-ea"/>
              </a:rPr>
              <a:t>因此应当最大化以下几部分的互信息：</a:t>
            </a:r>
            <a:endParaRPr lang="en-US" altLang="zh-CN" dirty="0">
              <a:effectLst/>
              <a:latin typeface="Arial" panose="020B0604020202090204" pitchFamily="34" charset="0"/>
            </a:endParaRPr>
          </a:p>
          <a:p>
            <a:pPr marL="1200150" lvl="2" indent="-285750">
              <a:lnSpc>
                <a:spcPct val="150000"/>
              </a:lnSpc>
              <a:buFont typeface="Arial" panose="020B0604020202090204" pitchFamily="34" charset="0"/>
              <a:buChar char="•"/>
              <a:defRPr/>
            </a:pPr>
            <a:r>
              <a:rPr lang="zh-CN" altLang="en-US" dirty="0">
                <a:latin typeface="Arial" panose="020B0604020202090204" pitchFamily="34" charset="0"/>
                <a:sym typeface="+mn-ea"/>
              </a:rPr>
              <a:t>图像和句子</a:t>
            </a:r>
            <a:endParaRPr lang="zh-CN" altLang="en-US" dirty="0">
              <a:latin typeface="Arial" panose="020B0604020202090204" pitchFamily="34" charset="0"/>
            </a:endParaRPr>
          </a:p>
          <a:p>
            <a:pPr marL="1200150" lvl="2" indent="-285750">
              <a:lnSpc>
                <a:spcPct val="150000"/>
              </a:lnSpc>
              <a:buFont typeface="Arial" panose="020B0604020202090204" pitchFamily="34" charset="0"/>
              <a:buChar char="•"/>
              <a:defRPr/>
            </a:pPr>
            <a:r>
              <a:rPr lang="zh-CN" altLang="en-US" dirty="0">
                <a:latin typeface="Arial" panose="020B0604020202090204" pitchFamily="34" charset="0"/>
                <a:sym typeface="+mn-ea"/>
              </a:rPr>
              <a:t>同一描述下的生成图像和真图像</a:t>
            </a:r>
            <a:endParaRPr lang="zh-CN" altLang="en-US" dirty="0">
              <a:latin typeface="Arial" panose="020B0604020202090204" pitchFamily="34" charset="0"/>
            </a:endParaRPr>
          </a:p>
          <a:p>
            <a:pPr marL="1200150" lvl="2" indent="-285750">
              <a:lnSpc>
                <a:spcPct val="150000"/>
              </a:lnSpc>
              <a:buFont typeface="Arial" panose="020B0604020202090204" pitchFamily="34" charset="0"/>
              <a:buChar char="•"/>
              <a:defRPr/>
            </a:pPr>
            <a:r>
              <a:rPr lang="zh-CN" altLang="en-US" dirty="0">
                <a:latin typeface="Arial" panose="020B0604020202090204" pitchFamily="34" charset="0"/>
                <a:sym typeface="+mn-ea"/>
              </a:rPr>
              <a:t>图像区域和单词</a:t>
            </a:r>
            <a:endParaRPr lang="zh-CN" altLang="en-US" dirty="0">
              <a:latin typeface="Arial" panose="020B0604020202090204" pitchFamily="34" charset="0"/>
            </a:endParaRPr>
          </a:p>
          <a:p>
            <a:pPr>
              <a:lnSpc>
                <a:spcPct val="150000"/>
              </a:lnSpc>
              <a:defRPr/>
            </a:pPr>
            <a:r>
              <a:rPr lang="en-US" altLang="zh-CN" dirty="0">
                <a:effectLst/>
                <a:latin typeface="Arial" panose="020B0604020202090204" pitchFamily="34" charset="0"/>
              </a:rPr>
              <a:t>	</a:t>
            </a:r>
            <a:r>
              <a:rPr lang="zh-CN" altLang="en-US" dirty="0">
                <a:effectLst/>
                <a:latin typeface="Arial" panose="020B0604020202090204" pitchFamily="34" charset="0"/>
              </a:rPr>
              <a:t>但是直接最大化互信息非常困难，所以通过优化对比损失</a:t>
            </a:r>
            <a:r>
              <a:rPr lang="en-US" altLang="zh-CN" dirty="0">
                <a:effectLst/>
                <a:latin typeface="Arial" panose="020B0604020202090204" pitchFamily="34" charset="0"/>
              </a:rPr>
              <a:t>(InfoNCE)</a:t>
            </a:r>
            <a:r>
              <a:rPr lang="zh-CN" altLang="en-US" dirty="0">
                <a:effectLst/>
                <a:latin typeface="Arial" panose="020B0604020202090204" pitchFamily="34" charset="0"/>
              </a:rPr>
              <a:t>来最大化互信息最低下界。</a:t>
            </a:r>
          </a:p>
        </p:txBody>
      </p:sp>
      <p:cxnSp>
        <p:nvCxnSpPr>
          <p:cNvPr id="7" name="直接连接符 6"/>
          <p:cNvCxnSpPr/>
          <p:nvPr/>
        </p:nvCxnSpPr>
        <p:spPr>
          <a:xfrm>
            <a:off x="926679" y="1441563"/>
            <a:ext cx="8780739" cy="46865"/>
          </a:xfrm>
          <a:prstGeom prst="line">
            <a:avLst/>
          </a:prstGeom>
          <a:ln w="9525"/>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926465" y="842010"/>
            <a:ext cx="10464800" cy="645160"/>
          </a:xfrm>
          <a:prstGeom prst="rect">
            <a:avLst/>
          </a:prstGeom>
          <a:noFill/>
        </p:spPr>
        <p:txBody>
          <a:bodyPr wrap="square" rtlCol="0">
            <a:spAutoFit/>
          </a:bodyPr>
          <a:lstStyle/>
          <a:p>
            <a:pPr lvl="0">
              <a:defRPr/>
            </a:pPr>
            <a:r>
              <a:rPr lang="en-US" altLang="zh-CN" sz="3600" b="1" dirty="0">
                <a:solidFill>
                  <a:prstClr val="black"/>
                </a:solidFill>
                <a:latin typeface="Times New Roman" panose="02020503050405090304" pitchFamily="18" charset="0"/>
                <a:ea typeface="等线" panose="02010600030101010101" charset="-122"/>
              </a:rPr>
              <a:t>  Method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30" y="174632"/>
            <a:ext cx="4833144"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第三部分：模型方法</a:t>
            </a: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p:sp>
        <p:nvSpPr>
          <p:cNvPr id="4" name="矩形 3"/>
          <p:cNvSpPr/>
          <p:nvPr/>
        </p:nvSpPr>
        <p:spPr>
          <a:xfrm>
            <a:off x="695435" y="1632653"/>
            <a:ext cx="10320848" cy="1337945"/>
          </a:xfrm>
          <a:prstGeom prst="rect">
            <a:avLst/>
          </a:prstGeom>
        </p:spPr>
        <p:txBody>
          <a:bodyPr wrap="square">
            <a:spAutoFit/>
          </a:bodyPr>
          <a:lstStyle/>
          <a:p>
            <a:pPr indent="0">
              <a:lnSpc>
                <a:spcPct val="150000"/>
              </a:lnSpc>
              <a:buFont typeface="+mj-lt"/>
              <a:buNone/>
              <a:defRPr/>
            </a:pPr>
            <a:r>
              <a:rPr lang="en-US" altLang="zh-CN" dirty="0">
                <a:effectLst/>
                <a:latin typeface="Arial" panose="020B0604020202090204" pitchFamily="34" charset="0"/>
              </a:rPr>
              <a:t>(1)    </a:t>
            </a:r>
            <a:r>
              <a:rPr lang="zh-CN" altLang="en-US" dirty="0">
                <a:effectLst/>
                <a:latin typeface="Arial" panose="020B0604020202090204" pitchFamily="34" charset="0"/>
              </a:rPr>
              <a:t>图像文本对比损失</a:t>
            </a:r>
          </a:p>
          <a:p>
            <a:pPr indent="0">
              <a:lnSpc>
                <a:spcPct val="150000"/>
              </a:lnSpc>
              <a:buFont typeface="+mj-lt"/>
              <a:buNone/>
              <a:defRPr/>
            </a:pPr>
            <a:r>
              <a:rPr lang="zh-CN" altLang="en-US" dirty="0">
                <a:effectLst/>
                <a:latin typeface="Arial" panose="020B0604020202090204" pitchFamily="34" charset="0"/>
              </a:rPr>
              <a:t>        给定一张图像</a:t>
            </a:r>
            <a:r>
              <a:rPr lang="en-US" altLang="zh-CN" dirty="0">
                <a:effectLst/>
                <a:latin typeface="Arial" panose="020B0604020202090204" pitchFamily="34" charset="0"/>
              </a:rPr>
              <a:t>x</a:t>
            </a:r>
            <a:r>
              <a:rPr lang="zh-CN" altLang="en-US" dirty="0">
                <a:effectLst/>
                <a:latin typeface="Arial" panose="020B0604020202090204" pitchFamily="34" charset="0"/>
              </a:rPr>
              <a:t>和对应的描述</a:t>
            </a:r>
            <a:r>
              <a:rPr lang="en-US" altLang="zh-CN" dirty="0">
                <a:effectLst/>
                <a:latin typeface="Arial" panose="020B0604020202090204" pitchFamily="34" charset="0"/>
              </a:rPr>
              <a:t>s</a:t>
            </a:r>
            <a:r>
              <a:rPr lang="zh-CN" altLang="en-US" dirty="0">
                <a:effectLst/>
                <a:latin typeface="Arial" panose="020B0604020202090204" pitchFamily="34" charset="0"/>
              </a:rPr>
              <a:t>，我们定义其得分函数为：</a:t>
            </a:r>
          </a:p>
          <a:p>
            <a:pPr indent="0">
              <a:lnSpc>
                <a:spcPct val="150000"/>
              </a:lnSpc>
              <a:buFont typeface="+mj-lt"/>
              <a:buNone/>
              <a:defRPr/>
            </a:pPr>
            <a:endParaRPr lang="zh-CN" altLang="en-US" dirty="0">
              <a:effectLst/>
              <a:latin typeface="Arial" panose="020B0604020202090204" pitchFamily="34" charset="0"/>
            </a:endParaRPr>
          </a:p>
        </p:txBody>
      </p:sp>
      <p:cxnSp>
        <p:nvCxnSpPr>
          <p:cNvPr id="7" name="直接连接符 6"/>
          <p:cNvCxnSpPr/>
          <p:nvPr/>
        </p:nvCxnSpPr>
        <p:spPr>
          <a:xfrm>
            <a:off x="926679" y="1441563"/>
            <a:ext cx="8780739" cy="46865"/>
          </a:xfrm>
          <a:prstGeom prst="line">
            <a:avLst/>
          </a:prstGeom>
          <a:ln w="9525"/>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926465" y="842010"/>
            <a:ext cx="10464800" cy="645160"/>
          </a:xfrm>
          <a:prstGeom prst="rect">
            <a:avLst/>
          </a:prstGeom>
          <a:noFill/>
        </p:spPr>
        <p:txBody>
          <a:bodyPr wrap="square" rtlCol="0">
            <a:spAutoFit/>
          </a:bodyPr>
          <a:lstStyle/>
          <a:p>
            <a:pPr lvl="0">
              <a:defRPr/>
            </a:pPr>
            <a:r>
              <a:rPr lang="en-US" altLang="zh-CN" sz="3600" b="1" dirty="0">
                <a:solidFill>
                  <a:prstClr val="black"/>
                </a:solidFill>
                <a:latin typeface="Times New Roman" panose="02020503050405090304" pitchFamily="18" charset="0"/>
                <a:ea typeface="等线" panose="02010600030101010101" charset="-122"/>
              </a:rPr>
              <a:t>  Method</a:t>
            </a:r>
          </a:p>
        </p:txBody>
      </p:sp>
      <mc:AlternateContent xmlns:mc="http://schemas.openxmlformats.org/markup-compatibility/2006" xmlns:a14="http://schemas.microsoft.com/office/drawing/2010/main">
        <mc:Choice Requires="a14">
          <p:sp>
            <p:nvSpPr>
              <p:cNvPr id="2" name="文本框 1"/>
              <p:cNvSpPr txBox="1"/>
              <p:nvPr/>
            </p:nvSpPr>
            <p:spPr>
              <a:xfrm>
                <a:off x="695325" y="3356610"/>
                <a:ext cx="8780780" cy="2159502"/>
              </a:xfrm>
              <a:prstGeom prst="rect">
                <a:avLst/>
              </a:prstGeom>
              <a:noFill/>
            </p:spPr>
            <p:txBody>
              <a:bodyPr wrap="square" rtlCol="0" anchor="t">
                <a:spAutoFit/>
              </a:bodyPr>
              <a:lstStyle/>
              <a:p>
                <a:pPr>
                  <a:lnSpc>
                    <a:spcPct val="150000"/>
                  </a:lnSpc>
                  <a:defRPr/>
                </a:pPr>
                <a:r>
                  <a:rPr lang="en-US" altLang="zh-CN" dirty="0">
                    <a:effectLst/>
                    <a:latin typeface="Arial" panose="020B0604020202090204" pitchFamily="34" charset="0"/>
                    <a:sym typeface="+mn-ea"/>
                  </a:rPr>
                  <a:t>       </a:t>
                </a:r>
                <a:r>
                  <a:rPr lang="zh-CN" altLang="en-US" dirty="0">
                    <a:effectLst/>
                    <a:latin typeface="Arial" panose="020B0604020202090204" pitchFamily="34" charset="0"/>
                    <a:sym typeface="+mn-ea"/>
                  </a:rPr>
                  <a:t>其中</a:t>
                </a:r>
                <a14:m>
                  <m:oMath xmlns:m="http://schemas.openxmlformats.org/officeDocument/2006/math">
                    <m:func>
                      <m:funcPr>
                        <m:ctrlPr>
                          <a:rPr lang="en-US" altLang="zh-CN" b="0" i="1" dirty="0" smtClean="0">
                            <a:latin typeface="Cambria Math" panose="02040503050406030204" pitchFamily="18" charset="0"/>
                            <a:sym typeface="+mn-ea"/>
                          </a:rPr>
                        </m:ctrlPr>
                      </m:funcPr>
                      <m:fName>
                        <m:r>
                          <m:rPr>
                            <m:sty m:val="p"/>
                          </m:rPr>
                          <a:rPr lang="en-US" altLang="zh-CN" i="0" dirty="0">
                            <a:latin typeface="Cambria Math" panose="02040503050406030204" pitchFamily="18" charset="0"/>
                            <a:sym typeface="+mn-ea"/>
                          </a:rPr>
                          <m:t>cos</m:t>
                        </m:r>
                      </m:fName>
                      <m:e>
                        <m:d>
                          <m:dPr>
                            <m:ctrlPr>
                              <a:rPr lang="en-US" altLang="zh-CN" b="0" i="1" dirty="0" smtClean="0">
                                <a:latin typeface="Cambria Math" panose="02040503050406030204" pitchFamily="18" charset="0"/>
                                <a:sym typeface="+mn-ea"/>
                              </a:rPr>
                            </m:ctrlPr>
                          </m:dPr>
                          <m:e>
                            <m:r>
                              <a:rPr lang="en-US" altLang="zh-CN" b="0" i="1" dirty="0" smtClean="0">
                                <a:latin typeface="Cambria Math" panose="02040503050406030204" pitchFamily="18" charset="0"/>
                                <a:sym typeface="+mn-ea"/>
                              </a:rPr>
                              <m:t>𝑢</m:t>
                            </m:r>
                            <m:r>
                              <a:rPr lang="en-US" altLang="zh-CN" b="0" i="1" dirty="0" smtClean="0">
                                <a:latin typeface="Cambria Math" panose="02040503050406030204" pitchFamily="18" charset="0"/>
                                <a:sym typeface="+mn-ea"/>
                              </a:rPr>
                              <m:t>, </m:t>
                            </m:r>
                            <m:r>
                              <a:rPr lang="en-US" altLang="zh-CN" b="0" i="1" dirty="0" smtClean="0">
                                <a:latin typeface="Cambria Math" panose="02040503050406030204" pitchFamily="18" charset="0"/>
                                <a:sym typeface="+mn-ea"/>
                              </a:rPr>
                              <m:t>𝑣</m:t>
                            </m:r>
                          </m:e>
                        </m:d>
                      </m:e>
                    </m:func>
                    <m:r>
                      <a:rPr lang="en-US" altLang="zh-CN" b="0" i="1" dirty="0" smtClean="0">
                        <a:latin typeface="Cambria Math" panose="02040503050406030204" pitchFamily="18" charset="0"/>
                        <a:sym typeface="+mn-ea"/>
                      </a:rPr>
                      <m:t>= </m:t>
                    </m:r>
                    <m:sSup>
                      <m:sSupPr>
                        <m:ctrlPr>
                          <a:rPr lang="en-US" altLang="zh-CN" b="0" i="1" dirty="0" smtClean="0">
                            <a:latin typeface="Cambria Math" panose="02040503050406030204" pitchFamily="18" charset="0"/>
                            <a:sym typeface="+mn-ea"/>
                          </a:rPr>
                        </m:ctrlPr>
                      </m:sSupPr>
                      <m:e>
                        <m:r>
                          <a:rPr lang="en-US" altLang="zh-CN" b="0" i="1" dirty="0" smtClean="0">
                            <a:latin typeface="Cambria Math" panose="02040503050406030204" pitchFamily="18" charset="0"/>
                            <a:sym typeface="+mn-ea"/>
                          </a:rPr>
                          <m:t>𝑢</m:t>
                        </m:r>
                      </m:e>
                      <m:sup>
                        <m:r>
                          <a:rPr lang="en-US" altLang="zh-CN" b="0" i="1" dirty="0" smtClean="0">
                            <a:latin typeface="Cambria Math" panose="02040503050406030204" pitchFamily="18" charset="0"/>
                            <a:sym typeface="+mn-ea"/>
                          </a:rPr>
                          <m:t>𝑇</m:t>
                        </m:r>
                      </m:sup>
                    </m:sSup>
                    <m:r>
                      <a:rPr lang="en-US" altLang="zh-CN" b="0" i="1" dirty="0" smtClean="0">
                        <a:latin typeface="Cambria Math" panose="02040503050406030204" pitchFamily="18" charset="0"/>
                        <a:sym typeface="+mn-ea"/>
                      </a:rPr>
                      <m:t>𝑣</m:t>
                    </m:r>
                    <m:r>
                      <a:rPr lang="en-US" altLang="zh-CN" b="0" i="1" dirty="0" smtClean="0">
                        <a:latin typeface="Cambria Math" panose="02040503050406030204" pitchFamily="18" charset="0"/>
                        <a:sym typeface="+mn-ea"/>
                      </a:rPr>
                      <m:t>/</m:t>
                    </m:r>
                    <m:d>
                      <m:dPr>
                        <m:begChr m:val="‖"/>
                        <m:endChr m:val="‖"/>
                        <m:ctrlPr>
                          <a:rPr lang="en-US" altLang="zh-CN" b="0" i="1" dirty="0" smtClean="0">
                            <a:latin typeface="Cambria Math" panose="02040503050406030204" pitchFamily="18" charset="0"/>
                            <a:sym typeface="+mn-ea"/>
                          </a:rPr>
                        </m:ctrlPr>
                      </m:dPr>
                      <m:e>
                        <m:r>
                          <a:rPr lang="en-US" altLang="zh-CN" b="0" i="1" dirty="0" smtClean="0">
                            <a:latin typeface="Cambria Math" panose="02040503050406030204" pitchFamily="18" charset="0"/>
                            <a:sym typeface="+mn-ea"/>
                          </a:rPr>
                          <m:t>𝑢</m:t>
                        </m:r>
                      </m:e>
                    </m:d>
                  </m:oMath>
                </a14:m>
                <a:r>
                  <a:rPr lang="en-US" altLang="zh-CN" dirty="0">
                    <a:sym typeface="+mn-ea"/>
                  </a:rPr>
                  <a:t> </a:t>
                </a:r>
                <a14:m>
                  <m:oMath xmlns:m="http://schemas.openxmlformats.org/officeDocument/2006/math">
                    <m:d>
                      <m:dPr>
                        <m:begChr m:val="‖"/>
                        <m:endChr m:val="‖"/>
                        <m:ctrlPr>
                          <a:rPr lang="en-US" altLang="zh-CN" i="1" dirty="0">
                            <a:latin typeface="Cambria Math" panose="02040503050406030204" pitchFamily="18" charset="0"/>
                            <a:sym typeface="+mn-ea"/>
                          </a:rPr>
                        </m:ctrlPr>
                      </m:dPr>
                      <m:e>
                        <m:r>
                          <a:rPr lang="en-US" altLang="zh-CN" b="0" i="1" dirty="0" smtClean="0">
                            <a:latin typeface="Cambria Math" panose="02040503050406030204" pitchFamily="18" charset="0"/>
                            <a:sym typeface="+mn-ea"/>
                          </a:rPr>
                          <m:t>𝑣</m:t>
                        </m:r>
                      </m:e>
                    </m:d>
                  </m:oMath>
                </a14:m>
                <a:r>
                  <a:rPr lang="zh-CN" altLang="en-US" dirty="0">
                    <a:effectLst/>
                    <a:latin typeface="Arial" panose="020B0604020202090204" pitchFamily="34" charset="0"/>
                    <a:sym typeface="+mn-ea"/>
                  </a:rPr>
                  <a:t>定义为余弦相似度；</a:t>
                </a:r>
                <a14:m>
                  <m:oMath xmlns:m="http://schemas.openxmlformats.org/officeDocument/2006/math">
                    <m:r>
                      <a:rPr lang="zh-CN" altLang="en-US" i="1" dirty="0">
                        <a:latin typeface="Cambria Math" panose="02040503050406030204" pitchFamily="18" charset="0"/>
                        <a:sym typeface="+mn-ea"/>
                      </a:rPr>
                      <m:t>𝜏</m:t>
                    </m:r>
                  </m:oMath>
                </a14:m>
                <a:r>
                  <a:rPr lang="zh-CN" altLang="en-US" dirty="0">
                    <a:effectLst/>
                    <a:latin typeface="Arial" panose="020B0604020202090204" pitchFamily="34" charset="0"/>
                    <a:cs typeface="Arial" panose="020B0604020202090204" pitchFamily="34" charset="0"/>
                    <a:sym typeface="+mn-ea"/>
                  </a:rPr>
                  <a:t>定义为温度超参数；</a:t>
                </a:r>
                <a14:m>
                  <m:oMath xmlns:m="http://schemas.openxmlformats.org/officeDocument/2006/math">
                    <m:sSub>
                      <m:sSubPr>
                        <m:ctrlPr>
                          <a:rPr lang="en-US" altLang="zh-CN" i="1" smtClean="0">
                            <a:effectLst/>
                            <a:latin typeface="Cambria Math" panose="02040503050406030204" pitchFamily="18" charset="0"/>
                            <a:cs typeface="Arial" panose="020B0604020202090204" pitchFamily="34" charset="0"/>
                            <a:sym typeface="+mn-ea"/>
                          </a:rPr>
                        </m:ctrlPr>
                      </m:sSubPr>
                      <m:e>
                        <m:r>
                          <a:rPr lang="en-US" altLang="zh-CN" b="0" i="1" smtClean="0">
                            <a:effectLst/>
                            <a:latin typeface="Cambria Math" panose="02040503050406030204" pitchFamily="18" charset="0"/>
                            <a:cs typeface="Arial" panose="020B0604020202090204" pitchFamily="34" charset="0"/>
                            <a:sym typeface="+mn-ea"/>
                          </a:rPr>
                          <m:t>𝑓</m:t>
                        </m:r>
                      </m:e>
                      <m:sub>
                        <m:r>
                          <a:rPr lang="en-US" altLang="zh-CN" b="0" i="1" smtClean="0">
                            <a:effectLst/>
                            <a:latin typeface="Cambria Math" panose="02040503050406030204" pitchFamily="18" charset="0"/>
                            <a:cs typeface="Arial" panose="020B0604020202090204" pitchFamily="34" charset="0"/>
                            <a:sym typeface="+mn-ea"/>
                          </a:rPr>
                          <m:t>𝑖𝑚𝑔</m:t>
                        </m:r>
                      </m:sub>
                    </m:sSub>
                  </m:oMath>
                </a14:m>
                <a:r>
                  <a:rPr lang="zh-CN" altLang="en-US" dirty="0">
                    <a:effectLst/>
                    <a:latin typeface="Arial" panose="020B0604020202090204" pitchFamily="34" charset="0"/>
                    <a:cs typeface="Arial" panose="020B0604020202090204" pitchFamily="34" charset="0"/>
                    <a:sym typeface="+mn-ea"/>
                  </a:rPr>
                  <a:t>为图像编码器，用于提取整体图像特征；</a:t>
                </a:r>
                <a:r>
                  <a:rPr lang="en-US" altLang="zh-CN" dirty="0">
                    <a:cs typeface="Arial" panose="020B0604020202090204" pitchFamily="34" charset="0"/>
                    <a:sym typeface="+mn-ea"/>
                  </a:rPr>
                  <a:t> </a:t>
                </a:r>
                <a14:m>
                  <m:oMath xmlns:m="http://schemas.openxmlformats.org/officeDocument/2006/math">
                    <m:sSub>
                      <m:sSubPr>
                        <m:ctrlPr>
                          <a:rPr lang="en-US" altLang="zh-CN" i="1">
                            <a:latin typeface="Cambria Math" panose="02040503050406030204" pitchFamily="18" charset="0"/>
                            <a:cs typeface="Arial" panose="020B0604020202090204" pitchFamily="34" charset="0"/>
                            <a:sym typeface="+mn-ea"/>
                          </a:rPr>
                        </m:ctrlPr>
                      </m:sSubPr>
                      <m:e>
                        <m:r>
                          <a:rPr lang="en-US" altLang="zh-CN" i="1">
                            <a:latin typeface="Cambria Math" panose="02040503050406030204" pitchFamily="18" charset="0"/>
                            <a:cs typeface="Arial" panose="020B0604020202090204" pitchFamily="34" charset="0"/>
                            <a:sym typeface="+mn-ea"/>
                          </a:rPr>
                          <m:t>𝑓</m:t>
                        </m:r>
                      </m:e>
                      <m:sub>
                        <m:r>
                          <a:rPr lang="en-US" altLang="zh-CN" b="0" i="1" smtClean="0">
                            <a:latin typeface="Cambria Math" panose="02040503050406030204" pitchFamily="18" charset="0"/>
                            <a:cs typeface="Arial" panose="020B0604020202090204" pitchFamily="34" charset="0"/>
                            <a:sym typeface="+mn-ea"/>
                          </a:rPr>
                          <m:t>𝑠𝑒𝑛𝑡</m:t>
                        </m:r>
                      </m:sub>
                    </m:sSub>
                  </m:oMath>
                </a14:m>
                <a:r>
                  <a:rPr lang="zh-CN" altLang="en-US" dirty="0">
                    <a:effectLst/>
                    <a:latin typeface="Arial" panose="020B0604020202090204" pitchFamily="34" charset="0"/>
                    <a:cs typeface="Arial" panose="020B0604020202090204" pitchFamily="34" charset="0"/>
                    <a:sym typeface="+mn-ea"/>
                  </a:rPr>
                  <a:t>为句子编码器，用于提取全局句子特征向量。这样可以将图像和句子映射到一个联合嵌入空间</a:t>
                </a:r>
                <a14:m>
                  <m:oMath xmlns:m="http://schemas.openxmlformats.org/officeDocument/2006/math">
                    <m:sSup>
                      <m:sSupPr>
                        <m:ctrlPr>
                          <a:rPr lang="en-US" altLang="zh-CN" i="1" smtClean="0">
                            <a:effectLst/>
                            <a:latin typeface="Cambria Math" panose="02040503050406030204" pitchFamily="18" charset="0"/>
                            <a:cs typeface="Arial" panose="020B0604020202090204" pitchFamily="34" charset="0"/>
                            <a:sym typeface="+mn-ea"/>
                          </a:rPr>
                        </m:ctrlPr>
                      </m:sSupPr>
                      <m:e>
                        <m:r>
                          <a:rPr lang="en-US" altLang="zh-CN" i="1" smtClean="0">
                            <a:effectLst/>
                            <a:latin typeface="Cambria Math" panose="02040503050406030204" pitchFamily="18" charset="0"/>
                            <a:cs typeface="Arial" panose="020B0604020202090204" pitchFamily="34" charset="0"/>
                            <a:sym typeface="+mn-ea"/>
                          </a:rPr>
                          <m:t>ℝ</m:t>
                        </m:r>
                      </m:e>
                      <m:sup>
                        <m:r>
                          <a:rPr lang="en-US" altLang="zh-CN" b="0" i="1" smtClean="0">
                            <a:effectLst/>
                            <a:latin typeface="Cambria Math" panose="02040503050406030204" pitchFamily="18" charset="0"/>
                            <a:cs typeface="Arial" panose="020B0604020202090204" pitchFamily="34" charset="0"/>
                            <a:sym typeface="+mn-ea"/>
                          </a:rPr>
                          <m:t>𝐷</m:t>
                        </m:r>
                      </m:sup>
                    </m:sSup>
                  </m:oMath>
                </a14:m>
                <a:r>
                  <a:rPr lang="zh-CN" altLang="en-US" dirty="0">
                    <a:effectLst/>
                    <a:latin typeface="Arial" panose="020B0604020202090204" pitchFamily="34" charset="0"/>
                    <a:cs typeface="Arial" panose="020B0604020202090204" pitchFamily="34" charset="0"/>
                    <a:sym typeface="+mn-ea"/>
                  </a:rPr>
                  <a:t>。</a:t>
                </a:r>
              </a:p>
              <a:p>
                <a:pPr>
                  <a:lnSpc>
                    <a:spcPct val="150000"/>
                  </a:lnSpc>
                  <a:defRPr/>
                </a:pPr>
                <a:r>
                  <a:rPr lang="zh-CN" altLang="en-US" dirty="0">
                    <a:effectLst/>
                    <a:latin typeface="Arial" panose="020B0604020202090204" pitchFamily="34" charset="0"/>
                    <a:cs typeface="Arial" panose="020B0604020202090204" pitchFamily="34" charset="0"/>
                    <a:sym typeface="+mn-ea"/>
                  </a:rPr>
                  <a:t>        图像与其成对的句子之间的对比损失为</a:t>
                </a:r>
                <a:r>
                  <a:rPr lang="en-US" altLang="zh-CN" dirty="0">
                    <a:effectLst/>
                    <a:latin typeface="Arial" panose="020B0604020202090204" pitchFamily="34" charset="0"/>
                    <a:cs typeface="Arial" panose="020B0604020202090204" pitchFamily="34" charset="0"/>
                    <a:sym typeface="+mn-ea"/>
                  </a:rPr>
                  <a:t>(</a:t>
                </a:r>
                <a:r>
                  <a:rPr lang="zh-CN" altLang="en-US" dirty="0">
                    <a:effectLst/>
                    <a:latin typeface="Arial" panose="020B0604020202090204" pitchFamily="34" charset="0"/>
                    <a:cs typeface="Arial" panose="020B0604020202090204" pitchFamily="34" charset="0"/>
                    <a:sym typeface="+mn-ea"/>
                  </a:rPr>
                  <a:t>也称之为NT-Xent loss，Normalized Temperature-Scaled Cross-Entropy Loss</a:t>
                </a:r>
                <a:r>
                  <a:rPr lang="en-US" altLang="zh-CN" dirty="0">
                    <a:effectLst/>
                    <a:latin typeface="Arial" panose="020B0604020202090204" pitchFamily="34" charset="0"/>
                    <a:cs typeface="Arial" panose="020B0604020202090204" pitchFamily="34" charset="0"/>
                    <a:sym typeface="+mn-ea"/>
                  </a:rPr>
                  <a:t>)</a:t>
                </a:r>
                <a:r>
                  <a:rPr lang="zh-CN" altLang="en-US" dirty="0">
                    <a:effectLst/>
                    <a:latin typeface="Arial" panose="020B0604020202090204" pitchFamily="34" charset="0"/>
                    <a:cs typeface="Arial" panose="020B0604020202090204" pitchFamily="34" charset="0"/>
                    <a:sym typeface="+mn-ea"/>
                  </a:rPr>
                  <a:t>：</a:t>
                </a:r>
              </a:p>
            </p:txBody>
          </p:sp>
        </mc:Choice>
        <mc:Fallback xmlns="">
          <p:sp>
            <p:nvSpPr>
              <p:cNvPr id="2" name="文本框 1"/>
              <p:cNvSpPr txBox="1">
                <a:spLocks noRot="1" noChangeAspect="1" noMove="1" noResize="1" noEditPoints="1" noAdjustHandles="1" noChangeArrowheads="1" noChangeShapeType="1" noTextEdit="1"/>
              </p:cNvSpPr>
              <p:nvPr/>
            </p:nvSpPr>
            <p:spPr>
              <a:xfrm>
                <a:off x="695325" y="3356610"/>
                <a:ext cx="8780780" cy="2159502"/>
              </a:xfrm>
              <a:prstGeom prst="rect">
                <a:avLst/>
              </a:prstGeom>
              <a:blipFill>
                <a:blip r:embed="rId5"/>
                <a:stretch>
                  <a:fillRect l="-556" r="-3194" b="-367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45B524D4-10FE-4E2E-9338-C60D852892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57864" y="2807466"/>
            <a:ext cx="4189845" cy="356137"/>
          </a:xfrm>
          <a:prstGeom prst="rect">
            <a:avLst/>
          </a:prstGeom>
        </p:spPr>
      </p:pic>
      <p:pic>
        <p:nvPicPr>
          <p:cNvPr id="6" name="图片 5">
            <a:extLst>
              <a:ext uri="{FF2B5EF4-FFF2-40B4-BE49-F238E27FC236}">
                <a16:creationId xmlns:a16="http://schemas.microsoft.com/office/drawing/2014/main" id="{EEA4AD5A-3F45-4F85-9F35-86BE854B45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56643" y="5516112"/>
            <a:ext cx="5998432" cy="90121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30" y="174632"/>
            <a:ext cx="4833144"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第三部分：模型方法</a:t>
            </a: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mc:AlternateContent xmlns:mc="http://schemas.openxmlformats.org/markup-compatibility/2006" xmlns:a14="http://schemas.microsoft.com/office/drawing/2010/main">
        <mc:Choice Requires="a14">
          <p:sp>
            <p:nvSpPr>
              <p:cNvPr id="4" name="矩形 3"/>
              <p:cNvSpPr/>
              <p:nvPr/>
            </p:nvSpPr>
            <p:spPr>
              <a:xfrm>
                <a:off x="695435" y="1632653"/>
                <a:ext cx="10320848" cy="1337945"/>
              </a:xfrm>
              <a:prstGeom prst="rect">
                <a:avLst/>
              </a:prstGeom>
            </p:spPr>
            <p:txBody>
              <a:bodyPr wrap="square">
                <a:spAutoFit/>
              </a:bodyPr>
              <a:lstStyle/>
              <a:p>
                <a:pPr indent="0">
                  <a:lnSpc>
                    <a:spcPct val="150000"/>
                  </a:lnSpc>
                  <a:buFont typeface="+mj-lt"/>
                  <a:buNone/>
                  <a:defRPr/>
                </a:pPr>
                <a:r>
                  <a:rPr lang="en-US" altLang="zh-CN" dirty="0">
                    <a:effectLst/>
                    <a:latin typeface="Arial" panose="020B0604020202090204" pitchFamily="34" charset="0"/>
                  </a:rPr>
                  <a:t>(2)    </a:t>
                </a:r>
                <a:r>
                  <a:rPr lang="zh-CN" altLang="en-US" dirty="0">
                    <a:latin typeface="Arial" panose="020B0604020202090204" pitchFamily="34" charset="0"/>
                  </a:rPr>
                  <a:t>同一描述下生成图像和真实图像的对比损失</a:t>
                </a:r>
                <a:endParaRPr lang="zh-CN" altLang="en-US" dirty="0">
                  <a:effectLst/>
                  <a:latin typeface="Arial" panose="020B0604020202090204" pitchFamily="34" charset="0"/>
                </a:endParaRPr>
              </a:p>
              <a:p>
                <a:pPr indent="0">
                  <a:lnSpc>
                    <a:spcPct val="150000"/>
                  </a:lnSpc>
                  <a:buFont typeface="+mj-lt"/>
                  <a:buNone/>
                  <a:defRPr/>
                </a:pPr>
                <a:r>
                  <a:rPr lang="zh-CN" altLang="en-US" dirty="0">
                    <a:effectLst/>
                    <a:latin typeface="Arial" panose="020B0604020202090204" pitchFamily="34" charset="0"/>
                  </a:rPr>
                  <a:t>        给定一张真实图像</a:t>
                </a:r>
                <a14:m>
                  <m:oMath xmlns:m="http://schemas.openxmlformats.org/officeDocument/2006/math">
                    <m:sSub>
                      <m:sSubPr>
                        <m:ctrlPr>
                          <a:rPr lang="en-US" altLang="zh-CN" i="1" smtClean="0">
                            <a:effectLst/>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effectLst/>
                            <a:latin typeface="Cambria Math" panose="02040503050406030204" pitchFamily="18" charset="0"/>
                          </a:rPr>
                          <m:t>𝑖</m:t>
                        </m:r>
                      </m:sub>
                    </m:sSub>
                  </m:oMath>
                </a14:m>
                <a:r>
                  <a:rPr lang="zh-CN" altLang="en-US" dirty="0">
                    <a:effectLst/>
                    <a:latin typeface="Arial" panose="020B0604020202090204" pitchFamily="34" charset="0"/>
                  </a:rPr>
                  <a:t>和</a:t>
                </a:r>
                <a:r>
                  <a:rPr lang="zh-CN" altLang="en-US" dirty="0">
                    <a:latin typeface="Arial" panose="020B0604020202090204" pitchFamily="34" charset="0"/>
                  </a:rPr>
                  <a:t>生成图像</a:t>
                </a:r>
                <a14:m>
                  <m:oMath xmlns:m="http://schemas.openxmlformats.org/officeDocument/2006/math">
                    <m:func>
                      <m:funcPr>
                        <m:ctrlPr>
                          <a:rPr lang="en-US" altLang="zh-CN" i="1" dirty="0">
                            <a:latin typeface="Cambria Math" panose="02040503050406030204" pitchFamily="18" charset="0"/>
                            <a:sym typeface="+mn-ea"/>
                          </a:rPr>
                        </m:ctrlPr>
                      </m:funcPr>
                      <m:fName>
                        <m:r>
                          <a:rPr lang="en-US" altLang="zh-CN" b="0" i="1" dirty="0" smtClean="0">
                            <a:latin typeface="Cambria Math" panose="02040503050406030204" pitchFamily="18" charset="0"/>
                            <a:sym typeface="+mn-ea"/>
                          </a:rPr>
                          <m:t>𝐺</m:t>
                        </m:r>
                      </m:fName>
                      <m:e>
                        <m:d>
                          <m:dPr>
                            <m:ctrlPr>
                              <a:rPr lang="en-US" altLang="zh-CN" i="1" dirty="0">
                                <a:latin typeface="Cambria Math" panose="02040503050406030204" pitchFamily="18" charset="0"/>
                                <a:sym typeface="+mn-ea"/>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i="1">
                                    <a:latin typeface="Cambria Math" panose="02040503050406030204" pitchFamily="18" charset="0"/>
                                  </a:rPr>
                                  <m:t>𝑖</m:t>
                                </m:r>
                              </m:sub>
                            </m:sSub>
                            <m:r>
                              <a:rPr lang="en-US" altLang="zh-CN" i="1" dirty="0">
                                <a:latin typeface="Cambria Math" panose="02040503050406030204" pitchFamily="18" charset="0"/>
                                <a:sym typeface="+mn-ea"/>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i="1">
                                    <a:latin typeface="Cambria Math" panose="02040503050406030204" pitchFamily="18" charset="0"/>
                                  </a:rPr>
                                  <m:t>𝑖</m:t>
                                </m:r>
                              </m:sub>
                            </m:sSub>
                          </m:e>
                        </m:d>
                      </m:e>
                    </m:func>
                    <m:r>
                      <a:rPr lang="en-US" altLang="zh-CN" i="1" dirty="0">
                        <a:latin typeface="Cambria Math" panose="02040503050406030204" pitchFamily="18" charset="0"/>
                        <a:sym typeface="+mn-ea"/>
                      </a:rPr>
                      <m:t> </m:t>
                    </m:r>
                  </m:oMath>
                </a14:m>
                <a:r>
                  <a:rPr lang="zh-CN" altLang="en-US" dirty="0">
                    <a:effectLst/>
                    <a:latin typeface="Arial" panose="020B0604020202090204" pitchFamily="34" charset="0"/>
                  </a:rPr>
                  <a:t>，我们定义其得分函数为：</a:t>
                </a:r>
              </a:p>
              <a:p>
                <a:pPr indent="0">
                  <a:lnSpc>
                    <a:spcPct val="150000"/>
                  </a:lnSpc>
                  <a:buFont typeface="+mj-lt"/>
                  <a:buNone/>
                  <a:defRPr/>
                </a:pPr>
                <a:endParaRPr lang="zh-CN" altLang="en-US" dirty="0">
                  <a:effectLst/>
                  <a:latin typeface="Arial" panose="020B0604020202090204" pitchFamily="34"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695435" y="1632653"/>
                <a:ext cx="10320848" cy="1337945"/>
              </a:xfrm>
              <a:prstGeom prst="rect">
                <a:avLst/>
              </a:prstGeom>
              <a:blipFill>
                <a:blip r:embed="rId5"/>
                <a:stretch>
                  <a:fillRect l="-473"/>
                </a:stretch>
              </a:blipFill>
            </p:spPr>
            <p:txBody>
              <a:bodyPr/>
              <a:lstStyle/>
              <a:p>
                <a:r>
                  <a:rPr lang="zh-CN" altLang="en-US">
                    <a:noFill/>
                  </a:rPr>
                  <a:t> </a:t>
                </a:r>
              </a:p>
            </p:txBody>
          </p:sp>
        </mc:Fallback>
      </mc:AlternateContent>
      <p:cxnSp>
        <p:nvCxnSpPr>
          <p:cNvPr id="7" name="直接连接符 6"/>
          <p:cNvCxnSpPr/>
          <p:nvPr/>
        </p:nvCxnSpPr>
        <p:spPr>
          <a:xfrm>
            <a:off x="926679" y="1441563"/>
            <a:ext cx="8780739" cy="46865"/>
          </a:xfrm>
          <a:prstGeom prst="line">
            <a:avLst/>
          </a:prstGeom>
          <a:ln w="9525"/>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926465" y="842010"/>
            <a:ext cx="10464800" cy="645160"/>
          </a:xfrm>
          <a:prstGeom prst="rect">
            <a:avLst/>
          </a:prstGeom>
          <a:noFill/>
        </p:spPr>
        <p:txBody>
          <a:bodyPr wrap="square" rtlCol="0">
            <a:spAutoFit/>
          </a:bodyPr>
          <a:lstStyle/>
          <a:p>
            <a:pPr lvl="0">
              <a:defRPr/>
            </a:pPr>
            <a:r>
              <a:rPr lang="en-US" altLang="zh-CN" sz="3600" b="1" dirty="0">
                <a:solidFill>
                  <a:prstClr val="black"/>
                </a:solidFill>
                <a:latin typeface="Times New Roman" panose="02020503050405090304" pitchFamily="18" charset="0"/>
                <a:ea typeface="等线" panose="02010600030101010101" charset="-122"/>
              </a:rPr>
              <a:t>  Method</a:t>
            </a:r>
          </a:p>
        </p:txBody>
      </p:sp>
      <mc:AlternateContent xmlns:mc="http://schemas.openxmlformats.org/markup-compatibility/2006" xmlns:a14="http://schemas.microsoft.com/office/drawing/2010/main">
        <mc:Choice Requires="a14">
          <p:sp>
            <p:nvSpPr>
              <p:cNvPr id="2" name="文本框 1"/>
              <p:cNvSpPr txBox="1"/>
              <p:nvPr/>
            </p:nvSpPr>
            <p:spPr>
              <a:xfrm>
                <a:off x="695325" y="3356610"/>
                <a:ext cx="9732530" cy="516936"/>
              </a:xfrm>
              <a:prstGeom prst="rect">
                <a:avLst/>
              </a:prstGeom>
              <a:noFill/>
            </p:spPr>
            <p:txBody>
              <a:bodyPr wrap="square" rtlCol="0" anchor="t">
                <a:spAutoFit/>
              </a:bodyPr>
              <a:lstStyle/>
              <a:p>
                <a:pPr>
                  <a:lnSpc>
                    <a:spcPct val="150000"/>
                  </a:lnSpc>
                  <a:defRPr/>
                </a:pPr>
                <a:r>
                  <a:rPr lang="en-US" altLang="zh-CN" dirty="0">
                    <a:effectLst/>
                    <a:latin typeface="Arial" panose="020B0604020202090204" pitchFamily="34" charset="0"/>
                    <a:sym typeface="+mn-ea"/>
                  </a:rPr>
                  <a:t>       </a:t>
                </a:r>
                <a:r>
                  <a:rPr lang="zh-CN" altLang="en-US" dirty="0">
                    <a:effectLst/>
                    <a:latin typeface="Arial" panose="020B0604020202090204" pitchFamily="34" charset="0"/>
                    <a:sym typeface="+mn-ea"/>
                  </a:rPr>
                  <a:t>其中</a:t>
                </a:r>
                <a14:m>
                  <m:oMath xmlns:m="http://schemas.openxmlformats.org/officeDocument/2006/math">
                    <m:sSubSup>
                      <m:sSubSupPr>
                        <m:ctrlPr>
                          <a:rPr lang="en-US" altLang="zh-CN" i="1" dirty="0">
                            <a:latin typeface="Cambria Math" panose="02040503050406030204" pitchFamily="18" charset="0"/>
                            <a:sym typeface="+mn-ea"/>
                          </a:rPr>
                        </m:ctrlPr>
                      </m:sSubSupPr>
                      <m:e>
                        <m:r>
                          <a:rPr lang="en-US" altLang="zh-CN" i="1" dirty="0">
                            <a:latin typeface="Cambria Math" panose="02040503050406030204" pitchFamily="18" charset="0"/>
                            <a:sym typeface="+mn-ea"/>
                          </a:rPr>
                          <m:t>𝑓</m:t>
                        </m:r>
                      </m:e>
                      <m:sub>
                        <m:r>
                          <a:rPr lang="en-US" altLang="zh-CN" i="1" dirty="0">
                            <a:latin typeface="Cambria Math" panose="02040503050406030204" pitchFamily="18" charset="0"/>
                            <a:sym typeface="+mn-ea"/>
                          </a:rPr>
                          <m:t>𝑖𝑚𝑔</m:t>
                        </m:r>
                      </m:sub>
                      <m:sup>
                        <m:r>
                          <a:rPr lang="en-US" altLang="zh-CN" i="1" dirty="0">
                            <a:latin typeface="Cambria Math" panose="02040503050406030204" pitchFamily="18" charset="0"/>
                            <a:sym typeface="+mn-ea"/>
                          </a:rPr>
                          <m:t>′</m:t>
                        </m:r>
                      </m:sup>
                    </m:sSubSup>
                  </m:oMath>
                </a14:m>
                <a:r>
                  <a:rPr lang="zh-CN" altLang="en-US" dirty="0">
                    <a:effectLst/>
                    <a:latin typeface="Arial" panose="020B0604020202090204" pitchFamily="34" charset="0"/>
                    <a:cs typeface="Arial" panose="020B0604020202090204" pitchFamily="34" charset="0"/>
                    <a:sym typeface="+mn-ea"/>
                  </a:rPr>
                  <a:t>为</a:t>
                </a:r>
                <a:r>
                  <a:rPr lang="zh-CN" altLang="en-US" dirty="0">
                    <a:latin typeface="Arial" panose="020B0604020202090204" pitchFamily="34" charset="0"/>
                    <a:cs typeface="Arial" panose="020B0604020202090204" pitchFamily="34" charset="0"/>
                    <a:sym typeface="+mn-ea"/>
                  </a:rPr>
                  <a:t>共享的</a:t>
                </a:r>
                <a:r>
                  <a:rPr lang="zh-CN" altLang="en-US" dirty="0">
                    <a:effectLst/>
                    <a:latin typeface="Arial" panose="020B0604020202090204" pitchFamily="34" charset="0"/>
                    <a:cs typeface="Arial" panose="020B0604020202090204" pitchFamily="34" charset="0"/>
                    <a:sym typeface="+mn-ea"/>
                  </a:rPr>
                  <a:t>图像</a:t>
                </a:r>
                <a:r>
                  <a:rPr lang="zh-CN" altLang="en-US" dirty="0">
                    <a:latin typeface="Arial" panose="020B0604020202090204" pitchFamily="34" charset="0"/>
                    <a:cs typeface="Arial" panose="020B0604020202090204" pitchFamily="34" charset="0"/>
                    <a:sym typeface="+mn-ea"/>
                  </a:rPr>
                  <a:t>编码器，真实图像生成图像之间的对比损失同样使用NT-Xent loss：</a:t>
                </a:r>
                <a:endParaRPr lang="zh-CN" altLang="en-US" dirty="0">
                  <a:effectLst/>
                  <a:latin typeface="Arial" panose="020B0604020202090204" pitchFamily="34" charset="0"/>
                  <a:cs typeface="Arial" panose="020B0604020202090204" pitchFamily="34" charset="0"/>
                  <a:sym typeface="+mn-ea"/>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695325" y="3356610"/>
                <a:ext cx="9732530" cy="516936"/>
              </a:xfrm>
              <a:prstGeom prst="rect">
                <a:avLst/>
              </a:prstGeom>
              <a:blipFill>
                <a:blip r:embed="rId6"/>
                <a:stretch>
                  <a:fillRect r="-63"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0D8D361-109C-47D7-978B-4563DA2D2E52}"/>
                  </a:ext>
                </a:extLst>
              </p:cNvPr>
              <p:cNvSpPr txBox="1"/>
              <p:nvPr/>
            </p:nvSpPr>
            <p:spPr>
              <a:xfrm>
                <a:off x="2807859" y="2794272"/>
                <a:ext cx="6096000" cy="4011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altLang="zh-CN" b="0" i="1" dirty="0" smtClean="0">
                              <a:latin typeface="Cambria Math" panose="02040503050406030204" pitchFamily="18" charset="0"/>
                              <a:sym typeface="+mn-ea"/>
                            </a:rPr>
                          </m:ctrlPr>
                        </m:funcPr>
                        <m:fName>
                          <m:sSub>
                            <m:sSubPr>
                              <m:ctrlPr>
                                <a:rPr lang="en-US" altLang="zh-CN" i="1">
                                  <a:latin typeface="Cambria Math" panose="02040503050406030204" pitchFamily="18" charset="0"/>
                                  <a:cs typeface="Arial" panose="020B0604020202090204" pitchFamily="34" charset="0"/>
                                  <a:sym typeface="+mn-ea"/>
                                </a:rPr>
                              </m:ctrlPr>
                            </m:sSubPr>
                            <m:e>
                              <m:r>
                                <a:rPr lang="en-US" altLang="zh-CN" b="0" i="1" smtClean="0">
                                  <a:latin typeface="Cambria Math" panose="02040503050406030204" pitchFamily="18" charset="0"/>
                                  <a:cs typeface="Arial" panose="020B0604020202090204" pitchFamily="34" charset="0"/>
                                  <a:sym typeface="+mn-ea"/>
                                </a:rPr>
                                <m:t>𝑆</m:t>
                              </m:r>
                            </m:e>
                            <m:sub>
                              <m:r>
                                <a:rPr lang="en-US" altLang="zh-CN" i="1">
                                  <a:latin typeface="Cambria Math" panose="02040503050406030204" pitchFamily="18" charset="0"/>
                                  <a:cs typeface="Arial" panose="020B0604020202090204" pitchFamily="34" charset="0"/>
                                  <a:sym typeface="+mn-ea"/>
                                </a:rPr>
                                <m:t>𝑖𝑚𝑔</m:t>
                              </m:r>
                            </m:sub>
                          </m:sSub>
                        </m:fName>
                        <m:e>
                          <m:d>
                            <m:dPr>
                              <m:ctrlPr>
                                <a:rPr lang="en-US" altLang="zh-CN" b="0" i="1" dirty="0" smtClean="0">
                                  <a:latin typeface="Cambria Math" panose="02040503050406030204" pitchFamily="18" charset="0"/>
                                  <a:sym typeface="+mn-ea"/>
                                </a:rPr>
                              </m:ctrlPr>
                            </m:dPr>
                            <m:e>
                              <m:r>
                                <a:rPr lang="en-US" altLang="zh-CN" b="0" i="1" dirty="0" smtClean="0">
                                  <a:latin typeface="Cambria Math" panose="02040503050406030204" pitchFamily="18" charset="0"/>
                                  <a:sym typeface="+mn-ea"/>
                                </a:rPr>
                                <m:t>𝑥</m:t>
                              </m:r>
                              <m:r>
                                <a:rPr lang="en-US" altLang="zh-CN" b="0" i="1" dirty="0" smtClean="0">
                                  <a:latin typeface="Cambria Math" panose="02040503050406030204" pitchFamily="18" charset="0"/>
                                  <a:sym typeface="+mn-ea"/>
                                </a:rPr>
                                <m:t>,</m:t>
                              </m:r>
                              <m:func>
                                <m:funcPr>
                                  <m:ctrlPr>
                                    <a:rPr lang="en-US" altLang="zh-CN" i="1" dirty="0">
                                      <a:latin typeface="Cambria Math" panose="02040503050406030204" pitchFamily="18" charset="0"/>
                                      <a:sym typeface="+mn-ea"/>
                                    </a:rPr>
                                  </m:ctrlPr>
                                </m:funcPr>
                                <m:fName>
                                  <m:r>
                                    <a:rPr lang="en-US" altLang="zh-CN" i="1" dirty="0">
                                      <a:latin typeface="Cambria Math" panose="02040503050406030204" pitchFamily="18" charset="0"/>
                                      <a:sym typeface="+mn-ea"/>
                                    </a:rPr>
                                    <m:t>𝐺</m:t>
                                  </m:r>
                                </m:fName>
                                <m:e>
                                  <m:d>
                                    <m:dPr>
                                      <m:ctrlPr>
                                        <a:rPr lang="en-US" altLang="zh-CN" i="1" dirty="0">
                                          <a:latin typeface="Cambria Math" panose="02040503050406030204" pitchFamily="18" charset="0"/>
                                          <a:sym typeface="+mn-ea"/>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𝑖</m:t>
                                          </m:r>
                                        </m:sub>
                                      </m:sSub>
                                      <m:r>
                                        <a:rPr lang="en-US" altLang="zh-CN" i="1" dirty="0">
                                          <a:latin typeface="Cambria Math" panose="02040503050406030204" pitchFamily="18" charset="0"/>
                                          <a:sym typeface="+mn-ea"/>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e>
                                  </m:d>
                                </m:e>
                              </m:func>
                            </m:e>
                          </m:d>
                        </m:e>
                      </m:func>
                      <m:r>
                        <a:rPr lang="en-US" altLang="zh-CN" b="0" i="1" dirty="0" smtClean="0">
                          <a:latin typeface="Cambria Math" panose="02040503050406030204" pitchFamily="18" charset="0"/>
                          <a:sym typeface="+mn-ea"/>
                        </a:rPr>
                        <m:t>=</m:t>
                      </m:r>
                      <m:r>
                        <m:rPr>
                          <m:sty m:val="p"/>
                        </m:rPr>
                        <a:rPr lang="en-US" altLang="zh-CN" b="0" i="0" dirty="0" smtClean="0">
                          <a:latin typeface="Cambria Math" panose="02040503050406030204" pitchFamily="18" charset="0"/>
                          <a:sym typeface="+mn-ea"/>
                        </a:rPr>
                        <m:t>cos</m:t>
                      </m:r>
                      <m:r>
                        <a:rPr lang="en-US" altLang="zh-CN" b="0" i="1" dirty="0" smtClean="0">
                          <a:latin typeface="Cambria Math" panose="02040503050406030204" pitchFamily="18" charset="0"/>
                          <a:sym typeface="+mn-ea"/>
                        </a:rPr>
                        <m:t>⁡(</m:t>
                      </m:r>
                      <m:sSubSup>
                        <m:sSubSupPr>
                          <m:ctrlPr>
                            <a:rPr lang="en-US" altLang="zh-CN" b="0" i="1" dirty="0" smtClean="0">
                              <a:latin typeface="Cambria Math" panose="02040503050406030204" pitchFamily="18" charset="0"/>
                              <a:sym typeface="+mn-ea"/>
                            </a:rPr>
                          </m:ctrlPr>
                        </m:sSubSupPr>
                        <m:e>
                          <m:r>
                            <a:rPr lang="en-US" altLang="zh-CN" b="0" i="1" dirty="0" smtClean="0">
                              <a:latin typeface="Cambria Math" panose="02040503050406030204" pitchFamily="18" charset="0"/>
                              <a:sym typeface="+mn-ea"/>
                            </a:rPr>
                            <m:t>𝑓</m:t>
                          </m:r>
                        </m:e>
                        <m:sub>
                          <m:r>
                            <a:rPr lang="en-US" altLang="zh-CN" b="0" i="1" dirty="0" smtClean="0">
                              <a:latin typeface="Cambria Math" panose="02040503050406030204" pitchFamily="18" charset="0"/>
                              <a:sym typeface="+mn-ea"/>
                            </a:rPr>
                            <m:t>𝑖𝑚𝑔</m:t>
                          </m:r>
                        </m:sub>
                        <m:sup>
                          <m:r>
                            <a:rPr lang="en-US" altLang="zh-CN" b="0" i="1" dirty="0" smtClean="0">
                              <a:latin typeface="Cambria Math" panose="02040503050406030204" pitchFamily="18" charset="0"/>
                              <a:sym typeface="+mn-ea"/>
                            </a:rPr>
                            <m:t>′</m:t>
                          </m:r>
                        </m:sup>
                      </m:sSubSup>
                      <m:d>
                        <m:dPr>
                          <m:ctrlPr>
                            <a:rPr lang="en-US" altLang="zh-CN" b="0" i="1" dirty="0" smtClean="0">
                              <a:latin typeface="Cambria Math" panose="02040503050406030204" pitchFamily="18" charset="0"/>
                              <a:sym typeface="+mn-ea"/>
                            </a:rPr>
                          </m:ctrlPr>
                        </m:dPr>
                        <m:e>
                          <m:r>
                            <a:rPr lang="en-US" altLang="zh-CN" b="0" i="1" dirty="0" smtClean="0">
                              <a:latin typeface="Cambria Math" panose="02040503050406030204" pitchFamily="18" charset="0"/>
                              <a:sym typeface="+mn-ea"/>
                            </a:rPr>
                            <m:t>𝑥</m:t>
                          </m:r>
                        </m:e>
                      </m:d>
                      <m:r>
                        <a:rPr lang="en-US" altLang="zh-CN" b="0" i="1" dirty="0" smtClean="0">
                          <a:latin typeface="Cambria Math" panose="02040503050406030204" pitchFamily="18" charset="0"/>
                          <a:sym typeface="+mn-ea"/>
                        </a:rPr>
                        <m:t>,</m:t>
                      </m:r>
                      <m:sSubSup>
                        <m:sSubSupPr>
                          <m:ctrlPr>
                            <a:rPr lang="en-US" altLang="zh-CN" i="1" dirty="0">
                              <a:latin typeface="Cambria Math" panose="02040503050406030204" pitchFamily="18" charset="0"/>
                              <a:sym typeface="+mn-ea"/>
                            </a:rPr>
                          </m:ctrlPr>
                        </m:sSubSupPr>
                        <m:e>
                          <m:r>
                            <a:rPr lang="en-US" altLang="zh-CN" i="1" dirty="0">
                              <a:latin typeface="Cambria Math" panose="02040503050406030204" pitchFamily="18" charset="0"/>
                              <a:sym typeface="+mn-ea"/>
                            </a:rPr>
                            <m:t>𝑓</m:t>
                          </m:r>
                        </m:e>
                        <m:sub>
                          <m:r>
                            <a:rPr lang="en-US" altLang="zh-CN" i="1" dirty="0">
                              <a:latin typeface="Cambria Math" panose="02040503050406030204" pitchFamily="18" charset="0"/>
                              <a:sym typeface="+mn-ea"/>
                            </a:rPr>
                            <m:t>𝑖𝑚𝑔</m:t>
                          </m:r>
                        </m:sub>
                        <m:sup>
                          <m:r>
                            <a:rPr lang="en-US" altLang="zh-CN" i="1" dirty="0">
                              <a:latin typeface="Cambria Math" panose="02040503050406030204" pitchFamily="18" charset="0"/>
                              <a:sym typeface="+mn-ea"/>
                            </a:rPr>
                            <m:t>′</m:t>
                          </m:r>
                        </m:sup>
                      </m:sSubSup>
                      <m:d>
                        <m:dPr>
                          <m:ctrlPr>
                            <a:rPr lang="en-US" altLang="zh-CN" i="1" dirty="0">
                              <a:latin typeface="Cambria Math" panose="02040503050406030204" pitchFamily="18" charset="0"/>
                              <a:sym typeface="+mn-ea"/>
                            </a:rPr>
                          </m:ctrlPr>
                        </m:dPr>
                        <m:e>
                          <m:func>
                            <m:funcPr>
                              <m:ctrlPr>
                                <a:rPr lang="en-US" altLang="zh-CN" i="1" dirty="0">
                                  <a:latin typeface="Cambria Math" panose="02040503050406030204" pitchFamily="18" charset="0"/>
                                  <a:sym typeface="+mn-ea"/>
                                </a:rPr>
                              </m:ctrlPr>
                            </m:funcPr>
                            <m:fName>
                              <m:r>
                                <a:rPr lang="en-US" altLang="zh-CN" i="1" dirty="0">
                                  <a:latin typeface="Cambria Math" panose="02040503050406030204" pitchFamily="18" charset="0"/>
                                  <a:sym typeface="+mn-ea"/>
                                </a:rPr>
                                <m:t>𝐺</m:t>
                              </m:r>
                            </m:fName>
                            <m:e>
                              <m:d>
                                <m:dPr>
                                  <m:ctrlPr>
                                    <a:rPr lang="en-US" altLang="zh-CN" i="1" dirty="0">
                                      <a:latin typeface="Cambria Math" panose="02040503050406030204" pitchFamily="18" charset="0"/>
                                      <a:sym typeface="+mn-ea"/>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𝑖</m:t>
                                      </m:r>
                                    </m:sub>
                                  </m:sSub>
                                  <m:r>
                                    <a:rPr lang="en-US" altLang="zh-CN" i="1" dirty="0">
                                      <a:latin typeface="Cambria Math" panose="02040503050406030204" pitchFamily="18" charset="0"/>
                                      <a:sym typeface="+mn-ea"/>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e>
                              </m:d>
                            </m:e>
                          </m:func>
                        </m:e>
                      </m:d>
                      <m:r>
                        <a:rPr lang="en-US" altLang="zh-CN" b="0" i="1" dirty="0" smtClean="0">
                          <a:latin typeface="Cambria Math" panose="02040503050406030204" pitchFamily="18" charset="0"/>
                          <a:sym typeface="+mn-ea"/>
                        </a:rPr>
                        <m:t>/</m:t>
                      </m:r>
                      <m:r>
                        <a:rPr lang="zh-CN" altLang="en-US" b="0" i="1" dirty="0" smtClean="0">
                          <a:latin typeface="Cambria Math" panose="02040503050406030204" pitchFamily="18" charset="0"/>
                          <a:sym typeface="+mn-ea"/>
                        </a:rPr>
                        <m:t>𝜏</m:t>
                      </m:r>
                      <m:r>
                        <a:rPr lang="en-US" altLang="zh-CN" b="0" i="1" dirty="0" smtClean="0">
                          <a:latin typeface="Cambria Math" panose="02040503050406030204" pitchFamily="18" charset="0"/>
                          <a:sym typeface="+mn-ea"/>
                        </a:rPr>
                        <m:t>)</m:t>
                      </m:r>
                    </m:oMath>
                  </m:oMathPara>
                </a14:m>
                <a:endParaRPr lang="zh-CN" altLang="en-US" dirty="0"/>
              </a:p>
            </p:txBody>
          </p:sp>
        </mc:Choice>
        <mc:Fallback xmlns="">
          <p:sp>
            <p:nvSpPr>
              <p:cNvPr id="12" name="文本框 11">
                <a:extLst>
                  <a:ext uri="{FF2B5EF4-FFF2-40B4-BE49-F238E27FC236}">
                    <a16:creationId xmlns:a16="http://schemas.microsoft.com/office/drawing/2014/main" id="{80D8D361-109C-47D7-978B-4563DA2D2E52}"/>
                  </a:ext>
                </a:extLst>
              </p:cNvPr>
              <p:cNvSpPr txBox="1">
                <a:spLocks noRot="1" noChangeAspect="1" noMove="1" noResize="1" noEditPoints="1" noAdjustHandles="1" noChangeArrowheads="1" noChangeShapeType="1" noTextEdit="1"/>
              </p:cNvSpPr>
              <p:nvPr/>
            </p:nvSpPr>
            <p:spPr>
              <a:xfrm>
                <a:off x="2807859" y="2794272"/>
                <a:ext cx="6096000" cy="401135"/>
              </a:xfrm>
              <a:prstGeom prst="rect">
                <a:avLst/>
              </a:prstGeom>
              <a:blipFill>
                <a:blip r:embed="rId7"/>
                <a:stretch>
                  <a:fillRect b="-10606"/>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91145A31-EC73-4F85-A4C4-57C13FD032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67913" y="4014172"/>
            <a:ext cx="6187354" cy="877497"/>
          </a:xfrm>
          <a:prstGeom prst="rect">
            <a:avLst/>
          </a:prstGeom>
        </p:spPr>
      </p:pic>
    </p:spTree>
    <p:extLst>
      <p:ext uri="{BB962C8B-B14F-4D97-AF65-F5344CB8AC3E}">
        <p14:creationId xmlns:p14="http://schemas.microsoft.com/office/powerpoint/2010/main" val="2928726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30" y="174632"/>
            <a:ext cx="4833144"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第三部分：模型方法</a:t>
            </a: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mc:AlternateContent xmlns:mc="http://schemas.openxmlformats.org/markup-compatibility/2006" xmlns:a14="http://schemas.microsoft.com/office/drawing/2010/main">
        <mc:Choice Requires="a14">
          <p:sp>
            <p:nvSpPr>
              <p:cNvPr id="4" name="矩形 3"/>
              <p:cNvSpPr/>
              <p:nvPr/>
            </p:nvSpPr>
            <p:spPr>
              <a:xfrm>
                <a:off x="695435" y="1632653"/>
                <a:ext cx="10320848" cy="1321003"/>
              </a:xfrm>
              <a:prstGeom prst="rect">
                <a:avLst/>
              </a:prstGeom>
            </p:spPr>
            <p:txBody>
              <a:bodyPr wrap="square">
                <a:spAutoFit/>
              </a:bodyPr>
              <a:lstStyle/>
              <a:p>
                <a:pPr indent="0">
                  <a:lnSpc>
                    <a:spcPct val="150000"/>
                  </a:lnSpc>
                  <a:buFont typeface="+mj-lt"/>
                  <a:buNone/>
                  <a:defRPr/>
                </a:pPr>
                <a:r>
                  <a:rPr lang="en-US" altLang="zh-CN" dirty="0">
                    <a:effectLst/>
                    <a:latin typeface="Arial" panose="020B0604020202090204" pitchFamily="34" charset="0"/>
                  </a:rPr>
                  <a:t>(3)    </a:t>
                </a:r>
                <a:r>
                  <a:rPr lang="zh-CN" altLang="en-US" dirty="0">
                    <a:latin typeface="Arial" panose="020B0604020202090204" pitchFamily="34" charset="0"/>
                  </a:rPr>
                  <a:t>图像区域与单词之间的对比损失</a:t>
                </a:r>
                <a:endParaRPr lang="zh-CN" altLang="en-US" dirty="0">
                  <a:effectLst/>
                  <a:latin typeface="Arial" panose="020B0604020202090204" pitchFamily="34" charset="0"/>
                </a:endParaRPr>
              </a:p>
              <a:p>
                <a:pPr>
                  <a:lnSpc>
                    <a:spcPct val="150000"/>
                  </a:lnSpc>
                  <a:defRPr/>
                </a:pPr>
                <a:r>
                  <a:rPr lang="en-US" altLang="zh-CN" dirty="0">
                    <a:latin typeface="Arial" panose="020B0604020202020204" pitchFamily="34" charset="0"/>
                  </a:rPr>
                  <a:t>         </a:t>
                </a:r>
                <a:r>
                  <a:rPr lang="zh-CN" altLang="en-US" dirty="0">
                    <a:effectLst/>
                    <a:latin typeface="Arial" panose="020B0604020202020204" pitchFamily="34" charset="0"/>
                  </a:rPr>
                  <a:t>计算单词</a:t>
                </a:r>
                <a14:m>
                  <m:oMath xmlns:m="http://schemas.openxmlformats.org/officeDocument/2006/math">
                    <m:sSub>
                      <m:sSubPr>
                        <m:ctrlPr>
                          <a:rPr lang="en-US" altLang="zh-CN" sz="1800" i="1" kern="1200" smtClean="0">
                            <a:solidFill>
                              <a:srgbClr val="000000"/>
                            </a:solidFill>
                            <a:effectLst/>
                            <a:latin typeface="Cambria Math" panose="02040503050406030204" pitchFamily="18" charset="0"/>
                            <a:ea typeface="等线" panose="02010600030101010101" pitchFamily="2" charset="-122"/>
                            <a:cs typeface="+mn-cs"/>
                          </a:rPr>
                        </m:ctrlPr>
                      </m:sSubPr>
                      <m:e>
                        <m:r>
                          <a:rPr lang="en-US" altLang="zh-CN" sz="1800" b="0" i="1" kern="1200" smtClean="0">
                            <a:solidFill>
                              <a:srgbClr val="000000"/>
                            </a:solidFill>
                            <a:effectLst/>
                            <a:latin typeface="Cambria Math" panose="02040503050406030204" pitchFamily="18" charset="0"/>
                            <a:ea typeface="等线" panose="02010600030101010101" pitchFamily="2" charset="-122"/>
                            <a:cs typeface="+mn-cs"/>
                          </a:rPr>
                          <m:t>𝑤</m:t>
                        </m:r>
                      </m:e>
                      <m:sub>
                        <m:r>
                          <a:rPr lang="en-US" altLang="zh-CN" sz="1800" b="0" i="1" kern="1200">
                            <a:solidFill>
                              <a:srgbClr val="000000"/>
                            </a:solidFill>
                            <a:effectLst/>
                            <a:latin typeface="Cambria Math" panose="02040503050406030204" pitchFamily="18" charset="0"/>
                            <a:ea typeface="等线" panose="02010600030101010101" pitchFamily="2" charset="-122"/>
                            <a:cs typeface="+mn-cs"/>
                          </a:rPr>
                          <m:t>𝑖</m:t>
                        </m:r>
                      </m:sub>
                    </m:sSub>
                  </m:oMath>
                </a14:m>
                <a:r>
                  <a:rPr lang="zh-CN" altLang="en-US" dirty="0">
                    <a:effectLst/>
                    <a:latin typeface="Arial" panose="020B0604020202020204" pitchFamily="34" charset="0"/>
                  </a:rPr>
                  <a:t>和区域</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i="1">
                            <a:latin typeface="Cambria Math" panose="02040503050406030204" pitchFamily="18" charset="0"/>
                          </a:rPr>
                          <m:t>𝑖</m:t>
                        </m:r>
                      </m:sub>
                    </m:sSub>
                  </m:oMath>
                </a14:m>
                <a:r>
                  <a:rPr lang="zh-CN" altLang="en-US" dirty="0">
                    <a:effectLst/>
                    <a:latin typeface="Arial" panose="020B0604020202020204" pitchFamily="34" charset="0"/>
                  </a:rPr>
                  <a:t>的软注意</a:t>
                </a:r>
                <a:r>
                  <a:rPr lang="zh-CN" altLang="en-US" dirty="0">
                    <a:latin typeface="Arial" panose="020B0604020202020204" pitchFamily="34" charset="0"/>
                  </a:rPr>
                  <a:t>力</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dirty="0">
                    <a:effectLst/>
                    <a:latin typeface="Arial" panose="020B0604020202090204" pitchFamily="34" charset="0"/>
                  </a:rPr>
                  <a:t>：</a:t>
                </a:r>
              </a:p>
              <a:p>
                <a:pPr indent="0">
                  <a:lnSpc>
                    <a:spcPct val="150000"/>
                  </a:lnSpc>
                  <a:buFont typeface="+mj-lt"/>
                  <a:buNone/>
                  <a:defRPr/>
                </a:pPr>
                <a:endParaRPr lang="zh-CN" altLang="en-US" dirty="0">
                  <a:effectLst/>
                  <a:latin typeface="Arial" panose="020B0604020202090204" pitchFamily="34"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695435" y="1632653"/>
                <a:ext cx="10320848" cy="1321003"/>
              </a:xfrm>
              <a:prstGeom prst="rect">
                <a:avLst/>
              </a:prstGeom>
              <a:blipFill>
                <a:blip r:embed="rId5"/>
                <a:stretch>
                  <a:fillRect l="-473"/>
                </a:stretch>
              </a:blipFill>
            </p:spPr>
            <p:txBody>
              <a:bodyPr/>
              <a:lstStyle/>
              <a:p>
                <a:r>
                  <a:rPr lang="zh-CN" altLang="en-US">
                    <a:noFill/>
                  </a:rPr>
                  <a:t> </a:t>
                </a:r>
              </a:p>
            </p:txBody>
          </p:sp>
        </mc:Fallback>
      </mc:AlternateContent>
      <p:cxnSp>
        <p:nvCxnSpPr>
          <p:cNvPr id="7" name="直接连接符 6"/>
          <p:cNvCxnSpPr/>
          <p:nvPr/>
        </p:nvCxnSpPr>
        <p:spPr>
          <a:xfrm>
            <a:off x="926679" y="1441563"/>
            <a:ext cx="8780739" cy="46865"/>
          </a:xfrm>
          <a:prstGeom prst="line">
            <a:avLst/>
          </a:prstGeom>
          <a:ln w="9525"/>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926465" y="842010"/>
            <a:ext cx="10464800" cy="645160"/>
          </a:xfrm>
          <a:prstGeom prst="rect">
            <a:avLst/>
          </a:prstGeom>
          <a:noFill/>
        </p:spPr>
        <p:txBody>
          <a:bodyPr wrap="square" rtlCol="0">
            <a:spAutoFit/>
          </a:bodyPr>
          <a:lstStyle/>
          <a:p>
            <a:pPr lvl="0">
              <a:defRPr/>
            </a:pPr>
            <a:r>
              <a:rPr lang="en-US" altLang="zh-CN" sz="3600" b="1" dirty="0">
                <a:solidFill>
                  <a:prstClr val="black"/>
                </a:solidFill>
                <a:latin typeface="Times New Roman" panose="02020503050405090304" pitchFamily="18" charset="0"/>
                <a:ea typeface="等线" panose="02010600030101010101" charset="-122"/>
              </a:rPr>
              <a:t>  Method</a:t>
            </a:r>
          </a:p>
        </p:txBody>
      </p:sp>
      <mc:AlternateContent xmlns:mc="http://schemas.openxmlformats.org/markup-compatibility/2006" xmlns:a14="http://schemas.microsoft.com/office/drawing/2010/main">
        <mc:Choice Requires="a14">
          <p:sp>
            <p:nvSpPr>
              <p:cNvPr id="2" name="文本框 1"/>
              <p:cNvSpPr txBox="1"/>
              <p:nvPr/>
            </p:nvSpPr>
            <p:spPr>
              <a:xfrm>
                <a:off x="818820" y="3729931"/>
                <a:ext cx="8780780" cy="913007"/>
              </a:xfrm>
              <a:prstGeom prst="rect">
                <a:avLst/>
              </a:prstGeom>
              <a:noFill/>
            </p:spPr>
            <p:txBody>
              <a:bodyPr wrap="square" rtlCol="0" anchor="t">
                <a:spAutoFit/>
              </a:bodyPr>
              <a:lstStyle/>
              <a:p>
                <a:pPr>
                  <a:lnSpc>
                    <a:spcPct val="150000"/>
                  </a:lnSpc>
                  <a:defRPr/>
                </a:pPr>
                <a:r>
                  <a:rPr lang="en-US" altLang="zh-CN" dirty="0">
                    <a:effectLst/>
                    <a:latin typeface="Arial" panose="020B0604020202090204" pitchFamily="34" charset="0"/>
                    <a:sym typeface="+mn-ea"/>
                  </a:rPr>
                  <a:t>       </a:t>
                </a:r>
                <a:r>
                  <a:rPr lang="zh-CN" altLang="en-US" dirty="0">
                    <a:effectLst/>
                    <a:latin typeface="Arial" panose="020B0604020202090204" pitchFamily="34" charset="0"/>
                    <a:sym typeface="+mn-ea"/>
                  </a:rPr>
                  <a:t>其中</a:t>
                </a:r>
                <a14:m>
                  <m:oMath xmlns:m="http://schemas.openxmlformats.org/officeDocument/2006/math">
                    <m:r>
                      <a:rPr lang="en-US" altLang="zh-CN" i="1">
                        <a:latin typeface="Cambria Math" panose="02040503050406030204" pitchFamily="18" charset="0"/>
                        <a:cs typeface="Arial" panose="020B0604020202090204" pitchFamily="34" charset="0"/>
                        <a:sym typeface="+mn-ea"/>
                      </a:rPr>
                      <m:t> </m:t>
                    </m:r>
                    <m:sSub>
                      <m:sSubPr>
                        <m:ctrlPr>
                          <a:rPr lang="en-US" altLang="zh-CN" i="1">
                            <a:latin typeface="Cambria Math" panose="02040503050406030204" pitchFamily="18" charset="0"/>
                            <a:cs typeface="Arial" panose="020B0604020202090204" pitchFamily="34" charset="0"/>
                            <a:sym typeface="+mn-ea"/>
                          </a:rPr>
                        </m:ctrlPr>
                      </m:sSubPr>
                      <m:e>
                        <m:r>
                          <a:rPr lang="en-US" altLang="zh-CN" i="1">
                            <a:latin typeface="Cambria Math" panose="02040503050406030204" pitchFamily="18" charset="0"/>
                            <a:cs typeface="Arial" panose="020B0604020202090204" pitchFamily="34" charset="0"/>
                            <a:sym typeface="+mn-ea"/>
                          </a:rPr>
                          <m:t>𝑓</m:t>
                        </m:r>
                      </m:e>
                      <m:sub>
                        <m:r>
                          <a:rPr lang="en-US" altLang="zh-CN" i="1">
                            <a:latin typeface="Cambria Math" panose="02040503050406030204" pitchFamily="18" charset="0"/>
                            <a:cs typeface="Arial" panose="020B0604020202090204" pitchFamily="34" charset="0"/>
                            <a:sym typeface="+mn-ea"/>
                          </a:rPr>
                          <m:t>𝑤𝑜𝑟𝑑</m:t>
                        </m:r>
                      </m:sub>
                    </m:sSub>
                  </m:oMath>
                </a14:m>
                <a:r>
                  <a:rPr lang="zh-CN" altLang="en-US" dirty="0">
                    <a:effectLst/>
                    <a:latin typeface="Arial" panose="020B0604020202090204" pitchFamily="34" charset="0"/>
                    <a:sym typeface="+mn-ea"/>
                  </a:rPr>
                  <a:t>和</a:t>
                </a:r>
                <a14:m>
                  <m:oMath xmlns:m="http://schemas.openxmlformats.org/officeDocument/2006/math">
                    <m:sSub>
                      <m:sSubPr>
                        <m:ctrlPr>
                          <a:rPr lang="en-US" altLang="zh-CN" i="1">
                            <a:latin typeface="Cambria Math" panose="02040503050406030204" pitchFamily="18" charset="0"/>
                            <a:cs typeface="Arial" panose="020B0604020202090204" pitchFamily="34" charset="0"/>
                            <a:sym typeface="+mn-ea"/>
                          </a:rPr>
                        </m:ctrlPr>
                      </m:sSubPr>
                      <m:e>
                        <m:r>
                          <a:rPr lang="en-US" altLang="zh-CN" i="1">
                            <a:latin typeface="Cambria Math" panose="02040503050406030204" pitchFamily="18" charset="0"/>
                            <a:cs typeface="Arial" panose="020B0604020202090204" pitchFamily="34" charset="0"/>
                            <a:sym typeface="+mn-ea"/>
                          </a:rPr>
                          <m:t>𝑓</m:t>
                        </m:r>
                      </m:e>
                      <m:sub>
                        <m:r>
                          <a:rPr lang="en-US" altLang="zh-CN" b="0" i="1" smtClean="0">
                            <a:latin typeface="Cambria Math" panose="02040503050406030204" pitchFamily="18" charset="0"/>
                            <a:cs typeface="Arial" panose="020B0604020202090204" pitchFamily="34" charset="0"/>
                            <a:sym typeface="+mn-ea"/>
                          </a:rPr>
                          <m:t>𝑟𝑒𝑔𝑖𝑜𝑛</m:t>
                        </m:r>
                      </m:sub>
                    </m:sSub>
                    <m:r>
                      <m:rPr>
                        <m:nor/>
                      </m:rPr>
                      <a:rPr lang="zh-CN" altLang="en-US"/>
                      <m:t>分别表示单词和区域特征编码器</m:t>
                    </m:r>
                    <m:r>
                      <a:rPr lang="zh-CN" altLang="en-US" i="1">
                        <a:latin typeface="Cambria Math" panose="02040503050406030204" pitchFamily="18" charset="0"/>
                      </a:rPr>
                      <m:t>，</m:t>
                    </m:r>
                    <m:r>
                      <a:rPr lang="en-US" altLang="zh-CN" b="0" i="1" smtClean="0">
                        <a:latin typeface="Cambria Math" panose="02040503050406030204" pitchFamily="18" charset="0"/>
                      </a:rPr>
                      <m:t>𝑅</m:t>
                    </m:r>
                  </m:oMath>
                </a14:m>
                <a:r>
                  <a:rPr lang="zh-CN" altLang="en-US" dirty="0">
                    <a:effectLst/>
                    <a:latin typeface="Arial" panose="020B0604020202090204" pitchFamily="34" charset="0"/>
                    <a:sym typeface="+mn-ea"/>
                  </a:rPr>
                  <a:t>是图像中区域总数，</a:t>
                </a:r>
                <a14:m>
                  <m:oMath xmlns:m="http://schemas.openxmlformats.org/officeDocument/2006/math">
                    <m:sSub>
                      <m:sSubPr>
                        <m:ctrlPr>
                          <a:rPr lang="en-US" altLang="zh-CN" i="1" smtClean="0">
                            <a:effectLst/>
                            <a:latin typeface="Cambria Math" panose="02040503050406030204" pitchFamily="18" charset="0"/>
                            <a:sym typeface="+mn-ea"/>
                          </a:rPr>
                        </m:ctrlPr>
                      </m:sSubPr>
                      <m:e>
                        <m:r>
                          <a:rPr lang="zh-CN" altLang="en-US" i="1" smtClean="0">
                            <a:effectLst/>
                            <a:latin typeface="Cambria Math" panose="02040503050406030204" pitchFamily="18" charset="0"/>
                            <a:sym typeface="+mn-ea"/>
                          </a:rPr>
                          <m:t>𝜌</m:t>
                        </m:r>
                      </m:e>
                      <m:sub>
                        <m:r>
                          <a:rPr lang="en-US" altLang="zh-CN" b="0" i="1" smtClean="0">
                            <a:effectLst/>
                            <a:latin typeface="Cambria Math" panose="02040503050406030204" pitchFamily="18" charset="0"/>
                            <a:sym typeface="+mn-ea"/>
                          </a:rPr>
                          <m:t>1</m:t>
                        </m:r>
                      </m:sub>
                    </m:sSub>
                    <m:r>
                      <a:rPr lang="zh-CN" altLang="en-US" i="1">
                        <a:latin typeface="Cambria Math" panose="02040503050406030204" pitchFamily="18" charset="0"/>
                        <a:sym typeface="+mn-ea"/>
                      </a:rPr>
                      <m:t>是</m:t>
                    </m:r>
                    <m:r>
                      <a:rPr lang="zh-CN" altLang="en-US" i="1" smtClean="0">
                        <a:latin typeface="Cambria Math" panose="02040503050406030204" pitchFamily="18" charset="0"/>
                        <a:sym typeface="+mn-ea"/>
                      </a:rPr>
                      <m:t>锐化</m:t>
                    </m:r>
                  </m:oMath>
                </a14:m>
                <a:r>
                  <a:rPr lang="zh-CN" altLang="en-US" dirty="0">
                    <a:effectLst/>
                    <a:latin typeface="Arial" panose="020B0604020202090204" pitchFamily="34" charset="0"/>
                    <a:sym typeface="+mn-ea"/>
                  </a:rPr>
                  <a:t>超参数，用于降低软注意力的熵，</a:t>
                </a:r>
                <a:r>
                  <a:rPr lang="zh-CN" altLang="en-US" dirty="0"/>
                  <a:t>第</a:t>
                </a:r>
                <a:r>
                  <a:rPr lang="en-US" altLang="zh-CN" dirty="0" err="1"/>
                  <a:t>i</a:t>
                </a:r>
                <a:r>
                  <a:rPr lang="zh-CN" altLang="en-US" dirty="0"/>
                  <a:t>个单词的对齐区域特征定义为</a:t>
                </a:r>
                <a:r>
                  <a:rPr lang="zh-CN" altLang="en-US" dirty="0">
                    <a:latin typeface="Arial" panose="020B0604020202090204" pitchFamily="34" charset="0"/>
                    <a:cs typeface="Arial" panose="020B0604020202090204" pitchFamily="34" charset="0"/>
                    <a:sym typeface="+mn-ea"/>
                  </a:rPr>
                  <a:t>：</a:t>
                </a:r>
                <a:endParaRPr lang="zh-CN" altLang="en-US" dirty="0">
                  <a:effectLst/>
                  <a:latin typeface="Arial" panose="020B0604020202090204" pitchFamily="34" charset="0"/>
                  <a:cs typeface="Arial" panose="020B0604020202090204" pitchFamily="34" charset="0"/>
                  <a:sym typeface="+mn-ea"/>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818820" y="3729931"/>
                <a:ext cx="8780780" cy="913007"/>
              </a:xfrm>
              <a:prstGeom prst="rect">
                <a:avLst/>
              </a:prstGeom>
              <a:blipFill>
                <a:blip r:embed="rId6"/>
                <a:stretch>
                  <a:fillRect l="-139" b="-1000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4B222888-E017-43A9-9811-E2CCE5E93B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75486" y="2683295"/>
            <a:ext cx="4614744" cy="926857"/>
          </a:xfrm>
          <a:prstGeom prst="rect">
            <a:avLst/>
          </a:prstGeom>
        </p:spPr>
      </p:pic>
      <p:pic>
        <p:nvPicPr>
          <p:cNvPr id="14" name="图片 13">
            <a:extLst>
              <a:ext uri="{FF2B5EF4-FFF2-40B4-BE49-F238E27FC236}">
                <a16:creationId xmlns:a16="http://schemas.microsoft.com/office/drawing/2014/main" id="{98DD5F2D-6CD9-47DF-AF46-4B71A3ECC2A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69010" y="5029072"/>
            <a:ext cx="2823893" cy="387365"/>
          </a:xfrm>
          <a:prstGeom prst="rect">
            <a:avLst/>
          </a:prstGeom>
        </p:spPr>
      </p:pic>
    </p:spTree>
    <p:extLst>
      <p:ext uri="{BB962C8B-B14F-4D97-AF65-F5344CB8AC3E}">
        <p14:creationId xmlns:p14="http://schemas.microsoft.com/office/powerpoint/2010/main" val="2631239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30" y="174632"/>
            <a:ext cx="4833144"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第三部分：模型方法</a:t>
            </a: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p:sp>
        <p:nvSpPr>
          <p:cNvPr id="4" name="矩形 3"/>
          <p:cNvSpPr/>
          <p:nvPr/>
        </p:nvSpPr>
        <p:spPr>
          <a:xfrm>
            <a:off x="695435" y="1632653"/>
            <a:ext cx="10320848" cy="1287532"/>
          </a:xfrm>
          <a:prstGeom prst="rect">
            <a:avLst/>
          </a:prstGeom>
        </p:spPr>
        <p:txBody>
          <a:bodyPr wrap="square">
            <a:spAutoFit/>
          </a:bodyPr>
          <a:lstStyle/>
          <a:p>
            <a:pPr indent="0">
              <a:lnSpc>
                <a:spcPct val="150000"/>
              </a:lnSpc>
              <a:buFont typeface="+mj-lt"/>
              <a:buNone/>
              <a:defRPr/>
            </a:pPr>
            <a:r>
              <a:rPr lang="en-US" altLang="zh-CN" dirty="0">
                <a:effectLst/>
                <a:latin typeface="Arial" panose="020B0604020202090204" pitchFamily="34" charset="0"/>
              </a:rPr>
              <a:t>(3)    </a:t>
            </a:r>
            <a:r>
              <a:rPr lang="zh-CN" altLang="en-US" dirty="0">
                <a:latin typeface="Arial" panose="020B0604020202090204" pitchFamily="34" charset="0"/>
              </a:rPr>
              <a:t>图像区域与单词之间的对比损失</a:t>
            </a:r>
            <a:endParaRPr lang="zh-CN" altLang="en-US" dirty="0">
              <a:effectLst/>
              <a:latin typeface="Arial" panose="020B0604020202090204" pitchFamily="34" charset="0"/>
            </a:endParaRPr>
          </a:p>
          <a:p>
            <a:pPr>
              <a:lnSpc>
                <a:spcPct val="150000"/>
              </a:lnSpc>
              <a:defRPr/>
            </a:pPr>
            <a:r>
              <a:rPr lang="zh-CN" altLang="en-US" dirty="0"/>
              <a:t>         然后，图像</a:t>
            </a:r>
            <a:r>
              <a:rPr lang="en-US" altLang="zh-CN" dirty="0"/>
              <a:t>x</a:t>
            </a:r>
            <a:r>
              <a:rPr lang="zh-CN" altLang="en-US" dirty="0"/>
              <a:t>中所有区域与句子</a:t>
            </a:r>
            <a:r>
              <a:rPr lang="en-US" altLang="zh-CN" dirty="0"/>
              <a:t>s</a:t>
            </a:r>
            <a:r>
              <a:rPr lang="zh-CN" altLang="en-US" dirty="0"/>
              <a:t>中所有单词之间的得分函数可定义为</a:t>
            </a:r>
            <a:r>
              <a:rPr lang="zh-CN" altLang="en-US" dirty="0">
                <a:effectLst/>
                <a:latin typeface="Arial" panose="020B0604020202090204" pitchFamily="34" charset="0"/>
              </a:rPr>
              <a:t>：</a:t>
            </a:r>
          </a:p>
          <a:p>
            <a:pPr indent="0">
              <a:lnSpc>
                <a:spcPct val="150000"/>
              </a:lnSpc>
              <a:buFont typeface="+mj-lt"/>
              <a:buNone/>
              <a:defRPr/>
            </a:pPr>
            <a:endParaRPr lang="zh-CN" altLang="en-US" dirty="0">
              <a:effectLst/>
              <a:latin typeface="Arial" panose="020B0604020202090204" pitchFamily="34" charset="0"/>
            </a:endParaRPr>
          </a:p>
        </p:txBody>
      </p:sp>
      <p:cxnSp>
        <p:nvCxnSpPr>
          <p:cNvPr id="7" name="直接连接符 6"/>
          <p:cNvCxnSpPr/>
          <p:nvPr/>
        </p:nvCxnSpPr>
        <p:spPr>
          <a:xfrm>
            <a:off x="926679" y="1441563"/>
            <a:ext cx="8780739" cy="46865"/>
          </a:xfrm>
          <a:prstGeom prst="line">
            <a:avLst/>
          </a:prstGeom>
          <a:ln w="9525"/>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926465" y="842010"/>
            <a:ext cx="10464800" cy="645160"/>
          </a:xfrm>
          <a:prstGeom prst="rect">
            <a:avLst/>
          </a:prstGeom>
          <a:noFill/>
        </p:spPr>
        <p:txBody>
          <a:bodyPr wrap="square" rtlCol="0">
            <a:spAutoFit/>
          </a:bodyPr>
          <a:lstStyle/>
          <a:p>
            <a:pPr lvl="0">
              <a:defRPr/>
            </a:pPr>
            <a:r>
              <a:rPr lang="en-US" altLang="zh-CN" sz="3600" b="1" dirty="0">
                <a:solidFill>
                  <a:prstClr val="black"/>
                </a:solidFill>
                <a:latin typeface="Times New Roman" panose="02020503050405090304" pitchFamily="18" charset="0"/>
                <a:ea typeface="等线" panose="02010600030101010101" charset="-122"/>
              </a:rPr>
              <a:t>  Method</a:t>
            </a:r>
          </a:p>
        </p:txBody>
      </p:sp>
      <mc:AlternateContent xmlns:mc="http://schemas.openxmlformats.org/markup-compatibility/2006" xmlns:a14="http://schemas.microsoft.com/office/drawing/2010/main">
        <mc:Choice Requires="a14">
          <p:sp>
            <p:nvSpPr>
              <p:cNvPr id="2" name="文本框 1"/>
              <p:cNvSpPr txBox="1"/>
              <p:nvPr/>
            </p:nvSpPr>
            <p:spPr>
              <a:xfrm>
                <a:off x="818819" y="3729931"/>
                <a:ext cx="10197463" cy="879151"/>
              </a:xfrm>
              <a:prstGeom prst="rect">
                <a:avLst/>
              </a:prstGeom>
              <a:noFill/>
            </p:spPr>
            <p:txBody>
              <a:bodyPr wrap="square" rtlCol="0" anchor="t">
                <a:spAutoFit/>
              </a:bodyPr>
              <a:lstStyle/>
              <a:p>
                <a:pPr>
                  <a:lnSpc>
                    <a:spcPct val="150000"/>
                  </a:lnSpc>
                  <a:defRPr/>
                </a:pPr>
                <a:r>
                  <a:rPr lang="en-US" altLang="zh-CN" dirty="0">
                    <a:effectLst/>
                    <a:latin typeface="Arial" panose="020B0604020202090204" pitchFamily="34" charset="0"/>
                    <a:sym typeface="+mn-ea"/>
                  </a:rPr>
                  <a:t>       </a:t>
                </a:r>
                <a:r>
                  <a:rPr lang="zh-CN" altLang="en-US" dirty="0">
                    <a:effectLst/>
                    <a:latin typeface="Arial" panose="020B0604020202090204" pitchFamily="34" charset="0"/>
                    <a:sym typeface="+mn-ea"/>
                  </a:rPr>
                  <a:t>其中</a:t>
                </a:r>
                <a14:m>
                  <m:oMath xmlns:m="http://schemas.openxmlformats.org/officeDocument/2006/math">
                    <m:r>
                      <a:rPr lang="en-US" altLang="zh-CN" b="0" i="1" smtClean="0">
                        <a:effectLst/>
                        <a:latin typeface="Cambria Math" panose="02040503050406030204" pitchFamily="18" charset="0"/>
                        <a:sym typeface="+mn-ea"/>
                      </a:rPr>
                      <m:t>𝑇</m:t>
                    </m:r>
                  </m:oMath>
                </a14:m>
                <a:r>
                  <a:rPr lang="zh-CN" altLang="en-US" dirty="0">
                    <a:effectLst/>
                    <a:latin typeface="Arial" panose="020B0604020202090204" pitchFamily="34" charset="0"/>
                    <a:sym typeface="+mn-ea"/>
                  </a:rPr>
                  <a:t>是句子中单词总字数，</a:t>
                </a:r>
                <a14:m>
                  <m:oMath xmlns:m="http://schemas.openxmlformats.org/officeDocument/2006/math">
                    <m:sSub>
                      <m:sSubPr>
                        <m:ctrlPr>
                          <a:rPr lang="en-US" altLang="zh-CN" i="1" smtClean="0">
                            <a:effectLst/>
                            <a:latin typeface="Cambria Math" panose="02040503050406030204" pitchFamily="18" charset="0"/>
                            <a:sym typeface="+mn-ea"/>
                          </a:rPr>
                        </m:ctrlPr>
                      </m:sSubPr>
                      <m:e>
                        <m:r>
                          <a:rPr lang="zh-CN" altLang="en-US" i="1" smtClean="0">
                            <a:effectLst/>
                            <a:latin typeface="Cambria Math" panose="02040503050406030204" pitchFamily="18" charset="0"/>
                            <a:sym typeface="+mn-ea"/>
                          </a:rPr>
                          <m:t>𝜌</m:t>
                        </m:r>
                      </m:e>
                      <m:sub>
                        <m:r>
                          <a:rPr lang="en-US" altLang="zh-CN" b="0" i="1" smtClean="0">
                            <a:effectLst/>
                            <a:latin typeface="Cambria Math" panose="02040503050406030204" pitchFamily="18" charset="0"/>
                            <a:sym typeface="+mn-ea"/>
                          </a:rPr>
                          <m:t>2</m:t>
                        </m:r>
                      </m:sub>
                    </m:sSub>
                    <m:r>
                      <a:rPr lang="zh-CN" altLang="en-US" i="1">
                        <a:latin typeface="Cambria Math" panose="02040503050406030204" pitchFamily="18" charset="0"/>
                        <a:sym typeface="+mn-ea"/>
                      </a:rPr>
                      <m:t>是</m:t>
                    </m:r>
                    <m:r>
                      <a:rPr lang="zh-CN" altLang="en-US" i="1" smtClean="0">
                        <a:latin typeface="Cambria Math" panose="02040503050406030204" pitchFamily="18" charset="0"/>
                        <a:sym typeface="+mn-ea"/>
                      </a:rPr>
                      <m:t>锐化</m:t>
                    </m:r>
                  </m:oMath>
                </a14:m>
                <a:r>
                  <a:rPr lang="zh-CN" altLang="en-US" dirty="0">
                    <a:effectLst/>
                    <a:latin typeface="Arial" panose="020B0604020202090204" pitchFamily="34" charset="0"/>
                    <a:sym typeface="+mn-ea"/>
                  </a:rPr>
                  <a:t>超参数</a:t>
                </a:r>
                <a:r>
                  <a:rPr lang="zh-CN" altLang="en-US" dirty="0"/>
                  <a:t>，用于确定最对齐单词区域对的权重。最后，图像</a:t>
                </a:r>
                <a14:m>
                  <m:oMath xmlns:m="http://schemas.openxmlformats.org/officeDocument/2006/math">
                    <m:sSub>
                      <m:sSubPr>
                        <m:ctrlPr>
                          <a:rPr lang="en-US" altLang="zh-CN" i="1" smtClean="0">
                            <a:latin typeface="Cambria Math" panose="02040503050406030204" pitchFamily="18" charset="0"/>
                            <a:sym typeface="+mn-ea"/>
                          </a:rPr>
                        </m:ctrlPr>
                      </m:sSubPr>
                      <m:e>
                        <m:r>
                          <a:rPr lang="en-US" altLang="zh-CN" b="0" i="1" smtClean="0">
                            <a:latin typeface="Cambria Math" panose="02040503050406030204" pitchFamily="18" charset="0"/>
                            <a:sym typeface="+mn-ea"/>
                          </a:rPr>
                          <m:t>𝑥</m:t>
                        </m:r>
                      </m:e>
                      <m:sub>
                        <m:r>
                          <a:rPr lang="en-US" altLang="zh-CN" b="0" i="1" smtClean="0">
                            <a:latin typeface="Cambria Math" panose="02040503050406030204" pitchFamily="18" charset="0"/>
                            <a:sym typeface="+mn-ea"/>
                          </a:rPr>
                          <m:t>𝑖</m:t>
                        </m:r>
                      </m:sub>
                    </m:sSub>
                    <m:r>
                      <a:rPr lang="zh-CN" altLang="en-US" i="1" smtClean="0">
                        <a:latin typeface="Cambria Math" panose="02040503050406030204" pitchFamily="18" charset="0"/>
                        <a:sym typeface="+mn-ea"/>
                      </a:rPr>
                      <m:t>及其</m:t>
                    </m:r>
                    <m:r>
                      <a:rPr lang="zh-CN" altLang="en-US" i="1">
                        <a:latin typeface="Cambria Math" panose="02040503050406030204" pitchFamily="18" charset="0"/>
                        <a:sym typeface="+mn-ea"/>
                      </a:rPr>
                      <m:t>对</m:t>
                    </m:r>
                    <m:r>
                      <a:rPr lang="zh-CN" altLang="en-US" i="1" smtClean="0">
                        <a:latin typeface="Cambria Math" panose="02040503050406030204" pitchFamily="18" charset="0"/>
                        <a:sym typeface="+mn-ea"/>
                      </a:rPr>
                      <m:t>齐</m:t>
                    </m:r>
                  </m:oMath>
                </a14:m>
                <a:r>
                  <a:rPr lang="zh-CN" altLang="en-US" dirty="0"/>
                  <a:t>的句子</a:t>
                </a:r>
                <a14:m>
                  <m:oMath xmlns:m="http://schemas.openxmlformats.org/officeDocument/2006/math">
                    <m:sSub>
                      <m:sSubPr>
                        <m:ctrlPr>
                          <a:rPr lang="en-US" altLang="zh-CN" i="1">
                            <a:latin typeface="Cambria Math" panose="02040503050406030204" pitchFamily="18" charset="0"/>
                            <a:sym typeface="+mn-ea"/>
                          </a:rPr>
                        </m:ctrlPr>
                      </m:sSubPr>
                      <m:e>
                        <m:r>
                          <a:rPr lang="en-US" altLang="zh-CN" b="0" i="1" smtClean="0">
                            <a:latin typeface="Cambria Math" panose="02040503050406030204" pitchFamily="18" charset="0"/>
                            <a:sym typeface="+mn-ea"/>
                          </a:rPr>
                          <m:t>𝑠</m:t>
                        </m:r>
                      </m:e>
                      <m:sub>
                        <m:r>
                          <a:rPr lang="en-US" altLang="zh-CN" b="0" i="1" smtClean="0">
                            <a:latin typeface="Cambria Math" panose="02040503050406030204" pitchFamily="18" charset="0"/>
                            <a:sym typeface="+mn-ea"/>
                          </a:rPr>
                          <m:t>𝑖</m:t>
                        </m:r>
                      </m:sub>
                    </m:sSub>
                  </m:oMath>
                </a14:m>
                <a:r>
                  <a:rPr lang="zh-CN" altLang="en-US" dirty="0"/>
                  <a:t>中单词和区域之间的对比损失可以定义为：</a:t>
                </a:r>
                <a:endParaRPr lang="zh-CN" altLang="en-US" dirty="0">
                  <a:effectLst/>
                  <a:latin typeface="Arial" panose="020B0604020202090204" pitchFamily="34" charset="0"/>
                  <a:cs typeface="Arial" panose="020B0604020202090204" pitchFamily="34" charset="0"/>
                  <a:sym typeface="+mn-ea"/>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818819" y="3729931"/>
                <a:ext cx="10197463" cy="879151"/>
              </a:xfrm>
              <a:prstGeom prst="rect">
                <a:avLst/>
              </a:prstGeom>
              <a:blipFill>
                <a:blip r:embed="rId5"/>
                <a:stretch>
                  <a:fillRect r="-120" b="-10417"/>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BC5C13D8-5D72-46C1-BFAD-772078FD91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0311" y="2630150"/>
            <a:ext cx="5172925" cy="786555"/>
          </a:xfrm>
          <a:prstGeom prst="rect">
            <a:avLst/>
          </a:prstGeom>
        </p:spPr>
      </p:pic>
      <p:pic>
        <p:nvPicPr>
          <p:cNvPr id="10" name="图片 9">
            <a:extLst>
              <a:ext uri="{FF2B5EF4-FFF2-40B4-BE49-F238E27FC236}">
                <a16:creationId xmlns:a16="http://schemas.microsoft.com/office/drawing/2014/main" id="{E76216A0-44DF-414F-B701-C0F03C4D43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10311" y="4894122"/>
            <a:ext cx="5177551" cy="850964"/>
          </a:xfrm>
          <a:prstGeom prst="rect">
            <a:avLst/>
          </a:prstGeom>
        </p:spPr>
      </p:pic>
    </p:spTree>
    <p:extLst>
      <p:ext uri="{BB962C8B-B14F-4D97-AF65-F5344CB8AC3E}">
        <p14:creationId xmlns:p14="http://schemas.microsoft.com/office/powerpoint/2010/main" val="1724308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30" y="174632"/>
            <a:ext cx="4833144"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第三部分：模型方法</a:t>
            </a: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mc:AlternateContent xmlns:mc="http://schemas.openxmlformats.org/markup-compatibility/2006" xmlns:a14="http://schemas.microsoft.com/office/drawing/2010/main">
        <mc:Choice Requires="a14">
          <p:sp>
            <p:nvSpPr>
              <p:cNvPr id="4" name="矩形 3"/>
              <p:cNvSpPr/>
              <p:nvPr/>
            </p:nvSpPr>
            <p:spPr>
              <a:xfrm>
                <a:off x="695435" y="1633923"/>
                <a:ext cx="10138820" cy="3780522"/>
              </a:xfrm>
              <a:prstGeom prst="rect">
                <a:avLst/>
              </a:prstGeom>
            </p:spPr>
            <p:txBody>
              <a:bodyPr wrap="square">
                <a:spAutoFit/>
              </a:bodyPr>
              <a:lstStyle/>
              <a:p>
                <a:pPr marL="342900" indent="-342900">
                  <a:lnSpc>
                    <a:spcPct val="150000"/>
                  </a:lnSpc>
                  <a:buFont typeface="+mj-lt"/>
                  <a:buAutoNum type="arabicPeriod" startAt="2"/>
                  <a:defRPr/>
                </a:pPr>
                <a:r>
                  <a:rPr lang="zh-CN" altLang="en-US" dirty="0">
                    <a:latin typeface="Arial" panose="020B0604020202090204" pitchFamily="34" charset="0"/>
                  </a:rPr>
                  <a:t>注意力自我调整生成器</a:t>
                </a:r>
                <a:endParaRPr lang="en-US" altLang="zh-CN" dirty="0">
                  <a:latin typeface="Arial" panose="020B0604020202090204" pitchFamily="34" charset="0"/>
                </a:endParaRPr>
              </a:p>
              <a:p>
                <a:pPr>
                  <a:lnSpc>
                    <a:spcPct val="150000"/>
                  </a:lnSpc>
                  <a:defRPr/>
                </a:pPr>
                <a:r>
                  <a:rPr lang="en-US" altLang="zh-CN" dirty="0">
                    <a:latin typeface="Arial" panose="020B0604020202090204" pitchFamily="34" charset="0"/>
                  </a:rPr>
                  <a:t>        </a:t>
                </a:r>
                <a:r>
                  <a:rPr lang="zh-CN" altLang="en-US" dirty="0">
                    <a:latin typeface="Arial" panose="020B0604020202090204" pitchFamily="34" charset="0"/>
                  </a:rPr>
                  <a:t>论文提出用一个</a:t>
                </a:r>
                <a:r>
                  <a:rPr lang="en-US" altLang="zh-CN" dirty="0">
                    <a:effectLst/>
                    <a:latin typeface="Arial" panose="020B0604020202020204" pitchFamily="34" charset="0"/>
                  </a:rPr>
                  <a:t>one-stage generator</a:t>
                </a:r>
                <a:r>
                  <a:rPr lang="zh-CN" altLang="en-US" dirty="0">
                    <a:latin typeface="Arial" panose="020B0604020202090204" pitchFamily="34" charset="0"/>
                  </a:rPr>
                  <a:t>直接生成所需分辨率的图像，结构更加简单。先从标准高斯分布中采样噪声</a:t>
                </a:r>
                <a:r>
                  <a:rPr lang="en-US" altLang="zh-CN" dirty="0">
                    <a:latin typeface="Arial" panose="020B0604020202090204" pitchFamily="34" charset="0"/>
                  </a:rPr>
                  <a:t>z</a:t>
                </a:r>
                <a:r>
                  <a:rPr lang="zh-CN" altLang="en-US" dirty="0">
                    <a:latin typeface="Arial" panose="020B0604020202090204" pitchFamily="34" charset="0"/>
                  </a:rPr>
                  <a:t>，再从预先训练好的</a:t>
                </a:r>
                <a:r>
                  <a:rPr lang="en-US" altLang="zh-CN" dirty="0">
                    <a:latin typeface="Arial" panose="020B0604020202090204" pitchFamily="34" charset="0"/>
                  </a:rPr>
                  <a:t>BERT</a:t>
                </a:r>
                <a:r>
                  <a:rPr lang="zh-CN" altLang="en-US" dirty="0">
                    <a:latin typeface="Arial" panose="020B0604020202090204" pitchFamily="34" charset="0"/>
                  </a:rPr>
                  <a:t>模块中获得全局句子嵌入</a:t>
                </a:r>
                <a14:m>
                  <m:oMath xmlns:m="http://schemas.openxmlformats.org/officeDocument/2006/math">
                    <m:sSub>
                      <m:sSubPr>
                        <m:ctrlPr>
                          <a:rPr lang="en-US" altLang="zh-CN" sz="1800" i="1" kern="1200" smtClean="0">
                            <a:solidFill>
                              <a:srgbClr val="000000"/>
                            </a:solidFill>
                            <a:effectLst/>
                            <a:latin typeface="Cambria Math" panose="02040503050406030204" pitchFamily="18" charset="0"/>
                            <a:ea typeface="等线" panose="02010600030101010101" pitchFamily="2" charset="-122"/>
                            <a:cs typeface="+mn-cs"/>
                          </a:rPr>
                        </m:ctrlPr>
                      </m:sSubPr>
                      <m:e>
                        <m:r>
                          <a:rPr lang="en-US" altLang="zh-CN" sz="1800" b="0" i="1" kern="1200" smtClean="0">
                            <a:solidFill>
                              <a:srgbClr val="000000"/>
                            </a:solidFill>
                            <a:effectLst/>
                            <a:latin typeface="Cambria Math" panose="02040503050406030204" pitchFamily="18" charset="0"/>
                            <a:ea typeface="等线" panose="02010600030101010101" pitchFamily="2" charset="-122"/>
                            <a:cs typeface="+mn-cs"/>
                          </a:rPr>
                          <m:t>𝑒</m:t>
                        </m:r>
                      </m:e>
                      <m:sub>
                        <m:r>
                          <a:rPr lang="en-US" altLang="zh-CN" sz="1800" b="0" i="1" kern="1200" smtClean="0">
                            <a:solidFill>
                              <a:srgbClr val="000000"/>
                            </a:solidFill>
                            <a:effectLst/>
                            <a:latin typeface="Cambria Math" panose="02040503050406030204" pitchFamily="18" charset="0"/>
                            <a:ea typeface="Cambria Math" panose="02040503050406030204" pitchFamily="18" charset="0"/>
                            <a:cs typeface="+mn-cs"/>
                          </a:rPr>
                          <m:t>𝑠</m:t>
                        </m:r>
                      </m:sub>
                    </m:sSub>
                  </m:oMath>
                </a14:m>
                <a:r>
                  <a:rPr lang="zh-CN" altLang="en-US" dirty="0">
                    <a:latin typeface="Arial" panose="020B0604020202090204" pitchFamily="34" charset="0"/>
                  </a:rPr>
                  <a:t>和单词嵌入</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𝑤</m:t>
                        </m:r>
                      </m:sub>
                    </m:sSub>
                    <m:r>
                      <a:rPr lang="en-US" altLang="zh-CN" i="1">
                        <a:latin typeface="Cambria Math" panose="02040503050406030204" pitchFamily="18" charset="0"/>
                      </a:rPr>
                      <m:t> </m:t>
                    </m:r>
                    <m:r>
                      <a:rPr lang="zh-CN" altLang="en-US" i="1">
                        <a:latin typeface="Cambria Math" panose="02040503050406030204" pitchFamily="18" charset="0"/>
                      </a:rPr>
                      <m:t>，然后</m:t>
                    </m:r>
                  </m:oMath>
                </a14:m>
                <a:r>
                  <a:rPr lang="zh-CN" altLang="en-US" dirty="0">
                    <a:latin typeface="Arial" panose="020B0604020202090204" pitchFamily="34" charset="0"/>
                  </a:rPr>
                  <a:t>将</a:t>
                </a:r>
                <a14:m>
                  <m:oMath xmlns:m="http://schemas.openxmlformats.org/officeDocument/2006/math">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𝑒</m:t>
                        </m:r>
                      </m:e>
                      <m:sub>
                        <m:r>
                          <a:rPr lang="en-US" altLang="zh-CN" i="1">
                            <a:solidFill>
                              <a:srgbClr val="000000"/>
                            </a:solidFill>
                            <a:latin typeface="Cambria Math" panose="02040503050406030204" pitchFamily="18" charset="0"/>
                            <a:ea typeface="Cambria Math" panose="02040503050406030204" pitchFamily="18" charset="0"/>
                          </a:rPr>
                          <m:t>𝑠</m:t>
                        </m:r>
                      </m:sub>
                    </m:sSub>
                    <m:r>
                      <a:rPr lang="en-US" altLang="zh-CN" i="1">
                        <a:solidFill>
                          <a:srgbClr val="000000"/>
                        </a:solidFill>
                        <a:latin typeface="Cambria Math" panose="02040503050406030204" pitchFamily="18" charset="0"/>
                        <a:ea typeface="Cambria Math" panose="02040503050406030204" pitchFamily="18" charset="0"/>
                      </a:rPr>
                      <m:t> </m:t>
                    </m:r>
                  </m:oMath>
                </a14:m>
                <a:r>
                  <a:rPr lang="zh-CN" altLang="en-US" dirty="0">
                    <a:latin typeface="Arial" panose="020B0604020202090204" pitchFamily="34" charset="0"/>
                  </a:rPr>
                  <a:t>和</a:t>
                </a:r>
                <a:r>
                  <a:rPr lang="en-US" altLang="zh-CN" dirty="0">
                    <a:latin typeface="Arial" panose="020B0604020202090204" pitchFamily="34" charset="0"/>
                  </a:rPr>
                  <a:t>z</a:t>
                </a:r>
                <a:r>
                  <a:rPr lang="zh-CN" altLang="en-US" dirty="0">
                    <a:latin typeface="Arial" panose="020B0604020202090204" pitchFamily="34" charset="0"/>
                  </a:rPr>
                  <a:t>连接起来形成</a:t>
                </a:r>
                <a:r>
                  <a:rPr lang="zh-CN" altLang="en-US" dirty="0">
                    <a:solidFill>
                      <a:srgbClr val="FF0000"/>
                    </a:solidFill>
                    <a:latin typeface="Arial" panose="020B0604020202090204" pitchFamily="34" charset="0"/>
                  </a:rPr>
                  <a:t>全局条件</a:t>
                </a:r>
                <a:r>
                  <a:rPr lang="zh-CN" altLang="en-US" dirty="0">
                    <a:latin typeface="Arial" panose="020B0604020202090204" pitchFamily="34" charset="0"/>
                  </a:rPr>
                  <a:t>，再通过几个上采样块生成一个</a:t>
                </a:r>
                <a:r>
                  <a:rPr lang="en-US" altLang="zh-CN" dirty="0">
                    <a:latin typeface="Arial" panose="020B0604020202090204" pitchFamily="34" charset="0"/>
                  </a:rPr>
                  <a:t>16 × 16</a:t>
                </a:r>
                <a:r>
                  <a:rPr lang="zh-CN" altLang="en-US" dirty="0">
                    <a:latin typeface="Arial" panose="020B0604020202090204" pitchFamily="34" charset="0"/>
                  </a:rPr>
                  <a:t>的</a:t>
                </a:r>
                <a:r>
                  <a:rPr lang="en-US" altLang="zh-CN" dirty="0">
                    <a:latin typeface="Arial" panose="020B0604020202090204" pitchFamily="34" charset="0"/>
                  </a:rPr>
                  <a:t>feature map</a:t>
                </a:r>
                <a:r>
                  <a:rPr lang="zh-CN" altLang="en-US" dirty="0">
                    <a:latin typeface="Arial" panose="020B0604020202090204" pitchFamily="34" charset="0"/>
                  </a:rPr>
                  <a:t>。</a:t>
                </a:r>
                <a:endParaRPr lang="en-US" altLang="zh-CN" dirty="0">
                  <a:latin typeface="Arial" panose="020B0604020202090204" pitchFamily="34" charset="0"/>
                </a:endParaRPr>
              </a:p>
              <a:p>
                <a:pPr>
                  <a:lnSpc>
                    <a:spcPct val="150000"/>
                  </a:lnSpc>
                  <a:defRPr/>
                </a:pPr>
                <a:r>
                  <a:rPr lang="zh-CN" altLang="en-US" dirty="0">
                    <a:effectLst/>
                    <a:latin typeface="Arial" panose="020B0604020202020204" pitchFamily="34" charset="0"/>
                  </a:rPr>
                  <a:t>       </a:t>
                </a:r>
                <a:r>
                  <a:rPr lang="zh-CN" altLang="en-US" dirty="0">
                    <a:solidFill>
                      <a:srgbClr val="FF0000"/>
                    </a:solidFill>
                    <a:effectLst/>
                    <a:latin typeface="Arial" panose="020B0604020202020204" pitchFamily="34" charset="0"/>
                  </a:rPr>
                  <a:t>全局条件</a:t>
                </a:r>
                <a:r>
                  <a:rPr lang="zh-CN" altLang="en-US" dirty="0">
                    <a:effectLst/>
                    <a:latin typeface="Arial" panose="020B0604020202020204" pitchFamily="34" charset="0"/>
                  </a:rPr>
                  <a:t>也被用作计算条件批归一化层中的标度参数</a:t>
                </a:r>
                <a:r>
                  <a:rPr lang="en-US" altLang="zh-CN" dirty="0">
                    <a:effectLst/>
                    <a:latin typeface="Arial" panose="020B0604020202020204" pitchFamily="34" charset="0"/>
                  </a:rPr>
                  <a:t>γ</a:t>
                </a:r>
                <a:r>
                  <a:rPr lang="zh-CN" altLang="en-US" dirty="0">
                    <a:effectLst/>
                    <a:latin typeface="Arial" panose="020B0604020202020204" pitchFamily="34" charset="0"/>
                  </a:rPr>
                  <a:t>和移位参数</a:t>
                </a:r>
                <a:r>
                  <a:rPr lang="en-US" altLang="zh-CN" dirty="0">
                    <a:effectLst/>
                    <a:latin typeface="Arial" panose="020B0604020202020204" pitchFamily="34" charset="0"/>
                  </a:rPr>
                  <a:t>β</a:t>
                </a:r>
                <a:r>
                  <a:rPr lang="zh-CN" altLang="en-US" dirty="0">
                    <a:effectLst/>
                    <a:latin typeface="Arial" panose="020B0604020202020204" pitchFamily="34" charset="0"/>
                  </a:rPr>
                  <a:t>的条件，这也被称为自调制</a:t>
                </a:r>
                <a:r>
                  <a:rPr lang="zh-CN" altLang="en-US" dirty="0">
                    <a:latin typeface="Arial" panose="020B0604020202020204" pitchFamily="34" charset="0"/>
                  </a:rPr>
                  <a:t>。</a:t>
                </a:r>
                <a:r>
                  <a:rPr lang="zh-CN" altLang="en-US" dirty="0">
                    <a:effectLst/>
                    <a:latin typeface="Arial" panose="020B0604020202020204" pitchFamily="34" charset="0"/>
                  </a:rPr>
                  <a:t>自调制层提高了隐藏特征与条件输入的一致性，但是它缺少每个子区域的更精细的细节。为了产生精细的、可识别的区域，论文提出了注意自调制层。具体来说，除了随机噪声</a:t>
                </a:r>
                <a:r>
                  <a:rPr lang="en-US" altLang="zh-CN" dirty="0">
                    <a:effectLst/>
                    <a:latin typeface="Arial" panose="020B0604020202020204" pitchFamily="34" charset="0"/>
                  </a:rPr>
                  <a:t>z</a:t>
                </a:r>
                <a:r>
                  <a:rPr lang="zh-CN" altLang="en-US" dirty="0">
                    <a:effectLst/>
                    <a:latin typeface="Arial" panose="020B0604020202020204" pitchFamily="34" charset="0"/>
                  </a:rPr>
                  <a:t>和全局句子嵌入</a:t>
                </a:r>
                <a14:m>
                  <m:oMath xmlns:m="http://schemas.openxmlformats.org/officeDocument/2006/math">
                    <m:sSub>
                      <m:sSubPr>
                        <m:ctrlPr>
                          <a:rPr lang="en-US" altLang="zh-CN" sz="1800" i="1" kern="1200" smtClean="0">
                            <a:solidFill>
                              <a:srgbClr val="000000"/>
                            </a:solidFill>
                            <a:effectLst/>
                            <a:latin typeface="Cambria Math" panose="02040503050406030204" pitchFamily="18" charset="0"/>
                            <a:ea typeface="等线" panose="02010600030101010101" pitchFamily="2" charset="-122"/>
                            <a:cs typeface="+mn-cs"/>
                          </a:rPr>
                        </m:ctrlPr>
                      </m:sSubPr>
                      <m:e>
                        <m:r>
                          <a:rPr lang="en-US" altLang="zh-CN" sz="1800" b="0" i="1" kern="1200" smtClean="0">
                            <a:solidFill>
                              <a:srgbClr val="000000"/>
                            </a:solidFill>
                            <a:effectLst/>
                            <a:latin typeface="Cambria Math" panose="02040503050406030204" pitchFamily="18" charset="0"/>
                            <a:ea typeface="等线" panose="02010600030101010101" pitchFamily="2" charset="-122"/>
                            <a:cs typeface="+mn-cs"/>
                          </a:rPr>
                          <m:t>𝑒</m:t>
                        </m:r>
                      </m:e>
                      <m:sub>
                        <m:r>
                          <a:rPr lang="en-US" altLang="zh-CN" sz="1800" b="0" i="1" kern="1200" smtClean="0">
                            <a:solidFill>
                              <a:srgbClr val="000000"/>
                            </a:solidFill>
                            <a:effectLst/>
                            <a:latin typeface="Cambria Math" panose="02040503050406030204" pitchFamily="18" charset="0"/>
                            <a:ea typeface="Cambria Math" panose="02040503050406030204" pitchFamily="18" charset="0"/>
                            <a:cs typeface="+mn-cs"/>
                          </a:rPr>
                          <m:t>𝑠</m:t>
                        </m:r>
                      </m:sub>
                    </m:sSub>
                  </m:oMath>
                </a14:m>
                <a:r>
                  <a:rPr lang="zh-CN" altLang="en-US" dirty="0">
                    <a:effectLst/>
                    <a:latin typeface="Arial" panose="020B0604020202020204" pitchFamily="34" charset="0"/>
                  </a:rPr>
                  <a:t>之外，还修改了注意机制以计算单词上下文向量作为每个子区域的附加调制参数。</a:t>
                </a:r>
                <a:endParaRPr lang="en-US" altLang="zh-CN" dirty="0">
                  <a:latin typeface="Arial" panose="020B0604020202020204" pitchFamily="34" charset="0"/>
                </a:endParaRPr>
              </a:p>
              <a:p>
                <a:pPr>
                  <a:lnSpc>
                    <a:spcPct val="150000"/>
                  </a:lnSpc>
                  <a:defRPr/>
                </a:pPr>
                <a:endParaRPr lang="en-US" altLang="zh-CN" dirty="0">
                  <a:effectLst/>
                  <a:latin typeface="Arial" panose="020B0604020202090204" pitchFamily="34"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695435" y="1633923"/>
                <a:ext cx="10138820" cy="3780522"/>
              </a:xfrm>
              <a:prstGeom prst="rect">
                <a:avLst/>
              </a:prstGeom>
              <a:blipFill>
                <a:blip r:embed="rId5"/>
                <a:stretch>
                  <a:fillRect l="-481" r="-1624"/>
                </a:stretch>
              </a:blipFill>
            </p:spPr>
            <p:txBody>
              <a:bodyPr/>
              <a:lstStyle/>
              <a:p>
                <a:r>
                  <a:rPr lang="zh-CN" altLang="en-US">
                    <a:noFill/>
                  </a:rPr>
                  <a:t> </a:t>
                </a:r>
              </a:p>
            </p:txBody>
          </p:sp>
        </mc:Fallback>
      </mc:AlternateContent>
      <p:cxnSp>
        <p:nvCxnSpPr>
          <p:cNvPr id="7" name="直接连接符 6"/>
          <p:cNvCxnSpPr/>
          <p:nvPr/>
        </p:nvCxnSpPr>
        <p:spPr>
          <a:xfrm>
            <a:off x="926679" y="1441563"/>
            <a:ext cx="8780739" cy="46865"/>
          </a:xfrm>
          <a:prstGeom prst="line">
            <a:avLst/>
          </a:prstGeom>
          <a:ln w="9525"/>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926465" y="842010"/>
            <a:ext cx="10464800" cy="645160"/>
          </a:xfrm>
          <a:prstGeom prst="rect">
            <a:avLst/>
          </a:prstGeom>
          <a:noFill/>
        </p:spPr>
        <p:txBody>
          <a:bodyPr wrap="square" rtlCol="0">
            <a:spAutoFit/>
          </a:bodyPr>
          <a:lstStyle/>
          <a:p>
            <a:pPr lvl="0">
              <a:defRPr/>
            </a:pPr>
            <a:r>
              <a:rPr lang="en-US" altLang="zh-CN" sz="3600" b="1" dirty="0">
                <a:solidFill>
                  <a:prstClr val="black"/>
                </a:solidFill>
                <a:latin typeface="Times New Roman" panose="02020503050405090304" pitchFamily="18" charset="0"/>
                <a:ea typeface="等线" panose="02010600030101010101" charset="-122"/>
              </a:rPr>
              <a:t>  Method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30" y="174632"/>
            <a:ext cx="4833144"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第三部分：模型方法</a:t>
            </a: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mc:AlternateContent xmlns:mc="http://schemas.openxmlformats.org/markup-compatibility/2006" xmlns:a14="http://schemas.microsoft.com/office/drawing/2010/main">
        <mc:Choice Requires="a14">
          <p:sp>
            <p:nvSpPr>
              <p:cNvPr id="4" name="矩形 3"/>
              <p:cNvSpPr/>
              <p:nvPr/>
            </p:nvSpPr>
            <p:spPr>
              <a:xfrm>
                <a:off x="695435" y="1633923"/>
                <a:ext cx="10138820" cy="1321003"/>
              </a:xfrm>
              <a:prstGeom prst="rect">
                <a:avLst/>
              </a:prstGeom>
            </p:spPr>
            <p:txBody>
              <a:bodyPr wrap="square">
                <a:spAutoFit/>
              </a:bodyPr>
              <a:lstStyle/>
              <a:p>
                <a:pPr marL="342900" indent="-342900">
                  <a:lnSpc>
                    <a:spcPct val="150000"/>
                  </a:lnSpc>
                  <a:buFont typeface="+mj-lt"/>
                  <a:buAutoNum type="arabicPeriod" startAt="2"/>
                  <a:defRPr/>
                </a:pPr>
                <a:r>
                  <a:rPr lang="zh-CN" altLang="en-US" dirty="0">
                    <a:latin typeface="Arial" panose="020B0604020202090204" pitchFamily="34" charset="0"/>
                  </a:rPr>
                  <a:t>注意力自我调整生成器</a:t>
                </a:r>
                <a:endParaRPr lang="en-US" altLang="zh-CN" dirty="0">
                  <a:latin typeface="Arial" panose="020B0604020202090204" pitchFamily="34" charset="0"/>
                </a:endParaRPr>
              </a:p>
              <a:p>
                <a:pPr>
                  <a:lnSpc>
                    <a:spcPct val="150000"/>
                  </a:lnSpc>
                  <a:defRPr/>
                </a:pPr>
                <a:r>
                  <a:rPr lang="zh-CN" altLang="en-US" dirty="0">
                    <a:effectLst/>
                    <a:latin typeface="Arial" panose="020B0604020202020204" pitchFamily="34" charset="0"/>
                  </a:rPr>
                  <a:t>      对于具有</a:t>
                </a:r>
                <a:r>
                  <a:rPr lang="zh-CN" altLang="en-US" dirty="0">
                    <a:solidFill>
                      <a:schemeClr val="tx1"/>
                    </a:solidFill>
                    <a:effectLst/>
                    <a:latin typeface="Arial" panose="020B0604020202020204" pitchFamily="34" charset="0"/>
                  </a:rPr>
                  <a:t>特征</a:t>
                </a:r>
                <a14:m>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h</m:t>
                        </m:r>
                      </m:e>
                      <m:sub>
                        <m:r>
                          <a:rPr lang="en-US" altLang="zh-CN" b="0" i="1" smtClean="0">
                            <a:solidFill>
                              <a:schemeClr val="tx1"/>
                            </a:solidFill>
                            <a:latin typeface="Cambria Math" panose="02040503050406030204" pitchFamily="18" charset="0"/>
                          </a:rPr>
                          <m:t>𝑗</m:t>
                        </m:r>
                      </m:sub>
                    </m:sSub>
                  </m:oMath>
                </a14:m>
                <a:r>
                  <a:rPr lang="zh-CN" altLang="en-US" dirty="0">
                    <a:solidFill>
                      <a:schemeClr val="tx1"/>
                    </a:solidFill>
                    <a:effectLst/>
                    <a:latin typeface="Arial" panose="020B0604020202020204" pitchFamily="34" charset="0"/>
                  </a:rPr>
                  <a:t>的</a:t>
                </a:r>
                <a:r>
                  <a:rPr lang="zh-CN" altLang="en-US" dirty="0">
                    <a:solidFill>
                      <a:schemeClr val="tx1"/>
                    </a:solidFill>
                    <a:latin typeface="Arial" panose="020B0604020202020204" pitchFamily="34" charset="0"/>
                  </a:rPr>
                  <a:t>第</a:t>
                </a:r>
                <a:r>
                  <a:rPr lang="en-US" altLang="zh-CN" dirty="0">
                    <a:solidFill>
                      <a:schemeClr val="tx1"/>
                    </a:solidFill>
                    <a:effectLst/>
                    <a:latin typeface="Arial" panose="020B0604020202020204" pitchFamily="34" charset="0"/>
                  </a:rPr>
                  <a:t>j</a:t>
                </a:r>
                <a:r>
                  <a:rPr lang="zh-CN" altLang="en-US" dirty="0">
                    <a:solidFill>
                      <a:schemeClr val="tx1"/>
                    </a:solidFill>
                    <a:effectLst/>
                    <a:latin typeface="Arial" panose="020B0604020202020204" pitchFamily="34" charset="0"/>
                  </a:rPr>
                  <a:t>个区域</a:t>
                </a:r>
                <a:r>
                  <a:rPr lang="zh-CN" altLang="en-US" dirty="0">
                    <a:effectLst/>
                    <a:latin typeface="Arial" panose="020B0604020202020204" pitchFamily="34" charset="0"/>
                  </a:rPr>
                  <a:t>，单词上下文向量</a:t>
                </a:r>
                <a14:m>
                  <m:oMath xmlns:m="http://schemas.openxmlformats.org/officeDocument/2006/math">
                    <m:sSub>
                      <m:sSubPr>
                        <m:ctrlPr>
                          <a:rPr lang="en-US" altLang="zh-CN" i="1">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𝑐</m:t>
                        </m:r>
                      </m:e>
                      <m:sub>
                        <m:r>
                          <a:rPr lang="en-US" altLang="zh-CN" i="1">
                            <a:solidFill>
                              <a:srgbClr val="000000"/>
                            </a:solidFill>
                            <a:latin typeface="Cambria Math" panose="02040503050406030204" pitchFamily="18" charset="0"/>
                          </a:rPr>
                          <m:t>𝑗</m:t>
                        </m:r>
                      </m:sub>
                    </m:sSub>
                    <m:r>
                      <a:rPr lang="zh-CN" altLang="en-US" i="1" smtClean="0">
                        <a:solidFill>
                          <a:srgbClr val="000000"/>
                        </a:solidFill>
                        <a:latin typeface="Cambria Math" panose="02040503050406030204" pitchFamily="18" charset="0"/>
                      </a:rPr>
                      <m:t>为</m:t>
                    </m:r>
                  </m:oMath>
                </a14:m>
                <a:r>
                  <a:rPr lang="zh-CN" altLang="en-US" dirty="0">
                    <a:latin typeface="Arial" panose="020B0604020202090204" pitchFamily="34" charset="0"/>
                  </a:rPr>
                  <a:t>：</a:t>
                </a:r>
              </a:p>
              <a:p>
                <a:pPr>
                  <a:lnSpc>
                    <a:spcPct val="150000"/>
                  </a:lnSpc>
                  <a:defRPr/>
                </a:pPr>
                <a:endParaRPr lang="en-US" altLang="zh-CN" dirty="0">
                  <a:effectLst/>
                  <a:latin typeface="Arial" panose="020B0604020202090204" pitchFamily="34"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695435" y="1633923"/>
                <a:ext cx="10138820" cy="1321003"/>
              </a:xfrm>
              <a:prstGeom prst="rect">
                <a:avLst/>
              </a:prstGeom>
              <a:blipFill>
                <a:blip r:embed="rId5"/>
                <a:stretch>
                  <a:fillRect l="-361"/>
                </a:stretch>
              </a:blipFill>
            </p:spPr>
            <p:txBody>
              <a:bodyPr/>
              <a:lstStyle/>
              <a:p>
                <a:r>
                  <a:rPr lang="zh-CN" altLang="en-US">
                    <a:noFill/>
                  </a:rPr>
                  <a:t> </a:t>
                </a:r>
              </a:p>
            </p:txBody>
          </p:sp>
        </mc:Fallback>
      </mc:AlternateContent>
      <p:cxnSp>
        <p:nvCxnSpPr>
          <p:cNvPr id="7" name="直接连接符 6"/>
          <p:cNvCxnSpPr/>
          <p:nvPr/>
        </p:nvCxnSpPr>
        <p:spPr>
          <a:xfrm>
            <a:off x="926679" y="1441563"/>
            <a:ext cx="8780739" cy="46865"/>
          </a:xfrm>
          <a:prstGeom prst="line">
            <a:avLst/>
          </a:prstGeom>
          <a:ln w="9525"/>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926465" y="842010"/>
            <a:ext cx="10464800" cy="645160"/>
          </a:xfrm>
          <a:prstGeom prst="rect">
            <a:avLst/>
          </a:prstGeom>
          <a:noFill/>
        </p:spPr>
        <p:txBody>
          <a:bodyPr wrap="square" rtlCol="0">
            <a:spAutoFit/>
          </a:bodyPr>
          <a:lstStyle/>
          <a:p>
            <a:pPr lvl="0">
              <a:defRPr/>
            </a:pPr>
            <a:r>
              <a:rPr lang="en-US" altLang="zh-CN" sz="3600" b="1" dirty="0">
                <a:solidFill>
                  <a:prstClr val="black"/>
                </a:solidFill>
                <a:latin typeface="Times New Roman" panose="02020503050405090304" pitchFamily="18" charset="0"/>
                <a:ea typeface="等线" panose="02010600030101010101" charset="-122"/>
              </a:rPr>
              <a:t>  Method</a:t>
            </a:r>
          </a:p>
        </p:txBody>
      </p:sp>
      <p:pic>
        <p:nvPicPr>
          <p:cNvPr id="3" name="图片 2">
            <a:extLst>
              <a:ext uri="{FF2B5EF4-FFF2-40B4-BE49-F238E27FC236}">
                <a16:creationId xmlns:a16="http://schemas.microsoft.com/office/drawing/2014/main" id="{283952D5-69C4-4ACF-B8A9-AC51518336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9445" y="2652279"/>
            <a:ext cx="5434658" cy="734543"/>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38A01F4-0FF8-4899-986D-FE99D0B4CA56}"/>
                  </a:ext>
                </a:extLst>
              </p:cNvPr>
              <p:cNvSpPr txBox="1"/>
              <p:nvPr/>
            </p:nvSpPr>
            <p:spPr>
              <a:xfrm>
                <a:off x="584599" y="3572403"/>
                <a:ext cx="10129584" cy="954877"/>
              </a:xfrm>
              <a:prstGeom prst="rect">
                <a:avLst/>
              </a:prstGeom>
              <a:noFill/>
            </p:spPr>
            <p:txBody>
              <a:bodyPr wrap="square">
                <a:spAutoFit/>
              </a:bodyPr>
              <a:lstStyle/>
              <a:p>
                <a:r>
                  <a:rPr lang="zh-CN" altLang="en-US" dirty="0">
                    <a:latin typeface="Arial" panose="020B0604020202020204" pitchFamily="34" charset="0"/>
                  </a:rPr>
                  <a:t>       其中</a:t>
                </a:r>
                <a14:m>
                  <m:oMath xmlns:m="http://schemas.openxmlformats.org/officeDocument/2006/math">
                    <m:r>
                      <a:rPr lang="en-US" altLang="zh-CN" b="0" i="1" smtClean="0">
                        <a:effectLst/>
                        <a:latin typeface="Cambria Math" panose="02040503050406030204" pitchFamily="18" charset="0"/>
                        <a:sym typeface="+mn-ea"/>
                      </a:rPr>
                      <m:t>𝑇</m:t>
                    </m:r>
                  </m:oMath>
                </a14:m>
                <a:r>
                  <a:rPr lang="zh-CN" altLang="en-US" dirty="0">
                    <a:latin typeface="Arial" panose="020B0604020202020204" pitchFamily="34" charset="0"/>
                  </a:rPr>
                  <a:t>是句子中的总字数，</a:t>
                </a:r>
                <a:r>
                  <a:rPr lang="en-US" altLang="zh-CN" dirty="0">
                    <a:sym typeface="+mn-ea"/>
                  </a:rPr>
                  <a:t> </a:t>
                </a:r>
                <a14:m>
                  <m:oMath xmlns:m="http://schemas.openxmlformats.org/officeDocument/2006/math">
                    <m:sSub>
                      <m:sSubPr>
                        <m:ctrlPr>
                          <a:rPr lang="en-US" altLang="zh-CN" i="1">
                            <a:latin typeface="Cambria Math" panose="02040503050406030204" pitchFamily="18" charset="0"/>
                            <a:sym typeface="+mn-ea"/>
                          </a:rPr>
                        </m:ctrlPr>
                      </m:sSubPr>
                      <m:e>
                        <m:r>
                          <a:rPr lang="zh-CN" altLang="en-US" i="1">
                            <a:latin typeface="Cambria Math" panose="02040503050406030204" pitchFamily="18" charset="0"/>
                            <a:sym typeface="+mn-ea"/>
                          </a:rPr>
                          <m:t>𝜌</m:t>
                        </m:r>
                      </m:e>
                      <m:sub>
                        <m:r>
                          <a:rPr lang="en-US" altLang="zh-CN" b="0" i="1" smtClean="0">
                            <a:latin typeface="Cambria Math" panose="02040503050406030204" pitchFamily="18" charset="0"/>
                            <a:sym typeface="+mn-ea"/>
                          </a:rPr>
                          <m:t>0</m:t>
                        </m:r>
                      </m:sub>
                    </m:sSub>
                  </m:oMath>
                </a14:m>
                <a:r>
                  <a:rPr lang="zh-CN" altLang="en-US" dirty="0">
                    <a:latin typeface="Arial" panose="020B0604020202020204" pitchFamily="34" charset="0"/>
                  </a:rPr>
                  <a:t>是锐化超参数。</a:t>
                </a:r>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       </a:t>
                </a:r>
                <a:r>
                  <a:rPr lang="zh-CN" altLang="en-US" dirty="0">
                    <a:latin typeface="Arial" panose="020B0604020202020204" pitchFamily="34" charset="0"/>
                  </a:rPr>
                  <a:t>第</a:t>
                </a:r>
                <a:r>
                  <a:rPr lang="en-US" altLang="zh-CN" dirty="0">
                    <a:latin typeface="Arial" panose="020B0604020202020204" pitchFamily="34" charset="0"/>
                  </a:rPr>
                  <a:t>j</a:t>
                </a:r>
                <a:r>
                  <a:rPr lang="zh-CN" altLang="en-US" dirty="0">
                    <a:latin typeface="Arial" panose="020B0604020202020204" pitchFamily="34" charset="0"/>
                  </a:rPr>
                  <a:t>个区域的调制特征</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sup>
                    </m:sSubSup>
                  </m:oMath>
                </a14:m>
                <a:r>
                  <a:rPr lang="zh-CN" altLang="en-US" dirty="0">
                    <a:latin typeface="Arial" panose="020B0604020202020204" pitchFamily="34" charset="0"/>
                  </a:rPr>
                  <a:t>可以定义为</a:t>
                </a:r>
                <a:r>
                  <a:rPr lang="en-US" altLang="zh-CN" dirty="0">
                    <a:latin typeface="Arial" panose="020B0604020202020204" pitchFamily="34" charset="0"/>
                  </a:rPr>
                  <a:t>:</a:t>
                </a:r>
                <a:endParaRPr lang="zh-CN" altLang="en-US" dirty="0">
                  <a:latin typeface="Arial" panose="020B0604020202020204" pitchFamily="34" charset="0"/>
                </a:endParaRPr>
              </a:p>
            </p:txBody>
          </p:sp>
        </mc:Choice>
        <mc:Fallback xmlns="">
          <p:sp>
            <p:nvSpPr>
              <p:cNvPr id="9" name="文本框 8">
                <a:extLst>
                  <a:ext uri="{FF2B5EF4-FFF2-40B4-BE49-F238E27FC236}">
                    <a16:creationId xmlns:a16="http://schemas.microsoft.com/office/drawing/2014/main" id="{838A01F4-0FF8-4899-986D-FE99D0B4CA56}"/>
                  </a:ext>
                </a:extLst>
              </p:cNvPr>
              <p:cNvSpPr txBox="1">
                <a:spLocks noRot="1" noChangeAspect="1" noMove="1" noResize="1" noEditPoints="1" noAdjustHandles="1" noChangeArrowheads="1" noChangeShapeType="1" noTextEdit="1"/>
              </p:cNvSpPr>
              <p:nvPr/>
            </p:nvSpPr>
            <p:spPr>
              <a:xfrm>
                <a:off x="584599" y="3572403"/>
                <a:ext cx="10129584" cy="954877"/>
              </a:xfrm>
              <a:prstGeom prst="rect">
                <a:avLst/>
              </a:prstGeom>
              <a:blipFill>
                <a:blip r:embed="rId7"/>
                <a:stretch>
                  <a:fillRect t="-3185" b="-6369"/>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2283A12E-B339-4A2D-A3B9-32776BF73C0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33509" y="4722466"/>
            <a:ext cx="5967078" cy="549183"/>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D0F6D44-4F4D-48B9-8DD7-0842BDC514B9}"/>
                  </a:ext>
                </a:extLst>
              </p:cNvPr>
              <p:cNvSpPr txBox="1"/>
              <p:nvPr/>
            </p:nvSpPr>
            <p:spPr>
              <a:xfrm>
                <a:off x="584599" y="5523345"/>
                <a:ext cx="9501511" cy="668645"/>
              </a:xfrm>
              <a:prstGeom prst="rect">
                <a:avLst/>
              </a:prstGeom>
              <a:noFill/>
            </p:spPr>
            <p:txBody>
              <a:bodyPr wrap="square" rtlCol="0">
                <a:spAutoFit/>
              </a:bodyPr>
              <a:lstStyle/>
              <a:p>
                <a:r>
                  <a:rPr lang="zh-CN" altLang="en-US" dirty="0"/>
                  <a:t>       其中</a:t>
                </a:r>
                <a14:m>
                  <m:oMath xmlns:m="http://schemas.openxmlformats.org/officeDocument/2006/math">
                    <m:r>
                      <a:rPr lang="zh-CN" altLang="en-US" i="1" smtClean="0">
                        <a:latin typeface="Cambria Math" panose="02040503050406030204" pitchFamily="18" charset="0"/>
                      </a:rPr>
                      <m:t>𝜇</m:t>
                    </m:r>
                    <m:r>
                      <a:rPr lang="zh-CN" altLang="en-US" i="1">
                        <a:latin typeface="Cambria Math" panose="02040503050406030204" pitchFamily="18" charset="0"/>
                      </a:rPr>
                      <m:t>和</m:t>
                    </m:r>
                    <m:r>
                      <a:rPr lang="zh-CN" altLang="en-US" i="1" smtClean="0">
                        <a:latin typeface="Cambria Math" panose="02040503050406030204" pitchFamily="18" charset="0"/>
                      </a:rPr>
                      <m:t>𝜎</m:t>
                    </m:r>
                    <m:r>
                      <a:rPr lang="zh-CN" altLang="en-US" i="1">
                        <a:latin typeface="Cambria Math" panose="02040503050406030204" pitchFamily="18" charset="0"/>
                      </a:rPr>
                      <m:t>分别</m:t>
                    </m:r>
                    <m:r>
                      <a:rPr lang="zh-CN" altLang="en-US" i="1" smtClean="0">
                        <a:latin typeface="Cambria Math" panose="02040503050406030204" pitchFamily="18" charset="0"/>
                      </a:rPr>
                      <m:t>为</m:t>
                    </m:r>
                  </m:oMath>
                </a14:m>
                <a:r>
                  <a:rPr lang="zh-CN" altLang="en-US" dirty="0"/>
                  <a:t>在这一批次和空间维度中的估计均值和标准差，</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𝛾</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m:t>
                    </m:r>
                    <m:r>
                      <a:rPr lang="zh-CN" altLang="en-US" i="1">
                        <a:latin typeface="Cambria Math" panose="02040503050406030204" pitchFamily="18" charset="0"/>
                      </a:rPr>
                      <m:t>和</m:t>
                    </m:r>
                    <m:r>
                      <a:rPr lang="zh-CN" altLang="en-US" i="1" smtClean="0">
                        <a:latin typeface="Cambria Math" panose="02040503050406030204" pitchFamily="18" charset="0"/>
                      </a:rPr>
                      <m:t>𝛽</m:t>
                    </m:r>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oMath>
                </a14:m>
                <a:r>
                  <a:rPr lang="zh-CN" altLang="en-US" dirty="0"/>
                  <a:t>表示任意函数逼近器，在论文中只是用了线性层。</a:t>
                </a:r>
              </a:p>
            </p:txBody>
          </p:sp>
        </mc:Choice>
        <mc:Fallback xmlns="">
          <p:sp>
            <p:nvSpPr>
              <p:cNvPr id="10" name="文本框 9">
                <a:extLst>
                  <a:ext uri="{FF2B5EF4-FFF2-40B4-BE49-F238E27FC236}">
                    <a16:creationId xmlns:a16="http://schemas.microsoft.com/office/drawing/2014/main" id="{1D0F6D44-4F4D-48B9-8DD7-0842BDC514B9}"/>
                  </a:ext>
                </a:extLst>
              </p:cNvPr>
              <p:cNvSpPr txBox="1">
                <a:spLocks noRot="1" noChangeAspect="1" noMove="1" noResize="1" noEditPoints="1" noAdjustHandles="1" noChangeArrowheads="1" noChangeShapeType="1" noTextEdit="1"/>
              </p:cNvSpPr>
              <p:nvPr/>
            </p:nvSpPr>
            <p:spPr>
              <a:xfrm>
                <a:off x="584599" y="5523345"/>
                <a:ext cx="9501511" cy="668645"/>
              </a:xfrm>
              <a:prstGeom prst="rect">
                <a:avLst/>
              </a:prstGeom>
              <a:blipFill>
                <a:blip r:embed="rId9"/>
                <a:stretch>
                  <a:fillRect l="-577" t="-3636" r="-513" b="-136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2793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414558" y="178654"/>
            <a:ext cx="1077491" cy="1077491"/>
          </a:xfrm>
          <a:prstGeom prst="rect">
            <a:avLst/>
          </a:prstGeom>
        </p:spPr>
      </p:pic>
      <p:sp>
        <p:nvSpPr>
          <p:cNvPr id="4" name="文本框 3"/>
          <p:cNvSpPr txBox="1"/>
          <p:nvPr/>
        </p:nvSpPr>
        <p:spPr>
          <a:xfrm>
            <a:off x="3642901" y="1843950"/>
            <a:ext cx="4906197"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b="1" dirty="0">
                <a:solidFill>
                  <a:prstClr val="black"/>
                </a:solidFill>
                <a:latin typeface="等线" panose="02010600030101010101" charset="-122"/>
                <a:ea typeface="等线" panose="02010600030101010101" charset="-122"/>
              </a:rPr>
              <a:t>第一部分：问题背景</a:t>
            </a:r>
            <a:endParaRPr lang="en-US" altLang="zh-CN" sz="4000" b="1" dirty="0">
              <a:solidFill>
                <a:prstClr val="black"/>
              </a:solidFill>
              <a:latin typeface="等线" panose="02010600030101010101" charset="-122"/>
              <a:ea typeface="等线" panose="02010600030101010101"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第二部分：主要贡献</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第三部分：</a:t>
            </a:r>
            <a:r>
              <a:rPr lang="zh-CN" altLang="en-US" sz="4000" dirty="0">
                <a:effectLst/>
                <a:latin typeface="Arial" panose="020B0604020202090204" pitchFamily="34" charset="0"/>
              </a:rPr>
              <a:t>模型方法</a:t>
            </a:r>
            <a:endParaRPr lang="en-US" altLang="zh-CN" sz="4000" dirty="0">
              <a:effectLst/>
              <a:latin typeface="Arial" panose="020B060402020209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dirty="0">
                <a:solidFill>
                  <a:prstClr val="black"/>
                </a:solidFill>
                <a:latin typeface="等线" panose="02010600030101010101" charset="-122"/>
                <a:ea typeface="等线" panose="02010600030101010101" charset="-122"/>
              </a:rPr>
              <a:t>第四部分：</a:t>
            </a:r>
            <a:r>
              <a:rPr lang="zh-CN" altLang="en-US" sz="4000" dirty="0">
                <a:effectLst/>
                <a:latin typeface="Arial" panose="020B0604020202090204" pitchFamily="34" charset="0"/>
              </a:rPr>
              <a:t>实验结果</a:t>
            </a:r>
            <a:endParaRPr lang="en-US" altLang="zh-CN" sz="4000" dirty="0">
              <a:effectLst/>
              <a:latin typeface="Arial" panose="020B060402020209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dirty="0">
                <a:solidFill>
                  <a:prstClr val="black"/>
                </a:solidFill>
                <a:latin typeface="等线" panose="02010600030101010101" charset="-122"/>
                <a:ea typeface="等线" panose="02010600030101010101" charset="-122"/>
              </a:rPr>
              <a:t>第五部分：</a:t>
            </a:r>
            <a:r>
              <a:rPr lang="zh-CN" altLang="en-US" sz="4000" dirty="0">
                <a:effectLst/>
                <a:latin typeface="Arial" panose="020B0604020202090204" pitchFamily="34" charset="0"/>
              </a:rPr>
              <a:t>结论</a:t>
            </a:r>
            <a:endParaRPr lang="en-US" altLang="zh-CN" sz="4000" dirty="0">
              <a:solidFill>
                <a:prstClr val="black"/>
              </a:solidFill>
              <a:latin typeface="等线" panose="02010600030101010101" charset="-122"/>
              <a:ea typeface="等线" panose="0201060003010101010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30" y="174632"/>
            <a:ext cx="4833144"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第三部分：模型方法</a:t>
            </a: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p:sp>
        <p:nvSpPr>
          <p:cNvPr id="4" name="矩形 3"/>
          <p:cNvSpPr/>
          <p:nvPr/>
        </p:nvSpPr>
        <p:spPr>
          <a:xfrm>
            <a:off x="695435" y="1633923"/>
            <a:ext cx="10320848" cy="2118529"/>
          </a:xfrm>
          <a:prstGeom prst="rect">
            <a:avLst/>
          </a:prstGeom>
        </p:spPr>
        <p:txBody>
          <a:bodyPr wrap="square">
            <a:spAutoFit/>
          </a:bodyPr>
          <a:lstStyle/>
          <a:p>
            <a:pPr marL="342900" indent="-342900">
              <a:lnSpc>
                <a:spcPct val="150000"/>
              </a:lnSpc>
              <a:buFont typeface="+mj-lt"/>
              <a:buAutoNum type="arabicPeriod" startAt="3"/>
              <a:defRPr/>
            </a:pPr>
            <a:r>
              <a:rPr lang="zh-CN" altLang="en-US" dirty="0">
                <a:latin typeface="Arial" panose="020B0604020202090204" pitchFamily="34" charset="0"/>
              </a:rPr>
              <a:t>对比判别器</a:t>
            </a:r>
            <a:endParaRPr lang="en-US" altLang="zh-CN" dirty="0">
              <a:latin typeface="Arial" panose="020B0604020202090204" pitchFamily="34" charset="0"/>
            </a:endParaRPr>
          </a:p>
          <a:p>
            <a:pPr>
              <a:lnSpc>
                <a:spcPct val="150000"/>
              </a:lnSpc>
              <a:defRPr/>
            </a:pPr>
            <a:r>
              <a:rPr lang="zh-CN" altLang="en-US" dirty="0">
                <a:effectLst/>
                <a:latin typeface="Arial" panose="020B0604020202090204" pitchFamily="34" charset="0"/>
              </a:rPr>
              <a:t>在本文中的判别器有两个作用：</a:t>
            </a:r>
            <a:endParaRPr lang="en-US" altLang="zh-CN" dirty="0">
              <a:effectLst/>
              <a:latin typeface="Arial" panose="020B0604020202090204" pitchFamily="34" charset="0"/>
            </a:endParaRPr>
          </a:p>
          <a:p>
            <a:pPr>
              <a:lnSpc>
                <a:spcPct val="150000"/>
              </a:lnSpc>
              <a:defRPr/>
            </a:pPr>
            <a:r>
              <a:rPr lang="zh-CN" altLang="en-US" dirty="0">
                <a:effectLst/>
                <a:latin typeface="Arial" panose="020B0604020202020204" pitchFamily="34" charset="0"/>
              </a:rPr>
              <a:t>（</a:t>
            </a:r>
            <a:r>
              <a:rPr lang="en-US" altLang="zh-CN" dirty="0">
                <a:effectLst/>
                <a:latin typeface="Arial" panose="020B0604020202020204" pitchFamily="34" charset="0"/>
              </a:rPr>
              <a:t>1</a:t>
            </a:r>
            <a:r>
              <a:rPr lang="zh-CN" altLang="en-US" dirty="0">
                <a:effectLst/>
                <a:latin typeface="Arial" panose="020B0604020202020204" pitchFamily="34" charset="0"/>
              </a:rPr>
              <a:t>）判断输入图像是真是假；</a:t>
            </a:r>
            <a:endParaRPr lang="en-US" altLang="zh-CN" dirty="0">
              <a:effectLst/>
              <a:latin typeface="Arial" panose="020B0604020202020204" pitchFamily="34" charset="0"/>
            </a:endParaRPr>
          </a:p>
          <a:p>
            <a:pPr>
              <a:lnSpc>
                <a:spcPct val="150000"/>
              </a:lnSpc>
              <a:defRPr/>
            </a:pPr>
            <a:r>
              <a:rPr lang="zh-CN" altLang="en-US" dirty="0">
                <a:effectLst/>
                <a:latin typeface="Arial" panose="020B0604020202020204" pitchFamily="34" charset="0"/>
              </a:rPr>
              <a:t>（</a:t>
            </a:r>
            <a:r>
              <a:rPr lang="en-US" altLang="zh-CN" dirty="0">
                <a:effectLst/>
                <a:latin typeface="Arial" panose="020B0604020202020204" pitchFamily="34" charset="0"/>
              </a:rPr>
              <a:t>2</a:t>
            </a:r>
            <a:r>
              <a:rPr lang="zh-CN" altLang="en-US" dirty="0">
                <a:effectLst/>
                <a:latin typeface="Arial" panose="020B0604020202020204" pitchFamily="34" charset="0"/>
              </a:rPr>
              <a:t>）计算全局图像和区域特征的对比度损失。</a:t>
            </a:r>
            <a:endParaRPr lang="en-US" altLang="zh-CN" dirty="0">
              <a:effectLst/>
              <a:latin typeface="Arial" panose="020B0604020202090204" pitchFamily="34" charset="0"/>
            </a:endParaRPr>
          </a:p>
          <a:p>
            <a:pPr>
              <a:lnSpc>
                <a:spcPct val="150000"/>
              </a:lnSpc>
              <a:defRPr/>
            </a:pPr>
            <a:endParaRPr lang="en-US" altLang="zh-CN" dirty="0">
              <a:effectLst/>
              <a:latin typeface="Arial" panose="020B0604020202090204" pitchFamily="34" charset="0"/>
            </a:endParaRPr>
          </a:p>
        </p:txBody>
      </p:sp>
      <p:cxnSp>
        <p:nvCxnSpPr>
          <p:cNvPr id="7" name="直接连接符 6"/>
          <p:cNvCxnSpPr/>
          <p:nvPr/>
        </p:nvCxnSpPr>
        <p:spPr>
          <a:xfrm>
            <a:off x="926679" y="1441563"/>
            <a:ext cx="8780739" cy="46865"/>
          </a:xfrm>
          <a:prstGeom prst="line">
            <a:avLst/>
          </a:prstGeom>
          <a:ln w="9525"/>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926465" y="842010"/>
            <a:ext cx="10464800" cy="645160"/>
          </a:xfrm>
          <a:prstGeom prst="rect">
            <a:avLst/>
          </a:prstGeom>
          <a:noFill/>
        </p:spPr>
        <p:txBody>
          <a:bodyPr wrap="square" rtlCol="0">
            <a:spAutoFit/>
          </a:bodyPr>
          <a:lstStyle/>
          <a:p>
            <a:pPr lvl="0">
              <a:defRPr/>
            </a:pPr>
            <a:r>
              <a:rPr lang="en-US" altLang="zh-CN" sz="3600" b="1" dirty="0">
                <a:solidFill>
                  <a:prstClr val="black"/>
                </a:solidFill>
                <a:latin typeface="Times New Roman" panose="02020503050405090304" pitchFamily="18" charset="0"/>
                <a:ea typeface="等线" panose="02010600030101010101" charset="-122"/>
              </a:rPr>
              <a:t>  Method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30" y="174632"/>
            <a:ext cx="4833144"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第三部分：模型方法</a:t>
            </a: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p:pic>
        <p:nvPicPr>
          <p:cNvPr id="3" name="图片 2">
            <a:extLst>
              <a:ext uri="{FF2B5EF4-FFF2-40B4-BE49-F238E27FC236}">
                <a16:creationId xmlns:a16="http://schemas.microsoft.com/office/drawing/2014/main" id="{F72980A3-697D-46E9-B9E8-B76160B40D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847" y="1246710"/>
            <a:ext cx="9789113" cy="5061726"/>
          </a:xfrm>
          <a:prstGeom prst="rect">
            <a:avLst/>
          </a:prstGeom>
        </p:spPr>
      </p:pic>
      <p:sp>
        <p:nvSpPr>
          <p:cNvPr id="5" name="文本框 4">
            <a:extLst>
              <a:ext uri="{FF2B5EF4-FFF2-40B4-BE49-F238E27FC236}">
                <a16:creationId xmlns:a16="http://schemas.microsoft.com/office/drawing/2014/main" id="{059FAD67-FE8C-49E5-993B-38E757DA7BEC}"/>
              </a:ext>
            </a:extLst>
          </p:cNvPr>
          <p:cNvSpPr txBox="1"/>
          <p:nvPr/>
        </p:nvSpPr>
        <p:spPr>
          <a:xfrm>
            <a:off x="4718803" y="786990"/>
            <a:ext cx="1727200" cy="369332"/>
          </a:xfrm>
          <a:prstGeom prst="rect">
            <a:avLst/>
          </a:prstGeom>
          <a:noFill/>
        </p:spPr>
        <p:txBody>
          <a:bodyPr wrap="square" rtlCol="0">
            <a:spAutoFit/>
          </a:bodyPr>
          <a:lstStyle/>
          <a:p>
            <a:pPr algn="ctr"/>
            <a:r>
              <a:rPr lang="en-US" altLang="zh-CN" dirty="0"/>
              <a:t>XMC-GAN</a:t>
            </a:r>
            <a:r>
              <a:rPr lang="zh-CN" altLang="en-US" dirty="0"/>
              <a:t>流程</a:t>
            </a:r>
          </a:p>
        </p:txBody>
      </p:sp>
    </p:spTree>
    <p:extLst>
      <p:ext uri="{BB962C8B-B14F-4D97-AF65-F5344CB8AC3E}">
        <p14:creationId xmlns:p14="http://schemas.microsoft.com/office/powerpoint/2010/main" val="3096394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30" y="174632"/>
            <a:ext cx="4833144"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第三部分：模型方法</a:t>
            </a: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p:pic>
        <p:nvPicPr>
          <p:cNvPr id="4" name="图片 3">
            <a:extLst>
              <a:ext uri="{FF2B5EF4-FFF2-40B4-BE49-F238E27FC236}">
                <a16:creationId xmlns:a16="http://schemas.microsoft.com/office/drawing/2014/main" id="{8AA787BB-DFA8-4A28-ACE1-29946D3AE2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7888" y="340190"/>
            <a:ext cx="4536223" cy="6177619"/>
          </a:xfrm>
          <a:prstGeom prst="rect">
            <a:avLst/>
          </a:prstGeom>
        </p:spPr>
      </p:pic>
    </p:spTree>
    <p:extLst>
      <p:ext uri="{BB962C8B-B14F-4D97-AF65-F5344CB8AC3E}">
        <p14:creationId xmlns:p14="http://schemas.microsoft.com/office/powerpoint/2010/main" val="2169336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414558" y="178654"/>
            <a:ext cx="1077491" cy="1077491"/>
          </a:xfrm>
          <a:prstGeom prst="rect">
            <a:avLst/>
          </a:prstGeom>
        </p:spPr>
      </p:pic>
      <p:sp>
        <p:nvSpPr>
          <p:cNvPr id="4" name="文本框 3"/>
          <p:cNvSpPr txBox="1"/>
          <p:nvPr/>
        </p:nvSpPr>
        <p:spPr>
          <a:xfrm>
            <a:off x="3532065" y="1843950"/>
            <a:ext cx="5127870"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dirty="0">
                <a:solidFill>
                  <a:prstClr val="black"/>
                </a:solidFill>
                <a:latin typeface="等线" panose="02010600030101010101" charset="-122"/>
                <a:ea typeface="等线" panose="02010600030101010101" charset="-122"/>
              </a:rPr>
              <a:t>第一部分：问题背景</a:t>
            </a:r>
            <a:endParaRPr lang="en-US" altLang="zh-CN" sz="4000" dirty="0">
              <a:solidFill>
                <a:prstClr val="black"/>
              </a:solidFill>
              <a:latin typeface="等线" panose="02010600030101010101" charset="-122"/>
              <a:ea typeface="等线" panose="02010600030101010101"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第二部分：主要贡献</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第三部分：</a:t>
            </a:r>
            <a:r>
              <a:rPr lang="zh-CN" altLang="en-US" sz="4000" dirty="0">
                <a:effectLst/>
                <a:latin typeface="Arial" panose="020B0604020202090204" pitchFamily="34" charset="0"/>
              </a:rPr>
              <a:t>模型方法</a:t>
            </a:r>
            <a:endParaRPr lang="en-US" altLang="zh-CN" sz="4000" dirty="0">
              <a:effectLst/>
              <a:latin typeface="Arial" panose="020B060402020209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b="1" dirty="0">
                <a:solidFill>
                  <a:prstClr val="black"/>
                </a:solidFill>
                <a:latin typeface="等线" panose="02010600030101010101" charset="-122"/>
                <a:ea typeface="等线" panose="02010600030101010101" charset="-122"/>
              </a:rPr>
              <a:t>第四部分：</a:t>
            </a:r>
            <a:r>
              <a:rPr lang="zh-CN" altLang="en-US" sz="4000" b="1" dirty="0">
                <a:effectLst/>
                <a:latin typeface="Arial" panose="020B0604020202090204" pitchFamily="34" charset="0"/>
              </a:rPr>
              <a:t>实验结果</a:t>
            </a:r>
            <a:endParaRPr lang="en-US" altLang="zh-CN" sz="4000" b="1" dirty="0">
              <a:effectLst/>
              <a:latin typeface="Arial" panose="020B060402020209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dirty="0">
                <a:solidFill>
                  <a:prstClr val="black"/>
                </a:solidFill>
                <a:latin typeface="等线" panose="02010600030101010101" charset="-122"/>
                <a:ea typeface="等线" panose="02010600030101010101" charset="-122"/>
              </a:rPr>
              <a:t>第五部分：</a:t>
            </a:r>
            <a:r>
              <a:rPr lang="zh-CN" altLang="en-US" sz="4000" dirty="0">
                <a:effectLst/>
                <a:latin typeface="Arial" panose="020B0604020202090204" pitchFamily="34" charset="0"/>
              </a:rPr>
              <a:t>结论</a:t>
            </a:r>
            <a:endParaRPr lang="en-US" altLang="zh-CN" sz="4000" dirty="0">
              <a:solidFill>
                <a:prstClr val="black"/>
              </a:solidFill>
              <a:latin typeface="等线" panose="02010600030101010101" charset="-122"/>
              <a:ea typeface="等线" panose="0201060003010101010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30" y="174632"/>
            <a:ext cx="4833144"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第四部分：</a:t>
            </a:r>
            <a:r>
              <a:rPr lang="zh-CN" altLang="en-US" sz="2800" dirty="0">
                <a:solidFill>
                  <a:prstClr val="black"/>
                </a:solidFill>
                <a:latin typeface="等线" panose="02010600030101010101" charset="-122"/>
                <a:ea typeface="等线" panose="02010600030101010101" charset="-122"/>
              </a:rPr>
              <a:t>实验结果</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p:sp>
        <p:nvSpPr>
          <p:cNvPr id="4" name="矩形 3"/>
          <p:cNvSpPr/>
          <p:nvPr/>
        </p:nvSpPr>
        <p:spPr>
          <a:xfrm>
            <a:off x="605769" y="813649"/>
            <a:ext cx="10320848" cy="2672526"/>
          </a:xfrm>
          <a:prstGeom prst="rect">
            <a:avLst/>
          </a:prstGeom>
        </p:spPr>
        <p:txBody>
          <a:bodyPr wrap="square">
            <a:spAutoFit/>
          </a:bodyPr>
          <a:lstStyle/>
          <a:p>
            <a:pPr algn="l"/>
            <a:r>
              <a:rPr lang="en-US" altLang="zh-CN" b="0" i="0" dirty="0">
                <a:solidFill>
                  <a:srgbClr val="4D4D4D"/>
                </a:solidFill>
                <a:effectLst/>
                <a:latin typeface="-apple-system"/>
              </a:rPr>
              <a:t>         XMC-GAN </a:t>
            </a:r>
            <a:r>
              <a:rPr lang="zh-CN" altLang="en-US" b="0" i="0" dirty="0">
                <a:solidFill>
                  <a:srgbClr val="4D4D4D"/>
                </a:solidFill>
                <a:effectLst/>
                <a:latin typeface="-apple-system"/>
              </a:rPr>
              <a:t>成功应用于三个具有挑战性的数据集，一个是 </a:t>
            </a:r>
            <a:r>
              <a:rPr lang="en-US" altLang="zh-CN" b="0" i="0" dirty="0">
                <a:solidFill>
                  <a:srgbClr val="4D4D4D"/>
                </a:solidFill>
                <a:effectLst/>
                <a:latin typeface="-apple-system"/>
              </a:rPr>
              <a:t>MS-COCO </a:t>
            </a:r>
            <a:r>
              <a:rPr lang="zh-CN" altLang="en-US" b="0" i="0" dirty="0">
                <a:solidFill>
                  <a:srgbClr val="4D4D4D"/>
                </a:solidFill>
                <a:effectLst/>
                <a:latin typeface="-apple-system"/>
              </a:rPr>
              <a:t>图像的描述集，另外两个是带有局部叙事注释的数据集，其中一个包括 </a:t>
            </a:r>
            <a:r>
              <a:rPr lang="en-US" altLang="zh-CN" b="0" i="0" dirty="0">
                <a:solidFill>
                  <a:srgbClr val="4D4D4D"/>
                </a:solidFill>
                <a:effectLst/>
                <a:latin typeface="-apple-system"/>
              </a:rPr>
              <a:t>MS-COCO </a:t>
            </a:r>
            <a:r>
              <a:rPr lang="zh-CN" altLang="en-US" b="0" i="0" dirty="0">
                <a:solidFill>
                  <a:srgbClr val="4D4D4D"/>
                </a:solidFill>
                <a:effectLst/>
                <a:latin typeface="-apple-system"/>
              </a:rPr>
              <a:t>图像</a:t>
            </a:r>
            <a:r>
              <a:rPr lang="en-US" altLang="zh-CN" b="0" i="0" dirty="0">
                <a:solidFill>
                  <a:srgbClr val="4D4D4D"/>
                </a:solidFill>
                <a:effectLst/>
                <a:latin typeface="-apple-system"/>
              </a:rPr>
              <a:t>(</a:t>
            </a:r>
            <a:r>
              <a:rPr lang="zh-CN" altLang="en-US" b="0" i="0" dirty="0">
                <a:solidFill>
                  <a:srgbClr val="4D4D4D"/>
                </a:solidFill>
                <a:effectLst/>
                <a:latin typeface="-apple-system"/>
              </a:rPr>
              <a:t>也称为 </a:t>
            </a:r>
            <a:r>
              <a:rPr lang="en-US" altLang="zh-CN" b="0" i="0" dirty="0">
                <a:solidFill>
                  <a:srgbClr val="4D4D4D"/>
                </a:solidFill>
                <a:effectLst/>
                <a:latin typeface="-apple-system"/>
              </a:rPr>
              <a:t>LN-COCO) </a:t>
            </a:r>
            <a:r>
              <a:rPr lang="zh-CN" altLang="en-US" b="0" i="0" dirty="0">
                <a:solidFill>
                  <a:srgbClr val="4D4D4D"/>
                </a:solidFill>
                <a:effectLst/>
                <a:latin typeface="-apple-system"/>
              </a:rPr>
              <a:t>，另一个描述开放图像数据</a:t>
            </a:r>
            <a:r>
              <a:rPr lang="en-US" altLang="zh-CN" b="0" i="0" dirty="0">
                <a:solidFill>
                  <a:srgbClr val="4D4D4D"/>
                </a:solidFill>
                <a:effectLst/>
                <a:latin typeface="-apple-system"/>
              </a:rPr>
              <a:t>(LN-</a:t>
            </a:r>
            <a:r>
              <a:rPr lang="en-US" altLang="zh-CN" b="0" i="0" dirty="0" err="1">
                <a:solidFill>
                  <a:srgbClr val="4D4D4D"/>
                </a:solidFill>
                <a:effectLst/>
                <a:latin typeface="-apple-system"/>
              </a:rPr>
              <a:t>OpenImages</a:t>
            </a:r>
            <a:r>
              <a:rPr lang="en-US" altLang="zh-CN" b="0" i="0" dirty="0">
                <a:solidFill>
                  <a:srgbClr val="4D4D4D"/>
                </a:solidFill>
                <a:effectLst/>
                <a:latin typeface="-apple-system"/>
              </a:rPr>
              <a:t>)</a:t>
            </a:r>
            <a:r>
              <a:rPr lang="zh-CN" altLang="en-US" b="0" i="0" dirty="0">
                <a:solidFill>
                  <a:srgbClr val="4D4D4D"/>
                </a:solidFill>
                <a:effectLst/>
                <a:latin typeface="-apple-system"/>
              </a:rPr>
              <a:t>。</a:t>
            </a:r>
          </a:p>
          <a:p>
            <a:pPr algn="l"/>
            <a:r>
              <a:rPr lang="zh-CN" altLang="en-US" b="0" i="0" dirty="0">
                <a:solidFill>
                  <a:srgbClr val="4D4D4D"/>
                </a:solidFill>
                <a:effectLst/>
                <a:latin typeface="-apple-system"/>
              </a:rPr>
              <a:t>        结果发现，</a:t>
            </a:r>
            <a:r>
              <a:rPr lang="en-US" altLang="zh-CN" b="0" i="0" dirty="0">
                <a:solidFill>
                  <a:srgbClr val="4D4D4D"/>
                </a:solidFill>
                <a:effectLst/>
                <a:latin typeface="-apple-system"/>
              </a:rPr>
              <a:t>XMC-GAN </a:t>
            </a:r>
            <a:r>
              <a:rPr lang="zh-CN" altLang="en-US" dirty="0">
                <a:solidFill>
                  <a:srgbClr val="4D4D4D"/>
                </a:solidFill>
                <a:latin typeface="-apple-system"/>
              </a:rPr>
              <a:t>效果非常好</a:t>
            </a:r>
            <a:r>
              <a:rPr lang="zh-CN" altLang="en-US" b="0" i="0" dirty="0">
                <a:solidFill>
                  <a:srgbClr val="4D4D4D"/>
                </a:solidFill>
                <a:effectLst/>
                <a:latin typeface="-apple-system"/>
              </a:rPr>
              <a:t>。由 </a:t>
            </a:r>
            <a:r>
              <a:rPr lang="en-US" altLang="zh-CN" b="0" i="0" dirty="0">
                <a:solidFill>
                  <a:srgbClr val="4D4D4D"/>
                </a:solidFill>
                <a:effectLst/>
                <a:latin typeface="-apple-system"/>
              </a:rPr>
              <a:t>XMC-GAN </a:t>
            </a:r>
            <a:r>
              <a:rPr lang="zh-CN" altLang="en-US" b="0" i="0" dirty="0">
                <a:solidFill>
                  <a:srgbClr val="4D4D4D"/>
                </a:solidFill>
                <a:effectLst/>
                <a:latin typeface="-apple-system"/>
              </a:rPr>
              <a:t>生成的图像所描绘的场景质量高于使用其他技术生成的图像。在 </a:t>
            </a:r>
            <a:r>
              <a:rPr lang="en-US" altLang="zh-CN" b="0" i="0" dirty="0">
                <a:solidFill>
                  <a:srgbClr val="4D4D4D"/>
                </a:solidFill>
                <a:effectLst/>
                <a:latin typeface="-apple-system"/>
              </a:rPr>
              <a:t>MS-COCO </a:t>
            </a:r>
            <a:r>
              <a:rPr lang="zh-CN" altLang="en-US" b="0" i="0" dirty="0">
                <a:solidFill>
                  <a:srgbClr val="4D4D4D"/>
                </a:solidFill>
                <a:effectLst/>
                <a:latin typeface="-apple-system"/>
              </a:rPr>
              <a:t>上，</a:t>
            </a:r>
            <a:r>
              <a:rPr lang="en-US" altLang="zh-CN" b="0" i="0" dirty="0">
                <a:solidFill>
                  <a:srgbClr val="4D4D4D"/>
                </a:solidFill>
                <a:effectLst/>
                <a:latin typeface="-apple-system"/>
              </a:rPr>
              <a:t>XMC-GAN </a:t>
            </a:r>
            <a:r>
              <a:rPr lang="zh-CN" altLang="en-US" b="0" i="0" dirty="0">
                <a:solidFill>
                  <a:srgbClr val="4D4D4D"/>
                </a:solidFill>
                <a:effectLst/>
                <a:latin typeface="-apple-system"/>
              </a:rPr>
              <a:t>将最先进的 </a:t>
            </a:r>
            <a:r>
              <a:rPr lang="en-US" altLang="zh-CN" b="0" i="0" dirty="0">
                <a:solidFill>
                  <a:srgbClr val="4D4D4D"/>
                </a:solidFill>
                <a:effectLst/>
                <a:latin typeface="-apple-system"/>
              </a:rPr>
              <a:t>Fréchet </a:t>
            </a:r>
            <a:r>
              <a:rPr lang="zh-CN" altLang="en-US" b="0" i="0" dirty="0">
                <a:solidFill>
                  <a:srgbClr val="4D4D4D"/>
                </a:solidFill>
                <a:effectLst/>
                <a:latin typeface="-apple-system"/>
              </a:rPr>
              <a:t>起始距离</a:t>
            </a:r>
            <a:r>
              <a:rPr lang="en-US" altLang="zh-CN" b="0" i="0" dirty="0">
                <a:solidFill>
                  <a:srgbClr val="4D4D4D"/>
                </a:solidFill>
                <a:effectLst/>
                <a:latin typeface="-apple-system"/>
              </a:rPr>
              <a:t>(FID)</a:t>
            </a:r>
            <a:r>
              <a:rPr lang="zh-CN" altLang="en-US" b="0" i="0" dirty="0">
                <a:solidFill>
                  <a:srgbClr val="4D4D4D"/>
                </a:solidFill>
                <a:effectLst/>
                <a:latin typeface="-apple-system"/>
              </a:rPr>
              <a:t>评分从</a:t>
            </a:r>
            <a:r>
              <a:rPr lang="en-US" altLang="zh-CN" b="0" i="0" dirty="0">
                <a:solidFill>
                  <a:srgbClr val="4D4D4D"/>
                </a:solidFill>
                <a:effectLst/>
                <a:latin typeface="-apple-system"/>
              </a:rPr>
              <a:t>24.7</a:t>
            </a:r>
            <a:r>
              <a:rPr lang="zh-CN" altLang="en-US" b="0" i="0" dirty="0">
                <a:solidFill>
                  <a:srgbClr val="4D4D4D"/>
                </a:solidFill>
                <a:effectLst/>
                <a:latin typeface="-apple-system"/>
              </a:rPr>
              <a:t>提高到</a:t>
            </a:r>
            <a:r>
              <a:rPr lang="en-US" altLang="zh-CN" b="0" i="0" dirty="0">
                <a:solidFill>
                  <a:srgbClr val="4D4D4D"/>
                </a:solidFill>
                <a:effectLst/>
                <a:latin typeface="-apple-system"/>
              </a:rPr>
              <a:t>9.3</a:t>
            </a:r>
            <a:r>
              <a:rPr lang="zh-CN" altLang="en-US" b="0" i="0" dirty="0">
                <a:solidFill>
                  <a:srgbClr val="4D4D4D"/>
                </a:solidFill>
                <a:effectLst/>
                <a:latin typeface="-apple-system"/>
              </a:rPr>
              <a:t>，并且明显受到人工评估者的青睐。</a:t>
            </a:r>
            <a:endParaRPr lang="en-US" altLang="zh-CN" dirty="0">
              <a:solidFill>
                <a:srgbClr val="4D4D4D"/>
              </a:solidFill>
              <a:latin typeface="-apple-system"/>
            </a:endParaRPr>
          </a:p>
          <a:p>
            <a:pPr algn="l"/>
            <a:r>
              <a:rPr lang="zh-CN" altLang="en-US" b="0" i="0" dirty="0">
                <a:solidFill>
                  <a:srgbClr val="4D4D4D"/>
                </a:solidFill>
                <a:effectLst/>
                <a:latin typeface="-apple-system"/>
              </a:rPr>
              <a:t>        同样，其他三个</a:t>
            </a:r>
            <a:r>
              <a:rPr lang="en-US" altLang="zh-CN" b="0" i="0" dirty="0">
                <a:solidFill>
                  <a:srgbClr val="4D4D4D"/>
                </a:solidFill>
                <a:effectLst/>
                <a:latin typeface="-apple-system"/>
              </a:rPr>
              <a:t>SOTA</a:t>
            </a:r>
            <a:r>
              <a:rPr lang="zh-CN" altLang="en-US" b="0" i="0" dirty="0">
                <a:solidFill>
                  <a:srgbClr val="4D4D4D"/>
                </a:solidFill>
                <a:effectLst/>
                <a:latin typeface="-apple-system"/>
              </a:rPr>
              <a:t>模型相比</a:t>
            </a:r>
            <a:r>
              <a:rPr lang="en-US" altLang="zh-CN" b="0" i="0" dirty="0">
                <a:solidFill>
                  <a:srgbClr val="4D4D4D"/>
                </a:solidFill>
                <a:effectLst/>
                <a:latin typeface="-apple-system"/>
              </a:rPr>
              <a:t>(CP-GAN</a:t>
            </a:r>
            <a:r>
              <a:rPr lang="zh-CN" altLang="en-US" b="0" i="0" dirty="0">
                <a:solidFill>
                  <a:srgbClr val="4D4D4D"/>
                </a:solidFill>
                <a:effectLst/>
                <a:latin typeface="-apple-system"/>
              </a:rPr>
              <a:t>，</a:t>
            </a:r>
            <a:r>
              <a:rPr lang="en-US" altLang="zh-CN" b="0" i="0" dirty="0">
                <a:solidFill>
                  <a:srgbClr val="4D4D4D"/>
                </a:solidFill>
                <a:effectLst/>
                <a:latin typeface="-apple-system"/>
              </a:rPr>
              <a:t>SD-GAN</a:t>
            </a:r>
            <a:r>
              <a:rPr lang="zh-CN" altLang="en-US" b="0" i="0" dirty="0">
                <a:solidFill>
                  <a:srgbClr val="4D4D4D"/>
                </a:solidFill>
                <a:effectLst/>
                <a:latin typeface="-apple-system"/>
              </a:rPr>
              <a:t>，和 </a:t>
            </a:r>
            <a:r>
              <a:rPr lang="en-US" altLang="zh-CN" b="0" i="0" dirty="0">
                <a:solidFill>
                  <a:srgbClr val="4D4D4D"/>
                </a:solidFill>
                <a:effectLst/>
                <a:latin typeface="-apple-system"/>
              </a:rPr>
              <a:t>OP-GAN)</a:t>
            </a:r>
            <a:r>
              <a:rPr lang="zh-CN" altLang="en-US" b="0" i="0" dirty="0">
                <a:solidFill>
                  <a:srgbClr val="4D4D4D"/>
                </a:solidFill>
                <a:effectLst/>
                <a:latin typeface="-apple-system"/>
              </a:rPr>
              <a:t>，</a:t>
            </a:r>
            <a:r>
              <a:rPr lang="en-US" altLang="zh-CN" b="0" i="0" dirty="0">
                <a:solidFill>
                  <a:srgbClr val="4D4D4D"/>
                </a:solidFill>
                <a:effectLst/>
                <a:latin typeface="-apple-system"/>
              </a:rPr>
              <a:t>77.3%</a:t>
            </a:r>
            <a:r>
              <a:rPr lang="zh-CN" altLang="en-US" b="0" i="0" dirty="0">
                <a:solidFill>
                  <a:srgbClr val="4D4D4D"/>
                </a:solidFill>
                <a:effectLst/>
                <a:latin typeface="-apple-system"/>
              </a:rPr>
              <a:t>的人工评分员更喜欢 </a:t>
            </a:r>
            <a:r>
              <a:rPr lang="en-US" altLang="zh-CN" b="0" i="0" dirty="0">
                <a:solidFill>
                  <a:srgbClr val="4D4D4D"/>
                </a:solidFill>
                <a:effectLst/>
                <a:latin typeface="-apple-system"/>
              </a:rPr>
              <a:t>XMC-GAN </a:t>
            </a:r>
            <a:r>
              <a:rPr lang="zh-CN" altLang="en-US" b="0" i="0" dirty="0">
                <a:solidFill>
                  <a:srgbClr val="4D4D4D"/>
                </a:solidFill>
                <a:effectLst/>
                <a:latin typeface="-apple-system"/>
              </a:rPr>
              <a:t>生成的图像质量，</a:t>
            </a:r>
            <a:r>
              <a:rPr lang="en-US" altLang="zh-CN" b="0" i="0" dirty="0">
                <a:solidFill>
                  <a:srgbClr val="4D4D4D"/>
                </a:solidFill>
                <a:effectLst/>
                <a:latin typeface="-apple-system"/>
              </a:rPr>
              <a:t>74.1% </a:t>
            </a:r>
            <a:r>
              <a:rPr lang="zh-CN" altLang="en-US" b="0" i="0" dirty="0">
                <a:solidFill>
                  <a:srgbClr val="4D4D4D"/>
                </a:solidFill>
                <a:effectLst/>
                <a:latin typeface="-apple-system"/>
              </a:rPr>
              <a:t>的认为模型图像文本对齐更好。</a:t>
            </a:r>
          </a:p>
          <a:p>
            <a:pPr>
              <a:lnSpc>
                <a:spcPct val="150000"/>
              </a:lnSpc>
              <a:defRPr/>
            </a:pPr>
            <a:endParaRPr lang="en-US" altLang="zh-CN" dirty="0">
              <a:effectLst/>
              <a:latin typeface="Arial" panose="020B0604020202090204" pitchFamily="34" charset="0"/>
            </a:endParaRPr>
          </a:p>
        </p:txBody>
      </p:sp>
      <p:pic>
        <p:nvPicPr>
          <p:cNvPr id="3" name="图片 2">
            <a:extLst>
              <a:ext uri="{FF2B5EF4-FFF2-40B4-BE49-F238E27FC236}">
                <a16:creationId xmlns:a16="http://schemas.microsoft.com/office/drawing/2014/main" id="{126AF0E4-8C9B-4352-B1C7-FB853EE95B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27921" y="3318280"/>
            <a:ext cx="6465740" cy="3017866"/>
          </a:xfrm>
          <a:prstGeom prst="rect">
            <a:avLst/>
          </a:prstGeom>
        </p:spPr>
      </p:pic>
    </p:spTree>
    <p:extLst>
      <p:ext uri="{BB962C8B-B14F-4D97-AF65-F5344CB8AC3E}">
        <p14:creationId xmlns:p14="http://schemas.microsoft.com/office/powerpoint/2010/main" val="1939382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30" y="174632"/>
            <a:ext cx="4833144"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第四部分：</a:t>
            </a:r>
            <a:r>
              <a:rPr lang="zh-CN" altLang="en-US" sz="2800" dirty="0">
                <a:solidFill>
                  <a:prstClr val="black"/>
                </a:solidFill>
                <a:latin typeface="等线" panose="02010600030101010101" charset="-122"/>
                <a:ea typeface="等线" panose="02010600030101010101" charset="-122"/>
              </a:rPr>
              <a:t>实验结果</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p:pic>
        <p:nvPicPr>
          <p:cNvPr id="5" name="图片 4">
            <a:extLst>
              <a:ext uri="{FF2B5EF4-FFF2-40B4-BE49-F238E27FC236}">
                <a16:creationId xmlns:a16="http://schemas.microsoft.com/office/drawing/2014/main" id="{E564222F-03E6-45D6-A139-338B89EB05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7838" y="823912"/>
            <a:ext cx="9925050" cy="5210175"/>
          </a:xfrm>
          <a:prstGeom prst="rect">
            <a:avLst/>
          </a:prstGeom>
        </p:spPr>
      </p:pic>
    </p:spTree>
    <p:extLst>
      <p:ext uri="{BB962C8B-B14F-4D97-AF65-F5344CB8AC3E}">
        <p14:creationId xmlns:p14="http://schemas.microsoft.com/office/powerpoint/2010/main" val="1390435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30" y="174632"/>
            <a:ext cx="4833144"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第四部分：</a:t>
            </a:r>
            <a:r>
              <a:rPr lang="zh-CN" altLang="en-US" sz="2800" dirty="0">
                <a:solidFill>
                  <a:prstClr val="black"/>
                </a:solidFill>
                <a:latin typeface="等线" panose="02010600030101010101" charset="-122"/>
                <a:ea typeface="等线" panose="02010600030101010101" charset="-122"/>
              </a:rPr>
              <a:t>实验结果</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p:pic>
        <p:nvPicPr>
          <p:cNvPr id="3" name="图片 2">
            <a:extLst>
              <a:ext uri="{FF2B5EF4-FFF2-40B4-BE49-F238E27FC236}">
                <a16:creationId xmlns:a16="http://schemas.microsoft.com/office/drawing/2014/main" id="{8E99E8FC-E27B-4765-A3B0-35A86EC6BE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236" y="1552863"/>
            <a:ext cx="10917527" cy="3611536"/>
          </a:xfrm>
          <a:prstGeom prst="rect">
            <a:avLst/>
          </a:prstGeom>
        </p:spPr>
      </p:pic>
    </p:spTree>
    <p:extLst>
      <p:ext uri="{BB962C8B-B14F-4D97-AF65-F5344CB8AC3E}">
        <p14:creationId xmlns:p14="http://schemas.microsoft.com/office/powerpoint/2010/main" val="103378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30" y="174632"/>
            <a:ext cx="4833144"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第四部分：</a:t>
            </a:r>
            <a:r>
              <a:rPr lang="zh-CN" altLang="en-US" sz="2800" dirty="0">
                <a:solidFill>
                  <a:prstClr val="black"/>
                </a:solidFill>
                <a:latin typeface="等线" panose="02010600030101010101" charset="-122"/>
                <a:ea typeface="等线" panose="02010600030101010101" charset="-122"/>
              </a:rPr>
              <a:t>实验结果</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p:pic>
        <p:nvPicPr>
          <p:cNvPr id="3" name="图片 2">
            <a:extLst>
              <a:ext uri="{FF2B5EF4-FFF2-40B4-BE49-F238E27FC236}">
                <a16:creationId xmlns:a16="http://schemas.microsoft.com/office/drawing/2014/main" id="{F004DD59-CA45-4AD8-8C9C-AF1CCE1412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6315" y="840797"/>
            <a:ext cx="9039370" cy="4346559"/>
          </a:xfrm>
          <a:prstGeom prst="rect">
            <a:avLst/>
          </a:prstGeom>
        </p:spPr>
      </p:pic>
      <p:sp>
        <p:nvSpPr>
          <p:cNvPr id="4" name="文本框 3">
            <a:extLst>
              <a:ext uri="{FF2B5EF4-FFF2-40B4-BE49-F238E27FC236}">
                <a16:creationId xmlns:a16="http://schemas.microsoft.com/office/drawing/2014/main" id="{C3B26447-6615-4D71-BA49-93C67C67E438}"/>
              </a:ext>
            </a:extLst>
          </p:cNvPr>
          <p:cNvSpPr txBox="1"/>
          <p:nvPr/>
        </p:nvSpPr>
        <p:spPr>
          <a:xfrm>
            <a:off x="2235200" y="5187356"/>
            <a:ext cx="7112000" cy="1200329"/>
          </a:xfrm>
          <a:prstGeom prst="rect">
            <a:avLst/>
          </a:prstGeom>
          <a:noFill/>
        </p:spPr>
        <p:txBody>
          <a:bodyPr wrap="square" rtlCol="0">
            <a:spAutoFit/>
          </a:bodyPr>
          <a:lstStyle/>
          <a:p>
            <a:r>
              <a:rPr lang="en-US" altLang="zh-CN" dirty="0">
                <a:effectLst/>
                <a:latin typeface="Arial" panose="020B0604020202020204" pitchFamily="34" charset="0"/>
              </a:rPr>
              <a:t>        COCO-14</a:t>
            </a:r>
            <a:r>
              <a:rPr lang="zh-CN" altLang="en-US" dirty="0">
                <a:effectLst/>
                <a:latin typeface="Arial" panose="020B0604020202020204" pitchFamily="34" charset="0"/>
              </a:rPr>
              <a:t>上不同对比</a:t>
            </a:r>
            <a:r>
              <a:rPr lang="zh-CN" altLang="en-US">
                <a:effectLst/>
                <a:latin typeface="Arial" panose="020B0604020202020204" pitchFamily="34" charset="0"/>
              </a:rPr>
              <a:t>损失的消融实验</a:t>
            </a:r>
            <a:r>
              <a:rPr lang="zh-CN" altLang="en-US" dirty="0">
                <a:effectLst/>
                <a:latin typeface="Arial" panose="020B0604020202020204" pitchFamily="34" charset="0"/>
              </a:rPr>
              <a:t>结果。</a:t>
            </a:r>
            <a:r>
              <a:rPr lang="en-US" altLang="zh-CN" dirty="0">
                <a:effectLst/>
                <a:latin typeface="Arial" panose="020B0604020202020204" pitchFamily="34" charset="0"/>
              </a:rPr>
              <a:t>S</a:t>
            </a:r>
            <a:r>
              <a:rPr lang="zh-CN" altLang="en-US" dirty="0">
                <a:effectLst/>
                <a:latin typeface="Arial" panose="020B0604020202020204" pitchFamily="34" charset="0"/>
              </a:rPr>
              <a:t>表示</a:t>
            </a:r>
            <a:r>
              <a:rPr lang="en-US" altLang="zh-CN" dirty="0">
                <a:effectLst/>
                <a:latin typeface="Arial" panose="020B0604020202020204" pitchFamily="34" charset="0"/>
              </a:rPr>
              <a:t>sentence-image loss</a:t>
            </a:r>
            <a:r>
              <a:rPr lang="zh-CN" altLang="en-US" dirty="0">
                <a:effectLst/>
                <a:latin typeface="Arial" panose="020B0604020202020204" pitchFamily="34" charset="0"/>
              </a:rPr>
              <a:t>。</a:t>
            </a:r>
            <a:r>
              <a:rPr lang="en-US" altLang="zh-CN" dirty="0">
                <a:effectLst/>
                <a:latin typeface="Arial" panose="020B0604020202020204" pitchFamily="34" charset="0"/>
              </a:rPr>
              <a:t>W</a:t>
            </a:r>
            <a:r>
              <a:rPr lang="zh-CN" altLang="en-US" dirty="0">
                <a:effectLst/>
                <a:latin typeface="Arial" panose="020B0604020202020204" pitchFamily="34" charset="0"/>
              </a:rPr>
              <a:t>表示</a:t>
            </a:r>
            <a:r>
              <a:rPr lang="en-US" altLang="zh-CN" dirty="0">
                <a:effectLst/>
                <a:latin typeface="Arial" panose="020B0604020202020204" pitchFamily="34" charset="0"/>
              </a:rPr>
              <a:t>region-word loss</a:t>
            </a:r>
            <a:r>
              <a:rPr lang="zh-CN" altLang="en-US" dirty="0">
                <a:effectLst/>
                <a:latin typeface="Arial" panose="020B0604020202020204" pitchFamily="34" charset="0"/>
              </a:rPr>
              <a:t>。</a:t>
            </a:r>
            <a:r>
              <a:rPr lang="en-US" altLang="zh-CN" dirty="0">
                <a:effectLst/>
                <a:latin typeface="Arial" panose="020B0604020202020204" pitchFamily="34" charset="0"/>
              </a:rPr>
              <a:t>I</a:t>
            </a:r>
            <a:r>
              <a:rPr lang="zh-CN" altLang="en-US" dirty="0">
                <a:effectLst/>
                <a:latin typeface="Arial" panose="020B0604020202020204" pitchFamily="34" charset="0"/>
              </a:rPr>
              <a:t>表示</a:t>
            </a:r>
            <a:r>
              <a:rPr lang="en-US" altLang="zh-CN" dirty="0">
                <a:effectLst/>
                <a:latin typeface="Arial" panose="020B0604020202020204" pitchFamily="34" charset="0"/>
              </a:rPr>
              <a:t>image-image loss</a:t>
            </a:r>
            <a:r>
              <a:rPr lang="zh-CN" altLang="en-US" dirty="0">
                <a:effectLst/>
                <a:latin typeface="Arial" panose="020B0604020202020204" pitchFamily="34" charset="0"/>
              </a:rPr>
              <a:t>，</a:t>
            </a:r>
            <a:r>
              <a:rPr lang="en-US" altLang="zh-CN" dirty="0">
                <a:effectLst/>
                <a:latin typeface="Arial" panose="020B0604020202020204" pitchFamily="34" charset="0"/>
              </a:rPr>
              <a:t>D</a:t>
            </a:r>
            <a:r>
              <a:rPr lang="zh-CN" altLang="en-US" dirty="0">
                <a:effectLst/>
                <a:latin typeface="Arial" panose="020B0604020202020204" pitchFamily="34" charset="0"/>
              </a:rPr>
              <a:t>表示使用鉴别器提取图像特征，</a:t>
            </a:r>
            <a:r>
              <a:rPr lang="en-US" altLang="zh-CN" dirty="0">
                <a:effectLst/>
                <a:latin typeface="Arial" panose="020B0604020202020204" pitchFamily="34" charset="0"/>
              </a:rPr>
              <a:t>VGG</a:t>
            </a:r>
            <a:r>
              <a:rPr lang="zh-CN" altLang="en-US" dirty="0">
                <a:effectLst/>
                <a:latin typeface="Arial" panose="020B0604020202020204" pitchFamily="34" charset="0"/>
              </a:rPr>
              <a:t>表示使用预先训练的</a:t>
            </a:r>
            <a:r>
              <a:rPr lang="en-US" altLang="zh-CN" dirty="0">
                <a:effectLst/>
                <a:latin typeface="Arial" panose="020B0604020202020204" pitchFamily="34" charset="0"/>
              </a:rPr>
              <a:t>VGG</a:t>
            </a:r>
            <a:r>
              <a:rPr lang="zh-CN" altLang="en-US" dirty="0">
                <a:effectLst/>
                <a:latin typeface="Arial" panose="020B0604020202020204" pitchFamily="34" charset="0"/>
              </a:rPr>
              <a:t>网络提取图像特征。</a:t>
            </a:r>
            <a:endParaRPr lang="zh-CN" altLang="en-US" dirty="0"/>
          </a:p>
        </p:txBody>
      </p:sp>
    </p:spTree>
    <p:extLst>
      <p:ext uri="{BB962C8B-B14F-4D97-AF65-F5344CB8AC3E}">
        <p14:creationId xmlns:p14="http://schemas.microsoft.com/office/powerpoint/2010/main" val="647211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414558" y="178654"/>
            <a:ext cx="1077491" cy="1077491"/>
          </a:xfrm>
          <a:prstGeom prst="rect">
            <a:avLst/>
          </a:prstGeom>
        </p:spPr>
      </p:pic>
      <p:sp>
        <p:nvSpPr>
          <p:cNvPr id="4" name="文本框 3"/>
          <p:cNvSpPr txBox="1"/>
          <p:nvPr/>
        </p:nvSpPr>
        <p:spPr>
          <a:xfrm>
            <a:off x="3532065" y="1843950"/>
            <a:ext cx="5127870"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dirty="0">
                <a:solidFill>
                  <a:prstClr val="black"/>
                </a:solidFill>
                <a:latin typeface="等线" panose="02010600030101010101" charset="-122"/>
                <a:ea typeface="等线" panose="02010600030101010101" charset="-122"/>
              </a:rPr>
              <a:t>第一部分：问题背景</a:t>
            </a:r>
            <a:endParaRPr lang="en-US" altLang="zh-CN" sz="4000" dirty="0">
              <a:solidFill>
                <a:prstClr val="black"/>
              </a:solidFill>
              <a:latin typeface="等线" panose="02010600030101010101" charset="-122"/>
              <a:ea typeface="等线" panose="02010600030101010101"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第二部分：主要贡献</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第三部分：</a:t>
            </a:r>
            <a:r>
              <a:rPr lang="zh-CN" altLang="en-US" sz="4000" dirty="0">
                <a:effectLst/>
                <a:latin typeface="Arial" panose="020B0604020202090204" pitchFamily="34" charset="0"/>
              </a:rPr>
              <a:t>模型方法</a:t>
            </a:r>
            <a:endParaRPr lang="en-US" altLang="zh-CN" sz="4000" dirty="0">
              <a:effectLst/>
              <a:latin typeface="Arial" panose="020B060402020209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dirty="0">
                <a:solidFill>
                  <a:prstClr val="black"/>
                </a:solidFill>
                <a:latin typeface="等线" panose="02010600030101010101" charset="-122"/>
                <a:ea typeface="等线" panose="02010600030101010101" charset="-122"/>
              </a:rPr>
              <a:t>第四部分：</a:t>
            </a:r>
            <a:r>
              <a:rPr lang="zh-CN" altLang="en-US" sz="4000" dirty="0">
                <a:effectLst/>
                <a:latin typeface="Arial" panose="020B0604020202090204" pitchFamily="34" charset="0"/>
              </a:rPr>
              <a:t>实验结果</a:t>
            </a:r>
            <a:endParaRPr lang="en-US" altLang="zh-CN" sz="4000" dirty="0">
              <a:effectLst/>
              <a:latin typeface="Arial" panose="020B060402020209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b="1" dirty="0">
                <a:solidFill>
                  <a:prstClr val="black"/>
                </a:solidFill>
                <a:latin typeface="等线" panose="02010600030101010101" charset="-122"/>
                <a:ea typeface="等线" panose="02010600030101010101" charset="-122"/>
              </a:rPr>
              <a:t>第五部分：</a:t>
            </a:r>
            <a:r>
              <a:rPr lang="zh-CN" altLang="en-US" sz="4000" b="1" dirty="0">
                <a:effectLst/>
                <a:latin typeface="Arial" panose="020B0604020202090204" pitchFamily="34" charset="0"/>
              </a:rPr>
              <a:t>结论</a:t>
            </a:r>
            <a:endParaRPr lang="en-US" altLang="zh-CN" sz="4000" b="1" dirty="0">
              <a:solidFill>
                <a:prstClr val="black"/>
              </a:solidFill>
              <a:latin typeface="等线" panose="02010600030101010101" charset="-122"/>
              <a:ea typeface="等线" panose="02010600030101010101"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30" y="174632"/>
            <a:ext cx="4833144"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第五部分：</a:t>
            </a:r>
            <a:r>
              <a:rPr lang="zh-CN" altLang="en-US" sz="2800" dirty="0">
                <a:solidFill>
                  <a:prstClr val="black"/>
                </a:solidFill>
                <a:latin typeface="等线" panose="02010600030101010101" charset="-122"/>
                <a:ea typeface="等线" panose="02010600030101010101" charset="-122"/>
              </a:rPr>
              <a:t>结论</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p:cxnSp>
        <p:nvCxnSpPr>
          <p:cNvPr id="3" name="直接连接符 2"/>
          <p:cNvCxnSpPr/>
          <p:nvPr/>
        </p:nvCxnSpPr>
        <p:spPr>
          <a:xfrm>
            <a:off x="1046747" y="1515450"/>
            <a:ext cx="2880000" cy="0"/>
          </a:xfrm>
          <a:prstGeom prst="line">
            <a:avLst/>
          </a:prstGeom>
          <a:ln w="9525"/>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1192330" y="869118"/>
            <a:ext cx="2775744" cy="646331"/>
          </a:xfrm>
          <a:prstGeom prst="rect">
            <a:avLst/>
          </a:prstGeom>
          <a:noFill/>
        </p:spPr>
        <p:txBody>
          <a:bodyPr wrap="square" rtlCol="0">
            <a:spAutoFit/>
          </a:bodyPr>
          <a:lstStyle/>
          <a:p>
            <a:pPr lvl="0">
              <a:defRPr/>
            </a:pPr>
            <a:r>
              <a:rPr lang="en-US" altLang="zh-CN" sz="3600" b="1" dirty="0">
                <a:solidFill>
                  <a:prstClr val="black"/>
                </a:solidFill>
                <a:latin typeface="Times New Roman" panose="02020503050405090304" pitchFamily="18" charset="0"/>
                <a:ea typeface="等线" panose="02010600030101010101" charset="-122"/>
              </a:rPr>
              <a:t> Conclusion</a:t>
            </a:r>
            <a:endParaRPr kumimoji="0" lang="en-US" altLang="zh-CN" sz="3600" b="1" i="0" u="none" strike="noStrike" kern="1200" cap="none" spc="0" normalizeH="0" baseline="0" noProof="0" dirty="0">
              <a:ln>
                <a:noFill/>
              </a:ln>
              <a:solidFill>
                <a:prstClr val="black"/>
              </a:solidFill>
              <a:effectLst/>
              <a:uLnTx/>
              <a:uFillTx/>
              <a:latin typeface="Times New Roman" panose="02020503050405090304" pitchFamily="18" charset="0"/>
              <a:ea typeface="等线" panose="02010600030101010101" charset="-122"/>
              <a:cs typeface="+mn-cs"/>
            </a:endParaRPr>
          </a:p>
        </p:txBody>
      </p:sp>
      <p:sp>
        <p:nvSpPr>
          <p:cNvPr id="4" name="矩形 3"/>
          <p:cNvSpPr/>
          <p:nvPr/>
        </p:nvSpPr>
        <p:spPr>
          <a:xfrm>
            <a:off x="1381625" y="1515450"/>
            <a:ext cx="9428749" cy="2171813"/>
          </a:xfrm>
          <a:prstGeom prst="rect">
            <a:avLst/>
          </a:prstGeom>
        </p:spPr>
        <p:txBody>
          <a:bodyPr wrap="square">
            <a:spAutoFit/>
          </a:bodyPr>
          <a:lstStyle/>
          <a:p>
            <a:pPr lvl="0">
              <a:lnSpc>
                <a:spcPct val="150000"/>
              </a:lnSpc>
            </a:pPr>
            <a:r>
              <a:rPr lang="zh-CN" altLang="en-US" sz="2000" dirty="0">
                <a:effectLst/>
                <a:latin typeface="Arial" panose="020B0604020202090204" pitchFamily="34" charset="0"/>
              </a:rPr>
              <a:t>       </a:t>
            </a:r>
            <a:r>
              <a:rPr lang="zh-CN" altLang="en-US" dirty="0">
                <a:effectLst/>
                <a:latin typeface="Arial" panose="020B0604020202020204" pitchFamily="34" charset="0"/>
              </a:rPr>
              <a:t>在这项工作中，论文提出了一个跨模态对比学习框架来训练文本图像合成的</a:t>
            </a:r>
            <a:r>
              <a:rPr lang="en-US" altLang="zh-CN" dirty="0">
                <a:effectLst/>
                <a:latin typeface="Arial" panose="020B0604020202020204" pitchFamily="34" charset="0"/>
              </a:rPr>
              <a:t>GAN</a:t>
            </a:r>
            <a:r>
              <a:rPr lang="zh-CN" altLang="en-US" dirty="0">
                <a:effectLst/>
                <a:latin typeface="Arial" panose="020B0604020202020204" pitchFamily="34" charset="0"/>
              </a:rPr>
              <a:t>模型，调查了几个跨模态对比损失，加强图像和文本之间的对应。通过对多个数据集进行人工和自动评估，</a:t>
            </a:r>
            <a:r>
              <a:rPr lang="en-US" altLang="zh-CN" dirty="0">
                <a:effectLst/>
                <a:latin typeface="Arial" panose="020B0604020202020204" pitchFamily="34" charset="0"/>
              </a:rPr>
              <a:t>XMC-GAN</a:t>
            </a:r>
            <a:r>
              <a:rPr lang="zh-CN" altLang="en-US" dirty="0">
                <a:effectLst/>
                <a:latin typeface="Arial" panose="020B0604020202020204" pitchFamily="34" charset="0"/>
              </a:rPr>
              <a:t>比以前的模型有了显著的改进：它可以生成更高质量的图像，更好地匹配它们的输入描述，包括长而详细的叙述。它这样做的同时是一个更简单的端到端模型。作者相信这些进步是从自然语言描述到图像生成的创造性应用的有力飞跃。</a:t>
            </a:r>
            <a:endParaRPr lang="en-US" altLang="zh-CN" dirty="0">
              <a:latin typeface="Arial" panose="020B060402020209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30" y="174632"/>
            <a:ext cx="4833144"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第一部分：</a:t>
            </a:r>
            <a:r>
              <a:rPr lang="zh-CN" altLang="en-US" sz="2800" dirty="0">
                <a:solidFill>
                  <a:prstClr val="black"/>
                </a:solidFill>
                <a:latin typeface="等线" panose="02010600030101010101" charset="-122"/>
                <a:ea typeface="等线" panose="02010600030101010101" charset="-122"/>
              </a:rPr>
              <a:t>问题背景</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p:sp>
        <p:nvSpPr>
          <p:cNvPr id="4" name="矩形 3"/>
          <p:cNvSpPr/>
          <p:nvPr/>
        </p:nvSpPr>
        <p:spPr>
          <a:xfrm>
            <a:off x="695435" y="1653769"/>
            <a:ext cx="10320848" cy="5027017"/>
          </a:xfrm>
          <a:prstGeom prst="rect">
            <a:avLst/>
          </a:prstGeom>
        </p:spPr>
        <p:txBody>
          <a:bodyPr wrap="square">
            <a:spAutoFit/>
          </a:bodyPr>
          <a:lstStyle/>
          <a:p>
            <a:pPr>
              <a:lnSpc>
                <a:spcPct val="150000"/>
              </a:lnSpc>
              <a:defRPr/>
            </a:pPr>
            <a:r>
              <a:rPr lang="zh-CN" altLang="en-US" dirty="0">
                <a:latin typeface="Arial" panose="020B0604020202090204" pitchFamily="34" charset="0"/>
              </a:rPr>
              <a:t>       描述性句子是用于生成图像的视觉概念的直观且灵活的方式。文本到图像合成的主要挑战在于从非结构化描述中学习，并处理视觉和语言输入之间的不同统计属性。</a:t>
            </a:r>
            <a:endParaRPr lang="en-US" altLang="zh-CN" dirty="0">
              <a:latin typeface="Arial" panose="020B0604020202090204" pitchFamily="34" charset="0"/>
            </a:endParaRPr>
          </a:p>
          <a:p>
            <a:pPr>
              <a:lnSpc>
                <a:spcPct val="150000"/>
              </a:lnSpc>
              <a:defRPr/>
            </a:pPr>
            <a:r>
              <a:rPr lang="en-US" altLang="zh-CN" dirty="0">
                <a:latin typeface="Arial" panose="020B0604020202090204" pitchFamily="34" charset="0"/>
              </a:rPr>
              <a:t>        </a:t>
            </a:r>
            <a:r>
              <a:rPr lang="zh-CN" altLang="en-US" dirty="0">
                <a:latin typeface="Arial" panose="020B0604020202090204" pitchFamily="34" charset="0"/>
              </a:rPr>
              <a:t>通过文本描述生成图像的深度生成模型</a:t>
            </a:r>
            <a:r>
              <a:rPr lang="zh-CN" altLang="zh-CN" dirty="0">
                <a:latin typeface="Arial" panose="020B0604020202090204" pitchFamily="34" charset="0"/>
              </a:rPr>
              <a:t>包括</a:t>
            </a:r>
            <a:r>
              <a:rPr lang="en-US" altLang="zh-CN" dirty="0" err="1">
                <a:latin typeface="Arial" panose="020B0604020202090204" pitchFamily="34" charset="0"/>
              </a:rPr>
              <a:t>pixelCNN</a:t>
            </a:r>
            <a:r>
              <a:rPr lang="zh-CN" altLang="en-US" dirty="0">
                <a:latin typeface="Arial" panose="020B0604020202090204" pitchFamily="34" charset="0"/>
              </a:rPr>
              <a:t>、</a:t>
            </a:r>
            <a:r>
              <a:rPr lang="zh-CN" altLang="zh-CN" dirty="0">
                <a:latin typeface="Arial" panose="020B0604020202090204" pitchFamily="34" charset="0"/>
              </a:rPr>
              <a:t>可变自动编码器（</a:t>
            </a:r>
            <a:r>
              <a:rPr lang="en-US" altLang="zh-CN" dirty="0">
                <a:latin typeface="Arial" panose="020B0604020202090204" pitchFamily="34" charset="0"/>
              </a:rPr>
              <a:t>VAEs</a:t>
            </a:r>
            <a:r>
              <a:rPr lang="zh-CN" altLang="zh-CN" dirty="0">
                <a:latin typeface="Arial" panose="020B0604020202090204" pitchFamily="34" charset="0"/>
              </a:rPr>
              <a:t>）和生成对抗网络（</a:t>
            </a:r>
            <a:r>
              <a:rPr lang="en-US" altLang="zh-CN" dirty="0">
                <a:latin typeface="Arial" panose="020B0604020202090204" pitchFamily="34" charset="0"/>
              </a:rPr>
              <a:t>GANs</a:t>
            </a:r>
            <a:r>
              <a:rPr lang="zh-CN" altLang="zh-CN" dirty="0">
                <a:latin typeface="Arial" panose="020B0604020202090204" pitchFamily="34" charset="0"/>
              </a:rPr>
              <a:t>）</a:t>
            </a:r>
            <a:r>
              <a:rPr lang="zh-CN" altLang="en-US" dirty="0">
                <a:latin typeface="Arial" panose="020B0604020202090204" pitchFamily="34" charset="0"/>
              </a:rPr>
              <a:t>等</a:t>
            </a:r>
            <a:r>
              <a:rPr lang="zh-CN" altLang="zh-CN" dirty="0">
                <a:latin typeface="Arial" panose="020B0604020202090204" pitchFamily="34" charset="0"/>
              </a:rPr>
              <a:t>。尤其是基于</a:t>
            </a:r>
            <a:r>
              <a:rPr lang="en-US" altLang="zh-CN" dirty="0">
                <a:latin typeface="Arial" panose="020B0604020202090204" pitchFamily="34" charset="0"/>
              </a:rPr>
              <a:t>GAN</a:t>
            </a:r>
            <a:r>
              <a:rPr lang="zh-CN" altLang="zh-CN" dirty="0">
                <a:latin typeface="Arial" panose="020B0604020202090204" pitchFamily="34" charset="0"/>
              </a:rPr>
              <a:t>的模型显示了更好的样本质量。</a:t>
            </a:r>
            <a:r>
              <a:rPr lang="en-US" altLang="zh-CN" dirty="0">
                <a:latin typeface="Arial" panose="020B0604020202090204" pitchFamily="34" charset="0"/>
              </a:rPr>
              <a:t>GAN-INT-CLS</a:t>
            </a:r>
            <a:r>
              <a:rPr lang="zh-CN" altLang="zh-CN" dirty="0">
                <a:latin typeface="Arial" panose="020B0604020202090204" pitchFamily="34" charset="0"/>
              </a:rPr>
              <a:t>是第一个使用条件</a:t>
            </a:r>
            <a:r>
              <a:rPr lang="en-US" altLang="zh-CN" dirty="0">
                <a:latin typeface="Arial" panose="020B0604020202090204" pitchFamily="34" charset="0"/>
              </a:rPr>
              <a:t>GAN</a:t>
            </a:r>
            <a:r>
              <a:rPr lang="zh-CN" altLang="zh-CN" dirty="0">
                <a:latin typeface="Arial" panose="020B0604020202090204" pitchFamily="34" charset="0"/>
              </a:rPr>
              <a:t>生成文本到图像的</a:t>
            </a:r>
            <a:r>
              <a:rPr lang="zh-CN" altLang="en-US" dirty="0">
                <a:latin typeface="Arial" panose="020B0604020202090204" pitchFamily="34" charset="0"/>
              </a:rPr>
              <a:t>工作</a:t>
            </a:r>
            <a:r>
              <a:rPr lang="zh-CN" altLang="zh-CN" dirty="0">
                <a:latin typeface="Arial" panose="020B0604020202090204" pitchFamily="34" charset="0"/>
              </a:rPr>
              <a:t>。</a:t>
            </a:r>
            <a:r>
              <a:rPr lang="en-US" altLang="zh-CN" dirty="0" err="1">
                <a:latin typeface="Arial" panose="020B0604020202090204" pitchFamily="34" charset="0"/>
              </a:rPr>
              <a:t>StackGAN</a:t>
            </a:r>
            <a:r>
              <a:rPr lang="zh-CN" altLang="zh-CN" dirty="0">
                <a:latin typeface="Arial" panose="020B0604020202090204" pitchFamily="34" charset="0"/>
              </a:rPr>
              <a:t>通过一个从粗到精的框架改进了这一点，该框架逐步生成不同分辨率的图像，以进行高分辨率合成。</a:t>
            </a:r>
            <a:r>
              <a:rPr lang="en-US" altLang="zh-CN" dirty="0" err="1">
                <a:latin typeface="Arial" panose="020B0604020202090204" pitchFamily="34" charset="0"/>
              </a:rPr>
              <a:t>AttnGAN</a:t>
            </a:r>
            <a:r>
              <a:rPr lang="zh-CN" altLang="zh-CN" dirty="0">
                <a:latin typeface="Arial" panose="020B0604020202090204" pitchFamily="34" charset="0"/>
              </a:rPr>
              <a:t>引入了跨模态注意，以更好地捕捉细节</a:t>
            </a:r>
            <a:r>
              <a:rPr lang="zh-CN" altLang="en-US" dirty="0">
                <a:latin typeface="Arial" panose="020B0604020202090204" pitchFamily="34" charset="0"/>
              </a:rPr>
              <a:t>，但在多对象复杂场景中效果并不如意</a:t>
            </a:r>
            <a:r>
              <a:rPr lang="zh-CN" altLang="zh-CN" dirty="0">
                <a:latin typeface="Arial" panose="020B0604020202090204" pitchFamily="34" charset="0"/>
              </a:rPr>
              <a:t>。</a:t>
            </a:r>
            <a:r>
              <a:rPr lang="en-US" altLang="zh-CN" dirty="0">
                <a:latin typeface="Arial" panose="020B0604020202090204" pitchFamily="34" charset="0"/>
              </a:rPr>
              <a:t>DM-GAN</a:t>
            </a:r>
            <a:r>
              <a:rPr lang="zh-CN" altLang="zh-CN" dirty="0">
                <a:latin typeface="Arial" panose="020B0604020202090204" pitchFamily="34" charset="0"/>
              </a:rPr>
              <a:t>使用一个写入和读取文本和图像特征的内存模块自适应地细化生成的</a:t>
            </a:r>
            <a:r>
              <a:rPr lang="zh-CN" altLang="en-US" dirty="0">
                <a:latin typeface="Arial" panose="020B0604020202090204" pitchFamily="34" charset="0"/>
              </a:rPr>
              <a:t>图像。</a:t>
            </a:r>
            <a:r>
              <a:rPr lang="en-US" altLang="zh-CN" dirty="0" err="1">
                <a:latin typeface="Arial" panose="020B0604020202090204" pitchFamily="34" charset="0"/>
              </a:rPr>
              <a:t>MirrorGAN</a:t>
            </a:r>
            <a:r>
              <a:rPr lang="zh-CN" altLang="zh-CN" dirty="0">
                <a:latin typeface="Arial" panose="020B0604020202090204" pitchFamily="34" charset="0"/>
              </a:rPr>
              <a:t>通过在生成的图像上生成标题来强制文本图像的一致性。</a:t>
            </a:r>
            <a:r>
              <a:rPr lang="en-US" altLang="zh-CN" dirty="0">
                <a:latin typeface="Arial" panose="020B0604020202090204" pitchFamily="34" charset="0"/>
              </a:rPr>
              <a:t>SD-GAN</a:t>
            </a:r>
            <a:r>
              <a:rPr lang="zh-CN" altLang="zh-CN" dirty="0">
                <a:latin typeface="Arial" panose="020B0604020202090204" pitchFamily="34" charset="0"/>
              </a:rPr>
              <a:t>提出字级条件批量归一化和具有三重态</a:t>
            </a:r>
            <a:r>
              <a:rPr lang="zh-CN" altLang="en-US" dirty="0">
                <a:latin typeface="Arial" panose="020B0604020202090204" pitchFamily="34" charset="0"/>
              </a:rPr>
              <a:t>损失</a:t>
            </a:r>
            <a:r>
              <a:rPr lang="zh-CN" altLang="zh-CN" dirty="0">
                <a:latin typeface="Arial" panose="020B0604020202090204" pitchFamily="34" charset="0"/>
              </a:rPr>
              <a:t>的双编码器结构，以改进文本图像对齐。</a:t>
            </a:r>
            <a:r>
              <a:rPr lang="en-US" altLang="zh-CN" dirty="0">
                <a:latin typeface="Arial" panose="020B0604020202090204" pitchFamily="34" charset="0"/>
              </a:rPr>
              <a:t>CP-GAN</a:t>
            </a:r>
            <a:r>
              <a:rPr lang="zh-CN" altLang="zh-CN" dirty="0">
                <a:latin typeface="Arial" panose="020B0604020202090204" pitchFamily="34" charset="0"/>
              </a:rPr>
              <a:t>提出了一种对象感知图像编码器和细粒度鉴别器。其生成的图像获得较高的</a:t>
            </a:r>
            <a:r>
              <a:rPr lang="en-US" altLang="zh-CN" dirty="0">
                <a:latin typeface="Arial" panose="020B0604020202090204" pitchFamily="34" charset="0"/>
              </a:rPr>
              <a:t>IS</a:t>
            </a:r>
            <a:r>
              <a:rPr lang="zh-CN" altLang="en-US" dirty="0">
                <a:latin typeface="Arial" panose="020B0604020202090204" pitchFamily="34" charset="0"/>
              </a:rPr>
              <a:t>，但是</a:t>
            </a:r>
            <a:r>
              <a:rPr lang="zh-CN" altLang="zh-CN" dirty="0">
                <a:latin typeface="Arial" panose="020B0604020202090204" pitchFamily="34" charset="0"/>
              </a:rPr>
              <a:t>使用更强的</a:t>
            </a:r>
            <a:r>
              <a:rPr lang="en-US" altLang="zh-CN" dirty="0">
                <a:latin typeface="Arial" panose="020B0604020202090204" pitchFamily="34" charset="0"/>
              </a:rPr>
              <a:t>FID</a:t>
            </a:r>
            <a:r>
              <a:rPr lang="zh-CN" altLang="zh-CN" dirty="0">
                <a:latin typeface="Arial" panose="020B0604020202090204" pitchFamily="34" charset="0"/>
              </a:rPr>
              <a:t>指标</a:t>
            </a:r>
            <a:r>
              <a:rPr lang="zh-CN" altLang="en-US" dirty="0">
                <a:latin typeface="Arial" panose="020B0604020202090204" pitchFamily="34" charset="0"/>
              </a:rPr>
              <a:t>和人工</a:t>
            </a:r>
            <a:r>
              <a:rPr lang="zh-CN" altLang="zh-CN" dirty="0">
                <a:latin typeface="Arial" panose="020B0604020202090204" pitchFamily="34" charset="0"/>
              </a:rPr>
              <a:t>评估时的表现很差。</a:t>
            </a:r>
            <a:endParaRPr lang="zh-CN" altLang="en-US" dirty="0">
              <a:latin typeface="Arial" panose="020B0604020202090204" pitchFamily="34" charset="0"/>
            </a:endParaRPr>
          </a:p>
          <a:p>
            <a:pPr lvl="0">
              <a:lnSpc>
                <a:spcPct val="150000"/>
              </a:lnSpc>
              <a:defRPr/>
            </a:pPr>
            <a:endParaRPr lang="zh-CN" altLang="en-US" dirty="0">
              <a:latin typeface="Arial" panose="020B0604020202090204" pitchFamily="34" charset="0"/>
            </a:endParaRPr>
          </a:p>
        </p:txBody>
      </p:sp>
      <p:cxnSp>
        <p:nvCxnSpPr>
          <p:cNvPr id="7" name="直接连接符 6"/>
          <p:cNvCxnSpPr/>
          <p:nvPr/>
        </p:nvCxnSpPr>
        <p:spPr>
          <a:xfrm flipV="1">
            <a:off x="926679" y="1441561"/>
            <a:ext cx="4929180" cy="1"/>
          </a:xfrm>
          <a:prstGeom prst="line">
            <a:avLst/>
          </a:prstGeom>
          <a:ln w="9525"/>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926679" y="842097"/>
            <a:ext cx="6012034" cy="646331"/>
          </a:xfrm>
          <a:prstGeom prst="rect">
            <a:avLst/>
          </a:prstGeom>
          <a:noFill/>
        </p:spPr>
        <p:txBody>
          <a:bodyPr wrap="square" rtlCol="0">
            <a:spAutoFit/>
          </a:bodyPr>
          <a:lstStyle/>
          <a:p>
            <a:pPr lvl="0">
              <a:defRPr/>
            </a:pPr>
            <a:r>
              <a:rPr lang="en-US" altLang="zh-CN" sz="3600" b="1" dirty="0">
                <a:solidFill>
                  <a:prstClr val="black"/>
                </a:solidFill>
                <a:latin typeface="Times New Roman" panose="02020503050405090304" pitchFamily="18" charset="0"/>
                <a:ea typeface="等线" panose="02010600030101010101" charset="-122"/>
              </a:rPr>
              <a:t>Text-to-image synthesis</a:t>
            </a:r>
            <a:endParaRPr kumimoji="0" lang="en-US" altLang="zh-CN" sz="3600" b="1" i="0" u="none" strike="noStrike" kern="1200" cap="none" spc="0" normalizeH="0" baseline="0" noProof="0" dirty="0">
              <a:ln>
                <a:noFill/>
              </a:ln>
              <a:solidFill>
                <a:prstClr val="black"/>
              </a:solidFill>
              <a:effectLst/>
              <a:uLnTx/>
              <a:uFillTx/>
              <a:latin typeface="Times New Roman" panose="02020503050405090304" pitchFamily="18" charset="0"/>
              <a:ea typeface="等线" panose="02010600030101010101"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p:cxnSp>
        <p:nvCxnSpPr>
          <p:cNvPr id="3" name="直接连接符 2"/>
          <p:cNvCxnSpPr/>
          <p:nvPr/>
        </p:nvCxnSpPr>
        <p:spPr>
          <a:xfrm>
            <a:off x="1046747" y="1515450"/>
            <a:ext cx="2880000" cy="0"/>
          </a:xfrm>
          <a:prstGeom prst="line">
            <a:avLst/>
          </a:prstGeom>
          <a:ln w="9525"/>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1192330" y="869118"/>
            <a:ext cx="2775744" cy="646331"/>
          </a:xfrm>
          <a:prstGeom prst="rect">
            <a:avLst/>
          </a:prstGeom>
          <a:noFill/>
        </p:spPr>
        <p:txBody>
          <a:bodyPr wrap="square" rtlCol="0">
            <a:spAutoFit/>
          </a:bodyPr>
          <a:lstStyle/>
          <a:p>
            <a:pPr lvl="0">
              <a:defRPr/>
            </a:pPr>
            <a:r>
              <a:rPr lang="en-US" altLang="zh-CN" sz="3600" b="1" dirty="0">
                <a:solidFill>
                  <a:prstClr val="black"/>
                </a:solidFill>
                <a:latin typeface="Times New Roman" panose="02020503050405090304" pitchFamily="18" charset="0"/>
                <a:ea typeface="等线" panose="02010600030101010101" charset="-122"/>
              </a:rPr>
              <a:t> </a:t>
            </a:r>
            <a:r>
              <a:rPr lang="zh-CN" altLang="en-US" sz="3600" b="1" dirty="0">
                <a:solidFill>
                  <a:prstClr val="black"/>
                </a:solidFill>
                <a:latin typeface="Times New Roman" panose="02020503050405090304" pitchFamily="18" charset="0"/>
                <a:ea typeface="等线" panose="02010600030101010101" charset="-122"/>
              </a:rPr>
              <a:t>参考文献</a:t>
            </a:r>
            <a:endParaRPr kumimoji="0" lang="en-US" altLang="zh-CN" sz="3600" b="1" i="0" u="none" strike="noStrike" kern="1200" cap="none" spc="0" normalizeH="0" baseline="0" noProof="0" dirty="0">
              <a:ln>
                <a:noFill/>
              </a:ln>
              <a:solidFill>
                <a:prstClr val="black"/>
              </a:solidFill>
              <a:effectLst/>
              <a:uLnTx/>
              <a:uFillTx/>
              <a:latin typeface="Times New Roman" panose="02020503050405090304" pitchFamily="18" charset="0"/>
              <a:ea typeface="等线" panose="02010600030101010101" charset="-122"/>
              <a:cs typeface="+mn-cs"/>
            </a:endParaRPr>
          </a:p>
        </p:txBody>
      </p:sp>
      <p:sp>
        <p:nvSpPr>
          <p:cNvPr id="4" name="矩形 3"/>
          <p:cNvSpPr/>
          <p:nvPr/>
        </p:nvSpPr>
        <p:spPr>
          <a:xfrm>
            <a:off x="1381625" y="1515450"/>
            <a:ext cx="9428749"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800" b="1" kern="1200" dirty="0">
                <a:solidFill>
                  <a:srgbClr val="000000"/>
                </a:solidFill>
                <a:effectLst/>
                <a:latin typeface="Times New Roman" panose="02020603050405020304" pitchFamily="18" charset="0"/>
                <a:ea typeface="等线 Light" panose="02010600030101010101" pitchFamily="2" charset="-122"/>
                <a:cs typeface="Times New Roman" panose="02020603050405020304" pitchFamily="18" charset="0"/>
                <a:hlinkClick r:id="rId5"/>
              </a:rPr>
              <a:t>Cross-Modal Contrastive Learning for Text-to-Image Generation</a:t>
            </a:r>
            <a:endParaRPr lang="en-US" altLang="zh-CN" i="0" dirty="0">
              <a:solidFill>
                <a:srgbClr val="121212"/>
              </a:solidFill>
              <a:effectLst/>
              <a:latin typeface="-apple-system"/>
              <a:hlinkClick r:id="rId6"/>
            </a:endParaRPr>
          </a:p>
          <a:p>
            <a:pPr marL="285750" indent="-285750">
              <a:lnSpc>
                <a:spcPct val="150000"/>
              </a:lnSpc>
              <a:buFont typeface="Arial" panose="020B0604020202020204" pitchFamily="34" charset="0"/>
              <a:buChar char="•"/>
            </a:pPr>
            <a:r>
              <a:rPr lang="zh-CN" altLang="en-US" i="0" dirty="0">
                <a:solidFill>
                  <a:srgbClr val="121212"/>
                </a:solidFill>
                <a:effectLst/>
                <a:latin typeface="-apple-system"/>
                <a:hlinkClick r:id="rId7"/>
              </a:rPr>
              <a:t>论文代码</a:t>
            </a:r>
            <a:endParaRPr lang="en-US" altLang="zh-CN" i="0" dirty="0">
              <a:solidFill>
                <a:srgbClr val="121212"/>
              </a:solidFill>
              <a:effectLst/>
              <a:latin typeface="-apple-system"/>
              <a:hlinkClick r:id="rId6"/>
            </a:endParaRPr>
          </a:p>
          <a:p>
            <a:pPr marL="285750" indent="-285750">
              <a:lnSpc>
                <a:spcPct val="150000"/>
              </a:lnSpc>
              <a:buFont typeface="Arial" panose="020B0604020202020204" pitchFamily="34" charset="0"/>
              <a:buChar char="•"/>
            </a:pPr>
            <a:r>
              <a:rPr lang="zh-CN" altLang="en-US" i="0" dirty="0">
                <a:solidFill>
                  <a:srgbClr val="121212"/>
                </a:solidFill>
                <a:effectLst/>
                <a:latin typeface="-apple-system"/>
                <a:hlinkClick r:id="rId6"/>
              </a:rPr>
              <a:t>对 </a:t>
            </a:r>
            <a:r>
              <a:rPr lang="en-US" altLang="zh-CN" i="0" dirty="0">
                <a:solidFill>
                  <a:srgbClr val="121212"/>
                </a:solidFill>
                <a:effectLst/>
                <a:latin typeface="-apple-system"/>
                <a:hlinkClick r:id="rId6"/>
              </a:rPr>
              <a:t>CPC (</a:t>
            </a:r>
            <a:r>
              <a:rPr lang="zh-CN" altLang="en-US" i="0" dirty="0">
                <a:solidFill>
                  <a:srgbClr val="121212"/>
                </a:solidFill>
                <a:effectLst/>
                <a:latin typeface="-apple-system"/>
                <a:hlinkClick r:id="rId6"/>
              </a:rPr>
              <a:t>对比预测编码</a:t>
            </a:r>
            <a:r>
              <a:rPr lang="en-US" altLang="zh-CN" i="0" dirty="0">
                <a:solidFill>
                  <a:srgbClr val="121212"/>
                </a:solidFill>
                <a:effectLst/>
                <a:latin typeface="-apple-system"/>
                <a:hlinkClick r:id="rId6"/>
              </a:rPr>
              <a:t>) </a:t>
            </a:r>
            <a:r>
              <a:rPr lang="zh-CN" altLang="en-US" i="0" dirty="0">
                <a:solidFill>
                  <a:srgbClr val="121212"/>
                </a:solidFill>
                <a:effectLst/>
                <a:latin typeface="-apple-system"/>
                <a:hlinkClick r:id="rId6"/>
              </a:rPr>
              <a:t>的理解</a:t>
            </a:r>
            <a:endParaRPr lang="en-US" altLang="zh-CN" i="0" dirty="0">
              <a:solidFill>
                <a:srgbClr val="121212"/>
              </a:solidFill>
              <a:effectLst/>
              <a:latin typeface="-apple-system"/>
            </a:endParaRPr>
          </a:p>
          <a:p>
            <a:pPr marL="285750" indent="-285750">
              <a:lnSpc>
                <a:spcPct val="150000"/>
              </a:lnSpc>
              <a:buFont typeface="Arial" panose="020B0604020202020204" pitchFamily="34" charset="0"/>
              <a:buChar char="•"/>
            </a:pPr>
            <a:r>
              <a:rPr lang="zh-CN" altLang="en-US" i="0" dirty="0">
                <a:solidFill>
                  <a:srgbClr val="121212"/>
                </a:solidFill>
                <a:effectLst/>
                <a:latin typeface="-apple-system"/>
                <a:hlinkClick r:id="rId8"/>
              </a:rPr>
              <a:t>从 </a:t>
            </a:r>
            <a:r>
              <a:rPr lang="en-US" altLang="zh-CN" i="0" dirty="0">
                <a:solidFill>
                  <a:srgbClr val="121212"/>
                </a:solidFill>
                <a:effectLst/>
                <a:latin typeface="-apple-system"/>
                <a:hlinkClick r:id="rId8"/>
              </a:rPr>
              <a:t>NCE </a:t>
            </a:r>
            <a:r>
              <a:rPr lang="zh-CN" altLang="en-US" i="0" dirty="0">
                <a:solidFill>
                  <a:srgbClr val="121212"/>
                </a:solidFill>
                <a:effectLst/>
                <a:latin typeface="-apple-system"/>
                <a:hlinkClick r:id="rId8"/>
              </a:rPr>
              <a:t>到 </a:t>
            </a:r>
            <a:r>
              <a:rPr lang="en-US" altLang="zh-CN" i="0" dirty="0" err="1">
                <a:solidFill>
                  <a:srgbClr val="121212"/>
                </a:solidFill>
                <a:effectLst/>
                <a:latin typeface="-apple-system"/>
                <a:hlinkClick r:id="rId8"/>
              </a:rPr>
              <a:t>InfoNCE</a:t>
            </a:r>
            <a:endParaRPr lang="en-US" altLang="zh-CN" i="0" dirty="0">
              <a:solidFill>
                <a:srgbClr val="121212"/>
              </a:solidFill>
              <a:effectLst/>
              <a:latin typeface="-apple-system"/>
            </a:endParaRPr>
          </a:p>
          <a:p>
            <a:pPr marL="285750" indent="-285750">
              <a:lnSpc>
                <a:spcPct val="150000"/>
              </a:lnSpc>
              <a:buFont typeface="Arial" panose="020B0604020202020204" pitchFamily="34" charset="0"/>
              <a:buChar char="•"/>
            </a:pPr>
            <a:r>
              <a:rPr lang="zh-CN" altLang="en-US" i="0" dirty="0">
                <a:solidFill>
                  <a:srgbClr val="121212"/>
                </a:solidFill>
                <a:effectLst/>
                <a:latin typeface="-apple-system"/>
                <a:hlinkClick r:id="rId9"/>
              </a:rPr>
              <a:t>对比学习（</a:t>
            </a:r>
            <a:r>
              <a:rPr lang="en-US" altLang="zh-CN" i="0" dirty="0">
                <a:solidFill>
                  <a:srgbClr val="121212"/>
                </a:solidFill>
                <a:effectLst/>
                <a:latin typeface="-apple-system"/>
                <a:hlinkClick r:id="rId9"/>
              </a:rPr>
              <a:t>Contrastive Learning</a:t>
            </a:r>
            <a:r>
              <a:rPr lang="zh-CN" altLang="en-US" i="0" dirty="0">
                <a:solidFill>
                  <a:srgbClr val="121212"/>
                </a:solidFill>
                <a:effectLst/>
                <a:latin typeface="-apple-system"/>
                <a:hlinkClick r:id="rId9"/>
              </a:rPr>
              <a:t>）相关进展梳理</a:t>
            </a:r>
            <a:endParaRPr lang="zh-CN" altLang="en-US" i="0" dirty="0">
              <a:solidFill>
                <a:srgbClr val="121212"/>
              </a:solidFill>
              <a:effectLst/>
              <a:latin typeface="-apple-system"/>
            </a:endParaRPr>
          </a:p>
          <a:p>
            <a:pPr marL="285750" indent="-285750">
              <a:lnSpc>
                <a:spcPct val="150000"/>
              </a:lnSpc>
              <a:buFont typeface="Arial" panose="020B0604020202020204" pitchFamily="34" charset="0"/>
              <a:buChar char="•"/>
            </a:pPr>
            <a:endParaRPr lang="en-US" altLang="zh-CN" i="0" dirty="0">
              <a:solidFill>
                <a:srgbClr val="121212"/>
              </a:solidFill>
              <a:effectLst/>
              <a:latin typeface="-apple-system"/>
            </a:endParaRPr>
          </a:p>
          <a:p>
            <a:pPr marL="285750" indent="-285750">
              <a:lnSpc>
                <a:spcPct val="150000"/>
              </a:lnSpc>
              <a:buFont typeface="Arial" panose="020B0604020202020204" pitchFamily="34" charset="0"/>
              <a:buChar char="•"/>
            </a:pPr>
            <a:endParaRPr lang="zh-CN" altLang="en-US" i="0" dirty="0">
              <a:solidFill>
                <a:srgbClr val="121212"/>
              </a:solidFill>
              <a:effectLst/>
              <a:latin typeface="-apple-system"/>
            </a:endParaRPr>
          </a:p>
        </p:txBody>
      </p:sp>
    </p:spTree>
    <p:extLst>
      <p:ext uri="{BB962C8B-B14F-4D97-AF65-F5344CB8AC3E}">
        <p14:creationId xmlns:p14="http://schemas.microsoft.com/office/powerpoint/2010/main" val="1343988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414558" y="178654"/>
            <a:ext cx="1077491" cy="1077491"/>
          </a:xfrm>
          <a:prstGeom prst="rect">
            <a:avLst/>
          </a:prstGeom>
        </p:spPr>
      </p:pic>
      <p:sp>
        <p:nvSpPr>
          <p:cNvPr id="5" name="文本框 4"/>
          <p:cNvSpPr txBox="1"/>
          <p:nvPr/>
        </p:nvSpPr>
        <p:spPr>
          <a:xfrm>
            <a:off x="5372040" y="3113969"/>
            <a:ext cx="483314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谢谢</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30" y="174632"/>
            <a:ext cx="4833144"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第一部分：</a:t>
            </a:r>
            <a:r>
              <a:rPr lang="zh-CN" altLang="en-US" sz="2800" dirty="0">
                <a:solidFill>
                  <a:prstClr val="black"/>
                </a:solidFill>
                <a:latin typeface="等线" panose="02010600030101010101" charset="-122"/>
                <a:ea typeface="等线" panose="02010600030101010101" charset="-122"/>
              </a:rPr>
              <a:t>问题背景</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p:sp>
        <p:nvSpPr>
          <p:cNvPr id="4" name="矩形 3"/>
          <p:cNvSpPr/>
          <p:nvPr/>
        </p:nvSpPr>
        <p:spPr>
          <a:xfrm>
            <a:off x="695435" y="1633923"/>
            <a:ext cx="10320848" cy="2534027"/>
          </a:xfrm>
          <a:prstGeom prst="rect">
            <a:avLst/>
          </a:prstGeom>
        </p:spPr>
        <p:txBody>
          <a:bodyPr wrap="square">
            <a:spAutoFit/>
          </a:bodyPr>
          <a:lstStyle/>
          <a:p>
            <a:pPr>
              <a:lnSpc>
                <a:spcPct val="150000"/>
              </a:lnSpc>
              <a:defRPr/>
            </a:pPr>
            <a:r>
              <a:rPr lang="en-US" altLang="zh-CN" dirty="0">
                <a:latin typeface="Arial" panose="020B0604020202090204" pitchFamily="34" charset="0"/>
              </a:rPr>
              <a:t>        </a:t>
            </a:r>
            <a:r>
              <a:rPr lang="zh-CN" altLang="zh-CN" dirty="0">
                <a:latin typeface="Arial" panose="020B0604020202090204" pitchFamily="34" charset="0"/>
              </a:rPr>
              <a:t>这些方法依赖于多个生成器和鉴别器来生成不同分辨率的图像</a:t>
            </a:r>
            <a:r>
              <a:rPr lang="zh-CN" altLang="en-US" dirty="0">
                <a:latin typeface="Arial" panose="020B0604020202090204" pitchFamily="34" charset="0"/>
              </a:rPr>
              <a:t>，其中</a:t>
            </a:r>
            <a:r>
              <a:rPr lang="zh-CN" altLang="zh-CN" dirty="0">
                <a:latin typeface="Arial" panose="020B0604020202090204" pitchFamily="34" charset="0"/>
              </a:rPr>
              <a:t>一个缺点是它们需要细粒度的对象标签（例如，对象边界框或分割贴图），</a:t>
            </a:r>
            <a:r>
              <a:rPr lang="zh-CN" altLang="en-US" dirty="0">
                <a:latin typeface="Arial" panose="020B0604020202090204" pitchFamily="34" charset="0"/>
              </a:rPr>
              <a:t>在这些方法中图像</a:t>
            </a:r>
            <a:r>
              <a:rPr lang="zh-CN" altLang="zh-CN" dirty="0">
                <a:latin typeface="Arial" panose="020B0604020202090204" pitchFamily="34" charset="0"/>
              </a:rPr>
              <a:t>生成是一个多步骤的过程。与这些多级和多步骤的框架相比，</a:t>
            </a:r>
            <a:r>
              <a:rPr lang="zh-CN" altLang="en-US" dirty="0">
                <a:latin typeface="Arial" panose="020B0604020202090204" pitchFamily="34" charset="0"/>
              </a:rPr>
              <a:t>本文</a:t>
            </a:r>
            <a:r>
              <a:rPr lang="zh-CN" altLang="zh-CN" dirty="0">
                <a:latin typeface="Arial" panose="020B0604020202090204" pitchFamily="34" charset="0"/>
              </a:rPr>
              <a:t>提出的</a:t>
            </a:r>
            <a:r>
              <a:rPr lang="en-US" altLang="zh-CN" dirty="0">
                <a:latin typeface="Arial" panose="020B0604020202090204" pitchFamily="34" charset="0"/>
              </a:rPr>
              <a:t>XMC-GAN</a:t>
            </a:r>
            <a:r>
              <a:rPr lang="zh-CN" altLang="zh-CN" dirty="0">
                <a:latin typeface="Arial" panose="020B0604020202090204" pitchFamily="34" charset="0"/>
              </a:rPr>
              <a:t>仅具有一个端到端训练的生成器和鉴别器，</a:t>
            </a:r>
            <a:r>
              <a:rPr lang="zh-CN" altLang="en-US" dirty="0">
                <a:latin typeface="Arial" panose="020B0604020202090204" pitchFamily="34" charset="0"/>
              </a:rPr>
              <a:t>降低了训练复杂度，</a:t>
            </a:r>
            <a:r>
              <a:rPr lang="zh-CN" altLang="zh-CN" dirty="0">
                <a:latin typeface="Arial" panose="020B0604020202090204" pitchFamily="34" charset="0"/>
              </a:rPr>
              <a:t>并且</a:t>
            </a:r>
            <a:r>
              <a:rPr lang="zh-CN" altLang="en-US" dirty="0">
                <a:latin typeface="Arial" panose="020B0604020202090204" pitchFamily="34" charset="0"/>
              </a:rPr>
              <a:t>能够</a:t>
            </a:r>
            <a:r>
              <a:rPr lang="zh-CN" altLang="zh-CN" dirty="0">
                <a:latin typeface="Arial" panose="020B0604020202090204" pitchFamily="34" charset="0"/>
              </a:rPr>
              <a:t>生成更高质量的图像。</a:t>
            </a:r>
          </a:p>
          <a:p>
            <a:pPr lvl="0">
              <a:lnSpc>
                <a:spcPct val="150000"/>
              </a:lnSpc>
              <a:defRPr/>
            </a:pPr>
            <a:endParaRPr lang="zh-CN" altLang="en-US" dirty="0">
              <a:latin typeface="Arial" panose="020B0604020202090204" pitchFamily="34" charset="0"/>
            </a:endParaRPr>
          </a:p>
          <a:p>
            <a:pPr lvl="0">
              <a:lnSpc>
                <a:spcPct val="150000"/>
              </a:lnSpc>
              <a:defRPr/>
            </a:pPr>
            <a:endParaRPr lang="zh-CN" altLang="en-US" dirty="0">
              <a:latin typeface="Arial" panose="020B0604020202090204" pitchFamily="34" charset="0"/>
            </a:endParaRPr>
          </a:p>
        </p:txBody>
      </p:sp>
      <p:cxnSp>
        <p:nvCxnSpPr>
          <p:cNvPr id="7" name="直接连接符 6"/>
          <p:cNvCxnSpPr/>
          <p:nvPr/>
        </p:nvCxnSpPr>
        <p:spPr>
          <a:xfrm flipV="1">
            <a:off x="926679" y="1441561"/>
            <a:ext cx="4929180" cy="1"/>
          </a:xfrm>
          <a:prstGeom prst="line">
            <a:avLst/>
          </a:prstGeom>
          <a:ln w="9525"/>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926679" y="842097"/>
            <a:ext cx="6012034" cy="646331"/>
          </a:xfrm>
          <a:prstGeom prst="rect">
            <a:avLst/>
          </a:prstGeom>
          <a:noFill/>
        </p:spPr>
        <p:txBody>
          <a:bodyPr wrap="square" rtlCol="0">
            <a:spAutoFit/>
          </a:bodyPr>
          <a:lstStyle/>
          <a:p>
            <a:pPr lvl="0">
              <a:defRPr/>
            </a:pPr>
            <a:r>
              <a:rPr lang="en-US" altLang="zh-CN" sz="3600" b="1" dirty="0">
                <a:solidFill>
                  <a:prstClr val="black"/>
                </a:solidFill>
                <a:latin typeface="Times New Roman" panose="02020503050405090304" pitchFamily="18" charset="0"/>
                <a:ea typeface="等线" panose="02010600030101010101" charset="-122"/>
              </a:rPr>
              <a:t>Text-to-image synthesis</a:t>
            </a:r>
            <a:endParaRPr kumimoji="0" lang="en-US" altLang="zh-CN" sz="3600" b="1" i="0" u="none" strike="noStrike" kern="1200" cap="none" spc="0" normalizeH="0" baseline="0" noProof="0" dirty="0">
              <a:ln>
                <a:noFill/>
              </a:ln>
              <a:solidFill>
                <a:prstClr val="black"/>
              </a:solidFill>
              <a:effectLst/>
              <a:uLnTx/>
              <a:uFillTx/>
              <a:latin typeface="Times New Roman" panose="02020503050405090304" pitchFamily="18" charset="0"/>
              <a:ea typeface="等线" panose="02010600030101010101"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30" y="174632"/>
            <a:ext cx="4833144"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第一部分：</a:t>
            </a:r>
            <a:r>
              <a:rPr lang="zh-CN" altLang="en-US" sz="2800" dirty="0">
                <a:solidFill>
                  <a:prstClr val="black"/>
                </a:solidFill>
                <a:latin typeface="等线" panose="02010600030101010101" charset="-122"/>
                <a:ea typeface="等线" panose="02010600030101010101" charset="-122"/>
              </a:rPr>
              <a:t>问题背景</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16" name="图片 15"/>
          <p:cNvPicPr>
            <a:picLocks noChangeAspect="1"/>
          </p:cNvPicPr>
          <p:nvPr/>
        </p:nvPicPr>
        <p:blipFill>
          <a:blip r:embed="rId5"/>
          <a:stretch>
            <a:fillRect/>
          </a:stretch>
        </p:blipFill>
        <p:spPr>
          <a:xfrm>
            <a:off x="10926618" y="171581"/>
            <a:ext cx="1075129" cy="1075129"/>
          </a:xfrm>
          <a:prstGeom prst="rect">
            <a:avLst/>
          </a:prstGeom>
        </p:spPr>
      </p:pic>
      <p:sp>
        <p:nvSpPr>
          <p:cNvPr id="4" name="矩形 3"/>
          <p:cNvSpPr/>
          <p:nvPr/>
        </p:nvSpPr>
        <p:spPr>
          <a:xfrm>
            <a:off x="1381625" y="1746488"/>
            <a:ext cx="9428749" cy="3372142"/>
          </a:xfrm>
          <a:prstGeom prst="rect">
            <a:avLst/>
          </a:prstGeom>
        </p:spPr>
        <p:txBody>
          <a:bodyPr wrap="square">
            <a:spAutoFit/>
          </a:bodyPr>
          <a:lstStyle/>
          <a:p>
            <a:pPr lvl="0">
              <a:lnSpc>
                <a:spcPct val="150000"/>
              </a:lnSpc>
              <a:defRPr/>
            </a:pPr>
            <a:r>
              <a:rPr lang="zh-CN" altLang="en-US" dirty="0">
                <a:effectLst/>
                <a:latin typeface="Arial" panose="020B0604020202090204" pitchFamily="34" charset="0"/>
              </a:rPr>
              <a:t>        对比学习是一种强大的自我监督表征学习</a:t>
            </a:r>
            <a:r>
              <a:rPr lang="zh-CN" altLang="en-US" dirty="0">
                <a:latin typeface="Arial" panose="020B0604020202090204" pitchFamily="34" charset="0"/>
              </a:rPr>
              <a:t>方法</a:t>
            </a:r>
            <a:r>
              <a:rPr lang="zh-CN" altLang="en-US" dirty="0">
                <a:effectLst/>
                <a:latin typeface="Arial" panose="020B0604020202090204" pitchFamily="34" charset="0"/>
              </a:rPr>
              <a:t>。</a:t>
            </a:r>
            <a:r>
              <a:rPr lang="zh-CN" altLang="en-US" b="0" i="0" dirty="0">
                <a:solidFill>
                  <a:srgbClr val="121212"/>
                </a:solidFill>
                <a:effectLst/>
                <a:latin typeface="-apple-system"/>
              </a:rPr>
              <a:t>这类方法则是通过将数据分别与正例样本和负例样本在特征空间进行对比，来学习样本的特征表示</a:t>
            </a:r>
            <a:r>
              <a:rPr lang="zh-CN" altLang="en-US" dirty="0">
                <a:effectLst/>
                <a:latin typeface="Arial" panose="020B0604020202090204" pitchFamily="34" charset="0"/>
              </a:rPr>
              <a:t>。已经有研究者将此应用</a:t>
            </a:r>
            <a:r>
              <a:rPr lang="zh-CN" altLang="en-US" dirty="0">
                <a:latin typeface="Arial" panose="020B0604020202090204" pitchFamily="34" charset="0"/>
              </a:rPr>
              <a:t>在</a:t>
            </a:r>
            <a:r>
              <a:rPr lang="en-US" altLang="zh-CN" dirty="0">
                <a:latin typeface="Arial" panose="020B0604020202090204" pitchFamily="34" charset="0"/>
              </a:rPr>
              <a:t>GAN</a:t>
            </a:r>
            <a:r>
              <a:rPr lang="zh-CN" altLang="en-US" dirty="0">
                <a:latin typeface="Arial" panose="020B0604020202090204" pitchFamily="34" charset="0"/>
              </a:rPr>
              <a:t>中</a:t>
            </a:r>
            <a:r>
              <a:rPr lang="zh-CN" altLang="en-US" dirty="0">
                <a:effectLst/>
                <a:latin typeface="Arial" panose="020B0604020202090204" pitchFamily="34" charset="0"/>
              </a:rPr>
              <a:t>。</a:t>
            </a:r>
            <a:r>
              <a:rPr lang="en-US" altLang="zh-CN" dirty="0" err="1">
                <a:effectLst/>
                <a:latin typeface="Arial" panose="020B0604020202090204" pitchFamily="34" charset="0"/>
              </a:rPr>
              <a:t>Cntr</a:t>
            </a:r>
            <a:r>
              <a:rPr lang="en-US" altLang="zh-CN" dirty="0">
                <a:latin typeface="Arial" panose="020B0604020202090204" pitchFamily="34" charset="0"/>
              </a:rPr>
              <a:t>-</a:t>
            </a:r>
            <a:r>
              <a:rPr lang="en-US" altLang="zh-CN" dirty="0">
                <a:effectLst/>
                <a:latin typeface="Arial" panose="020B0604020202090204" pitchFamily="34" charset="0"/>
              </a:rPr>
              <a:t>GAN</a:t>
            </a:r>
            <a:r>
              <a:rPr lang="zh-CN" altLang="en-US" dirty="0">
                <a:effectLst/>
                <a:latin typeface="Arial" panose="020B0604020202090204" pitchFamily="34" charset="0"/>
              </a:rPr>
              <a:t>使用对比损失作为图像增强的正则化，来无条件生成图像。</a:t>
            </a:r>
            <a:r>
              <a:rPr lang="en-US" altLang="zh-CN" dirty="0" err="1">
                <a:effectLst/>
                <a:latin typeface="Arial" panose="020B0604020202090204" pitchFamily="34" charset="0"/>
              </a:rPr>
              <a:t>ContraGAN</a:t>
            </a:r>
            <a:r>
              <a:rPr lang="zh-CN" altLang="en-US" dirty="0">
                <a:effectLst/>
                <a:latin typeface="Arial" panose="020B0604020202090204" pitchFamily="34" charset="0"/>
              </a:rPr>
              <a:t>探索了</a:t>
            </a:r>
            <a:r>
              <a:rPr lang="en-US" altLang="zh-CN" dirty="0">
                <a:effectLst/>
                <a:latin typeface="Arial" panose="020B0604020202090204" pitchFamily="34" charset="0"/>
              </a:rPr>
              <a:t>class-conditional</a:t>
            </a:r>
            <a:r>
              <a:rPr lang="zh-CN" altLang="en-US" dirty="0">
                <a:effectLst/>
                <a:latin typeface="Arial" panose="020B0604020202090204" pitchFamily="34" charset="0"/>
              </a:rPr>
              <a:t>图像生成的对比学习。</a:t>
            </a:r>
            <a:r>
              <a:rPr lang="en-US" altLang="zh-CN" dirty="0" err="1">
                <a:effectLst/>
                <a:latin typeface="Arial" panose="020B0604020202090204" pitchFamily="34" charset="0"/>
              </a:rPr>
              <a:t>DiscoFaceGAN</a:t>
            </a:r>
            <a:r>
              <a:rPr lang="zh-CN" altLang="en-US" dirty="0">
                <a:effectLst/>
                <a:latin typeface="Arial" panose="020B0604020202090204" pitchFamily="34" charset="0"/>
              </a:rPr>
              <a:t>增加了对比学习，以加强人脸生成的解纠缠。</a:t>
            </a:r>
            <a:r>
              <a:rPr lang="en-US" altLang="zh-CN" dirty="0">
                <a:effectLst/>
                <a:latin typeface="Arial" panose="020B0604020202090204" pitchFamily="34" charset="0"/>
              </a:rPr>
              <a:t>CUT</a:t>
            </a:r>
            <a:r>
              <a:rPr lang="zh-CN" altLang="en-US" dirty="0">
                <a:effectLst/>
                <a:latin typeface="Arial" panose="020B0604020202090204" pitchFamily="34" charset="0"/>
              </a:rPr>
              <a:t>提出了</a:t>
            </a:r>
            <a:r>
              <a:rPr lang="en-US" altLang="zh-CN" dirty="0">
                <a:effectLst/>
                <a:latin typeface="Arial" panose="020B0604020202090204" pitchFamily="34" charset="0"/>
              </a:rPr>
              <a:t>patch-based</a:t>
            </a:r>
            <a:r>
              <a:rPr lang="zh-CN" altLang="en-US" dirty="0">
                <a:effectLst/>
                <a:latin typeface="Arial" panose="020B0604020202090204" pitchFamily="34" charset="0"/>
              </a:rPr>
              <a:t>的对比学习方法，通过在输入和输出图像中使用来自相同图像位置的正对来进行图像到图像的翻译。</a:t>
            </a:r>
            <a:endParaRPr lang="en-US" altLang="zh-CN" dirty="0">
              <a:effectLst/>
              <a:latin typeface="Arial" panose="020B0604020202090204" pitchFamily="34" charset="0"/>
            </a:endParaRPr>
          </a:p>
          <a:p>
            <a:pPr lvl="0">
              <a:lnSpc>
                <a:spcPct val="150000"/>
              </a:lnSpc>
              <a:defRPr/>
            </a:pPr>
            <a:r>
              <a:rPr lang="en-US" altLang="zh-CN" dirty="0">
                <a:latin typeface="Arial" panose="020B0604020202090204" pitchFamily="34" charset="0"/>
              </a:rPr>
              <a:t>         </a:t>
            </a:r>
            <a:r>
              <a:rPr lang="zh-CN" altLang="en-US" dirty="0">
                <a:effectLst/>
                <a:latin typeface="Arial" panose="020B0604020202090204" pitchFamily="34" charset="0"/>
              </a:rPr>
              <a:t>与之前的工作不同，我们在文本</a:t>
            </a:r>
            <a:r>
              <a:rPr lang="en-US" altLang="zh-CN" dirty="0">
                <a:effectLst/>
                <a:latin typeface="Arial" panose="020B0604020202090204" pitchFamily="34" charset="0"/>
              </a:rPr>
              <a:t>-</a:t>
            </a:r>
            <a:r>
              <a:rPr lang="zh-CN" altLang="en-US" dirty="0">
                <a:effectLst/>
                <a:latin typeface="Arial" panose="020B0604020202090204" pitchFamily="34" charset="0"/>
              </a:rPr>
              <a:t>图像合成中使用了模态内（图像</a:t>
            </a:r>
            <a:r>
              <a:rPr lang="en-US" altLang="zh-CN" dirty="0">
                <a:effectLst/>
                <a:latin typeface="Arial" panose="020B0604020202090204" pitchFamily="34" charset="0"/>
              </a:rPr>
              <a:t>-</a:t>
            </a:r>
            <a:r>
              <a:rPr lang="zh-CN" altLang="en-US" dirty="0">
                <a:effectLst/>
                <a:latin typeface="Arial" panose="020B0604020202090204" pitchFamily="34" charset="0"/>
              </a:rPr>
              <a:t>图像）和模态间（图像</a:t>
            </a:r>
            <a:r>
              <a:rPr lang="en-US" altLang="zh-CN" dirty="0">
                <a:effectLst/>
                <a:latin typeface="Arial" panose="020B0604020202090204" pitchFamily="34" charset="0"/>
              </a:rPr>
              <a:t>-</a:t>
            </a:r>
            <a:r>
              <a:rPr lang="zh-CN" altLang="en-US" dirty="0">
                <a:effectLst/>
                <a:latin typeface="Arial" panose="020B0604020202090204" pitchFamily="34" charset="0"/>
              </a:rPr>
              <a:t>句子和区域</a:t>
            </a:r>
            <a:r>
              <a:rPr lang="en-US" altLang="zh-CN" dirty="0">
                <a:effectLst/>
                <a:latin typeface="Arial" panose="020B0604020202090204" pitchFamily="34" charset="0"/>
              </a:rPr>
              <a:t>-</a:t>
            </a:r>
            <a:r>
              <a:rPr lang="zh-CN" altLang="en-US" dirty="0">
                <a:effectLst/>
                <a:latin typeface="Arial" panose="020B0604020202090204" pitchFamily="34" charset="0"/>
              </a:rPr>
              <a:t>词）对比学习（图</a:t>
            </a:r>
            <a:r>
              <a:rPr lang="en-US" altLang="zh-CN" dirty="0">
                <a:effectLst/>
                <a:latin typeface="Arial" panose="020B0604020202090204" pitchFamily="34" charset="0"/>
              </a:rPr>
              <a:t>1</a:t>
            </a:r>
            <a:r>
              <a:rPr lang="zh-CN" altLang="en-US" dirty="0">
                <a:effectLst/>
                <a:latin typeface="Arial" panose="020B0604020202090204" pitchFamily="34" charset="0"/>
              </a:rPr>
              <a:t>）。</a:t>
            </a:r>
            <a:endParaRPr lang="zh-CN" altLang="en-US" dirty="0">
              <a:latin typeface="Arial" panose="020B0604020202090204" pitchFamily="34" charset="0"/>
            </a:endParaRPr>
          </a:p>
        </p:txBody>
      </p:sp>
      <p:cxnSp>
        <p:nvCxnSpPr>
          <p:cNvPr id="7" name="直接连接符 6"/>
          <p:cNvCxnSpPr/>
          <p:nvPr/>
        </p:nvCxnSpPr>
        <p:spPr>
          <a:xfrm flipV="1">
            <a:off x="1046747" y="1515450"/>
            <a:ext cx="8512889" cy="1"/>
          </a:xfrm>
          <a:prstGeom prst="line">
            <a:avLst/>
          </a:prstGeom>
          <a:ln w="9525"/>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1192329" y="869118"/>
            <a:ext cx="8838361" cy="646331"/>
          </a:xfrm>
          <a:prstGeom prst="rect">
            <a:avLst/>
          </a:prstGeom>
          <a:noFill/>
        </p:spPr>
        <p:txBody>
          <a:bodyPr wrap="square" rtlCol="0">
            <a:spAutoFit/>
          </a:bodyPr>
          <a:lstStyle/>
          <a:p>
            <a:pPr lvl="0">
              <a:defRPr/>
            </a:pPr>
            <a:r>
              <a:rPr lang="en-US" altLang="zh-CN" sz="3600" b="1" dirty="0">
                <a:solidFill>
                  <a:prstClr val="black"/>
                </a:solidFill>
                <a:latin typeface="Times New Roman" panose="02020503050405090304" pitchFamily="18" charset="0"/>
                <a:ea typeface="等线" panose="02010600030101010101" charset="-122"/>
              </a:rPr>
              <a:t>Contrastive learning and its use in GANs</a:t>
            </a:r>
            <a:endParaRPr kumimoji="0" lang="en-US" altLang="zh-CN" sz="3600" b="1" i="0" u="none" strike="noStrike" kern="1200" cap="none" spc="0" normalizeH="0" baseline="0" noProof="0" dirty="0">
              <a:ln>
                <a:noFill/>
              </a:ln>
              <a:solidFill>
                <a:prstClr val="black"/>
              </a:solidFill>
              <a:effectLst/>
              <a:uLnTx/>
              <a:uFillTx/>
              <a:latin typeface="Times New Roman" panose="02020503050405090304" pitchFamily="18" charset="0"/>
              <a:ea typeface="等线" panose="02010600030101010101"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30" y="174632"/>
            <a:ext cx="4833144"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第一部分：</a:t>
            </a:r>
            <a:r>
              <a:rPr lang="zh-CN" altLang="en-US" sz="2800" dirty="0">
                <a:solidFill>
                  <a:prstClr val="black"/>
                </a:solidFill>
                <a:latin typeface="等线" panose="02010600030101010101" charset="-122"/>
                <a:ea typeface="等线" panose="02010600030101010101" charset="-122"/>
              </a:rPr>
              <a:t>问题背景</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p:sp>
        <p:nvSpPr>
          <p:cNvPr id="5" name="文本框 4"/>
          <p:cNvSpPr txBox="1"/>
          <p:nvPr/>
        </p:nvSpPr>
        <p:spPr>
          <a:xfrm>
            <a:off x="2244436" y="5442412"/>
            <a:ext cx="7703127" cy="369332"/>
          </a:xfrm>
          <a:prstGeom prst="rect">
            <a:avLst/>
          </a:prstGeom>
          <a:noFill/>
        </p:spPr>
        <p:txBody>
          <a:bodyPr wrap="square" rtlCol="0">
            <a:spAutoFit/>
          </a:bodyPr>
          <a:lstStyle/>
          <a:p>
            <a:r>
              <a:rPr lang="zh-CN" altLang="en-US" dirty="0"/>
              <a:t>图</a:t>
            </a:r>
            <a:r>
              <a:rPr lang="en-US" altLang="zh-CN" dirty="0"/>
              <a:t>1.</a:t>
            </a:r>
            <a:r>
              <a:rPr lang="zh-CN" altLang="en-US" dirty="0">
                <a:latin typeface="Arial" panose="020B0604020202090204" pitchFamily="34" charset="0"/>
              </a:rPr>
              <a:t> </a:t>
            </a:r>
            <a:r>
              <a:rPr lang="zh-CN" altLang="en-US" dirty="0">
                <a:effectLst/>
                <a:latin typeface="Arial" panose="020B0604020202090204" pitchFamily="34" charset="0"/>
              </a:rPr>
              <a:t>提出的</a:t>
            </a:r>
            <a:r>
              <a:rPr lang="en-US" altLang="zh-CN" dirty="0">
                <a:effectLst/>
                <a:latin typeface="Arial" panose="020B0604020202090204" pitchFamily="34" charset="0"/>
              </a:rPr>
              <a:t>XMC-GAN</a:t>
            </a:r>
            <a:r>
              <a:rPr lang="zh-CN" altLang="en-US" dirty="0">
                <a:effectLst/>
                <a:latin typeface="Arial" panose="020B0604020202090204" pitchFamily="34" charset="0"/>
              </a:rPr>
              <a:t>文本图像合成模型中的模态间和模态内对比损失</a:t>
            </a:r>
            <a:endParaRPr lang="zh-CN" altLang="en-US" dirty="0"/>
          </a:p>
        </p:txBody>
      </p:sp>
      <p:pic>
        <p:nvPicPr>
          <p:cNvPr id="2" name="图片 1" descr="001"/>
          <p:cNvPicPr>
            <a:picLocks noChangeAspect="1"/>
          </p:cNvPicPr>
          <p:nvPr/>
        </p:nvPicPr>
        <p:blipFill>
          <a:blip r:embed="rId5"/>
          <a:stretch>
            <a:fillRect/>
          </a:stretch>
        </p:blipFill>
        <p:spPr>
          <a:xfrm>
            <a:off x="2294255" y="1628775"/>
            <a:ext cx="7603490" cy="35998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414558" y="178654"/>
            <a:ext cx="1077491" cy="1077491"/>
          </a:xfrm>
          <a:prstGeom prst="rect">
            <a:avLst/>
          </a:prstGeom>
        </p:spPr>
      </p:pic>
      <p:sp>
        <p:nvSpPr>
          <p:cNvPr id="4" name="文本框 3"/>
          <p:cNvSpPr txBox="1"/>
          <p:nvPr/>
        </p:nvSpPr>
        <p:spPr>
          <a:xfrm>
            <a:off x="3532065" y="1843950"/>
            <a:ext cx="5127870"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dirty="0">
                <a:solidFill>
                  <a:prstClr val="black"/>
                </a:solidFill>
                <a:latin typeface="等线" panose="02010600030101010101" charset="-122"/>
                <a:ea typeface="等线" panose="02010600030101010101" charset="-122"/>
              </a:rPr>
              <a:t>第一部分：问题背景</a:t>
            </a:r>
            <a:endParaRPr lang="en-US" altLang="zh-CN" sz="4000" dirty="0">
              <a:solidFill>
                <a:prstClr val="black"/>
              </a:solidFill>
              <a:latin typeface="等线" panose="02010600030101010101" charset="-122"/>
              <a:ea typeface="等线" panose="02010600030101010101"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第二部分：主要贡献</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第三部分：</a:t>
            </a:r>
            <a:r>
              <a:rPr lang="zh-CN" altLang="en-US" sz="4000" dirty="0">
                <a:effectLst/>
                <a:latin typeface="Arial" panose="020B0604020202090204" pitchFamily="34" charset="0"/>
              </a:rPr>
              <a:t>模型方法</a:t>
            </a:r>
            <a:endParaRPr lang="en-US" altLang="zh-CN" sz="4000" dirty="0">
              <a:effectLst/>
              <a:latin typeface="Arial" panose="020B060402020209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dirty="0">
                <a:solidFill>
                  <a:prstClr val="black"/>
                </a:solidFill>
                <a:latin typeface="等线" panose="02010600030101010101" charset="-122"/>
                <a:ea typeface="等线" panose="02010600030101010101" charset="-122"/>
              </a:rPr>
              <a:t>第四部分：</a:t>
            </a:r>
            <a:r>
              <a:rPr lang="zh-CN" altLang="en-US" sz="4000" dirty="0">
                <a:effectLst/>
                <a:latin typeface="Arial" panose="020B0604020202090204" pitchFamily="34" charset="0"/>
              </a:rPr>
              <a:t>实验结果</a:t>
            </a:r>
            <a:endParaRPr lang="en-US" altLang="zh-CN" sz="4000" dirty="0">
              <a:effectLst/>
              <a:latin typeface="Arial" panose="020B060402020209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dirty="0">
                <a:solidFill>
                  <a:prstClr val="black"/>
                </a:solidFill>
                <a:latin typeface="等线" panose="02010600030101010101" charset="-122"/>
                <a:ea typeface="等线" panose="02010600030101010101" charset="-122"/>
              </a:rPr>
              <a:t>第五部分：</a:t>
            </a:r>
            <a:r>
              <a:rPr lang="zh-CN" altLang="en-US" sz="4000" dirty="0">
                <a:effectLst/>
                <a:latin typeface="Arial" panose="020B0604020202090204" pitchFamily="34" charset="0"/>
              </a:rPr>
              <a:t>结论</a:t>
            </a:r>
            <a:endParaRPr lang="en-US" altLang="zh-CN" sz="4000" dirty="0">
              <a:solidFill>
                <a:prstClr val="black"/>
              </a:solidFill>
              <a:latin typeface="等线" panose="02010600030101010101" charset="-122"/>
              <a:ea typeface="等线" panose="0201060003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30" y="174632"/>
            <a:ext cx="4833144"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第二部分：主要贡献</a:t>
            </a: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p:sp>
        <p:nvSpPr>
          <p:cNvPr id="4" name="矩形 3"/>
          <p:cNvSpPr/>
          <p:nvPr/>
        </p:nvSpPr>
        <p:spPr>
          <a:xfrm>
            <a:off x="910571" y="1246710"/>
            <a:ext cx="9428749" cy="5034135"/>
          </a:xfrm>
          <a:prstGeom prst="rect">
            <a:avLst/>
          </a:prstGeom>
        </p:spPr>
        <p:txBody>
          <a:bodyPr wrap="square">
            <a:spAutoFit/>
          </a:bodyPr>
          <a:lstStyle/>
          <a:p>
            <a:pPr lvl="0">
              <a:lnSpc>
                <a:spcPct val="150000"/>
              </a:lnSpc>
              <a:defRPr/>
            </a:pPr>
            <a:r>
              <a:rPr lang="zh-CN" altLang="en-US" dirty="0">
                <a:effectLst/>
                <a:latin typeface="Arial" panose="020B0604020202090204" pitchFamily="34" charset="0"/>
              </a:rPr>
              <a:t>       本文在文本</a:t>
            </a:r>
            <a:r>
              <a:rPr lang="en-US" altLang="zh-CN" dirty="0">
                <a:effectLst/>
                <a:latin typeface="Arial" panose="020B0604020202090204" pitchFamily="34" charset="0"/>
              </a:rPr>
              <a:t>-</a:t>
            </a:r>
            <a:r>
              <a:rPr lang="zh-CN" altLang="en-US" dirty="0">
                <a:effectLst/>
                <a:latin typeface="Arial" panose="020B0604020202090204" pitchFamily="34" charset="0"/>
              </a:rPr>
              <a:t>图像合成的背景下研究了对比学习，并证明了一个简单的无对象级注释的单阶段</a:t>
            </a:r>
            <a:r>
              <a:rPr lang="en-US" altLang="zh-CN" dirty="0">
                <a:effectLst/>
                <a:latin typeface="Arial" panose="020B0604020202090204" pitchFamily="34" charset="0"/>
              </a:rPr>
              <a:t>GAN</a:t>
            </a:r>
            <a:r>
              <a:rPr lang="zh-CN" altLang="en-US" dirty="0">
                <a:effectLst/>
                <a:latin typeface="Arial" panose="020B0604020202090204" pitchFamily="34" charset="0"/>
              </a:rPr>
              <a:t>可以优于先前的对象驱动和多阶段方法。除了生成真实的图像外，还希望：</a:t>
            </a:r>
            <a:endParaRPr lang="en-US" altLang="zh-CN" dirty="0">
              <a:effectLst/>
              <a:latin typeface="Arial" panose="020B0604020202090204" pitchFamily="34" charset="0"/>
            </a:endParaRPr>
          </a:p>
          <a:p>
            <a:pPr lvl="0">
              <a:lnSpc>
                <a:spcPct val="150000"/>
              </a:lnSpc>
              <a:defRPr/>
            </a:pPr>
            <a:r>
              <a:rPr lang="zh-CN" altLang="en-US" dirty="0">
                <a:effectLst/>
                <a:latin typeface="Arial" panose="020B0604020202090204" pitchFamily="34" charset="0"/>
              </a:rPr>
              <a:t>（</a:t>
            </a:r>
            <a:r>
              <a:rPr lang="en-US" altLang="zh-CN" dirty="0">
                <a:effectLst/>
                <a:latin typeface="Arial" panose="020B0604020202090204" pitchFamily="34" charset="0"/>
              </a:rPr>
              <a:t>1</a:t>
            </a:r>
            <a:r>
              <a:rPr lang="zh-CN" altLang="en-US" dirty="0">
                <a:effectLst/>
                <a:latin typeface="Arial" panose="020B0604020202090204" pitchFamily="34" charset="0"/>
              </a:rPr>
              <a:t>）图像应与描述整体匹配；</a:t>
            </a:r>
            <a:endParaRPr lang="en-US" altLang="zh-CN" dirty="0">
              <a:effectLst/>
              <a:latin typeface="Arial" panose="020B0604020202090204" pitchFamily="34" charset="0"/>
            </a:endParaRPr>
          </a:p>
          <a:p>
            <a:pPr lvl="0">
              <a:lnSpc>
                <a:spcPct val="150000"/>
              </a:lnSpc>
              <a:defRPr/>
            </a:pPr>
            <a:r>
              <a:rPr lang="zh-CN" altLang="en-US" dirty="0">
                <a:effectLst/>
                <a:latin typeface="Arial" panose="020B0604020202090204" pitchFamily="34" charset="0"/>
              </a:rPr>
              <a:t>（</a:t>
            </a:r>
            <a:r>
              <a:rPr lang="en-US" altLang="zh-CN" dirty="0">
                <a:effectLst/>
                <a:latin typeface="Arial" panose="020B0604020202090204" pitchFamily="34" charset="0"/>
              </a:rPr>
              <a:t>2</a:t>
            </a:r>
            <a:r>
              <a:rPr lang="zh-CN" altLang="en-US" dirty="0">
                <a:effectLst/>
                <a:latin typeface="Arial" panose="020B0604020202090204" pitchFamily="34" charset="0"/>
              </a:rPr>
              <a:t>）当生成的图像以相同的描述为条件时，应与真实图像相匹配；</a:t>
            </a:r>
            <a:endParaRPr lang="en-US" altLang="zh-CN" dirty="0">
              <a:effectLst/>
              <a:latin typeface="Arial" panose="020B0604020202090204" pitchFamily="34" charset="0"/>
            </a:endParaRPr>
          </a:p>
          <a:p>
            <a:pPr lvl="0">
              <a:lnSpc>
                <a:spcPct val="150000"/>
              </a:lnSpc>
              <a:defRPr/>
            </a:pPr>
            <a:r>
              <a:rPr lang="zh-CN" altLang="en-US" dirty="0">
                <a:effectLst/>
                <a:latin typeface="Arial" panose="020B0604020202090204" pitchFamily="34" charset="0"/>
              </a:rPr>
              <a:t>（</a:t>
            </a:r>
            <a:r>
              <a:rPr lang="en-US" altLang="zh-CN" dirty="0">
                <a:effectLst/>
                <a:latin typeface="Arial" panose="020B0604020202090204" pitchFamily="34" charset="0"/>
              </a:rPr>
              <a:t>3</a:t>
            </a:r>
            <a:r>
              <a:rPr lang="zh-CN" altLang="en-US" dirty="0">
                <a:effectLst/>
                <a:latin typeface="Arial" panose="020B0604020202090204" pitchFamily="34" charset="0"/>
              </a:rPr>
              <a:t>）单个图像区域应可识别，并与句子中的单词一致。</a:t>
            </a:r>
            <a:endParaRPr lang="en-US" altLang="zh-CN" dirty="0">
              <a:effectLst/>
              <a:latin typeface="Arial" panose="020B0604020202090204" pitchFamily="34" charset="0"/>
            </a:endParaRPr>
          </a:p>
          <a:p>
            <a:pPr lvl="0">
              <a:lnSpc>
                <a:spcPct val="150000"/>
              </a:lnSpc>
              <a:defRPr/>
            </a:pPr>
            <a:r>
              <a:rPr lang="en-US" altLang="zh-CN" dirty="0">
                <a:latin typeface="Arial" panose="020B0604020202090204" pitchFamily="34" charset="0"/>
              </a:rPr>
              <a:t>       </a:t>
            </a:r>
            <a:r>
              <a:rPr lang="zh-CN" altLang="en-US" dirty="0">
                <a:effectLst/>
                <a:latin typeface="Arial" panose="020B0604020202090204" pitchFamily="34" charset="0"/>
              </a:rPr>
              <a:t>为了满足这些要求并实现强大的语言一致性，文中建议通过对比学习最大化对应对之间的相互信息。</a:t>
            </a:r>
            <a:r>
              <a:rPr lang="zh-CN" altLang="en-US" dirty="0">
                <a:latin typeface="Arial" panose="020B0604020202090204" pitchFamily="34" charset="0"/>
              </a:rPr>
              <a:t>作者提出一种</a:t>
            </a:r>
            <a:r>
              <a:rPr lang="zh-CN" altLang="en-US" dirty="0">
                <a:effectLst/>
                <a:latin typeface="Arial" panose="020B0604020202090204" pitchFamily="34" charset="0"/>
              </a:rPr>
              <a:t>交叉模态对比生成对抗网络</a:t>
            </a:r>
            <a:r>
              <a:rPr lang="en-US" altLang="zh-CN" dirty="0">
                <a:effectLst/>
                <a:latin typeface="Arial" panose="020B0604020202090204" pitchFamily="34" charset="0"/>
              </a:rPr>
              <a:t>【Cross(X)-Modal Contrastive Generative Adversarial Network (XMC-GAN)】</a:t>
            </a:r>
            <a:r>
              <a:rPr lang="zh-CN" altLang="en-US" dirty="0">
                <a:effectLst/>
                <a:latin typeface="Arial" panose="020B0604020202090204" pitchFamily="34" charset="0"/>
              </a:rPr>
              <a:t>使用图像到句子、图像区域到单词和图像到图像的对比损失来加强生成的图像与其标题之间的对齐（图</a:t>
            </a:r>
            <a:r>
              <a:rPr lang="en-US" altLang="zh-CN" dirty="0">
                <a:effectLst/>
                <a:latin typeface="Arial" panose="020B0604020202090204" pitchFamily="34" charset="0"/>
              </a:rPr>
              <a:t>1</a:t>
            </a:r>
            <a:r>
              <a:rPr lang="zh-CN" altLang="en-US" dirty="0">
                <a:effectLst/>
                <a:latin typeface="Arial" panose="020B0604020202090204" pitchFamily="34" charset="0"/>
              </a:rPr>
              <a:t>）。</a:t>
            </a:r>
            <a:endParaRPr lang="en-US" altLang="zh-CN" dirty="0">
              <a:effectLst/>
              <a:latin typeface="Arial" panose="020B0604020202090204" pitchFamily="34" charset="0"/>
            </a:endParaRPr>
          </a:p>
          <a:p>
            <a:pPr lvl="0">
              <a:lnSpc>
                <a:spcPct val="150000"/>
              </a:lnSpc>
              <a:defRPr/>
            </a:pPr>
            <a:r>
              <a:rPr lang="en-US" altLang="zh-CN" dirty="0">
                <a:latin typeface="Arial" panose="020B0604020202090204" pitchFamily="34" charset="0"/>
              </a:rPr>
              <a:t>       </a:t>
            </a:r>
            <a:r>
              <a:rPr lang="en-US" altLang="zh-CN" dirty="0">
                <a:effectLst/>
                <a:latin typeface="Arial" panose="020B0604020202090204" pitchFamily="34" charset="0"/>
              </a:rPr>
              <a:t>XMC-GAN</a:t>
            </a:r>
            <a:r>
              <a:rPr lang="zh-CN" altLang="en-US" dirty="0">
                <a:effectLst/>
                <a:latin typeface="Arial" panose="020B0604020202090204" pitchFamily="34" charset="0"/>
              </a:rPr>
              <a:t>可以生成比以前的模型更连贯、更详细的图像。除了更逼真（具有更清晰、更勾勒的对象）之外，它们还可以更好地捕捉完整的图像描述，包括命名对象和背景组成的存在。</a:t>
            </a:r>
            <a:endParaRPr lang="zh-CN" altLang="en-US" dirty="0">
              <a:latin typeface="Arial" panose="020B060402020209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30" y="174632"/>
            <a:ext cx="4833144"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第二部分：主要贡献</a:t>
            </a: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p:sp>
        <p:nvSpPr>
          <p:cNvPr id="4" name="矩形 3"/>
          <p:cNvSpPr/>
          <p:nvPr/>
        </p:nvSpPr>
        <p:spPr>
          <a:xfrm>
            <a:off x="938280" y="709145"/>
            <a:ext cx="9428749" cy="5442516"/>
          </a:xfrm>
          <a:prstGeom prst="rect">
            <a:avLst/>
          </a:prstGeom>
        </p:spPr>
        <p:txBody>
          <a:bodyPr wrap="square">
            <a:spAutoFit/>
          </a:bodyPr>
          <a:lstStyle/>
          <a:p>
            <a:pPr marL="285750" lvl="0" indent="-285750">
              <a:lnSpc>
                <a:spcPct val="150000"/>
              </a:lnSpc>
              <a:buFont typeface="Arial" panose="020B0604020202090204" pitchFamily="34" charset="0"/>
              <a:buChar char="•"/>
              <a:defRPr/>
            </a:pPr>
            <a:r>
              <a:rPr lang="en-US" altLang="zh-CN" dirty="0">
                <a:effectLst/>
                <a:latin typeface="Arial" panose="020B0604020202090204" pitchFamily="34" charset="0"/>
              </a:rPr>
              <a:t>We propose XMC-GAN, a simple one-stage GAN that employs several contrastive losses. XMC-GAN produces dramatic improvements over previous models, e.g. reducing FID from 24.70 to 9.33 on MS-COCO and from 48.70 to 14.12 on LN-COCO (the MS-COCO portion of Localized Narratives).</a:t>
            </a:r>
          </a:p>
          <a:p>
            <a:pPr marL="285750" lvl="0" indent="-285750">
              <a:lnSpc>
                <a:spcPct val="150000"/>
              </a:lnSpc>
              <a:buFont typeface="Arial" panose="020B0604020202090204" pitchFamily="34" charset="0"/>
              <a:buChar char="•"/>
              <a:defRPr/>
            </a:pPr>
            <a:r>
              <a:rPr lang="en-US" altLang="zh-CN" dirty="0">
                <a:effectLst/>
                <a:latin typeface="Arial" panose="020B0604020202090204" pitchFamily="34" charset="0"/>
              </a:rPr>
              <a:t>We conduct thorough human evaluations comparing XMC-GAN to three recent models. These show that people prefer XMC-GAN 77.3% of the time for image realism, and 74.1% for image-text alignment.</a:t>
            </a:r>
          </a:p>
          <a:p>
            <a:pPr marL="285750" lvl="0" indent="-285750">
              <a:lnSpc>
                <a:spcPct val="150000"/>
              </a:lnSpc>
              <a:buFont typeface="Arial" panose="020B0604020202090204" pitchFamily="34" charset="0"/>
              <a:buChar char="•"/>
              <a:defRPr/>
            </a:pPr>
            <a:r>
              <a:rPr lang="en-US" altLang="zh-CN" dirty="0">
                <a:effectLst/>
                <a:latin typeface="Arial" panose="020B0604020202090204" pitchFamily="34" charset="0"/>
              </a:rPr>
              <a:t> We establish a strong benchmark on the challenging LN-</a:t>
            </a:r>
            <a:r>
              <a:rPr lang="en-US" altLang="zh-CN" dirty="0" err="1">
                <a:effectLst/>
                <a:latin typeface="Arial" panose="020B0604020202090204" pitchFamily="34" charset="0"/>
              </a:rPr>
              <a:t>OpenImages</a:t>
            </a:r>
            <a:r>
              <a:rPr lang="en-US" altLang="zh-CN" dirty="0">
                <a:effectLst/>
                <a:latin typeface="Arial" panose="020B0604020202090204" pitchFamily="34" charset="0"/>
              </a:rPr>
              <a:t> (Open Images subset of Localized Narratives). To the best of our knowledge, this is the first text-to-image results training and testing on the diverse images and descriptions for Open Images.</a:t>
            </a:r>
          </a:p>
          <a:p>
            <a:pPr marL="285750" lvl="0" indent="-285750">
              <a:lnSpc>
                <a:spcPct val="150000"/>
              </a:lnSpc>
              <a:buFont typeface="Arial" panose="020B0604020202090204" pitchFamily="34" charset="0"/>
              <a:buChar char="•"/>
              <a:defRPr/>
            </a:pPr>
            <a:r>
              <a:rPr lang="en-US" altLang="zh-CN" dirty="0">
                <a:effectLst/>
                <a:latin typeface="Arial" panose="020B0604020202090204" pitchFamily="34" charset="0"/>
              </a:rPr>
              <a:t>We conduct a thorough analysis of contrastive losses used in XMC-GAN to provide general modeling insights for contrastive learning in conditional GANs.</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1091</TotalTime>
  <Words>2802</Words>
  <Application>Microsoft Office PowerPoint</Application>
  <PresentationFormat>宽屏</PresentationFormat>
  <Paragraphs>163</Paragraphs>
  <Slides>31</Slides>
  <Notes>25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-apple-system</vt:lpstr>
      <vt:lpstr>等线</vt:lpstr>
      <vt:lpstr>等线 Light</vt:lpstr>
      <vt:lpstr>Arial</vt:lpstr>
      <vt:lpstr>Cambria Math</vt:lpstr>
      <vt:lpstr>Times New Roman</vt:lpstr>
      <vt:lpstr>Office 主题​​</vt:lpstr>
      <vt:lpstr>Cross-Modal Contrastive Learning for Text-to-Image Generation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一个大标题</dc:title>
  <dc:creator>BTG</dc:creator>
  <cp:lastModifiedBy>WS BTG</cp:lastModifiedBy>
  <cp:revision>665</cp:revision>
  <dcterms:created xsi:type="dcterms:W3CDTF">2021-10-19T10:35:29Z</dcterms:created>
  <dcterms:modified xsi:type="dcterms:W3CDTF">2021-10-22T01:34:40Z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2052-3.9.2.6301</vt:lpwstr>
  </property>
</Properties>
</file>