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6" r:id="rId3"/>
    <p:sldId id="326" r:id="rId4"/>
    <p:sldId id="351" r:id="rId5"/>
    <p:sldId id="355" r:id="rId6"/>
    <p:sldId id="354" r:id="rId7"/>
    <p:sldId id="357" r:id="rId8"/>
    <p:sldId id="352" r:id="rId9"/>
    <p:sldId id="284" r:id="rId10"/>
    <p:sldId id="349" r:id="rId11"/>
    <p:sldId id="319" r:id="rId12"/>
    <p:sldId id="320" r:id="rId13"/>
    <p:sldId id="314" r:id="rId14"/>
    <p:sldId id="321" r:id="rId15"/>
    <p:sldId id="325" r:id="rId16"/>
    <p:sldId id="348"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5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BED15-5134-461F-8E0B-05A9DC4F33FA}" type="datetimeFigureOut">
              <a:rPr lang="zh-CN" altLang="en-US" smtClean="0"/>
              <a:t>2021/8/2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B5A6F-BAC6-4856-8481-5305D540BC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假设支撑集包含三个类，每个类各有一个样例，所以就有了一个包含</a:t>
            </a:r>
            <a:r>
              <a:rPr lang="en-US" altLang="zh-CN" dirty="0"/>
              <a:t>33</a:t>
            </a:r>
            <a:r>
              <a:rPr lang="zh-CN" altLang="en-US" dirty="0"/>
              <a:t>个类的支撑集</a:t>
            </a:r>
            <a:r>
              <a:rPr lang="en-US" altLang="zh-CN" dirty="0"/>
              <a:t>{</a:t>
            </a:r>
            <a:r>
              <a:rPr lang="zh-CN" altLang="en-US" dirty="0"/>
              <a:t>狮子，大象，狗</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2573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327184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5313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297389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301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440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62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5540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0396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9504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4200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0415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C2DD72-B4DD-4434-A472-2CCA517F390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436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81055B-B389-4C14-AE18-C0AA2C39AD5C}" type="datetimeFigureOut">
              <a:rPr lang="zh-CN" altLang="en-US" smtClean="0"/>
              <a:t>2021/8/2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69CF30-91FD-4035-87CE-9E7C692CEEA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1055B-B389-4C14-AE18-C0AA2C39AD5C}" type="datetimeFigureOut">
              <a:rPr lang="zh-CN" altLang="en-US" smtClean="0"/>
              <a:t>2021/8/2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9CF30-91FD-4035-87CE-9E7C692CEE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11037454" y="184435"/>
            <a:ext cx="1034080" cy="1040347"/>
          </a:xfrm>
          <a:prstGeom prst="rect">
            <a:avLst/>
          </a:prstGeom>
        </p:spPr>
      </p:pic>
      <p:pic>
        <p:nvPicPr>
          <p:cNvPr id="4" name="图片 3"/>
          <p:cNvPicPr>
            <a:picLocks noChangeAspect="1"/>
          </p:cNvPicPr>
          <p:nvPr/>
        </p:nvPicPr>
        <p:blipFill>
          <a:blip r:embed="rId6" cstate="print">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8354609" y="355344"/>
            <a:ext cx="2328433" cy="698530"/>
          </a:xfrm>
          <a:prstGeom prst="rect">
            <a:avLst/>
          </a:prstGeom>
        </p:spPr>
      </p:pic>
      <p:sp>
        <p:nvSpPr>
          <p:cNvPr id="8" name="标题 1"/>
          <p:cNvSpPr>
            <a:spLocks noGrp="1"/>
          </p:cNvSpPr>
          <p:nvPr>
            <p:ph type="ctrTitle"/>
          </p:nvPr>
        </p:nvSpPr>
        <p:spPr>
          <a:xfrm>
            <a:off x="631098" y="3130278"/>
            <a:ext cx="10923396" cy="597444"/>
          </a:xfrm>
        </p:spPr>
        <p:txBody>
          <a:bodyPr>
            <a:normAutofit fontScale="90000"/>
          </a:bodyPr>
          <a:lstStyle/>
          <a:p>
            <a:r>
              <a:rPr lang="en-US" altLang="zh-CN" sz="4800" b="1" dirty="0">
                <a:latin typeface="Times New Roman" panose="02020603050405020304" pitchFamily="18" charset="0"/>
                <a:cs typeface="Times New Roman" panose="02020603050405020304" pitchFamily="18" charset="0"/>
              </a:rPr>
              <a:t>Relation and Matching Networks</a:t>
            </a:r>
            <a:br>
              <a:rPr lang="en-US" altLang="zh-CN" sz="4800" b="1" dirty="0">
                <a:latin typeface="Times New Roman" panose="02020603050405020304" pitchFamily="18" charset="0"/>
                <a:cs typeface="Times New Roman" panose="02020603050405020304" pitchFamily="18" charset="0"/>
              </a:rPr>
            </a:br>
            <a:r>
              <a:rPr lang="zh-CN" altLang="en-US" sz="4800" b="1" dirty="0">
                <a:latin typeface="Times New Roman" panose="02020603050405020304" pitchFamily="18" charset="0"/>
                <a:cs typeface="Times New Roman" panose="02020603050405020304" pitchFamily="18" charset="0"/>
              </a:rPr>
              <a:t>关系和匹配网络</a:t>
            </a:r>
            <a:endParaRPr lang="zh-CN" altLang="zh-C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122870"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a:t>
            </a:r>
            <a:r>
              <a:rPr lang="en-US" altLang="zh-CN" sz="2800" b="1" dirty="0">
                <a:solidFill>
                  <a:prstClr val="black"/>
                </a:solidFill>
                <a:latin typeface="等线" panose="02010600030101010101" charset="-122"/>
                <a:ea typeface="等线" panose="02010600030101010101" charset="-122"/>
              </a:rPr>
              <a:t> (2018)</a:t>
            </a:r>
            <a:endParaRPr lang="en-US" altLang="zh-CN" sz="2800" b="1" dirty="0">
              <a:solidFill>
                <a:prstClr val="black"/>
              </a:solidFill>
              <a:latin typeface="Times New Roman" panose="02020603050405020304" pitchFamily="18" charset="0"/>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cxnSp>
        <p:nvCxnSpPr>
          <p:cNvPr id="3" name="直接连接符 2">
            <a:extLst>
              <a:ext uri="{FF2B5EF4-FFF2-40B4-BE49-F238E27FC236}">
                <a16:creationId xmlns:a16="http://schemas.microsoft.com/office/drawing/2014/main" id="{C49DD04E-F038-41C9-99E4-BC8FC2DB427F}"/>
              </a:ext>
            </a:extLst>
          </p:cNvPr>
          <p:cNvCxnSpPr/>
          <p:nvPr/>
        </p:nvCxnSpPr>
        <p:spPr>
          <a:xfrm>
            <a:off x="1046747" y="1515450"/>
            <a:ext cx="2880000" cy="0"/>
          </a:xfrm>
          <a:prstGeom prst="line">
            <a:avLst/>
          </a:prstGeom>
          <a:ln w="9525"/>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8B61C447-C8AC-45FF-A385-4DBBC3C635DB}"/>
              </a:ext>
            </a:extLst>
          </p:cNvPr>
          <p:cNvSpPr txBox="1"/>
          <p:nvPr/>
        </p:nvSpPr>
        <p:spPr>
          <a:xfrm>
            <a:off x="930347" y="841410"/>
            <a:ext cx="4833144" cy="1200329"/>
          </a:xfrm>
          <a:prstGeom prst="rect">
            <a:avLst/>
          </a:prstGeom>
          <a:noFill/>
        </p:spPr>
        <p:txBody>
          <a:bodyPr wrap="square" rtlCol="0">
            <a:spAutoFit/>
          </a:bodyPr>
          <a:lstStyle/>
          <a:p>
            <a:pPr>
              <a:defRPr/>
            </a:pPr>
            <a:r>
              <a:rPr lang="en-US" altLang="zh-CN" sz="3600" dirty="0">
                <a:solidFill>
                  <a:prstClr val="black"/>
                </a:solidFill>
                <a:latin typeface="Times New Roman" panose="02020603050405020304" pitchFamily="18" charset="0"/>
                <a:ea typeface="等线" panose="02010600030101010101" charset="-122"/>
              </a:rPr>
              <a:t>2.1 </a:t>
            </a:r>
            <a:r>
              <a:rPr lang="zh-CN" altLang="en-US" sz="3600" dirty="0">
                <a:solidFill>
                  <a:prstClr val="black"/>
                </a:solidFill>
                <a:latin typeface="Times New Roman" panose="02020603050405020304" pitchFamily="18" charset="0"/>
                <a:ea typeface="等线" panose="02010600030101010101" charset="-122"/>
              </a:rPr>
              <a:t>简介</a:t>
            </a:r>
            <a:endParaRPr lang="en-US" altLang="zh-CN" sz="3600" dirty="0">
              <a:solidFill>
                <a:prstClr val="black"/>
              </a:solidFill>
              <a:latin typeface="Times New Roman" panose="02020603050405020304" pitchFamily="18" charset="0"/>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4" name="矩形 3">
            <a:extLst>
              <a:ext uri="{FF2B5EF4-FFF2-40B4-BE49-F238E27FC236}">
                <a16:creationId xmlns:a16="http://schemas.microsoft.com/office/drawing/2014/main" id="{F2F521A3-60FA-4AA9-BEBC-F5F190352293}"/>
              </a:ext>
            </a:extLst>
          </p:cNvPr>
          <p:cNvSpPr/>
          <p:nvPr/>
        </p:nvSpPr>
        <p:spPr>
          <a:xfrm>
            <a:off x="921662" y="1633421"/>
            <a:ext cx="10542520" cy="3373937"/>
          </a:xfrm>
          <a:prstGeom prst="rect">
            <a:avLst/>
          </a:prstGeom>
        </p:spPr>
        <p:txBody>
          <a:bodyPr wrap="square">
            <a:spAutoFit/>
          </a:bodyPr>
          <a:lstStyle/>
          <a:p>
            <a:pPr lvl="0">
              <a:lnSpc>
                <a:spcPct val="150000"/>
              </a:lnSpc>
              <a:defRPr/>
            </a:pPr>
            <a:r>
              <a:rPr lang="zh-CN" altLang="en-US" b="0" i="0" dirty="0">
                <a:solidFill>
                  <a:srgbClr val="121212"/>
                </a:solidFill>
                <a:effectLst/>
                <a:latin typeface="-apple-system"/>
              </a:rPr>
              <a:t>         虽然</a:t>
            </a:r>
            <a:r>
              <a:rPr lang="en-US" altLang="zh-CN" b="0" i="0" dirty="0">
                <a:solidFill>
                  <a:srgbClr val="121212"/>
                </a:solidFill>
                <a:effectLst/>
                <a:latin typeface="-apple-system"/>
              </a:rPr>
              <a:t>few-shot learning</a:t>
            </a:r>
            <a:r>
              <a:rPr lang="zh-CN" altLang="en-US" b="0" i="0" dirty="0">
                <a:solidFill>
                  <a:srgbClr val="121212"/>
                </a:solidFill>
                <a:effectLst/>
                <a:latin typeface="-apple-system"/>
              </a:rPr>
              <a:t>前景不错，然而现有的</a:t>
            </a:r>
            <a:r>
              <a:rPr lang="en-US" altLang="zh-CN" b="0" i="0" dirty="0">
                <a:solidFill>
                  <a:srgbClr val="121212"/>
                </a:solidFill>
                <a:effectLst/>
                <a:latin typeface="-apple-system"/>
              </a:rPr>
              <a:t>few-shot learning</a:t>
            </a:r>
            <a:r>
              <a:rPr lang="zh-CN" altLang="en-US" b="0" i="0" dirty="0">
                <a:solidFill>
                  <a:srgbClr val="121212"/>
                </a:solidFill>
                <a:effectLst/>
                <a:latin typeface="-apple-system"/>
              </a:rPr>
              <a:t>方法需要复杂的推理机制，复杂的</a:t>
            </a:r>
            <a:r>
              <a:rPr lang="en-US" altLang="zh-CN" b="0" i="0" dirty="0">
                <a:solidFill>
                  <a:srgbClr val="121212"/>
                </a:solidFill>
                <a:effectLst/>
                <a:latin typeface="-apple-system"/>
              </a:rPr>
              <a:t>RNN</a:t>
            </a:r>
            <a:r>
              <a:rPr lang="zh-CN" altLang="en-US" b="0" i="0" dirty="0">
                <a:solidFill>
                  <a:srgbClr val="121212"/>
                </a:solidFill>
                <a:effectLst/>
                <a:latin typeface="-apple-system"/>
              </a:rPr>
              <a:t>架构或微调目标任务。基于此，作者提出的方法旨在为</a:t>
            </a:r>
            <a:r>
              <a:rPr lang="en-US" altLang="zh-CN" b="0" i="0" dirty="0">
                <a:solidFill>
                  <a:srgbClr val="121212"/>
                </a:solidFill>
                <a:effectLst/>
                <a:latin typeface="-apple-system"/>
              </a:rPr>
              <a:t>few-shot learning</a:t>
            </a:r>
            <a:r>
              <a:rPr lang="zh-CN" altLang="en-US" b="0" i="0" dirty="0">
                <a:solidFill>
                  <a:srgbClr val="121212"/>
                </a:solidFill>
                <a:effectLst/>
                <a:latin typeface="-apple-system"/>
              </a:rPr>
              <a:t>训练一个可转移的深度度量。用于比较图像之间的关系，或图像与类描述（</a:t>
            </a:r>
            <a:r>
              <a:rPr lang="en-US" altLang="zh-CN" b="0" i="0" dirty="0">
                <a:solidFill>
                  <a:srgbClr val="121212"/>
                </a:solidFill>
                <a:effectLst/>
                <a:latin typeface="-apple-system"/>
              </a:rPr>
              <a:t>zero-shot learning</a:t>
            </a:r>
            <a:r>
              <a:rPr lang="zh-CN" altLang="en-US" b="0" i="0" dirty="0">
                <a:solidFill>
                  <a:srgbClr val="121212"/>
                </a:solidFill>
                <a:effectLst/>
                <a:latin typeface="-apple-system"/>
              </a:rPr>
              <a:t>）之间的关系。通过表达一个更深层次的归纳偏差（嵌入模块和关系模型的多个非线性阶段），可以更容易学习到问题的一个通用解。</a:t>
            </a:r>
            <a:endParaRPr lang="en-US" altLang="zh-CN" b="0" i="0" dirty="0">
              <a:solidFill>
                <a:srgbClr val="121212"/>
              </a:solidFill>
              <a:effectLst/>
              <a:latin typeface="-apple-system"/>
            </a:endParaRPr>
          </a:p>
          <a:p>
            <a:pPr lvl="0">
              <a:lnSpc>
                <a:spcPct val="150000"/>
              </a:lnSpc>
              <a:defRPr/>
            </a:pPr>
            <a:r>
              <a:rPr lang="en-US" altLang="zh-CN" dirty="0">
                <a:solidFill>
                  <a:srgbClr val="121212"/>
                </a:solidFill>
                <a:latin typeface="-apple-system"/>
              </a:rPr>
              <a:t>         </a:t>
            </a:r>
            <a:r>
              <a:rPr lang="zh-CN" altLang="en-US" b="0" i="0" dirty="0">
                <a:solidFill>
                  <a:srgbClr val="121212"/>
                </a:solidFill>
                <a:effectLst/>
                <a:latin typeface="-apple-system"/>
              </a:rPr>
              <a:t>作者提出了一个双分支的</a:t>
            </a:r>
            <a:r>
              <a:rPr lang="en-US" altLang="zh-CN" b="0" i="0" dirty="0">
                <a:solidFill>
                  <a:srgbClr val="121212"/>
                </a:solidFill>
                <a:effectLst/>
                <a:latin typeface="-apple-system"/>
              </a:rPr>
              <a:t>Relation Network</a:t>
            </a:r>
            <a:r>
              <a:rPr lang="zh-CN" altLang="en-US" b="0" i="0" dirty="0">
                <a:solidFill>
                  <a:srgbClr val="121212"/>
                </a:solidFill>
                <a:effectLst/>
                <a:latin typeface="-apple-system"/>
              </a:rPr>
              <a:t>（关系网络），它通过学习比较查询图片和标记样本图片来执行</a:t>
            </a:r>
            <a:r>
              <a:rPr lang="en-US" altLang="zh-CN" b="0" i="0" dirty="0">
                <a:solidFill>
                  <a:srgbClr val="121212"/>
                </a:solidFill>
                <a:effectLst/>
                <a:latin typeface="-apple-system"/>
              </a:rPr>
              <a:t>few-shot</a:t>
            </a:r>
            <a:r>
              <a:rPr lang="zh-CN" altLang="en-US" b="0" i="0" dirty="0">
                <a:solidFill>
                  <a:srgbClr val="121212"/>
                </a:solidFill>
                <a:effectLst/>
                <a:latin typeface="-apple-system"/>
              </a:rPr>
              <a:t>识别。首先，嵌入模块生成查询图像和标记图像的表示，然后通过关系模块比较这些</a:t>
            </a:r>
            <a:r>
              <a:rPr lang="en-US" altLang="zh-CN" b="0" i="0" dirty="0">
                <a:solidFill>
                  <a:srgbClr val="121212"/>
                </a:solidFill>
                <a:effectLst/>
                <a:latin typeface="-apple-system"/>
              </a:rPr>
              <a:t>embedding</a:t>
            </a:r>
            <a:r>
              <a:rPr lang="zh-CN" altLang="en-US" b="0" i="0" dirty="0">
                <a:solidFill>
                  <a:srgbClr val="121212"/>
                </a:solidFill>
                <a:effectLst/>
                <a:latin typeface="-apple-system"/>
              </a:rPr>
              <a:t>，来确定它们是否来自匹配的类别。此方法可以推广到</a:t>
            </a:r>
            <a:r>
              <a:rPr lang="en-US" altLang="zh-CN" b="0" i="0" dirty="0">
                <a:solidFill>
                  <a:srgbClr val="121212"/>
                </a:solidFill>
                <a:effectLst/>
                <a:latin typeface="-apple-system"/>
              </a:rPr>
              <a:t>one-shot</a:t>
            </a:r>
            <a:r>
              <a:rPr lang="zh-CN" altLang="en-US" b="0" i="0" dirty="0">
                <a:solidFill>
                  <a:srgbClr val="121212"/>
                </a:solidFill>
                <a:effectLst/>
                <a:latin typeface="-apple-system"/>
              </a:rPr>
              <a:t>、</a:t>
            </a:r>
            <a:r>
              <a:rPr lang="en-US" altLang="zh-CN" b="0" i="0" dirty="0">
                <a:solidFill>
                  <a:srgbClr val="121212"/>
                </a:solidFill>
                <a:effectLst/>
                <a:latin typeface="-apple-system"/>
              </a:rPr>
              <a:t>few-shot</a:t>
            </a:r>
            <a:r>
              <a:rPr lang="zh-CN" altLang="en-US" b="0" i="0" dirty="0">
                <a:solidFill>
                  <a:srgbClr val="121212"/>
                </a:solidFill>
                <a:effectLst/>
                <a:latin typeface="-apple-system"/>
              </a:rPr>
              <a:t>、</a:t>
            </a:r>
            <a:r>
              <a:rPr lang="en-US" altLang="zh-CN" b="0" i="0" dirty="0">
                <a:solidFill>
                  <a:srgbClr val="121212"/>
                </a:solidFill>
                <a:effectLst/>
                <a:latin typeface="-apple-system"/>
              </a:rPr>
              <a:t>zero-shot learning</a:t>
            </a:r>
            <a:r>
              <a:rPr lang="zh-CN" altLang="en-US" b="0" i="0" dirty="0">
                <a:solidFill>
                  <a:srgbClr val="121212"/>
                </a:solidFill>
                <a:effectLst/>
                <a:latin typeface="-apple-system"/>
              </a:rPr>
              <a:t>等问题</a:t>
            </a:r>
            <a:r>
              <a:rPr lang="zh-CN" altLang="en-US" b="0" i="0">
                <a:solidFill>
                  <a:srgbClr val="121212"/>
                </a:solidFill>
                <a:effectLst/>
                <a:latin typeface="-apple-system"/>
              </a:rPr>
              <a:t>上。</a:t>
            </a:r>
            <a:endParaRPr lang="zh-CN" altLang="en-US" dirty="0">
              <a:solidFill>
                <a:srgbClr val="4D4D4D"/>
              </a:solidFill>
              <a:latin typeface="-apple-system"/>
            </a:endParaRPr>
          </a:p>
        </p:txBody>
      </p:sp>
      <p:sp>
        <p:nvSpPr>
          <p:cNvPr id="8" name="文本框 7">
            <a:extLst>
              <a:ext uri="{FF2B5EF4-FFF2-40B4-BE49-F238E27FC236}">
                <a16:creationId xmlns:a16="http://schemas.microsoft.com/office/drawing/2014/main" id="{6FCA8B4C-3726-4AC8-B2D9-3BE2DB425D30}"/>
              </a:ext>
            </a:extLst>
          </p:cNvPr>
          <p:cNvSpPr txBox="1"/>
          <p:nvPr/>
        </p:nvSpPr>
        <p:spPr>
          <a:xfrm>
            <a:off x="719133" y="6314036"/>
            <a:ext cx="7994406" cy="369332"/>
          </a:xfrm>
          <a:prstGeom prst="rect">
            <a:avLst/>
          </a:prstGeom>
          <a:noFill/>
        </p:spPr>
        <p:txBody>
          <a:bodyPr wrap="square">
            <a:spAutoFit/>
          </a:bodyPr>
          <a:lstStyle/>
          <a:p>
            <a:r>
              <a:rPr lang="zh-CN" altLang="en-US" dirty="0"/>
              <a:t>代码参考：https://github.com/floodsung/LearningToCompare_FSL</a:t>
            </a:r>
          </a:p>
        </p:txBody>
      </p:sp>
    </p:spTree>
    <p:extLst>
      <p:ext uri="{BB962C8B-B14F-4D97-AF65-F5344CB8AC3E}">
        <p14:creationId xmlns:p14="http://schemas.microsoft.com/office/powerpoint/2010/main" val="193774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527316" cy="1384995"/>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5"/>
          <a:stretch>
            <a:fillRect/>
          </a:stretch>
        </p:blipFill>
        <p:spPr>
          <a:xfrm>
            <a:off x="10926618" y="171581"/>
            <a:ext cx="1075129" cy="1075129"/>
          </a:xfrm>
          <a:prstGeom prst="rect">
            <a:avLst/>
          </a:prstGeom>
        </p:spPr>
      </p:pic>
      <p:cxnSp>
        <p:nvCxnSpPr>
          <p:cNvPr id="3" name="直接连接符 2">
            <a:extLst>
              <a:ext uri="{FF2B5EF4-FFF2-40B4-BE49-F238E27FC236}">
                <a16:creationId xmlns:a16="http://schemas.microsoft.com/office/drawing/2014/main" id="{C49DD04E-F038-41C9-99E4-BC8FC2DB427F}"/>
              </a:ext>
            </a:extLst>
          </p:cNvPr>
          <p:cNvCxnSpPr/>
          <p:nvPr/>
        </p:nvCxnSpPr>
        <p:spPr>
          <a:xfrm>
            <a:off x="1046747" y="1515450"/>
            <a:ext cx="2880000" cy="0"/>
          </a:xfrm>
          <a:prstGeom prst="line">
            <a:avLst/>
          </a:prstGeom>
          <a:ln w="9525"/>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8B61C447-C8AC-45FF-A385-4DBBC3C635DB}"/>
              </a:ext>
            </a:extLst>
          </p:cNvPr>
          <p:cNvSpPr txBox="1"/>
          <p:nvPr/>
        </p:nvSpPr>
        <p:spPr>
          <a:xfrm>
            <a:off x="930347" y="841410"/>
            <a:ext cx="4833144" cy="1200329"/>
          </a:xfrm>
          <a:prstGeom prst="rect">
            <a:avLst/>
          </a:prstGeom>
          <a:noFill/>
        </p:spPr>
        <p:txBody>
          <a:bodyPr wrap="square" rtlCol="0">
            <a:spAutoFit/>
          </a:bodyPr>
          <a:lstStyle/>
          <a:p>
            <a:pPr>
              <a:defRPr/>
            </a:pPr>
            <a:r>
              <a:rPr lang="en-US" altLang="zh-CN" sz="3600" dirty="0">
                <a:solidFill>
                  <a:prstClr val="black"/>
                </a:solidFill>
                <a:latin typeface="Times New Roman" panose="02020603050405020304" pitchFamily="18" charset="0"/>
                <a:ea typeface="等线" panose="02010600030101010101" charset="-122"/>
              </a:rPr>
              <a:t>2.2 </a:t>
            </a:r>
            <a:r>
              <a:rPr lang="zh-CN" altLang="en-US" sz="3600" dirty="0">
                <a:solidFill>
                  <a:prstClr val="black"/>
                </a:solidFill>
                <a:latin typeface="Times New Roman" panose="02020603050405020304" pitchFamily="18" charset="0"/>
                <a:ea typeface="等线" panose="02010600030101010101" charset="-122"/>
              </a:rPr>
              <a:t>模型架构</a:t>
            </a:r>
            <a:endParaRPr lang="en-US" altLang="zh-CN" sz="3600" dirty="0">
              <a:solidFill>
                <a:prstClr val="black"/>
              </a:solidFill>
              <a:latin typeface="Times New Roman" panose="02020603050405020304" pitchFamily="18" charset="0"/>
              <a:ea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2F521A3-60FA-4AA9-BEBC-F5F190352293}"/>
                  </a:ext>
                </a:extLst>
              </p:cNvPr>
              <p:cNvSpPr/>
              <p:nvPr/>
            </p:nvSpPr>
            <p:spPr>
              <a:xfrm>
                <a:off x="719133" y="1515450"/>
                <a:ext cx="10542520" cy="4514954"/>
              </a:xfrm>
              <a:prstGeom prst="rect">
                <a:avLst/>
              </a:prstGeom>
            </p:spPr>
            <p:txBody>
              <a:bodyPr wrap="square">
                <a:spAutoFit/>
              </a:bodyPr>
              <a:lstStyle/>
              <a:p>
                <a:pPr lvl="0">
                  <a:lnSpc>
                    <a:spcPct val="150000"/>
                  </a:lnSpc>
                  <a:defRPr/>
                </a:pPr>
                <a:r>
                  <a:rPr lang="en-US" altLang="zh-CN" dirty="0">
                    <a:solidFill>
                      <a:srgbClr val="4D4D4D"/>
                    </a:solidFill>
                    <a:latin typeface="-apple-system"/>
                  </a:rPr>
                  <a:t>        </a:t>
                </a:r>
                <a:r>
                  <a:rPr lang="zh-CN" altLang="en-US" dirty="0">
                    <a:solidFill>
                      <a:srgbClr val="4D4D4D"/>
                    </a:solidFill>
                    <a:latin typeface="-apple-system"/>
                  </a:rPr>
                  <a:t>关系网络由两个重要的函数组成：嵌入函数</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a:solidFill>
                              <a:srgbClr val="4D4D4D"/>
                            </a:solidFill>
                            <a:latin typeface="Cambria Math" panose="02040503050406030204" pitchFamily="18" charset="0"/>
                          </a:rPr>
                          <m:t>𝑓</m:t>
                        </m:r>
                      </m:e>
                      <m:sub>
                        <m:r>
                          <a:rPr lang="zh-CN" altLang="en-US">
                            <a:solidFill>
                              <a:srgbClr val="4D4D4D"/>
                            </a:solidFill>
                            <a:latin typeface="Cambria Math" panose="02040503050406030204" pitchFamily="18" charset="0"/>
                          </a:rPr>
                          <m:t>𝜑</m:t>
                        </m:r>
                      </m:sub>
                    </m:sSub>
                  </m:oMath>
                </a14:m>
                <a:r>
                  <a:rPr lang="zh-CN" altLang="en-US" dirty="0">
                    <a:solidFill>
                      <a:srgbClr val="4D4D4D"/>
                    </a:solidFill>
                    <a:latin typeface="-apple-system"/>
                  </a:rPr>
                  <a:t>和关系函数</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a:solidFill>
                              <a:srgbClr val="4D4D4D"/>
                            </a:solidFill>
                            <a:latin typeface="Cambria Math" panose="02040503050406030204" pitchFamily="18" charset="0"/>
                          </a:rPr>
                          <m:t>𝑔</m:t>
                        </m:r>
                      </m:e>
                      <m:sub>
                        <m:r>
                          <a:rPr lang="zh-CN" altLang="el-GR">
                            <a:solidFill>
                              <a:srgbClr val="4D4D4D"/>
                            </a:solidFill>
                            <a:latin typeface="Cambria Math" panose="02040503050406030204" pitchFamily="18" charset="0"/>
                          </a:rPr>
                          <m:t>𝜙</m:t>
                        </m:r>
                      </m:sub>
                    </m:sSub>
                    <m:r>
                      <a:rPr lang="zh-CN" altLang="en-US">
                        <a:solidFill>
                          <a:srgbClr val="4D4D4D"/>
                        </a:solidFill>
                        <a:latin typeface="Cambria Math" panose="02040503050406030204" pitchFamily="18" charset="0"/>
                      </a:rPr>
                      <m:t> </m:t>
                    </m:r>
                    <m:r>
                      <a:rPr lang="zh-CN" altLang="en-US" i="1">
                        <a:solidFill>
                          <a:srgbClr val="4D4D4D"/>
                        </a:solidFill>
                        <a:latin typeface="Cambria Math" panose="02040503050406030204" pitchFamily="18" charset="0"/>
                      </a:rPr>
                      <m:t>：</m:t>
                    </m:r>
                  </m:oMath>
                </a14:m>
                <a:endParaRPr lang="en-US" altLang="zh-CN" dirty="0">
                  <a:solidFill>
                    <a:srgbClr val="4D4D4D"/>
                  </a:solidFill>
                  <a:latin typeface="-apple-system"/>
                </a:endParaRPr>
              </a:p>
              <a:p>
                <a:pPr lvl="0">
                  <a:lnSpc>
                    <a:spcPct val="150000"/>
                  </a:lnSpc>
                  <a:defRPr/>
                </a:pPr>
                <a:r>
                  <a:rPr lang="en-US" altLang="zh-CN" dirty="0">
                    <a:solidFill>
                      <a:srgbClr val="4D4D4D"/>
                    </a:solidFill>
                    <a:latin typeface="-apple-system"/>
                  </a:rPr>
                  <a:t>        	a.</a:t>
                </a:r>
                <a:r>
                  <a:rPr lang="zh-CN" altLang="en-US" dirty="0">
                    <a:solidFill>
                      <a:srgbClr val="4D4D4D"/>
                    </a:solidFill>
                    <a:latin typeface="-apple-system"/>
                  </a:rPr>
                  <a:t>嵌入函数</a:t>
                </a:r>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𝑓</m:t>
                        </m:r>
                      </m:e>
                      <m:sub>
                        <m:r>
                          <a:rPr lang="zh-CN" altLang="en-US" b="0" i="1" smtClean="0">
                            <a:solidFill>
                              <a:srgbClr val="4D4D4D"/>
                            </a:solidFill>
                            <a:effectLst/>
                            <a:latin typeface="Cambria Math" panose="02040503050406030204" pitchFamily="18" charset="0"/>
                          </a:rPr>
                          <m:t>𝜑</m:t>
                        </m:r>
                      </m:sub>
                    </m:sSub>
                  </m:oMath>
                </a14:m>
                <a:r>
                  <a:rPr lang="zh-CN" altLang="en-US" dirty="0">
                    <a:solidFill>
                      <a:srgbClr val="4D4D4D"/>
                    </a:solidFill>
                    <a:latin typeface="-apple-system"/>
                  </a:rPr>
                  <a:t>用于从输入</a:t>
                </a:r>
                <a14:m>
                  <m:oMath xmlns:m="http://schemas.openxmlformats.org/officeDocument/2006/math">
                    <m:sSub>
                      <m:sSubPr>
                        <m:ctrlPr>
                          <a:rPr lang="en-US" altLang="zh-CN" i="1" smtClean="0">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i</m:t>
                        </m:r>
                      </m:sub>
                    </m:sSub>
                    <m:r>
                      <a:rPr lang="en-US" altLang="zh-CN" i="1" smtClean="0">
                        <a:solidFill>
                          <a:srgbClr val="4D4D4D"/>
                        </a:solidFill>
                        <a:latin typeface="Cambria Math" panose="02040503050406030204" pitchFamily="18" charset="0"/>
                        <a:ea typeface="Cambria Math" panose="02040503050406030204" pitchFamily="18" charset="0"/>
                      </a:rPr>
                      <m:t>∈</m:t>
                    </m:r>
                    <m:d>
                      <m:dPr>
                        <m:begChr m:val="{"/>
                        <m:endChr m:val="}"/>
                        <m:ctrlPr>
                          <a:rPr lang="en-US" altLang="zh-CN" i="1" smtClean="0">
                            <a:solidFill>
                              <a:srgbClr val="4D4D4D"/>
                            </a:solidFill>
                            <a:latin typeface="Cambria Math" panose="02040503050406030204" pitchFamily="18" charset="0"/>
                            <a:ea typeface="Cambria Math" panose="02040503050406030204" pitchFamily="18" charset="0"/>
                          </a:rPr>
                        </m:ctrlPr>
                      </m:dPr>
                      <m:e>
                        <m:r>
                          <m:rPr>
                            <m:sty m:val="p"/>
                          </m:rPr>
                          <a:rPr lang="en-US" altLang="zh-CN" i="1">
                            <a:solidFill>
                              <a:srgbClr val="4D4D4D"/>
                            </a:solidFill>
                            <a:latin typeface="Cambria Math" panose="02040503050406030204" pitchFamily="18" charset="0"/>
                            <a:ea typeface="Cambria Math" panose="02040503050406030204" pitchFamily="18" charset="0"/>
                          </a:rPr>
                          <m:t>Support</m:t>
                        </m:r>
                        <m:r>
                          <a:rPr lang="en-US" altLang="zh-CN" b="0" i="1" smtClean="0">
                            <a:solidFill>
                              <a:srgbClr val="4D4D4D"/>
                            </a:solidFill>
                            <a:latin typeface="Cambria Math" panose="02040503050406030204" pitchFamily="18" charset="0"/>
                            <a:ea typeface="Cambria Math" panose="02040503050406030204" pitchFamily="18" charset="0"/>
                          </a:rPr>
                          <m:t> </m:t>
                        </m:r>
                        <m:r>
                          <m:rPr>
                            <m:sty m:val="p"/>
                          </m:rPr>
                          <a:rPr lang="en-US" altLang="zh-CN" i="1">
                            <a:solidFill>
                              <a:srgbClr val="4D4D4D"/>
                            </a:solidFill>
                            <a:latin typeface="Cambria Math" panose="02040503050406030204" pitchFamily="18" charset="0"/>
                            <a:ea typeface="Cambria Math" panose="02040503050406030204" pitchFamily="18" charset="0"/>
                          </a:rPr>
                          <m:t>Set</m:t>
                        </m:r>
                      </m:e>
                    </m:d>
                  </m:oMath>
                </a14:m>
                <a:r>
                  <a:rPr lang="zh-CN" altLang="en-US" dirty="0">
                    <a:solidFill>
                      <a:srgbClr val="4D4D4D"/>
                    </a:solidFill>
                    <a:latin typeface="-apple-system"/>
                  </a:rPr>
                  <a:t>和</a:t>
                </a:r>
                <a14:m>
                  <m:oMath xmlns:m="http://schemas.openxmlformats.org/officeDocument/2006/math">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j</m:t>
                        </m:r>
                      </m:sub>
                    </m:sSub>
                    <m:r>
                      <a:rPr lang="en-US" altLang="zh-CN" i="1">
                        <a:solidFill>
                          <a:srgbClr val="4D4D4D"/>
                        </a:solidFill>
                        <a:latin typeface="Cambria Math" panose="02040503050406030204" pitchFamily="18" charset="0"/>
                        <a:ea typeface="Cambria Math" panose="02040503050406030204" pitchFamily="18" charset="0"/>
                      </a:rPr>
                      <m:t>∈</m:t>
                    </m:r>
                    <m:d>
                      <m:dPr>
                        <m:begChr m:val="{"/>
                        <m:endChr m:val="}"/>
                        <m:ctrlPr>
                          <a:rPr lang="en-US" altLang="zh-CN" i="1">
                            <a:solidFill>
                              <a:srgbClr val="4D4D4D"/>
                            </a:solidFill>
                            <a:latin typeface="Cambria Math" panose="02040503050406030204" pitchFamily="18" charset="0"/>
                            <a:ea typeface="Cambria Math" panose="02040503050406030204" pitchFamily="18" charset="0"/>
                          </a:rPr>
                        </m:ctrlPr>
                      </m:dPr>
                      <m:e>
                        <m:r>
                          <m:rPr>
                            <m:sty m:val="p"/>
                          </m:rPr>
                          <a:rPr lang="en-US" altLang="zh-CN" i="1" smtClean="0">
                            <a:solidFill>
                              <a:srgbClr val="4D4D4D"/>
                            </a:solidFill>
                            <a:latin typeface="Cambria Math" panose="02040503050406030204" pitchFamily="18" charset="0"/>
                            <a:ea typeface="Cambria Math" panose="02040503050406030204" pitchFamily="18" charset="0"/>
                          </a:rPr>
                          <m:t>Query</m:t>
                        </m:r>
                        <m:r>
                          <a:rPr lang="en-US" altLang="zh-CN" i="1">
                            <a:solidFill>
                              <a:srgbClr val="4D4D4D"/>
                            </a:solidFill>
                            <a:latin typeface="Cambria Math" panose="02040503050406030204" pitchFamily="18" charset="0"/>
                            <a:ea typeface="Cambria Math" panose="02040503050406030204" pitchFamily="18" charset="0"/>
                          </a:rPr>
                          <m:t> </m:t>
                        </m:r>
                        <m:r>
                          <m:rPr>
                            <m:sty m:val="p"/>
                          </m:rPr>
                          <a:rPr lang="en-US" altLang="zh-CN" i="1">
                            <a:solidFill>
                              <a:srgbClr val="4D4D4D"/>
                            </a:solidFill>
                            <a:latin typeface="Cambria Math" panose="02040503050406030204" pitchFamily="18" charset="0"/>
                            <a:ea typeface="Cambria Math" panose="02040503050406030204" pitchFamily="18" charset="0"/>
                          </a:rPr>
                          <m:t>Set</m:t>
                        </m:r>
                      </m:e>
                    </m:d>
                  </m:oMath>
                </a14:m>
                <a:r>
                  <a:rPr lang="zh-CN" altLang="en-US" dirty="0">
                    <a:solidFill>
                      <a:srgbClr val="4D4D4D"/>
                    </a:solidFill>
                    <a:latin typeface="-apple-system"/>
                  </a:rPr>
                  <a:t>中提取特征</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smtClean="0">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i</m:t>
                            </m:r>
                          </m:sub>
                        </m:sSub>
                      </m:e>
                    </m:d>
                  </m:oMath>
                </a14:m>
                <a:r>
                  <a:rPr lang="zh-CN" altLang="en-US" dirty="0">
                    <a:solidFill>
                      <a:srgbClr val="4D4D4D"/>
                    </a:solidFill>
                    <a:latin typeface="-apple-system"/>
                  </a:rPr>
                  <a:t>和</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j</m:t>
                            </m:r>
                          </m:sub>
                        </m:sSub>
                      </m:e>
                    </m:d>
                    <m:r>
                      <a:rPr lang="en-US" altLang="zh-CN" i="1">
                        <a:solidFill>
                          <a:srgbClr val="4D4D4D"/>
                        </a:solidFill>
                        <a:latin typeface="Cambria Math" panose="02040503050406030204" pitchFamily="18" charset="0"/>
                      </a:rPr>
                      <m:t> </m:t>
                    </m:r>
                  </m:oMath>
                </a14:m>
                <a:r>
                  <a:rPr lang="zh-CN" altLang="en-US" dirty="0">
                    <a:solidFill>
                      <a:srgbClr val="4D4D4D"/>
                    </a:solidFill>
                    <a:latin typeface="-apple-system"/>
                  </a:rPr>
                  <a:t>，如果输入是图像，那么可以使用卷积网络作为嵌入函数，它会提供图像的特征向量，如果输入是文本，那么可以使用</a:t>
                </a:r>
                <a:r>
                  <a:rPr lang="en-US" altLang="zh-CN" dirty="0">
                    <a:solidFill>
                      <a:srgbClr val="4D4D4D"/>
                    </a:solidFill>
                    <a:latin typeface="-apple-system"/>
                  </a:rPr>
                  <a:t>LSTM</a:t>
                </a:r>
                <a:r>
                  <a:rPr lang="zh-CN" altLang="en-US" dirty="0">
                    <a:solidFill>
                      <a:srgbClr val="4D4D4D"/>
                    </a:solidFill>
                    <a:latin typeface="-apple-system"/>
                  </a:rPr>
                  <a:t>网络获得文本的嵌入。</a:t>
                </a:r>
                <a:endParaRPr lang="en-US" altLang="zh-CN" dirty="0">
                  <a:solidFill>
                    <a:srgbClr val="4D4D4D"/>
                  </a:solidFill>
                  <a:latin typeface="-apple-system"/>
                </a:endParaRPr>
              </a:p>
              <a:p>
                <a:pPr lvl="0">
                  <a:lnSpc>
                    <a:spcPct val="150000"/>
                  </a:lnSpc>
                  <a:defRPr/>
                </a:pPr>
                <a:r>
                  <a:rPr lang="zh-CN" altLang="en-US" dirty="0">
                    <a:solidFill>
                      <a:srgbClr val="4D4D4D"/>
                    </a:solidFill>
                    <a:latin typeface="-apple-system"/>
                  </a:rPr>
                  <a:t>        </a:t>
                </a:r>
                <a:r>
                  <a:rPr lang="en-US" altLang="zh-CN" dirty="0">
                    <a:solidFill>
                      <a:srgbClr val="4D4D4D"/>
                    </a:solidFill>
                    <a:latin typeface="-apple-system"/>
                  </a:rPr>
                  <a:t>	b.</a:t>
                </a:r>
                <a:r>
                  <a:rPr lang="zh-CN" altLang="en-US" dirty="0">
                    <a:solidFill>
                      <a:srgbClr val="4D4D4D"/>
                    </a:solidFill>
                    <a:latin typeface="-apple-system"/>
                  </a:rPr>
                  <a:t>关系函数</a:t>
                </a:r>
                <a14:m>
                  <m:oMath xmlns:m="http://schemas.openxmlformats.org/officeDocument/2006/math">
                    <m:sSub>
                      <m:sSubPr>
                        <m:ctrlPr>
                          <a:rPr lang="en-US" altLang="zh-CN" i="1" smtClean="0">
                            <a:solidFill>
                              <a:srgbClr val="4D4D4D"/>
                            </a:solidFill>
                            <a:latin typeface="Cambria Math" panose="02040503050406030204" pitchFamily="18" charset="0"/>
                          </a:rPr>
                        </m:ctrlPr>
                      </m:sSubPr>
                      <m:e>
                        <m:r>
                          <a:rPr lang="en-US" altLang="zh-CN" b="0" i="1" smtClean="0">
                            <a:solidFill>
                              <a:srgbClr val="4D4D4D"/>
                            </a:solidFill>
                            <a:latin typeface="Cambria Math" panose="02040503050406030204" pitchFamily="18" charset="0"/>
                          </a:rPr>
                          <m:t>𝑔</m:t>
                        </m:r>
                      </m:e>
                      <m:sub>
                        <m:r>
                          <a:rPr lang="zh-CN" altLang="el-GR" i="1" smtClean="0">
                            <a:solidFill>
                              <a:srgbClr val="4D4D4D"/>
                            </a:solidFill>
                            <a:latin typeface="Cambria Math" panose="02040503050406030204" pitchFamily="18" charset="0"/>
                            <a:ea typeface="Cambria Math" panose="02040503050406030204" pitchFamily="18" charset="0"/>
                          </a:rPr>
                          <m:t>𝜙</m:t>
                        </m:r>
                      </m:sub>
                    </m:sSub>
                    <m:r>
                      <a:rPr lang="zh-CN" altLang="en-US" i="1">
                        <a:solidFill>
                          <a:srgbClr val="4D4D4D"/>
                        </a:solidFill>
                        <a:latin typeface="Cambria Math" panose="02040503050406030204" pitchFamily="18" charset="0"/>
                      </a:rPr>
                      <m:t> </m:t>
                    </m:r>
                  </m:oMath>
                </a14:m>
                <a:r>
                  <a:rPr lang="zh-CN" altLang="en-US" dirty="0">
                    <a:solidFill>
                      <a:srgbClr val="4D4D4D"/>
                    </a:solidFill>
                    <a:latin typeface="-apple-system"/>
                  </a:rPr>
                  <a:t>用于衡量支撑集特征向量</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i</m:t>
                            </m:r>
                          </m:sub>
                        </m:sSub>
                      </m:e>
                    </m:d>
                  </m:oMath>
                </a14:m>
                <a:r>
                  <a:rPr lang="zh-CN" altLang="en-US" dirty="0">
                    <a:solidFill>
                      <a:srgbClr val="4D4D4D"/>
                    </a:solidFill>
                    <a:latin typeface="-apple-system"/>
                  </a:rPr>
                  <a:t>和查询集特征向量</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j</m:t>
                            </m:r>
                          </m:sub>
                        </m:sSub>
                      </m:e>
                    </m:d>
                    <m:r>
                      <a:rPr lang="en-US" altLang="zh-CN" i="1">
                        <a:solidFill>
                          <a:srgbClr val="4D4D4D"/>
                        </a:solidFill>
                        <a:latin typeface="Cambria Math" panose="02040503050406030204" pitchFamily="18" charset="0"/>
                      </a:rPr>
                      <m:t> </m:t>
                    </m:r>
                  </m:oMath>
                </a14:m>
                <a:r>
                  <a:rPr lang="zh-CN" altLang="en-US" dirty="0">
                    <a:solidFill>
                      <a:srgbClr val="4D4D4D"/>
                    </a:solidFill>
                    <a:latin typeface="-apple-system"/>
                  </a:rPr>
                  <a:t>之间的相似性，得到二者在关系网络中的关系得分</a:t>
                </a:r>
                <a14:m>
                  <m:oMath xmlns:m="http://schemas.openxmlformats.org/officeDocument/2006/math">
                    <m:sSub>
                      <m:sSubPr>
                        <m:ctrlPr>
                          <a:rPr lang="en-US" altLang="zh-CN" i="1" smtClean="0">
                            <a:solidFill>
                              <a:srgbClr val="4D4D4D"/>
                            </a:solidFill>
                            <a:latin typeface="Cambria Math" panose="02040503050406030204" pitchFamily="18" charset="0"/>
                          </a:rPr>
                        </m:ctrlPr>
                      </m:sSubPr>
                      <m:e>
                        <m:r>
                          <a:rPr lang="en-US" altLang="zh-CN" b="0" i="1" smtClean="0">
                            <a:solidFill>
                              <a:srgbClr val="4D4D4D"/>
                            </a:solidFill>
                            <a:latin typeface="Cambria Math" panose="02040503050406030204" pitchFamily="18" charset="0"/>
                          </a:rPr>
                          <m:t>𝑟</m:t>
                        </m:r>
                      </m:e>
                      <m:sub>
                        <m:r>
                          <a:rPr lang="en-US" altLang="zh-CN" b="0" i="1" smtClean="0">
                            <a:solidFill>
                              <a:srgbClr val="4D4D4D"/>
                            </a:solidFill>
                            <a:latin typeface="Cambria Math" panose="02040503050406030204" pitchFamily="18" charset="0"/>
                          </a:rPr>
                          <m:t>𝑖𝑗</m:t>
                        </m:r>
                      </m:sub>
                    </m:sSub>
                    <m:r>
                      <a:rPr lang="en-US" altLang="zh-CN" b="0" i="1" smtClean="0">
                        <a:solidFill>
                          <a:srgbClr val="4D4D4D"/>
                        </a:solidFill>
                        <a:latin typeface="Cambria Math" panose="02040503050406030204" pitchFamily="18" charset="0"/>
                      </a:rPr>
                      <m:t>= </m:t>
                    </m:r>
                    <m:sSub>
                      <m:sSubPr>
                        <m:ctrlPr>
                          <a:rPr lang="en-US" altLang="zh-CN" i="1" smtClean="0">
                            <a:solidFill>
                              <a:srgbClr val="4D4D4D"/>
                            </a:solidFill>
                            <a:latin typeface="Cambria Math" panose="02040503050406030204" pitchFamily="18" charset="0"/>
                          </a:rPr>
                        </m:ctrlPr>
                      </m:sSubPr>
                      <m:e>
                        <m:r>
                          <a:rPr lang="en-US" altLang="zh-CN" b="0" i="1" smtClean="0">
                            <a:solidFill>
                              <a:srgbClr val="4D4D4D"/>
                            </a:solidFill>
                            <a:latin typeface="Cambria Math" panose="02040503050406030204" pitchFamily="18" charset="0"/>
                          </a:rPr>
                          <m:t>𝑔</m:t>
                        </m:r>
                      </m:e>
                      <m:sub>
                        <m:r>
                          <a:rPr lang="zh-CN" altLang="el-GR">
                            <a:solidFill>
                              <a:srgbClr val="4D4D4D"/>
                            </a:solidFill>
                            <a:latin typeface="Cambria Math" panose="02040503050406030204" pitchFamily="18" charset="0"/>
                          </a:rPr>
                          <m:t>𝜙</m:t>
                        </m:r>
                      </m:sub>
                    </m:sSub>
                    <m:d>
                      <m:dPr>
                        <m:ctrlPr>
                          <a:rPr lang="en-US" altLang="zh-CN" i="1" smtClean="0">
                            <a:solidFill>
                              <a:srgbClr val="4D4D4D"/>
                            </a:solidFill>
                            <a:latin typeface="Cambria Math" panose="02040503050406030204" pitchFamily="18" charset="0"/>
                          </a:rPr>
                        </m:ctrlPr>
                      </m:dPr>
                      <m:e>
                        <m:r>
                          <a:rPr lang="en-US" altLang="zh-CN" b="0" i="1" smtClean="0">
                            <a:solidFill>
                              <a:srgbClr val="4D4D4D"/>
                            </a:solidFill>
                            <a:latin typeface="Cambria Math" panose="02040503050406030204" pitchFamily="18" charset="0"/>
                          </a:rPr>
                          <m:t>𝑍</m:t>
                        </m:r>
                        <m:r>
                          <a:rPr lang="en-US" altLang="zh-CN" b="0" i="1" smtClean="0">
                            <a:solidFill>
                              <a:srgbClr val="4D4D4D"/>
                            </a:solidFill>
                            <a:latin typeface="Cambria Math" panose="02040503050406030204" pitchFamily="18" charset="0"/>
                          </a:rPr>
                          <m:t>(</m:t>
                        </m:r>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i</m:t>
                                </m:r>
                              </m:sub>
                            </m:sSub>
                          </m:e>
                        </m:d>
                        <m:r>
                          <a:rPr lang="en-US" altLang="zh-CN" b="0" i="1" smtClean="0">
                            <a:solidFill>
                              <a:srgbClr val="4D4D4D"/>
                            </a:solidFill>
                            <a:latin typeface="Cambria Math" panose="02040503050406030204" pitchFamily="18" charset="0"/>
                          </a:rPr>
                          <m:t>,</m:t>
                        </m:r>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j</m:t>
                                </m:r>
                              </m:sub>
                            </m:sSub>
                          </m:e>
                        </m:d>
                        <m:r>
                          <a:rPr lang="en-US" altLang="zh-CN" b="0" i="1" smtClean="0">
                            <a:solidFill>
                              <a:srgbClr val="4D4D4D"/>
                            </a:solidFill>
                            <a:latin typeface="Cambria Math" panose="02040503050406030204" pitchFamily="18" charset="0"/>
                          </a:rPr>
                          <m:t>)</m:t>
                        </m:r>
                      </m:e>
                    </m:d>
                  </m:oMath>
                </a14:m>
                <a:r>
                  <a:rPr lang="zh-CN" altLang="en-US" dirty="0">
                    <a:solidFill>
                      <a:srgbClr val="4D4D4D"/>
                    </a:solidFill>
                    <a:latin typeface="-apple-system"/>
                  </a:rPr>
                  <a:t>，其中</a:t>
                </a:r>
                <a:r>
                  <a:rPr lang="en-US" altLang="zh-CN" dirty="0">
                    <a:solidFill>
                      <a:srgbClr val="4D4D4D"/>
                    </a:solidFill>
                    <a:latin typeface="-apple-system"/>
                  </a:rPr>
                  <a:t>Z</a:t>
                </a:r>
                <a:r>
                  <a:rPr lang="zh-CN" altLang="en-US" dirty="0">
                    <a:solidFill>
                      <a:srgbClr val="4D4D4D"/>
                    </a:solidFill>
                    <a:latin typeface="-apple-system"/>
                  </a:rPr>
                  <a:t>为任意组合算子，用于将支撑集特征向量</a:t>
                </a:r>
                <a14:m>
                  <m:oMath xmlns:m="http://schemas.openxmlformats.org/officeDocument/2006/math">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r>
                      <a:rPr lang="zh-CN" altLang="en-US" i="1">
                        <a:solidFill>
                          <a:srgbClr val="4D4D4D"/>
                        </a:solidFill>
                        <a:latin typeface="Cambria Math" panose="02040503050406030204" pitchFamily="18" charset="0"/>
                      </a:rPr>
                      <m:t> </m:t>
                    </m:r>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i</m:t>
                            </m:r>
                          </m:sub>
                        </m:sSub>
                      </m:e>
                    </m:d>
                    <m:r>
                      <a:rPr lang="en-US" altLang="zh-CN" i="1">
                        <a:solidFill>
                          <a:srgbClr val="4D4D4D"/>
                        </a:solidFill>
                        <a:latin typeface="Cambria Math" panose="02040503050406030204" pitchFamily="18" charset="0"/>
                      </a:rPr>
                      <m:t>,</m:t>
                    </m:r>
                    <m:r>
                      <a:rPr lang="zh-CN" altLang="en-US" i="1" smtClean="0">
                        <a:solidFill>
                          <a:srgbClr val="4D4D4D"/>
                        </a:solidFill>
                        <a:latin typeface="Cambria Math" panose="02040503050406030204" pitchFamily="18" charset="0"/>
                      </a:rPr>
                      <m:t>和</m:t>
                    </m:r>
                    <m:r>
                      <m:rPr>
                        <m:nor/>
                      </m:rPr>
                      <a:rPr lang="zh-CN" altLang="en-US" dirty="0">
                        <a:solidFill>
                          <a:srgbClr val="4D4D4D"/>
                        </a:solidFill>
                        <a:latin typeface="-apple-system"/>
                      </a:rPr>
                      <m:t>查询集特征向量</m:t>
                    </m:r>
                    <m:sSub>
                      <m:sSubPr>
                        <m:ctrlPr>
                          <a:rPr lang="en-US" altLang="zh-CN" i="1">
                            <a:solidFill>
                              <a:srgbClr val="4D4D4D"/>
                            </a:solidFill>
                            <a:latin typeface="Cambria Math" panose="02040503050406030204" pitchFamily="18" charset="0"/>
                          </a:rPr>
                        </m:ctrlPr>
                      </m:sSubPr>
                      <m:e>
                        <m:r>
                          <a:rPr lang="en-US" altLang="zh-CN" i="1">
                            <a:solidFill>
                              <a:srgbClr val="4D4D4D"/>
                            </a:solidFill>
                            <a:latin typeface="Cambria Math" panose="02040503050406030204" pitchFamily="18" charset="0"/>
                          </a:rPr>
                          <m:t>𝑓</m:t>
                        </m:r>
                      </m:e>
                      <m:sub>
                        <m:r>
                          <a:rPr lang="zh-CN" altLang="en-US" i="1">
                            <a:solidFill>
                              <a:srgbClr val="4D4D4D"/>
                            </a:solidFill>
                            <a:latin typeface="Cambria Math" panose="02040503050406030204" pitchFamily="18" charset="0"/>
                          </a:rPr>
                          <m:t>𝜑</m:t>
                        </m:r>
                      </m:sub>
                    </m:sSub>
                    <m:d>
                      <m:dPr>
                        <m:ctrlPr>
                          <a:rPr lang="en-US" altLang="zh-CN" i="1">
                            <a:solidFill>
                              <a:srgbClr val="4D4D4D"/>
                            </a:solidFill>
                            <a:latin typeface="Cambria Math" panose="02040503050406030204" pitchFamily="18" charset="0"/>
                          </a:rPr>
                        </m:ctrlPr>
                      </m:dPr>
                      <m:e>
                        <m:sSub>
                          <m:sSubPr>
                            <m:ctrlPr>
                              <a:rPr lang="en-US" altLang="zh-CN" i="1">
                                <a:solidFill>
                                  <a:srgbClr val="4D4D4D"/>
                                </a:solidFill>
                                <a:latin typeface="Cambria Math" panose="02040503050406030204" pitchFamily="18" charset="0"/>
                              </a:rPr>
                            </m:ctrlPr>
                          </m:sSubPr>
                          <m:e>
                            <m:r>
                              <m:rPr>
                                <m:sty m:val="p"/>
                              </m:rPr>
                              <a:rPr lang="en-US" altLang="zh-CN" i="1">
                                <a:solidFill>
                                  <a:srgbClr val="4D4D4D"/>
                                </a:solidFill>
                                <a:latin typeface="Cambria Math" panose="02040503050406030204" pitchFamily="18" charset="0"/>
                              </a:rPr>
                              <m:t>x</m:t>
                            </m:r>
                          </m:e>
                          <m:sub>
                            <m:r>
                              <m:rPr>
                                <m:sty m:val="p"/>
                              </m:rPr>
                              <a:rPr lang="en-US" altLang="zh-CN" i="1">
                                <a:solidFill>
                                  <a:srgbClr val="4D4D4D"/>
                                </a:solidFill>
                                <a:latin typeface="Cambria Math" panose="02040503050406030204" pitchFamily="18" charset="0"/>
                              </a:rPr>
                              <m:t>j</m:t>
                            </m:r>
                          </m:sub>
                        </m:sSub>
                      </m:e>
                    </m:d>
                  </m:oMath>
                </a14:m>
                <a:r>
                  <a:rPr lang="zh-CN" altLang="en-US" dirty="0">
                    <a:solidFill>
                      <a:srgbClr val="4D4D4D"/>
                    </a:solidFill>
                    <a:latin typeface="-apple-system"/>
                  </a:rPr>
                  <a:t>组合起来。</a:t>
                </a:r>
                <a:endParaRPr lang="en-US" altLang="zh-CN" dirty="0">
                  <a:solidFill>
                    <a:srgbClr val="4D4D4D"/>
                  </a:solidFill>
                  <a:latin typeface="-apple-system"/>
                </a:endParaRPr>
              </a:p>
              <a:p>
                <a:pPr lvl="0">
                  <a:lnSpc>
                    <a:spcPct val="150000"/>
                  </a:lnSpc>
                  <a:defRPr/>
                </a:pPr>
                <a:r>
                  <a:rPr lang="en-US" altLang="zh-CN" dirty="0">
                    <a:solidFill>
                      <a:srgbClr val="4D4D4D"/>
                    </a:solidFill>
                    <a:latin typeface="-apple-system"/>
                  </a:rPr>
                  <a:t>        </a:t>
                </a:r>
                <a:r>
                  <a:rPr lang="zh-CN" altLang="en-US" dirty="0">
                    <a:solidFill>
                      <a:srgbClr val="4D4D4D"/>
                    </a:solidFill>
                    <a:latin typeface="-apple-system"/>
                  </a:rPr>
                  <a:t>最后根据关系得分来对查询数据分类。</a:t>
                </a:r>
                <a:endParaRPr lang="en-US" altLang="zh-CN" dirty="0">
                  <a:solidFill>
                    <a:srgbClr val="4D4D4D"/>
                  </a:solidFill>
                  <a:latin typeface="-apple-system"/>
                </a:endParaRPr>
              </a:p>
              <a:p>
                <a:pPr lvl="0">
                  <a:lnSpc>
                    <a:spcPct val="150000"/>
                  </a:lnSpc>
                  <a:defRPr/>
                </a:pPr>
                <a:r>
                  <a:rPr lang="en-US" altLang="zh-CN" dirty="0">
                    <a:solidFill>
                      <a:srgbClr val="4D4D4D"/>
                    </a:solidFill>
                    <a:latin typeface="-apple-system"/>
                  </a:rPr>
                  <a:t>        </a:t>
                </a:r>
                <a:r>
                  <a:rPr lang="zh-CN" altLang="en-US" dirty="0">
                    <a:solidFill>
                      <a:srgbClr val="4D4D4D"/>
                    </a:solidFill>
                    <a:latin typeface="-apple-system"/>
                  </a:rPr>
                  <a:t>在关系网络中的嵌入函数和关系函数均为可训练的神经网络。</a:t>
                </a:r>
                <a:r>
                  <a:rPr lang="zh-CN" altLang="en-US" b="0" i="0" dirty="0">
                    <a:solidFill>
                      <a:srgbClr val="4D4D4D"/>
                    </a:solidFill>
                    <a:effectLst/>
                    <a:latin typeface="-apple-system"/>
                  </a:rPr>
                  <a:t>所以简单来说，关系网络的创新点就是提出用神经网络，而不是像欧氏距离这种人工设计的度量去计算两个特征变量之间的匹配程度。</a:t>
                </a:r>
                <a:endParaRPr lang="zh-CN" altLang="en-US" dirty="0">
                  <a:solidFill>
                    <a:srgbClr val="4D4D4D"/>
                  </a:solidFill>
                  <a:latin typeface="-apple-system"/>
                </a:endParaRPr>
              </a:p>
            </p:txBody>
          </p:sp>
        </mc:Choice>
        <mc:Fallback xmlns="">
          <p:sp>
            <p:nvSpPr>
              <p:cNvPr id="4" name="矩形 3">
                <a:extLst>
                  <a:ext uri="{FF2B5EF4-FFF2-40B4-BE49-F238E27FC236}">
                    <a16:creationId xmlns:a16="http://schemas.microsoft.com/office/drawing/2014/main" id="{F2F521A3-60FA-4AA9-BEBC-F5F190352293}"/>
                  </a:ext>
                </a:extLst>
              </p:cNvPr>
              <p:cNvSpPr>
                <a:spLocks noRot="1" noChangeAspect="1" noMove="1" noResize="1" noEditPoints="1" noAdjustHandles="1" noChangeArrowheads="1" noChangeShapeType="1" noTextEdit="1"/>
              </p:cNvSpPr>
              <p:nvPr/>
            </p:nvSpPr>
            <p:spPr>
              <a:xfrm>
                <a:off x="719133" y="1515450"/>
                <a:ext cx="10542520" cy="4514954"/>
              </a:xfrm>
              <a:prstGeom prst="rect">
                <a:avLst/>
              </a:prstGeom>
              <a:blipFill>
                <a:blip r:embed="rId6"/>
                <a:stretch>
                  <a:fillRect l="-521" r="-347" b="-1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09391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29" y="174632"/>
            <a:ext cx="6711955"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6" name="文本框 5">
            <a:extLst>
              <a:ext uri="{FF2B5EF4-FFF2-40B4-BE49-F238E27FC236}">
                <a16:creationId xmlns:a16="http://schemas.microsoft.com/office/drawing/2014/main" id="{8B61C447-C8AC-45FF-A385-4DBBC3C635DB}"/>
              </a:ext>
            </a:extLst>
          </p:cNvPr>
          <p:cNvSpPr txBox="1"/>
          <p:nvPr/>
        </p:nvSpPr>
        <p:spPr>
          <a:xfrm>
            <a:off x="915238" y="811470"/>
            <a:ext cx="3499743" cy="584775"/>
          </a:xfrm>
          <a:prstGeom prst="rect">
            <a:avLst/>
          </a:prstGeom>
          <a:noFill/>
        </p:spPr>
        <p:txBody>
          <a:bodyPr wrap="square" rtlCol="0">
            <a:spAutoFit/>
          </a:bodyPr>
          <a:lstStyle/>
          <a:p>
            <a:pPr lvl="0">
              <a:defRPr/>
            </a:pPr>
            <a:r>
              <a:rPr lang="en-US" altLang="zh-CN" sz="3200" dirty="0">
                <a:solidFill>
                  <a:prstClr val="black"/>
                </a:solidFill>
                <a:latin typeface="Times New Roman" panose="02020603050405020304" pitchFamily="18" charset="0"/>
                <a:ea typeface="等线" panose="02010600030101010101" charset="-122"/>
              </a:rPr>
              <a:t>2.2.1 </a:t>
            </a:r>
            <a:r>
              <a:rPr lang="zh-CN" altLang="en-US" sz="3200" dirty="0">
                <a:solidFill>
                  <a:prstClr val="black"/>
                </a:solidFill>
                <a:latin typeface="Times New Roman" panose="02020603050405020304" pitchFamily="18" charset="0"/>
                <a:ea typeface="等线" panose="02010600030101010101" charset="-122"/>
              </a:rPr>
              <a:t>单样本学习</a:t>
            </a:r>
            <a:endParaRPr kumimoji="0" lang="en-US" altLang="zh-CN"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pic>
        <p:nvPicPr>
          <p:cNvPr id="8" name="图片 7">
            <a:extLst>
              <a:ext uri="{FF2B5EF4-FFF2-40B4-BE49-F238E27FC236}">
                <a16:creationId xmlns:a16="http://schemas.microsoft.com/office/drawing/2014/main" id="{FFFB59FB-A88A-45C8-8457-7B51C6980C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869" t="20326" r="11576" b="264"/>
          <a:stretch/>
        </p:blipFill>
        <p:spPr>
          <a:xfrm>
            <a:off x="6095999" y="1846796"/>
            <a:ext cx="5905747" cy="3274848"/>
          </a:xfrm>
          <a:prstGeom prst="rect">
            <a:avLst/>
          </a:prstGeom>
        </p:spPr>
      </p:pic>
      <p:sp>
        <p:nvSpPr>
          <p:cNvPr id="9" name="文本框 8">
            <a:extLst>
              <a:ext uri="{FF2B5EF4-FFF2-40B4-BE49-F238E27FC236}">
                <a16:creationId xmlns:a16="http://schemas.microsoft.com/office/drawing/2014/main" id="{3064EA4E-2E21-4ECE-88EA-07C15453A658}"/>
              </a:ext>
            </a:extLst>
          </p:cNvPr>
          <p:cNvSpPr txBox="1"/>
          <p:nvPr/>
        </p:nvSpPr>
        <p:spPr>
          <a:xfrm>
            <a:off x="4729017" y="6048670"/>
            <a:ext cx="2733964" cy="369332"/>
          </a:xfrm>
          <a:prstGeom prst="rect">
            <a:avLst/>
          </a:prstGeom>
          <a:noFill/>
        </p:spPr>
        <p:txBody>
          <a:bodyPr wrap="square" rtlCol="0">
            <a:spAutoFit/>
          </a:bodyPr>
          <a:lstStyle/>
          <a:p>
            <a:r>
              <a:rPr lang="zh-CN" altLang="en-US" dirty="0"/>
              <a:t>关系网络单样本学习流程</a:t>
            </a:r>
          </a:p>
        </p:txBody>
      </p:sp>
      <p:pic>
        <p:nvPicPr>
          <p:cNvPr id="10" name="图片 9">
            <a:extLst>
              <a:ext uri="{FF2B5EF4-FFF2-40B4-BE49-F238E27FC236}">
                <a16:creationId xmlns:a16="http://schemas.microsoft.com/office/drawing/2014/main" id="{B5012293-8F3E-43BA-B8C1-3349619A26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330" y="1728825"/>
            <a:ext cx="5595669" cy="3341300"/>
          </a:xfrm>
          <a:prstGeom prst="rect">
            <a:avLst/>
          </a:prstGeom>
        </p:spPr>
      </p:pic>
    </p:spTree>
    <p:extLst>
      <p:ext uri="{BB962C8B-B14F-4D97-AF65-F5344CB8AC3E}">
        <p14:creationId xmlns:p14="http://schemas.microsoft.com/office/powerpoint/2010/main" val="3023282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29" y="174632"/>
            <a:ext cx="7248285"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13" name="文本框 12">
            <a:extLst>
              <a:ext uri="{FF2B5EF4-FFF2-40B4-BE49-F238E27FC236}">
                <a16:creationId xmlns:a16="http://schemas.microsoft.com/office/drawing/2014/main" id="{0F1E17FB-8D20-4554-93C9-125CB94BD5D7}"/>
              </a:ext>
            </a:extLst>
          </p:cNvPr>
          <p:cNvSpPr txBox="1"/>
          <p:nvPr/>
        </p:nvSpPr>
        <p:spPr>
          <a:xfrm>
            <a:off x="963729" y="869118"/>
            <a:ext cx="8408871" cy="584775"/>
          </a:xfrm>
          <a:prstGeom prst="rect">
            <a:avLst/>
          </a:prstGeom>
          <a:noFill/>
        </p:spPr>
        <p:txBody>
          <a:bodyPr wrap="square" rtlCol="0">
            <a:spAutoFit/>
          </a:bodyPr>
          <a:lstStyle/>
          <a:p>
            <a:pPr lvl="0">
              <a:defRPr/>
            </a:pPr>
            <a:r>
              <a:rPr lang="en-US" altLang="zh-CN" sz="3200" dirty="0">
                <a:solidFill>
                  <a:prstClr val="black"/>
                </a:solidFill>
                <a:latin typeface="Times New Roman" panose="02020603050405020304" pitchFamily="18" charset="0"/>
                <a:ea typeface="等线" panose="02010600030101010101" charset="-122"/>
              </a:rPr>
              <a:t>2.2.2 </a:t>
            </a:r>
            <a:r>
              <a:rPr lang="zh-CN" altLang="en-US" sz="3200" dirty="0">
                <a:solidFill>
                  <a:prstClr val="black"/>
                </a:solidFill>
                <a:latin typeface="Times New Roman" panose="02020603050405020304" pitchFamily="18" charset="0"/>
                <a:ea typeface="等线" panose="02010600030101010101" charset="-122"/>
              </a:rPr>
              <a:t>少样本学习</a:t>
            </a:r>
            <a:endParaRPr kumimoji="0" lang="en-US" altLang="zh-CN"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4" name="矩形 13">
            <a:extLst>
              <a:ext uri="{FF2B5EF4-FFF2-40B4-BE49-F238E27FC236}">
                <a16:creationId xmlns:a16="http://schemas.microsoft.com/office/drawing/2014/main" id="{3D562874-4860-444A-8E01-A9E4136FAA45}"/>
              </a:ext>
            </a:extLst>
          </p:cNvPr>
          <p:cNvSpPr/>
          <p:nvPr/>
        </p:nvSpPr>
        <p:spPr>
          <a:xfrm>
            <a:off x="824779" y="1686715"/>
            <a:ext cx="9428749" cy="960328"/>
          </a:xfrm>
          <a:prstGeom prst="rect">
            <a:avLst/>
          </a:prstGeom>
        </p:spPr>
        <p:txBody>
          <a:bodyPr wrap="square">
            <a:spAutoFit/>
          </a:bodyPr>
          <a:lstStyle/>
          <a:p>
            <a:pPr>
              <a:lnSpc>
                <a:spcPct val="150000"/>
              </a:lnSpc>
            </a:pPr>
            <a:r>
              <a:rPr lang="zh-CN" altLang="en-US" sz="2000" dirty="0">
                <a:effectLst/>
                <a:latin typeface="Arial" panose="020B0604020202020204" pitchFamily="34" charset="0"/>
              </a:rPr>
              <a:t>       </a:t>
            </a:r>
            <a:r>
              <a:rPr lang="zh-CN" altLang="en-US" dirty="0">
                <a:latin typeface="Arial" panose="020B0604020202020204" pitchFamily="34" charset="0"/>
              </a:rPr>
              <a:t>在少样本的学习环境中，每个类有不止一个数据点</a:t>
            </a:r>
            <a:r>
              <a:rPr lang="zh-CN" altLang="en-US" dirty="0">
                <a:effectLst/>
                <a:latin typeface="Arial" panose="020B0604020202020204" pitchFamily="34" charset="0"/>
              </a:rPr>
              <a:t>。下图为</a:t>
            </a:r>
            <a:r>
              <a:rPr lang="zh-CN" altLang="en-US" dirty="0"/>
              <a:t>关系网络少样本学习流程。</a:t>
            </a:r>
          </a:p>
          <a:p>
            <a:pPr lvl="0">
              <a:lnSpc>
                <a:spcPct val="150000"/>
              </a:lnSpc>
            </a:pPr>
            <a:endParaRPr lang="en-US" altLang="zh-CN" sz="2000" dirty="0">
              <a:solidFill>
                <a:prstClr val="black"/>
              </a:solidFill>
              <a:latin typeface="Times New Roman" panose="02020603050405020304" pitchFamily="18" charset="0"/>
              <a:ea typeface="华文宋体" panose="02010600040101010101" pitchFamily="2" charset="-122"/>
            </a:endParaRPr>
          </a:p>
        </p:txBody>
      </p:sp>
      <p:pic>
        <p:nvPicPr>
          <p:cNvPr id="6" name="图片 5">
            <a:extLst>
              <a:ext uri="{FF2B5EF4-FFF2-40B4-BE49-F238E27FC236}">
                <a16:creationId xmlns:a16="http://schemas.microsoft.com/office/drawing/2014/main" id="{7D1F574B-365E-4394-9206-B55D1EC308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5628" y="2263595"/>
            <a:ext cx="7167050" cy="4226722"/>
          </a:xfrm>
          <a:prstGeom prst="rect">
            <a:avLst/>
          </a:prstGeom>
        </p:spPr>
      </p:pic>
    </p:spTree>
    <p:extLst>
      <p:ext uri="{BB962C8B-B14F-4D97-AF65-F5344CB8AC3E}">
        <p14:creationId xmlns:p14="http://schemas.microsoft.com/office/powerpoint/2010/main" val="305258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29" y="174632"/>
            <a:ext cx="7133985"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6" name="文本框 5">
            <a:extLst>
              <a:ext uri="{FF2B5EF4-FFF2-40B4-BE49-F238E27FC236}">
                <a16:creationId xmlns:a16="http://schemas.microsoft.com/office/drawing/2014/main" id="{8B61C447-C8AC-45FF-A385-4DBBC3C635DB}"/>
              </a:ext>
            </a:extLst>
          </p:cNvPr>
          <p:cNvSpPr txBox="1"/>
          <p:nvPr/>
        </p:nvSpPr>
        <p:spPr>
          <a:xfrm>
            <a:off x="968876" y="869117"/>
            <a:ext cx="40075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black"/>
                </a:solidFill>
                <a:latin typeface="Times New Roman" panose="02020603050405020304" pitchFamily="18" charset="0"/>
                <a:ea typeface="等线" panose="02010600030101010101" charset="-122"/>
              </a:rPr>
              <a:t>2.2.3</a:t>
            </a:r>
            <a:r>
              <a:rPr kumimoji="0" lang="en-US" altLang="zh-CN"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 </a:t>
            </a:r>
            <a:r>
              <a:rPr kumimoji="0" lang="zh-CN" altLang="en-US"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零样本学习</a:t>
            </a:r>
            <a:endParaRPr kumimoji="0" lang="en-US" altLang="zh-CN"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FC317A0-6731-45D1-BF33-3E49D23A99C0}"/>
                  </a:ext>
                </a:extLst>
              </p:cNvPr>
              <p:cNvSpPr/>
              <p:nvPr/>
            </p:nvSpPr>
            <p:spPr>
              <a:xfrm>
                <a:off x="1381625" y="1515449"/>
                <a:ext cx="9428749" cy="3011787"/>
              </a:xfrm>
              <a:prstGeom prst="rect">
                <a:avLst/>
              </a:prstGeom>
            </p:spPr>
            <p:txBody>
              <a:bodyPr wrap="square">
                <a:spAutoFit/>
              </a:bodyPr>
              <a:lstStyle/>
              <a:p>
                <a:pPr lvl="0">
                  <a:lnSpc>
                    <a:spcPct val="150000"/>
                  </a:lnSpc>
                </a:pPr>
                <a:r>
                  <a:rPr lang="zh-CN" altLang="en-US" sz="2000" dirty="0">
                    <a:effectLst/>
                    <a:latin typeface="Arial" panose="020B0604020202020204" pitchFamily="34" charset="0"/>
                  </a:rPr>
                  <a:t>        </a:t>
                </a:r>
                <a:r>
                  <a:rPr lang="zh-CN" altLang="en-US" sz="2000" dirty="0">
                    <a:latin typeface="Arial" panose="020B0604020202020204" pitchFamily="34" charset="0"/>
                  </a:rPr>
                  <a:t>在零样本学习场景中的每个类下都没有任何数据点，但是会有元信息（例如文本描述或者属性特征等）。元信息即关于每个类的属性信息，元信息会被编码到语义向量</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v</m:t>
                        </m:r>
                      </m:e>
                      <m:sub>
                        <m:r>
                          <a:rPr lang="en-US" altLang="zh-CN" sz="2000">
                            <a:latin typeface="Cambria Math" panose="02040503050406030204" pitchFamily="18" charset="0"/>
                          </a:rPr>
                          <m:t>𝑐</m:t>
                        </m:r>
                      </m:sub>
                    </m:sSub>
                    <m:r>
                      <a:rPr lang="zh-CN" altLang="en-US" sz="2000">
                        <a:latin typeface="Cambria Math" panose="02040503050406030204" pitchFamily="18" charset="0"/>
                      </a:rPr>
                      <m:t> </m:t>
                    </m:r>
                    <m:r>
                      <a:rPr lang="zh-CN" altLang="en-US" sz="2000">
                        <a:latin typeface="Cambria Math" panose="02040503050406030204" pitchFamily="18" charset="0"/>
                      </a:rPr>
                      <m:t>中</m:t>
                    </m:r>
                  </m:oMath>
                </a14:m>
                <a:r>
                  <a:rPr lang="zh-CN" altLang="en-US" sz="2000" dirty="0">
                    <a:latin typeface="Arial" panose="020B0604020202020204" pitchFamily="34" charset="0"/>
                  </a:rPr>
                  <a:t>，下标</a:t>
                </a:r>
                <a:r>
                  <a:rPr lang="en-US" altLang="zh-CN" sz="2000" dirty="0">
                    <a:latin typeface="Arial" panose="020B0604020202020204" pitchFamily="34" charset="0"/>
                  </a:rPr>
                  <a:t>c</a:t>
                </a:r>
                <a:r>
                  <a:rPr lang="zh-CN" altLang="en-US" sz="2000" dirty="0">
                    <a:latin typeface="Arial" panose="020B0604020202020204" pitchFamily="34" charset="0"/>
                  </a:rPr>
                  <a:t>表示类别。</a:t>
                </a:r>
                <a:endParaRPr lang="en-US" altLang="zh-CN" sz="2000" dirty="0">
                  <a:latin typeface="Arial" panose="020B0604020202020204" pitchFamily="34" charset="0"/>
                </a:endParaRPr>
              </a:p>
              <a:p>
                <a:pPr lvl="0">
                  <a:lnSpc>
                    <a:spcPct val="150000"/>
                  </a:lnSpc>
                </a:pPr>
                <a:r>
                  <a:rPr lang="zh-CN" altLang="en-US" sz="2000" dirty="0">
                    <a:latin typeface="Arial" panose="020B0604020202020204" pitchFamily="34" charset="0"/>
                  </a:rPr>
                  <a:t>        此时，我们选择使用两个编码函数</a:t>
                </a:r>
                <a14:m>
                  <m:oMath xmlns:m="http://schemas.openxmlformats.org/officeDocument/2006/math">
                    <m:sSub>
                      <m:sSubPr>
                        <m:ctrlPr>
                          <a:rPr lang="en-US" altLang="zh-CN" sz="1800" i="1" kern="1200" smtClean="0">
                            <a:solidFill>
                              <a:srgbClr val="4D4D4D"/>
                            </a:solidFill>
                            <a:effectLst/>
                            <a:latin typeface="Cambria Math" panose="02040503050406030204" pitchFamily="18" charset="0"/>
                            <a:ea typeface="等线" panose="02010600030101010101" pitchFamily="2" charset="-122"/>
                            <a:cs typeface="+mn-cs"/>
                          </a:rPr>
                        </m:ctrlPr>
                      </m:sSubPr>
                      <m:e>
                        <m:r>
                          <a:rPr lang="en-US" altLang="zh-CN" sz="1800" i="1" kern="1200">
                            <a:solidFill>
                              <a:srgbClr val="4D4D4D"/>
                            </a:solidFill>
                            <a:effectLst/>
                            <a:latin typeface="Cambria Math" panose="02040503050406030204" pitchFamily="18" charset="0"/>
                            <a:ea typeface="等线" panose="02010600030101010101" pitchFamily="2" charset="-122"/>
                            <a:cs typeface="+mn-cs"/>
                          </a:rPr>
                          <m:t>𝑓</m:t>
                        </m:r>
                      </m:e>
                      <m:sub>
                        <m:r>
                          <a:rPr lang="zh-CN" altLang="zh-CN" sz="1800" i="1" kern="1200">
                            <a:solidFill>
                              <a:srgbClr val="4D4D4D"/>
                            </a:solidFill>
                            <a:effectLst/>
                            <a:latin typeface="Cambria Math" panose="02040503050406030204" pitchFamily="18" charset="0"/>
                            <a:ea typeface="Cambria Math" panose="02040503050406030204" pitchFamily="18" charset="0"/>
                            <a:cs typeface="+mn-cs"/>
                          </a:rPr>
                          <m:t>𝜑</m:t>
                        </m:r>
                        <m:r>
                          <a:rPr lang="en-US" altLang="zh-CN" sz="1800" b="0" i="1" kern="1200" smtClean="0">
                            <a:solidFill>
                              <a:srgbClr val="4D4D4D"/>
                            </a:solidFill>
                            <a:effectLst/>
                            <a:latin typeface="Cambria Math" panose="02040503050406030204" pitchFamily="18" charset="0"/>
                            <a:ea typeface="Cambria Math" panose="02040503050406030204" pitchFamily="18" charset="0"/>
                            <a:cs typeface="+mn-cs"/>
                          </a:rPr>
                          <m:t>1</m:t>
                        </m:r>
                      </m:sub>
                    </m:sSub>
                  </m:oMath>
                </a14:m>
                <a:r>
                  <a:rPr lang="zh-CN" altLang="en-US" sz="2000" dirty="0">
                    <a:latin typeface="Arial" panose="020B0604020202020204" pitchFamily="34" charset="0"/>
                  </a:rPr>
                  <a:t>和</a:t>
                </a:r>
                <a14:m>
                  <m:oMath xmlns:m="http://schemas.openxmlformats.org/officeDocument/2006/math">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𝑓</m:t>
                        </m:r>
                      </m:e>
                      <m:sub>
                        <m:r>
                          <a:rPr lang="zh-CN" altLang="zh-CN" sz="2000" i="1">
                            <a:solidFill>
                              <a:srgbClr val="4D4D4D"/>
                            </a:solidFill>
                            <a:latin typeface="Cambria Math" panose="02040503050406030204" pitchFamily="18" charset="0"/>
                            <a:ea typeface="Cambria Math" panose="02040503050406030204" pitchFamily="18" charset="0"/>
                          </a:rPr>
                          <m:t>𝜑</m:t>
                        </m:r>
                        <m:r>
                          <a:rPr lang="en-US" altLang="zh-CN" sz="2000" b="0" i="1" smtClean="0">
                            <a:solidFill>
                              <a:srgbClr val="4D4D4D"/>
                            </a:solidFill>
                            <a:latin typeface="Cambria Math" panose="02040503050406030204" pitchFamily="18" charset="0"/>
                            <a:ea typeface="Cambria Math" panose="02040503050406030204" pitchFamily="18" charset="0"/>
                          </a:rPr>
                          <m:t>2</m:t>
                        </m:r>
                      </m:sub>
                    </m:sSub>
                  </m:oMath>
                </a14:m>
                <a:r>
                  <a:rPr lang="zh-CN" altLang="en-US" sz="2000" dirty="0">
                    <a:latin typeface="Arial" panose="020B0604020202020204" pitchFamily="34" charset="0"/>
                  </a:rPr>
                  <a:t>来分别对元信息</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v</m:t>
                        </m:r>
                      </m:e>
                      <m:sub>
                        <m:r>
                          <a:rPr lang="en-US" altLang="zh-CN" sz="2000">
                            <a:latin typeface="Cambria Math" panose="02040503050406030204" pitchFamily="18" charset="0"/>
                          </a:rPr>
                          <m:t>𝑐</m:t>
                        </m:r>
                      </m:sub>
                    </m:sSub>
                  </m:oMath>
                </a14:m>
                <a:r>
                  <a:rPr lang="zh-CN" altLang="en-US" sz="2000" dirty="0">
                    <a:latin typeface="Arial" panose="020B0604020202020204" pitchFamily="34" charset="0"/>
                  </a:rPr>
                  <a:t>和查询样本</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smtClean="0">
                            <a:latin typeface="Cambria Math" panose="02040503050406030204" pitchFamily="18" charset="0"/>
                          </a:rPr>
                          <m:t>x</m:t>
                        </m:r>
                      </m:e>
                      <m:sub>
                        <m:r>
                          <m:rPr>
                            <m:sty m:val="p"/>
                          </m:rPr>
                          <a:rPr lang="en-US" altLang="zh-CN" sz="2000" i="1">
                            <a:latin typeface="Cambria Math" panose="02040503050406030204" pitchFamily="18" charset="0"/>
                          </a:rPr>
                          <m:t>j</m:t>
                        </m:r>
                      </m:sub>
                    </m:sSub>
                  </m:oMath>
                </a14:m>
                <a:r>
                  <a:rPr lang="zh-CN" altLang="en-US" sz="2000" dirty="0">
                    <a:latin typeface="Arial" panose="020B0604020202020204" pitchFamily="34" charset="0"/>
                  </a:rPr>
                  <a:t>进行编码，再使用拼接运算符</a:t>
                </a:r>
                <a:r>
                  <a:rPr lang="en-US" altLang="zh-CN" sz="2000" dirty="0">
                    <a:latin typeface="Arial" panose="020B0604020202020204" pitchFamily="34" charset="0"/>
                  </a:rPr>
                  <a:t>Z</a:t>
                </a:r>
                <a:r>
                  <a:rPr lang="zh-CN" altLang="en-US" sz="2000" dirty="0">
                    <a:latin typeface="Arial" panose="020B0604020202020204" pitchFamily="34" charset="0"/>
                  </a:rPr>
                  <a:t>拼接</a:t>
                </a:r>
                <a14:m>
                  <m:oMath xmlns:m="http://schemas.openxmlformats.org/officeDocument/2006/math">
                    <m:r>
                      <a:rPr lang="en-US" altLang="zh-CN" sz="2000" i="1">
                        <a:solidFill>
                          <a:srgbClr val="4D4D4D"/>
                        </a:solidFill>
                        <a:latin typeface="Cambria Math" panose="02040503050406030204" pitchFamily="18" charset="0"/>
                      </a:rPr>
                      <m:t>𝑍</m:t>
                    </m:r>
                    <m:r>
                      <a:rPr lang="en-US" altLang="zh-CN" sz="2000" i="1">
                        <a:solidFill>
                          <a:srgbClr val="4D4D4D"/>
                        </a:solidFill>
                        <a:latin typeface="Cambria Math" panose="02040503050406030204" pitchFamily="18" charset="0"/>
                      </a:rPr>
                      <m:t>(</m:t>
                    </m:r>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𝑓</m:t>
                        </m:r>
                      </m:e>
                      <m:sub>
                        <m:r>
                          <a:rPr lang="zh-CN" altLang="en-US" sz="2000" i="1">
                            <a:solidFill>
                              <a:srgbClr val="4D4D4D"/>
                            </a:solidFill>
                            <a:latin typeface="Cambria Math" panose="02040503050406030204" pitchFamily="18" charset="0"/>
                          </a:rPr>
                          <m:t>𝜑</m:t>
                        </m:r>
                        <m:r>
                          <a:rPr lang="en-US" altLang="zh-CN" sz="2000" b="0" i="1" smtClean="0">
                            <a:solidFill>
                              <a:srgbClr val="4D4D4D"/>
                            </a:solidFill>
                            <a:latin typeface="Cambria Math" panose="02040503050406030204" pitchFamily="18" charset="0"/>
                          </a:rPr>
                          <m:t>1</m:t>
                        </m:r>
                      </m:sub>
                    </m:sSub>
                    <m:r>
                      <a:rPr lang="zh-CN" altLang="en-US" sz="2000" i="1">
                        <a:solidFill>
                          <a:srgbClr val="4D4D4D"/>
                        </a:solidFill>
                        <a:latin typeface="Cambria Math" panose="02040503050406030204" pitchFamily="18" charset="0"/>
                      </a:rPr>
                      <m:t> </m:t>
                    </m:r>
                    <m:d>
                      <m:dPr>
                        <m:ctrlPr>
                          <a:rPr lang="en-US" altLang="zh-CN" sz="2000" i="1">
                            <a:solidFill>
                              <a:srgbClr val="4D4D4D"/>
                            </a:solidFill>
                            <a:latin typeface="Cambria Math" panose="02040503050406030204" pitchFamily="18" charset="0"/>
                          </a:rPr>
                        </m:ctrlPr>
                      </m:dPr>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v</m:t>
                            </m:r>
                          </m:e>
                          <m:sub>
                            <m:r>
                              <a:rPr lang="en-US" altLang="zh-CN" sz="2000">
                                <a:latin typeface="Cambria Math" panose="02040503050406030204" pitchFamily="18" charset="0"/>
                              </a:rPr>
                              <m:t>𝑐</m:t>
                            </m:r>
                          </m:sub>
                        </m:sSub>
                      </m:e>
                    </m:d>
                    <m:r>
                      <a:rPr lang="en-US" altLang="zh-CN" sz="2000" i="1">
                        <a:solidFill>
                          <a:srgbClr val="4D4D4D"/>
                        </a:solidFill>
                        <a:latin typeface="Cambria Math" panose="02040503050406030204" pitchFamily="18" charset="0"/>
                      </a:rPr>
                      <m:t>,</m:t>
                    </m:r>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𝑓</m:t>
                        </m:r>
                      </m:e>
                      <m:sub>
                        <m:r>
                          <a:rPr lang="zh-CN" altLang="en-US" sz="2000" i="1">
                            <a:solidFill>
                              <a:srgbClr val="4D4D4D"/>
                            </a:solidFill>
                            <a:latin typeface="Cambria Math" panose="02040503050406030204" pitchFamily="18" charset="0"/>
                          </a:rPr>
                          <m:t>𝜑</m:t>
                        </m:r>
                        <m:r>
                          <a:rPr lang="en-US" altLang="zh-CN" sz="2000" b="0" i="1" smtClean="0">
                            <a:solidFill>
                              <a:srgbClr val="4D4D4D"/>
                            </a:solidFill>
                            <a:latin typeface="Cambria Math" panose="02040503050406030204" pitchFamily="18" charset="0"/>
                          </a:rPr>
                          <m:t>2</m:t>
                        </m:r>
                      </m:sub>
                    </m:sSub>
                    <m:r>
                      <a:rPr lang="zh-CN" altLang="en-US" sz="2000" i="1">
                        <a:solidFill>
                          <a:srgbClr val="4D4D4D"/>
                        </a:solidFill>
                        <a:latin typeface="Cambria Math" panose="02040503050406030204" pitchFamily="18" charset="0"/>
                      </a:rPr>
                      <m:t> </m:t>
                    </m:r>
                    <m:d>
                      <m:dPr>
                        <m:ctrlPr>
                          <a:rPr lang="en-US" altLang="zh-CN" sz="2000" i="1">
                            <a:solidFill>
                              <a:srgbClr val="4D4D4D"/>
                            </a:solidFill>
                            <a:latin typeface="Cambria Math" panose="02040503050406030204" pitchFamily="18" charset="0"/>
                          </a:rPr>
                        </m:ctrlPr>
                      </m:dPr>
                      <m:e>
                        <m:sSub>
                          <m:sSubPr>
                            <m:ctrlPr>
                              <a:rPr lang="en-US" altLang="zh-CN" sz="2000" i="1">
                                <a:solidFill>
                                  <a:srgbClr val="4D4D4D"/>
                                </a:solidFill>
                                <a:latin typeface="Cambria Math" panose="02040503050406030204" pitchFamily="18" charset="0"/>
                              </a:rPr>
                            </m:ctrlPr>
                          </m:sSubPr>
                          <m:e>
                            <m:r>
                              <m:rPr>
                                <m:sty m:val="p"/>
                              </m:rPr>
                              <a:rPr lang="en-US" altLang="zh-CN" sz="2000" i="1">
                                <a:solidFill>
                                  <a:srgbClr val="4D4D4D"/>
                                </a:solidFill>
                                <a:latin typeface="Cambria Math" panose="02040503050406030204" pitchFamily="18" charset="0"/>
                              </a:rPr>
                              <m:t>x</m:t>
                            </m:r>
                          </m:e>
                          <m:sub>
                            <m:r>
                              <m:rPr>
                                <m:sty m:val="p"/>
                              </m:rPr>
                              <a:rPr lang="en-US" altLang="zh-CN" sz="2000" i="1">
                                <a:solidFill>
                                  <a:srgbClr val="4D4D4D"/>
                                </a:solidFill>
                                <a:latin typeface="Cambria Math" panose="02040503050406030204" pitchFamily="18" charset="0"/>
                              </a:rPr>
                              <m:t>j</m:t>
                            </m:r>
                          </m:sub>
                        </m:sSub>
                      </m:e>
                    </m:d>
                    <m:r>
                      <a:rPr lang="en-US" altLang="zh-CN" sz="2000" i="1">
                        <a:solidFill>
                          <a:srgbClr val="4D4D4D"/>
                        </a:solidFill>
                        <a:latin typeface="Cambria Math" panose="02040503050406030204" pitchFamily="18" charset="0"/>
                      </a:rPr>
                      <m:t>) </m:t>
                    </m:r>
                  </m:oMath>
                </a14:m>
                <a:r>
                  <a:rPr lang="zh-CN" altLang="en-US" sz="2000" dirty="0">
                    <a:latin typeface="Arial" panose="020B0604020202020204" pitchFamily="34" charset="0"/>
                  </a:rPr>
                  <a:t>，最后计算给关系得分</a:t>
                </a:r>
                <a14:m>
                  <m:oMath xmlns:m="http://schemas.openxmlformats.org/officeDocument/2006/math">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𝑟</m:t>
                        </m:r>
                      </m:e>
                      <m:sub>
                        <m:r>
                          <a:rPr lang="en-US" altLang="zh-CN" sz="2000" i="1">
                            <a:solidFill>
                              <a:srgbClr val="4D4D4D"/>
                            </a:solidFill>
                            <a:latin typeface="Cambria Math" panose="02040503050406030204" pitchFamily="18" charset="0"/>
                          </a:rPr>
                          <m:t>𝑖𝑗</m:t>
                        </m:r>
                      </m:sub>
                    </m:sSub>
                    <m:r>
                      <a:rPr lang="en-US" altLang="zh-CN" sz="2000" i="1">
                        <a:solidFill>
                          <a:srgbClr val="4D4D4D"/>
                        </a:solidFill>
                        <a:latin typeface="Cambria Math" panose="02040503050406030204" pitchFamily="18" charset="0"/>
                      </a:rPr>
                      <m:t>= </m:t>
                    </m:r>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𝑔</m:t>
                        </m:r>
                      </m:e>
                      <m:sub>
                        <m:r>
                          <a:rPr lang="zh-CN" altLang="el-GR" sz="2000">
                            <a:solidFill>
                              <a:srgbClr val="4D4D4D"/>
                            </a:solidFill>
                            <a:latin typeface="Cambria Math" panose="02040503050406030204" pitchFamily="18" charset="0"/>
                          </a:rPr>
                          <m:t>𝜙</m:t>
                        </m:r>
                      </m:sub>
                    </m:sSub>
                    <m:d>
                      <m:dPr>
                        <m:ctrlPr>
                          <a:rPr lang="en-US" altLang="zh-CN" sz="2000" i="1">
                            <a:solidFill>
                              <a:srgbClr val="4D4D4D"/>
                            </a:solidFill>
                            <a:latin typeface="Cambria Math" panose="02040503050406030204" pitchFamily="18" charset="0"/>
                          </a:rPr>
                        </m:ctrlPr>
                      </m:dPr>
                      <m:e>
                        <m:r>
                          <a:rPr lang="en-US" altLang="zh-CN" sz="2000" i="1">
                            <a:solidFill>
                              <a:srgbClr val="4D4D4D"/>
                            </a:solidFill>
                            <a:latin typeface="Cambria Math" panose="02040503050406030204" pitchFamily="18" charset="0"/>
                          </a:rPr>
                          <m:t>𝑍</m:t>
                        </m:r>
                        <m:r>
                          <a:rPr lang="en-US" altLang="zh-CN" sz="2000" i="1">
                            <a:solidFill>
                              <a:srgbClr val="4D4D4D"/>
                            </a:solidFill>
                            <a:latin typeface="Cambria Math" panose="02040503050406030204" pitchFamily="18" charset="0"/>
                          </a:rPr>
                          <m:t>(</m:t>
                        </m:r>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𝑓</m:t>
                            </m:r>
                          </m:e>
                          <m:sub>
                            <m:r>
                              <a:rPr lang="zh-CN" altLang="en-US" sz="2000" i="1">
                                <a:solidFill>
                                  <a:srgbClr val="4D4D4D"/>
                                </a:solidFill>
                                <a:latin typeface="Cambria Math" panose="02040503050406030204" pitchFamily="18" charset="0"/>
                              </a:rPr>
                              <m:t>𝜑</m:t>
                            </m:r>
                            <m:r>
                              <a:rPr lang="en-US" altLang="zh-CN" sz="2000" i="1">
                                <a:solidFill>
                                  <a:srgbClr val="4D4D4D"/>
                                </a:solidFill>
                                <a:latin typeface="Cambria Math" panose="02040503050406030204" pitchFamily="18" charset="0"/>
                              </a:rPr>
                              <m:t>1</m:t>
                            </m:r>
                          </m:sub>
                        </m:sSub>
                        <m:r>
                          <a:rPr lang="zh-CN" altLang="en-US" sz="2000" i="1">
                            <a:solidFill>
                              <a:srgbClr val="4D4D4D"/>
                            </a:solidFill>
                            <a:latin typeface="Cambria Math" panose="02040503050406030204" pitchFamily="18" charset="0"/>
                          </a:rPr>
                          <m:t> </m:t>
                        </m:r>
                        <m:d>
                          <m:dPr>
                            <m:ctrlPr>
                              <a:rPr lang="en-US" altLang="zh-CN" sz="2000" i="1">
                                <a:solidFill>
                                  <a:srgbClr val="4D4D4D"/>
                                </a:solidFill>
                                <a:latin typeface="Cambria Math" panose="02040503050406030204" pitchFamily="18" charset="0"/>
                              </a:rPr>
                            </m:ctrlPr>
                          </m:dPr>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v</m:t>
                                </m:r>
                              </m:e>
                              <m:sub>
                                <m:r>
                                  <a:rPr lang="en-US" altLang="zh-CN" sz="2000">
                                    <a:latin typeface="Cambria Math" panose="02040503050406030204" pitchFamily="18" charset="0"/>
                                  </a:rPr>
                                  <m:t>𝑐</m:t>
                                </m:r>
                              </m:sub>
                            </m:sSub>
                          </m:e>
                        </m:d>
                        <m:r>
                          <a:rPr lang="en-US" altLang="zh-CN" sz="2000" i="1">
                            <a:solidFill>
                              <a:srgbClr val="4D4D4D"/>
                            </a:solidFill>
                            <a:latin typeface="Cambria Math" panose="02040503050406030204" pitchFamily="18" charset="0"/>
                          </a:rPr>
                          <m:t>,</m:t>
                        </m:r>
                        <m:sSub>
                          <m:sSubPr>
                            <m:ctrlPr>
                              <a:rPr lang="en-US" altLang="zh-CN" sz="2000" i="1">
                                <a:solidFill>
                                  <a:srgbClr val="4D4D4D"/>
                                </a:solidFill>
                                <a:latin typeface="Cambria Math" panose="02040503050406030204" pitchFamily="18" charset="0"/>
                              </a:rPr>
                            </m:ctrlPr>
                          </m:sSubPr>
                          <m:e>
                            <m:r>
                              <a:rPr lang="en-US" altLang="zh-CN" sz="2000" i="1">
                                <a:solidFill>
                                  <a:srgbClr val="4D4D4D"/>
                                </a:solidFill>
                                <a:latin typeface="Cambria Math" panose="02040503050406030204" pitchFamily="18" charset="0"/>
                              </a:rPr>
                              <m:t>𝑓</m:t>
                            </m:r>
                          </m:e>
                          <m:sub>
                            <m:r>
                              <a:rPr lang="zh-CN" altLang="en-US" sz="2000" i="1">
                                <a:solidFill>
                                  <a:srgbClr val="4D4D4D"/>
                                </a:solidFill>
                                <a:latin typeface="Cambria Math" panose="02040503050406030204" pitchFamily="18" charset="0"/>
                              </a:rPr>
                              <m:t>𝜑</m:t>
                            </m:r>
                            <m:r>
                              <a:rPr lang="en-US" altLang="zh-CN" sz="2000" i="1">
                                <a:solidFill>
                                  <a:srgbClr val="4D4D4D"/>
                                </a:solidFill>
                                <a:latin typeface="Cambria Math" panose="02040503050406030204" pitchFamily="18" charset="0"/>
                              </a:rPr>
                              <m:t>2</m:t>
                            </m:r>
                          </m:sub>
                        </m:sSub>
                        <m:r>
                          <a:rPr lang="zh-CN" altLang="en-US" sz="2000" i="1">
                            <a:solidFill>
                              <a:srgbClr val="4D4D4D"/>
                            </a:solidFill>
                            <a:latin typeface="Cambria Math" panose="02040503050406030204" pitchFamily="18" charset="0"/>
                          </a:rPr>
                          <m:t> </m:t>
                        </m:r>
                        <m:d>
                          <m:dPr>
                            <m:ctrlPr>
                              <a:rPr lang="en-US" altLang="zh-CN" sz="2000" i="1">
                                <a:solidFill>
                                  <a:srgbClr val="4D4D4D"/>
                                </a:solidFill>
                                <a:latin typeface="Cambria Math" panose="02040503050406030204" pitchFamily="18" charset="0"/>
                              </a:rPr>
                            </m:ctrlPr>
                          </m:dPr>
                          <m:e>
                            <m:sSub>
                              <m:sSubPr>
                                <m:ctrlPr>
                                  <a:rPr lang="en-US" altLang="zh-CN" sz="2000" i="1">
                                    <a:solidFill>
                                      <a:srgbClr val="4D4D4D"/>
                                    </a:solidFill>
                                    <a:latin typeface="Cambria Math" panose="02040503050406030204" pitchFamily="18" charset="0"/>
                                  </a:rPr>
                                </m:ctrlPr>
                              </m:sSubPr>
                              <m:e>
                                <m:r>
                                  <m:rPr>
                                    <m:sty m:val="p"/>
                                  </m:rPr>
                                  <a:rPr lang="en-US" altLang="zh-CN" sz="2000" i="1">
                                    <a:solidFill>
                                      <a:srgbClr val="4D4D4D"/>
                                    </a:solidFill>
                                    <a:latin typeface="Cambria Math" panose="02040503050406030204" pitchFamily="18" charset="0"/>
                                  </a:rPr>
                                  <m:t>x</m:t>
                                </m:r>
                              </m:e>
                              <m:sub>
                                <m:r>
                                  <m:rPr>
                                    <m:sty m:val="p"/>
                                  </m:rPr>
                                  <a:rPr lang="en-US" altLang="zh-CN" sz="2000" i="1">
                                    <a:solidFill>
                                      <a:srgbClr val="4D4D4D"/>
                                    </a:solidFill>
                                    <a:latin typeface="Cambria Math" panose="02040503050406030204" pitchFamily="18" charset="0"/>
                                  </a:rPr>
                                  <m:t>j</m:t>
                                </m:r>
                              </m:sub>
                            </m:sSub>
                          </m:e>
                        </m:d>
                        <m:r>
                          <a:rPr lang="en-US" altLang="zh-CN" sz="2000" i="1">
                            <a:solidFill>
                              <a:srgbClr val="4D4D4D"/>
                            </a:solidFill>
                            <a:latin typeface="Cambria Math" panose="02040503050406030204" pitchFamily="18" charset="0"/>
                          </a:rPr>
                          <m:t>)</m:t>
                        </m:r>
                      </m:e>
                    </m:d>
                    <m:r>
                      <a:rPr lang="zh-CN" altLang="en-US" sz="2000" i="1" smtClean="0">
                        <a:solidFill>
                          <a:srgbClr val="4D4D4D"/>
                        </a:solidFill>
                        <a:latin typeface="Cambria Math" panose="02040503050406030204" pitchFamily="18" charset="0"/>
                      </a:rPr>
                      <m:t>。</m:t>
                    </m:r>
                  </m:oMath>
                </a14:m>
                <a:endParaRPr lang="en-US" altLang="zh-CN" sz="2000" dirty="0">
                  <a:latin typeface="Arial" panose="020B0604020202020204" pitchFamily="34" charset="0"/>
                </a:endParaRPr>
              </a:p>
            </p:txBody>
          </p:sp>
        </mc:Choice>
        <mc:Fallback xmlns="">
          <p:sp>
            <p:nvSpPr>
              <p:cNvPr id="8" name="矩形 7">
                <a:extLst>
                  <a:ext uri="{FF2B5EF4-FFF2-40B4-BE49-F238E27FC236}">
                    <a16:creationId xmlns:a16="http://schemas.microsoft.com/office/drawing/2014/main" id="{3FC317A0-6731-45D1-BF33-3E49D23A99C0}"/>
                  </a:ext>
                </a:extLst>
              </p:cNvPr>
              <p:cNvSpPr>
                <a:spLocks noRot="1" noChangeAspect="1" noMove="1" noResize="1" noEditPoints="1" noAdjustHandles="1" noChangeArrowheads="1" noChangeShapeType="1" noTextEdit="1"/>
              </p:cNvSpPr>
              <p:nvPr/>
            </p:nvSpPr>
            <p:spPr>
              <a:xfrm>
                <a:off x="1381625" y="1515449"/>
                <a:ext cx="9428749" cy="3011787"/>
              </a:xfrm>
              <a:prstGeom prst="rect">
                <a:avLst/>
              </a:prstGeom>
              <a:blipFill>
                <a:blip r:embed="rId5"/>
                <a:stretch>
                  <a:fillRect l="-712" r="-323" b="-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63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588862"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p:txBody>
      </p:sp>
      <p:pic>
        <p:nvPicPr>
          <p:cNvPr id="16" name="图片 15"/>
          <p:cNvPicPr>
            <a:picLocks noChangeAspect="1"/>
          </p:cNvPicPr>
          <p:nvPr/>
        </p:nvPicPr>
        <p:blipFill>
          <a:blip r:embed="rId5"/>
          <a:stretch>
            <a:fillRect/>
          </a:stretch>
        </p:blipFill>
        <p:spPr>
          <a:xfrm>
            <a:off x="10926618" y="171581"/>
            <a:ext cx="1075129" cy="1075129"/>
          </a:xfrm>
          <a:prstGeom prst="rect">
            <a:avLst/>
          </a:prstGeom>
        </p:spPr>
      </p:pic>
      <p:sp>
        <p:nvSpPr>
          <p:cNvPr id="13" name="文本框 12">
            <a:extLst>
              <a:ext uri="{FF2B5EF4-FFF2-40B4-BE49-F238E27FC236}">
                <a16:creationId xmlns:a16="http://schemas.microsoft.com/office/drawing/2014/main" id="{0F1E17FB-8D20-4554-93C9-125CB94BD5D7}"/>
              </a:ext>
            </a:extLst>
          </p:cNvPr>
          <p:cNvSpPr txBox="1"/>
          <p:nvPr/>
        </p:nvSpPr>
        <p:spPr>
          <a:xfrm>
            <a:off x="646419" y="855987"/>
            <a:ext cx="7846949" cy="584775"/>
          </a:xfrm>
          <a:prstGeom prst="rect">
            <a:avLst/>
          </a:prstGeom>
          <a:noFill/>
        </p:spPr>
        <p:txBody>
          <a:bodyPr wrap="square" rtlCol="0">
            <a:spAutoFit/>
          </a:bodyPr>
          <a:lstStyle/>
          <a:p>
            <a:pPr lvl="0">
              <a:defRPr/>
            </a:pPr>
            <a:r>
              <a:rPr lang="en-US" altLang="zh-CN" sz="3200" dirty="0">
                <a:solidFill>
                  <a:prstClr val="black"/>
                </a:solidFill>
                <a:latin typeface="Times New Roman" panose="02020603050405020304" pitchFamily="18" charset="0"/>
                <a:ea typeface="等线" panose="02010600030101010101" charset="-122"/>
              </a:rPr>
              <a:t>2.2.4 </a:t>
            </a:r>
            <a:r>
              <a:rPr lang="zh-CN" altLang="en-US" sz="3200" dirty="0">
                <a:solidFill>
                  <a:prstClr val="black"/>
                </a:solidFill>
                <a:latin typeface="Times New Roman" panose="02020603050405020304" pitchFamily="18" charset="0"/>
                <a:ea typeface="等线" panose="02010600030101010101" charset="-122"/>
              </a:rPr>
              <a:t>损失函数</a:t>
            </a:r>
            <a:endParaRPr kumimoji="0" lang="en-US" altLang="zh-CN" sz="32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66E6C695-6A52-4C00-83E5-374202413BCA}"/>
                  </a:ext>
                </a:extLst>
              </p:cNvPr>
              <p:cNvSpPr/>
              <p:nvPr/>
            </p:nvSpPr>
            <p:spPr>
              <a:xfrm>
                <a:off x="543442" y="3600090"/>
                <a:ext cx="10920740" cy="503921"/>
              </a:xfrm>
              <a:prstGeom prst="rect">
                <a:avLst/>
              </a:prstGeom>
            </p:spPr>
            <p:txBody>
              <a:bodyPr wrap="square">
                <a:spAutoFit/>
              </a:bodyPr>
              <a:lstStyle/>
              <a:p>
                <a:pPr lvl="0">
                  <a:lnSpc>
                    <a:spcPct val="150000"/>
                  </a:lnSpc>
                  <a:defRPr/>
                </a:pPr>
                <a:r>
                  <a:rPr lang="zh-CN" altLang="en-US" b="0" i="0" dirty="0">
                    <a:solidFill>
                      <a:srgbClr val="4D4D4D"/>
                    </a:solidFill>
                    <a:effectLst/>
                    <a:latin typeface="-apple-system"/>
                  </a:rPr>
                  <a:t>其中</a:t>
                </a:r>
                <a:r>
                  <a:rPr lang="en-US" altLang="zh-CN" b="0" i="0" dirty="0">
                    <a:solidFill>
                      <a:srgbClr val="4D4D4D"/>
                    </a:solidFill>
                    <a:effectLst/>
                    <a:latin typeface="-apple-system"/>
                  </a:rPr>
                  <a:t>1</a:t>
                </a:r>
                <a:r>
                  <a:rPr lang="zh-CN" altLang="en-US" b="0" i="0" dirty="0">
                    <a:solidFill>
                      <a:srgbClr val="4D4D4D"/>
                    </a:solidFill>
                    <a:effectLst/>
                    <a:latin typeface="-apple-system"/>
                  </a:rPr>
                  <a:t>表示当</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sSubPr>
                      <m:e>
                        <m:r>
                          <m:rPr>
                            <m:sty m:val="p"/>
                          </m:rPr>
                          <a:rPr lang="en-US" altLang="zh-CN" i="1">
                            <a:solidFill>
                              <a:srgbClr val="000000"/>
                            </a:solidFill>
                            <a:latin typeface="Cambria Math" panose="02040503050406030204" pitchFamily="18" charset="0"/>
                            <a:ea typeface="等线" panose="02010600030101010101" pitchFamily="2" charset="-122"/>
                          </a:rPr>
                          <m:t>y</m:t>
                        </m:r>
                      </m:e>
                      <m:sub>
                        <m:r>
                          <a:rPr lang="en-US" altLang="zh-CN" sz="1800" b="0" i="1" kern="1200" smtClean="0">
                            <a:solidFill>
                              <a:srgbClr val="000000"/>
                            </a:solidFill>
                            <a:effectLst/>
                            <a:latin typeface="Cambria Math" panose="02040503050406030204" pitchFamily="18" charset="0"/>
                            <a:ea typeface="等线" panose="02010600030101010101" pitchFamily="2" charset="-122"/>
                            <a:cs typeface="+mn-cs"/>
                          </a:rPr>
                          <m:t>𝑖</m:t>
                        </m:r>
                      </m:sub>
                    </m:sSub>
                  </m:oMath>
                </a14:m>
                <a:r>
                  <a:rPr lang="zh-CN" altLang="en-US" b="0" i="0" dirty="0">
                    <a:solidFill>
                      <a:srgbClr val="4D4D4D"/>
                    </a:solidFill>
                    <a:effectLst/>
                    <a:latin typeface="-apple-system"/>
                  </a:rPr>
                  <a:t>等于</a:t>
                </a:r>
                <a14:m>
                  <m:oMath xmlns:m="http://schemas.openxmlformats.org/officeDocument/2006/math">
                    <m:sSub>
                      <m:sSubPr>
                        <m:ctrlPr>
                          <a:rPr lang="en-US" altLang="zh-CN" i="1">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y</m:t>
                        </m:r>
                      </m:e>
                      <m:sub>
                        <m:r>
                          <a:rPr lang="en-US" altLang="zh-CN" b="0" i="1" smtClean="0">
                            <a:solidFill>
                              <a:srgbClr val="000000"/>
                            </a:solidFill>
                            <a:latin typeface="Cambria Math" panose="02040503050406030204" pitchFamily="18" charset="0"/>
                          </a:rPr>
                          <m:t>𝑗</m:t>
                        </m:r>
                      </m:sub>
                    </m:sSub>
                  </m:oMath>
                </a14:m>
                <a:r>
                  <a:rPr lang="zh-CN" altLang="en-US" b="0" i="0" dirty="0">
                    <a:solidFill>
                      <a:srgbClr val="4D4D4D"/>
                    </a:solidFill>
                    <a:effectLst/>
                    <a:latin typeface="-apple-system"/>
                  </a:rPr>
                  <a:t>就输出</a:t>
                </a:r>
                <a:r>
                  <a:rPr lang="en-US" altLang="zh-CN" b="0" i="0" dirty="0">
                    <a:solidFill>
                      <a:srgbClr val="4D4D4D"/>
                    </a:solidFill>
                    <a:effectLst/>
                    <a:latin typeface="-apple-system"/>
                  </a:rPr>
                  <a:t>1</a:t>
                </a:r>
                <a:r>
                  <a:rPr lang="zh-CN" altLang="en-US" b="0" i="0" dirty="0">
                    <a:solidFill>
                      <a:srgbClr val="4D4D4D"/>
                    </a:solidFill>
                    <a:effectLst/>
                    <a:latin typeface="-apple-system"/>
                  </a:rPr>
                  <a:t>，</a:t>
                </a:r>
                <a:r>
                  <a:rPr lang="zh-CN" altLang="en-US" dirty="0">
                    <a:solidFill>
                      <a:srgbClr val="4D4D4D"/>
                    </a:solidFill>
                    <a:latin typeface="-apple-system"/>
                  </a:rPr>
                  <a:t>否则</a:t>
                </a:r>
                <a:r>
                  <a:rPr lang="zh-CN" altLang="en-US" b="0" i="0" dirty="0">
                    <a:solidFill>
                      <a:srgbClr val="4D4D4D"/>
                    </a:solidFill>
                    <a:effectLst/>
                    <a:latin typeface="-apple-system"/>
                  </a:rPr>
                  <a:t>输出</a:t>
                </a:r>
                <a:r>
                  <a:rPr lang="en-US" altLang="zh-CN" b="0" i="0" dirty="0">
                    <a:solidFill>
                      <a:srgbClr val="4D4D4D"/>
                    </a:solidFill>
                    <a:effectLst/>
                    <a:latin typeface="-apple-system"/>
                  </a:rPr>
                  <a:t>0</a:t>
                </a:r>
                <a:r>
                  <a:rPr lang="zh-CN" altLang="en-US" b="0" i="0" dirty="0">
                    <a:solidFill>
                      <a:srgbClr val="4D4D4D"/>
                    </a:solidFill>
                    <a:effectLst/>
                    <a:latin typeface="-apple-system"/>
                  </a:rPr>
                  <a: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mn-cs"/>
                </a:endParaRPr>
              </a:p>
            </p:txBody>
          </p:sp>
        </mc:Choice>
        <mc:Fallback xmlns="">
          <p:sp>
            <p:nvSpPr>
              <p:cNvPr id="15" name="矩形 14">
                <a:extLst>
                  <a:ext uri="{FF2B5EF4-FFF2-40B4-BE49-F238E27FC236}">
                    <a16:creationId xmlns:a16="http://schemas.microsoft.com/office/drawing/2014/main" id="{66E6C695-6A52-4C00-83E5-374202413BCA}"/>
                  </a:ext>
                </a:extLst>
              </p:cNvPr>
              <p:cNvSpPr>
                <a:spLocks noRot="1" noChangeAspect="1" noMove="1" noResize="1" noEditPoints="1" noAdjustHandles="1" noChangeArrowheads="1" noChangeShapeType="1" noTextEdit="1"/>
              </p:cNvSpPr>
              <p:nvPr/>
            </p:nvSpPr>
            <p:spPr>
              <a:xfrm>
                <a:off x="543442" y="3600090"/>
                <a:ext cx="10920740" cy="503921"/>
              </a:xfrm>
              <a:prstGeom prst="rect">
                <a:avLst/>
              </a:prstGeom>
              <a:blipFill>
                <a:blip r:embed="rId6"/>
                <a:stretch>
                  <a:fillRect l="-446" b="-1585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931943D-E758-4EB6-9B38-17B272DBB9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1021" y="2695575"/>
            <a:ext cx="3905250" cy="733425"/>
          </a:xfrm>
          <a:prstGeom prst="rect">
            <a:avLst/>
          </a:prstGeom>
        </p:spPr>
      </p:pic>
      <p:sp>
        <p:nvSpPr>
          <p:cNvPr id="14" name="文本框 13">
            <a:extLst>
              <a:ext uri="{FF2B5EF4-FFF2-40B4-BE49-F238E27FC236}">
                <a16:creationId xmlns:a16="http://schemas.microsoft.com/office/drawing/2014/main" id="{8C690248-679E-41B4-B11D-EB510A855FC9}"/>
              </a:ext>
            </a:extLst>
          </p:cNvPr>
          <p:cNvSpPr txBox="1"/>
          <p:nvPr/>
        </p:nvSpPr>
        <p:spPr>
          <a:xfrm>
            <a:off x="646419" y="1686541"/>
            <a:ext cx="10233890" cy="646331"/>
          </a:xfrm>
          <a:prstGeom prst="rect">
            <a:avLst/>
          </a:prstGeom>
          <a:noFill/>
        </p:spPr>
        <p:txBody>
          <a:bodyPr wrap="square">
            <a:spAutoFit/>
          </a:bodyPr>
          <a:lstStyle/>
          <a:p>
            <a:r>
              <a:rPr lang="zh-CN" altLang="en-US" b="0" i="0" dirty="0">
                <a:solidFill>
                  <a:srgbClr val="4D4D4D"/>
                </a:solidFill>
                <a:effectLst/>
                <a:latin typeface="-apple-system"/>
              </a:rPr>
              <a:t>         关于本次模型的训练，主要目的还是希望模型的关系网络对于正确分类的得分能更高，错误分类得分更低，损失函数形式为：</a:t>
            </a:r>
            <a:endParaRPr lang="zh-CN" altLang="en-US" dirty="0"/>
          </a:p>
        </p:txBody>
      </p:sp>
    </p:spTree>
    <p:extLst>
      <p:ext uri="{BB962C8B-B14F-4D97-AF65-F5344CB8AC3E}">
        <p14:creationId xmlns:p14="http://schemas.microsoft.com/office/powerpoint/2010/main" val="269673121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299200" cy="954107"/>
          </a:xfrm>
          <a:prstGeom prst="rect">
            <a:avLst/>
          </a:prstGeom>
          <a:noFill/>
        </p:spPr>
        <p:txBody>
          <a:bodyPr wrap="square" rtlCol="0">
            <a:spAutoFit/>
          </a:bodyPr>
          <a:lstStyle/>
          <a:p>
            <a:pPr>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a:t>
            </a:r>
            <a:r>
              <a:rPr lang="en-US" altLang="zh-CN" sz="2800" b="1" dirty="0">
                <a:solidFill>
                  <a:prstClr val="black"/>
                </a:solidFill>
                <a:latin typeface="Times New Roman" panose="02020603050405020304" pitchFamily="18" charset="0"/>
                <a:ea typeface="等线" panose="02010600030101010101" charset="-122"/>
              </a:rPr>
              <a:t>Relation Network </a:t>
            </a:r>
            <a:r>
              <a:rPr lang="en-US" altLang="zh-CN" sz="2800" b="1" dirty="0">
                <a:solidFill>
                  <a:prstClr val="black"/>
                </a:solidFill>
                <a:latin typeface="等线" panose="02010600030101010101" charset="-122"/>
                <a:ea typeface="等线" panose="02010600030101010101" charset="-122"/>
              </a:rPr>
              <a:t>(2018)</a:t>
            </a:r>
            <a:endParaRPr lang="en-US" altLang="zh-CN" sz="2800" b="1" dirty="0">
              <a:solidFill>
                <a:prstClr val="black"/>
              </a:solidFill>
              <a:latin typeface="Times New Roman" panose="02020603050405020304" pitchFamily="18" charset="0"/>
              <a:ea typeface="等线" panose="02010600030101010101" charset="-122"/>
            </a:endParaRPr>
          </a:p>
          <a:p>
            <a:pPr>
              <a:defRPr/>
            </a:pPr>
            <a:endParaRPr lang="en-US" altLang="zh-CN" sz="2800" b="1" dirty="0">
              <a:solidFill>
                <a:prstClr val="black"/>
              </a:solidFill>
              <a:latin typeface="Times New Roman" panose="02020603050405020304" pitchFamily="18" charset="0"/>
              <a:ea typeface="等线" panose="02010600030101010101" charset="-122"/>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pic>
        <p:nvPicPr>
          <p:cNvPr id="3" name="图片 2">
            <a:extLst>
              <a:ext uri="{FF2B5EF4-FFF2-40B4-BE49-F238E27FC236}">
                <a16:creationId xmlns:a16="http://schemas.microsoft.com/office/drawing/2014/main" id="{D50AC04F-3706-43FF-B0B1-457434405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13" y="1390286"/>
            <a:ext cx="4778576" cy="3965575"/>
          </a:xfrm>
          <a:prstGeom prst="rect">
            <a:avLst/>
          </a:prstGeom>
        </p:spPr>
      </p:pic>
      <p:sp>
        <p:nvSpPr>
          <p:cNvPr id="4" name="文本框 3">
            <a:extLst>
              <a:ext uri="{FF2B5EF4-FFF2-40B4-BE49-F238E27FC236}">
                <a16:creationId xmlns:a16="http://schemas.microsoft.com/office/drawing/2014/main" id="{FFB95FB3-15BB-450B-9091-9EB8D955562A}"/>
              </a:ext>
            </a:extLst>
          </p:cNvPr>
          <p:cNvSpPr txBox="1"/>
          <p:nvPr/>
        </p:nvSpPr>
        <p:spPr>
          <a:xfrm>
            <a:off x="163630" y="5502524"/>
            <a:ext cx="6299200" cy="646331"/>
          </a:xfrm>
          <a:prstGeom prst="rect">
            <a:avLst/>
          </a:prstGeom>
          <a:noFill/>
        </p:spPr>
        <p:txBody>
          <a:bodyPr wrap="square" rtlCol="0">
            <a:spAutoFit/>
          </a:bodyPr>
          <a:lstStyle/>
          <a:p>
            <a:r>
              <a:rPr lang="zh-CN" altLang="en-US" dirty="0">
                <a:effectLst/>
                <a:latin typeface="Arial" panose="020B0604020202020204" pitchFamily="34" charset="0"/>
              </a:rPr>
              <a:t>图</a:t>
            </a:r>
            <a:r>
              <a:rPr lang="en-US" altLang="zh-CN" dirty="0">
                <a:effectLst/>
                <a:latin typeface="Arial" panose="020B0604020202020204" pitchFamily="34" charset="0"/>
              </a:rPr>
              <a:t>1.</a:t>
            </a:r>
            <a:r>
              <a:rPr lang="zh-CN" altLang="en-US" dirty="0">
                <a:effectLst/>
                <a:latin typeface="Arial" panose="020B0604020202020204" pitchFamily="34" charset="0"/>
              </a:rPr>
              <a:t>一个可以通过关系网络学习，而不是通过</a:t>
            </a:r>
            <a:r>
              <a:rPr lang="en-US" altLang="zh-CN" dirty="0">
                <a:effectLst/>
                <a:latin typeface="Arial" panose="020B0604020202020204" pitchFamily="34" charset="0"/>
              </a:rPr>
              <a:t>non-linear embedding + metric learning</a:t>
            </a:r>
            <a:r>
              <a:rPr lang="zh-CN" altLang="en-US" dirty="0">
                <a:effectLst/>
                <a:latin typeface="Arial" panose="020B0604020202020204" pitchFamily="34" charset="0"/>
              </a:rPr>
              <a:t>学习的例子</a:t>
            </a:r>
            <a:endParaRPr lang="zh-CN" altLang="en-US" dirty="0"/>
          </a:p>
        </p:txBody>
      </p:sp>
      <p:pic>
        <p:nvPicPr>
          <p:cNvPr id="7" name="图片 6">
            <a:extLst>
              <a:ext uri="{FF2B5EF4-FFF2-40B4-BE49-F238E27FC236}">
                <a16:creationId xmlns:a16="http://schemas.microsoft.com/office/drawing/2014/main" id="{D9E4794B-2BB7-4FEA-A2C5-6047CA4CB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13949"/>
            <a:ext cx="5730417" cy="3434577"/>
          </a:xfrm>
          <a:prstGeom prst="rect">
            <a:avLst/>
          </a:prstGeom>
        </p:spPr>
      </p:pic>
      <p:sp>
        <p:nvSpPr>
          <p:cNvPr id="17" name="文本框 16">
            <a:extLst>
              <a:ext uri="{FF2B5EF4-FFF2-40B4-BE49-F238E27FC236}">
                <a16:creationId xmlns:a16="http://schemas.microsoft.com/office/drawing/2014/main" id="{7C6D76AB-CC15-4503-A587-861DAFD13285}"/>
              </a:ext>
            </a:extLst>
          </p:cNvPr>
          <p:cNvSpPr txBox="1"/>
          <p:nvPr/>
        </p:nvSpPr>
        <p:spPr>
          <a:xfrm>
            <a:off x="6105008" y="5483039"/>
            <a:ext cx="5721409" cy="1200329"/>
          </a:xfrm>
          <a:prstGeom prst="rect">
            <a:avLst/>
          </a:prstGeom>
          <a:noFill/>
        </p:spPr>
        <p:txBody>
          <a:bodyPr wrap="square" rtlCol="0">
            <a:spAutoFit/>
          </a:bodyPr>
          <a:lstStyle/>
          <a:p>
            <a:r>
              <a:rPr lang="zh-CN" altLang="en-US" dirty="0">
                <a:effectLst/>
                <a:latin typeface="Arial" panose="020B0604020202020204" pitchFamily="34" charset="0"/>
              </a:rPr>
              <a:t>图</a:t>
            </a:r>
            <a:r>
              <a:rPr lang="en-US" altLang="zh-CN" dirty="0">
                <a:effectLst/>
                <a:latin typeface="Arial" panose="020B0604020202020204" pitchFamily="34" charset="0"/>
              </a:rPr>
              <a:t>2.</a:t>
            </a:r>
            <a:r>
              <a:rPr lang="zh-CN" altLang="en-US" dirty="0">
                <a:effectLst/>
                <a:latin typeface="Arial" panose="020B0604020202020204" pitchFamily="34" charset="0"/>
              </a:rPr>
              <a:t>左</a:t>
            </a:r>
            <a:r>
              <a:rPr lang="en-US" altLang="zh-CN" dirty="0">
                <a:effectLst/>
                <a:latin typeface="Arial" panose="020B0604020202020204" pitchFamily="34" charset="0"/>
              </a:rPr>
              <a:t>:</a:t>
            </a:r>
            <a:r>
              <a:rPr lang="zh-CN" altLang="en-US" dirty="0">
                <a:effectLst/>
                <a:latin typeface="Arial" panose="020B0604020202020204" pitchFamily="34" charset="0"/>
              </a:rPr>
              <a:t>对于给定查询</a:t>
            </a:r>
            <a:r>
              <a:rPr lang="en-US" altLang="zh-CN" dirty="0">
                <a:effectLst/>
                <a:latin typeface="Arial" panose="020B0604020202020204" pitchFamily="34" charset="0"/>
              </a:rPr>
              <a:t>(</a:t>
            </a:r>
            <a:r>
              <a:rPr lang="zh-CN" altLang="en-US" dirty="0">
                <a:effectLst/>
                <a:latin typeface="Arial" panose="020B0604020202020204" pitchFamily="34" charset="0"/>
              </a:rPr>
              <a:t>黄色</a:t>
            </a:r>
            <a:r>
              <a:rPr lang="en-US" altLang="zh-CN" dirty="0">
                <a:effectLst/>
                <a:latin typeface="Arial" panose="020B0604020202020204" pitchFamily="34" charset="0"/>
              </a:rPr>
              <a:t>)</a:t>
            </a:r>
            <a:r>
              <a:rPr lang="zh-CN" altLang="en-US" dirty="0">
                <a:effectLst/>
                <a:latin typeface="Arial" panose="020B0604020202020204" pitchFamily="34" charset="0"/>
              </a:rPr>
              <a:t>，匹配</a:t>
            </a:r>
            <a:r>
              <a:rPr lang="en-US" altLang="zh-CN" dirty="0">
                <a:effectLst/>
                <a:latin typeface="Arial" panose="020B0604020202020204" pitchFamily="34" charset="0"/>
              </a:rPr>
              <a:t>(</a:t>
            </a:r>
            <a:r>
              <a:rPr lang="zh-CN" altLang="en-US" dirty="0">
                <a:effectLst/>
                <a:latin typeface="Arial" panose="020B0604020202020204" pitchFamily="34" charset="0"/>
              </a:rPr>
              <a:t>青色</a:t>
            </a:r>
            <a:r>
              <a:rPr lang="en-US" altLang="zh-CN" dirty="0">
                <a:effectLst/>
                <a:latin typeface="Arial" panose="020B0604020202020204" pitchFamily="34" charset="0"/>
              </a:rPr>
              <a:t>)</a:t>
            </a:r>
            <a:r>
              <a:rPr lang="zh-CN" altLang="en-US" dirty="0">
                <a:effectLst/>
                <a:latin typeface="Arial" panose="020B0604020202020204" pitchFamily="34" charset="0"/>
              </a:rPr>
              <a:t>和不匹配</a:t>
            </a:r>
            <a:r>
              <a:rPr lang="en-US" altLang="zh-CN" dirty="0">
                <a:effectLst/>
                <a:latin typeface="Arial" panose="020B0604020202020204" pitchFamily="34" charset="0"/>
              </a:rPr>
              <a:t>(</a:t>
            </a:r>
            <a:r>
              <a:rPr lang="zh-CN" altLang="en-US" dirty="0">
                <a:effectLst/>
                <a:latin typeface="Arial" panose="020B0604020202020204" pitchFamily="34" charset="0"/>
              </a:rPr>
              <a:t>品红</a:t>
            </a:r>
            <a:r>
              <a:rPr lang="en-US" altLang="zh-CN" dirty="0">
                <a:effectLst/>
                <a:latin typeface="Arial" panose="020B0604020202020204" pitchFamily="34" charset="0"/>
              </a:rPr>
              <a:t>)</a:t>
            </a:r>
            <a:r>
              <a:rPr lang="zh-CN" altLang="en-US" dirty="0">
                <a:effectLst/>
                <a:latin typeface="Arial" panose="020B0604020202020204" pitchFamily="34" charset="0"/>
              </a:rPr>
              <a:t>的样本嵌入并不能直接区分。</a:t>
            </a:r>
            <a:endParaRPr lang="en-US" altLang="zh-CN" dirty="0">
              <a:effectLst/>
              <a:latin typeface="Arial" panose="020B0604020202020204" pitchFamily="34" charset="0"/>
            </a:endParaRPr>
          </a:p>
          <a:p>
            <a:r>
              <a:rPr lang="zh-CN" altLang="en-US" dirty="0">
                <a:effectLst/>
                <a:latin typeface="Arial" panose="020B0604020202020204" pitchFamily="34" charset="0"/>
              </a:rPr>
              <a:t>右</a:t>
            </a:r>
            <a:r>
              <a:rPr lang="en-US" altLang="zh-CN" dirty="0">
                <a:effectLst/>
                <a:latin typeface="Arial" panose="020B0604020202020204" pitchFamily="34" charset="0"/>
              </a:rPr>
              <a:t>:</a:t>
            </a:r>
            <a:r>
              <a:rPr lang="zh-CN" altLang="en-US" dirty="0">
                <a:effectLst/>
                <a:latin typeface="Arial" panose="020B0604020202020204" pitchFamily="34" charset="0"/>
              </a:rPr>
              <a:t>匹配</a:t>
            </a:r>
            <a:r>
              <a:rPr lang="en-US" altLang="zh-CN" dirty="0">
                <a:effectLst/>
                <a:latin typeface="Arial" panose="020B0604020202020204" pitchFamily="34" charset="0"/>
              </a:rPr>
              <a:t>(</a:t>
            </a:r>
            <a:r>
              <a:rPr lang="zh-CN" altLang="en-US" dirty="0">
                <a:effectLst/>
                <a:latin typeface="Arial" panose="020B0604020202020204" pitchFamily="34" charset="0"/>
              </a:rPr>
              <a:t>黄色</a:t>
            </a:r>
            <a:r>
              <a:rPr lang="en-US" altLang="zh-CN" dirty="0">
                <a:effectLst/>
                <a:latin typeface="Arial" panose="020B0604020202020204" pitchFamily="34" charset="0"/>
              </a:rPr>
              <a:t>)</a:t>
            </a:r>
            <a:r>
              <a:rPr lang="zh-CN" altLang="en-US" dirty="0">
                <a:effectLst/>
                <a:latin typeface="Arial" panose="020B0604020202020204" pitchFamily="34" charset="0"/>
              </a:rPr>
              <a:t>和不匹配</a:t>
            </a:r>
            <a:r>
              <a:rPr lang="en-US" altLang="zh-CN" dirty="0">
                <a:effectLst/>
                <a:latin typeface="Arial" panose="020B0604020202020204" pitchFamily="34" charset="0"/>
              </a:rPr>
              <a:t>(</a:t>
            </a:r>
            <a:r>
              <a:rPr lang="zh-CN" altLang="en-US" dirty="0">
                <a:effectLst/>
                <a:latin typeface="Arial" panose="020B0604020202020204" pitchFamily="34" charset="0"/>
              </a:rPr>
              <a:t>洋红色</a:t>
            </a:r>
            <a:r>
              <a:rPr lang="en-US" altLang="zh-CN" dirty="0">
                <a:effectLst/>
                <a:latin typeface="Arial" panose="020B0604020202020204" pitchFamily="34" charset="0"/>
              </a:rPr>
              <a:t>)</a:t>
            </a:r>
            <a:r>
              <a:rPr lang="zh-CN" altLang="en-US" dirty="0">
                <a:effectLst/>
                <a:latin typeface="Arial" panose="020B0604020202020204" pitchFamily="34" charset="0"/>
              </a:rPr>
              <a:t>的关系模块对表示是线性可分的</a:t>
            </a:r>
            <a:endParaRPr lang="zh-CN" altLang="en-US" dirty="0"/>
          </a:p>
        </p:txBody>
      </p:sp>
      <p:cxnSp>
        <p:nvCxnSpPr>
          <p:cNvPr id="8" name="直接连接符 7">
            <a:extLst>
              <a:ext uri="{FF2B5EF4-FFF2-40B4-BE49-F238E27FC236}">
                <a16:creationId xmlns:a16="http://schemas.microsoft.com/office/drawing/2014/main" id="{3FD37F9E-887D-4120-AB7F-3D1A116415E6}"/>
              </a:ext>
            </a:extLst>
          </p:cNvPr>
          <p:cNvCxnSpPr>
            <a:cxnSpLocks/>
          </p:cNvCxnSpPr>
          <p:nvPr/>
        </p:nvCxnSpPr>
        <p:spPr>
          <a:xfrm>
            <a:off x="576814" y="1308163"/>
            <a:ext cx="2687907" cy="0"/>
          </a:xfrm>
          <a:prstGeom prst="line">
            <a:avLst/>
          </a:prstGeom>
          <a:ln w="9525"/>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30BB8C70-0E2D-415A-ADF2-45A12176E41F}"/>
              </a:ext>
            </a:extLst>
          </p:cNvPr>
          <p:cNvSpPr txBox="1"/>
          <p:nvPr/>
        </p:nvSpPr>
        <p:spPr>
          <a:xfrm>
            <a:off x="576813" y="648700"/>
            <a:ext cx="7846949" cy="646331"/>
          </a:xfrm>
          <a:prstGeom prst="rect">
            <a:avLst/>
          </a:prstGeom>
          <a:noFill/>
        </p:spPr>
        <p:txBody>
          <a:bodyPr wrap="square" rtlCol="0">
            <a:spAutoFit/>
          </a:bodyPr>
          <a:lstStyle/>
          <a:p>
            <a:pPr lvl="0">
              <a:defRPr/>
            </a:pPr>
            <a:r>
              <a:rPr lang="en-US" altLang="zh-CN" sz="3600" dirty="0">
                <a:solidFill>
                  <a:prstClr val="black"/>
                </a:solidFill>
                <a:latin typeface="Times New Roman" panose="02020603050405020304" pitchFamily="18" charset="0"/>
                <a:ea typeface="等线" panose="02010600030101010101" charset="-122"/>
              </a:rPr>
              <a:t>2.3 </a:t>
            </a:r>
            <a:r>
              <a:rPr lang="zh-CN" altLang="en-US" sz="3600" dirty="0">
                <a:solidFill>
                  <a:prstClr val="black"/>
                </a:solidFill>
                <a:latin typeface="Times New Roman" panose="02020603050405020304" pitchFamily="18" charset="0"/>
                <a:ea typeface="等线" panose="02010600030101010101" charset="-122"/>
              </a:rPr>
              <a:t>示例</a:t>
            </a:r>
            <a:endParaRPr kumimoji="0" lang="en-US" altLang="zh-CN" sz="36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Tree>
    <p:extLst>
      <p:ext uri="{BB962C8B-B14F-4D97-AF65-F5344CB8AC3E}">
        <p14:creationId xmlns:p14="http://schemas.microsoft.com/office/powerpoint/2010/main" val="362153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5" name="文本框 4"/>
          <p:cNvSpPr txBox="1"/>
          <p:nvPr/>
        </p:nvSpPr>
        <p:spPr>
          <a:xfrm>
            <a:off x="5372040" y="3113969"/>
            <a:ext cx="48331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a:extLst>
              <a:ext uri="{FF2B5EF4-FFF2-40B4-BE49-F238E27FC236}">
                <a16:creationId xmlns:a16="http://schemas.microsoft.com/office/drawing/2014/main" id="{9A6BE253-4B90-4749-A5D9-50C31750C217}"/>
              </a:ext>
            </a:extLst>
          </p:cNvPr>
          <p:cNvSpPr txBox="1"/>
          <p:nvPr/>
        </p:nvSpPr>
        <p:spPr>
          <a:xfrm>
            <a:off x="1101969" y="2459504"/>
            <a:ext cx="9988061" cy="1323439"/>
          </a:xfrm>
          <a:prstGeom prst="rect">
            <a:avLst/>
          </a:prstGeom>
          <a:noFill/>
        </p:spPr>
        <p:txBody>
          <a:bodyPr wrap="square" rtlCol="0">
            <a:spAutoFit/>
          </a:bodyPr>
          <a:lstStyle/>
          <a:p>
            <a:pPr>
              <a:defRPr/>
            </a:pPr>
            <a:r>
              <a:rPr lang="zh-CN" altLang="en-US" sz="4000" b="1" dirty="0">
                <a:solidFill>
                  <a:prstClr val="black"/>
                </a:solidFill>
                <a:latin typeface="等线" panose="02010600030101010101" charset="-122"/>
                <a:ea typeface="等线" panose="02010600030101010101" charset="-122"/>
              </a:rPr>
              <a:t>第一部分：匹配网络</a:t>
            </a:r>
            <a:r>
              <a:rPr lang="en-US" altLang="zh-CN" sz="4000" b="1" dirty="0">
                <a:solidFill>
                  <a:prstClr val="black"/>
                </a:solidFill>
                <a:latin typeface="等线" panose="02010600030101010101" charset="-122"/>
                <a:ea typeface="等线" panose="02010600030101010101" charset="-122"/>
              </a:rPr>
              <a:t>(Matching Network)</a:t>
            </a:r>
          </a:p>
          <a:p>
            <a:pPr>
              <a:defRPr/>
            </a:pPr>
            <a:r>
              <a:rPr kumimoji="0" lang="zh-CN" altLang="en-US" sz="4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第二部分：关系</a:t>
            </a:r>
            <a:r>
              <a:rPr lang="zh-CN" altLang="en-US" sz="4000" dirty="0">
                <a:solidFill>
                  <a:prstClr val="black"/>
                </a:solidFill>
                <a:latin typeface="等线" panose="02010600030101010101" charset="-122"/>
                <a:ea typeface="等线" panose="02010600030101010101" charset="-122"/>
              </a:rPr>
              <a:t>网络</a:t>
            </a:r>
            <a:r>
              <a:rPr lang="en-US" altLang="zh-CN" sz="4000" dirty="0">
                <a:solidFill>
                  <a:prstClr val="black"/>
                </a:solidFill>
                <a:latin typeface="等线" panose="02010600030101010101" charset="-122"/>
                <a:ea typeface="等线" panose="02010600030101010101" charset="-122"/>
              </a:rPr>
              <a:t>(Relation Network)</a:t>
            </a:r>
          </a:p>
        </p:txBody>
      </p:sp>
    </p:spTree>
    <p:extLst>
      <p:ext uri="{BB962C8B-B14F-4D97-AF65-F5344CB8AC3E}">
        <p14:creationId xmlns:p14="http://schemas.microsoft.com/office/powerpoint/2010/main" val="256836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1581"/>
            <a:ext cx="65273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a:t>
            </a:r>
            <a:r>
              <a:rPr lang="zh-CN" altLang="en-US" sz="2800" dirty="0">
                <a:solidFill>
                  <a:prstClr val="black"/>
                </a:solidFill>
                <a:latin typeface="等线" panose="02010600030101010101" charset="-122"/>
                <a:ea typeface="等线" panose="02010600030101010101" charset="-122"/>
              </a:rPr>
              <a:t>一</a:t>
            </a: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cxnSp>
        <p:nvCxnSpPr>
          <p:cNvPr id="10" name="直接连接符 9">
            <a:extLst>
              <a:ext uri="{FF2B5EF4-FFF2-40B4-BE49-F238E27FC236}">
                <a16:creationId xmlns:a16="http://schemas.microsoft.com/office/drawing/2014/main" id="{484D4BDE-DEED-4725-9695-B1F891647E0F}"/>
              </a:ext>
            </a:extLst>
          </p:cNvPr>
          <p:cNvCxnSpPr>
            <a:cxnSpLocks/>
          </p:cNvCxnSpPr>
          <p:nvPr/>
        </p:nvCxnSpPr>
        <p:spPr>
          <a:xfrm flipV="1">
            <a:off x="646420" y="1511110"/>
            <a:ext cx="1773507" cy="4340"/>
          </a:xfrm>
          <a:prstGeom prst="line">
            <a:avLst/>
          </a:prstGeom>
          <a:ln w="9525"/>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0F1E17FB-8D20-4554-93C9-125CB94BD5D7}"/>
              </a:ext>
            </a:extLst>
          </p:cNvPr>
          <p:cNvSpPr txBox="1"/>
          <p:nvPr/>
        </p:nvSpPr>
        <p:spPr>
          <a:xfrm>
            <a:off x="646419" y="864779"/>
            <a:ext cx="7372165" cy="646331"/>
          </a:xfrm>
          <a:prstGeom prst="rect">
            <a:avLst/>
          </a:prstGeom>
          <a:noFill/>
        </p:spPr>
        <p:txBody>
          <a:bodyPr wrap="square" rtlCol="0">
            <a:spAutoFit/>
          </a:bodyPr>
          <a:lstStyle/>
          <a:p>
            <a:pPr lvl="0">
              <a:defRPr/>
            </a:pPr>
            <a:r>
              <a:rPr lang="en-US" altLang="zh-CN" sz="3600" dirty="0">
                <a:solidFill>
                  <a:prstClr val="black"/>
                </a:solidFill>
                <a:latin typeface="Times New Roman" panose="02020603050405020304" pitchFamily="18" charset="0"/>
                <a:ea typeface="等线" panose="02010600030101010101" charset="-122"/>
              </a:rPr>
              <a:t>1.1 </a:t>
            </a:r>
            <a:r>
              <a:rPr lang="zh-CN" altLang="en-US" sz="3600" dirty="0">
                <a:solidFill>
                  <a:prstClr val="black"/>
                </a:solidFill>
                <a:latin typeface="Times New Roman" panose="02020603050405020304" pitchFamily="18" charset="0"/>
                <a:ea typeface="等线" panose="02010600030101010101" charset="-122"/>
              </a:rPr>
              <a:t>简介</a:t>
            </a:r>
            <a:endParaRPr kumimoji="0" lang="en-US" altLang="zh-CN" sz="36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
        <p:nvSpPr>
          <p:cNvPr id="14" name="文本框 13">
            <a:extLst>
              <a:ext uri="{FF2B5EF4-FFF2-40B4-BE49-F238E27FC236}">
                <a16:creationId xmlns:a16="http://schemas.microsoft.com/office/drawing/2014/main" id="{422931CB-3AC6-4A32-A9F7-C80B2DFEE5A6}"/>
              </a:ext>
            </a:extLst>
          </p:cNvPr>
          <p:cNvSpPr txBox="1"/>
          <p:nvPr/>
        </p:nvSpPr>
        <p:spPr>
          <a:xfrm>
            <a:off x="163630" y="1834275"/>
            <a:ext cx="11751279" cy="461665"/>
          </a:xfrm>
          <a:prstGeom prst="rect">
            <a:avLst/>
          </a:prstGeom>
          <a:noFill/>
        </p:spPr>
        <p:txBody>
          <a:bodyPr wrap="square">
            <a:spAutoFit/>
          </a:bodyPr>
          <a:lstStyle/>
          <a:p>
            <a:r>
              <a:rPr lang="zh-CN" altLang="en-US" sz="2400" dirty="0">
                <a:effectLst/>
                <a:latin typeface="Arial" panose="020B0604020202020204" pitchFamily="34" charset="0"/>
              </a:rPr>
              <a:t>       </a:t>
            </a:r>
            <a:endParaRPr lang="en-US" altLang="zh-CN" dirty="0"/>
          </a:p>
        </p:txBody>
      </p:sp>
      <p:sp>
        <p:nvSpPr>
          <p:cNvPr id="8" name="文本框 7">
            <a:extLst>
              <a:ext uri="{FF2B5EF4-FFF2-40B4-BE49-F238E27FC236}">
                <a16:creationId xmlns:a16="http://schemas.microsoft.com/office/drawing/2014/main" id="{CF2FB17D-4ED9-494B-8564-8D3527D719BE}"/>
              </a:ext>
            </a:extLst>
          </p:cNvPr>
          <p:cNvSpPr txBox="1"/>
          <p:nvPr/>
        </p:nvSpPr>
        <p:spPr>
          <a:xfrm>
            <a:off x="769497" y="1678037"/>
            <a:ext cx="10333932" cy="3046988"/>
          </a:xfrm>
          <a:prstGeom prst="rect">
            <a:avLst/>
          </a:prstGeom>
          <a:noFill/>
        </p:spPr>
        <p:txBody>
          <a:bodyPr wrap="square">
            <a:spAutoFit/>
          </a:bodyPr>
          <a:lstStyle/>
          <a:p>
            <a:r>
              <a:rPr lang="en-US" altLang="zh-CN" dirty="0"/>
              <a:t>       </a:t>
            </a:r>
            <a:r>
              <a:rPr lang="zh-CN" altLang="en-US" sz="2400" dirty="0"/>
              <a:t>人类可以在具有很少的监督信息的情况下快速学习新的概念，例如一个小孩可以从书本上的单个图片推广归纳 “斑马” 的概念，然而我们最好的深度学习模型却需要通过大量的数据，使用梯度下降长时间学习训练模型参数才能达到较好的效果。这是因为我们的模型是一种参数化模型，需要将训练样本缓慢地学习到模型的参数里面去。然而，非参数化方法，例如</a:t>
            </a:r>
            <a:r>
              <a:rPr lang="en-US" altLang="zh-CN" sz="2400" dirty="0"/>
              <a:t>k-</a:t>
            </a:r>
            <a:r>
              <a:rPr lang="en-US" altLang="zh-CN" sz="2400" dirty="0" err="1"/>
              <a:t>nn</a:t>
            </a:r>
            <a:r>
              <a:rPr lang="zh-CN" altLang="en-US" sz="2400" dirty="0"/>
              <a:t>可以快速吸收同化新的样本，但是表现很依赖于所选择的度量。</a:t>
            </a:r>
            <a:endParaRPr lang="en-US" altLang="zh-CN" sz="2400" dirty="0"/>
          </a:p>
          <a:p>
            <a:r>
              <a:rPr lang="en-US" altLang="zh-CN" sz="2400" dirty="0"/>
              <a:t>        </a:t>
            </a:r>
            <a:r>
              <a:rPr lang="zh-CN" altLang="en-US" sz="2400" dirty="0"/>
              <a:t>匹配网络就是一个结合参数化方法和非参数化方法的优点，即快速获得新样本的概念，同时提供常见样本的卓越的泛化能力。</a:t>
            </a:r>
          </a:p>
        </p:txBody>
      </p:sp>
      <p:sp>
        <p:nvSpPr>
          <p:cNvPr id="9" name="文本框 8">
            <a:extLst>
              <a:ext uri="{FF2B5EF4-FFF2-40B4-BE49-F238E27FC236}">
                <a16:creationId xmlns:a16="http://schemas.microsoft.com/office/drawing/2014/main" id="{EE9075D8-E3B9-43AA-997E-31236032E04B}"/>
              </a:ext>
            </a:extLst>
          </p:cNvPr>
          <p:cNvSpPr txBox="1"/>
          <p:nvPr/>
        </p:nvSpPr>
        <p:spPr>
          <a:xfrm>
            <a:off x="488065" y="6314036"/>
            <a:ext cx="7688872" cy="369332"/>
          </a:xfrm>
          <a:prstGeom prst="rect">
            <a:avLst/>
          </a:prstGeom>
          <a:noFill/>
        </p:spPr>
        <p:txBody>
          <a:bodyPr wrap="square">
            <a:spAutoFit/>
          </a:bodyPr>
          <a:lstStyle/>
          <a:p>
            <a:r>
              <a:rPr lang="zh-CN" altLang="en-US" dirty="0"/>
              <a:t>代码参考：https://github.com/BoyuanJiang/matching-networks-pytorch</a:t>
            </a:r>
          </a:p>
        </p:txBody>
      </p:sp>
    </p:spTree>
    <p:extLst>
      <p:ext uri="{BB962C8B-B14F-4D97-AF65-F5344CB8AC3E}">
        <p14:creationId xmlns:p14="http://schemas.microsoft.com/office/powerpoint/2010/main" val="235376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7559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sp>
        <p:nvSpPr>
          <p:cNvPr id="14" name="文本框 13">
            <a:extLst>
              <a:ext uri="{FF2B5EF4-FFF2-40B4-BE49-F238E27FC236}">
                <a16:creationId xmlns:a16="http://schemas.microsoft.com/office/drawing/2014/main" id="{422931CB-3AC6-4A32-A9F7-C80B2DFEE5A6}"/>
              </a:ext>
            </a:extLst>
          </p:cNvPr>
          <p:cNvSpPr txBox="1"/>
          <p:nvPr/>
        </p:nvSpPr>
        <p:spPr>
          <a:xfrm>
            <a:off x="163630" y="1834275"/>
            <a:ext cx="11751279" cy="461665"/>
          </a:xfrm>
          <a:prstGeom prst="rect">
            <a:avLst/>
          </a:prstGeom>
          <a:noFill/>
        </p:spPr>
        <p:txBody>
          <a:bodyPr wrap="square">
            <a:spAutoFit/>
          </a:bodyPr>
          <a:lstStyle/>
          <a:p>
            <a:r>
              <a:rPr lang="zh-CN" altLang="en-US" sz="2400" dirty="0">
                <a:effectLst/>
                <a:latin typeface="Arial" panose="020B0604020202020204" pitchFamily="34" charset="0"/>
              </a:rPr>
              <a:t>       </a:t>
            </a:r>
            <a:endParaRPr lang="en-US" altLang="zh-CN" dirty="0"/>
          </a:p>
        </p:txBody>
      </p:sp>
      <p:pic>
        <p:nvPicPr>
          <p:cNvPr id="5" name="图片 4">
            <a:extLst>
              <a:ext uri="{FF2B5EF4-FFF2-40B4-BE49-F238E27FC236}">
                <a16:creationId xmlns:a16="http://schemas.microsoft.com/office/drawing/2014/main" id="{536A5446-EF27-4925-AC70-4B4116909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377" y="1425640"/>
            <a:ext cx="7162523" cy="4823565"/>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C220BFC-536B-4114-AC7C-CF640366302F}"/>
                  </a:ext>
                </a:extLst>
              </p:cNvPr>
              <p:cNvSpPr txBox="1"/>
              <p:nvPr/>
            </p:nvSpPr>
            <p:spPr>
              <a:xfrm>
                <a:off x="7721900" y="1246710"/>
                <a:ext cx="4065470" cy="4823565"/>
              </a:xfrm>
              <a:prstGeom prst="rect">
                <a:avLst/>
              </a:prstGeom>
              <a:noFill/>
            </p:spPr>
            <p:txBody>
              <a:bodyPr wrap="square">
                <a:spAutoFit/>
              </a:bodyPr>
              <a:lstStyle/>
              <a:p>
                <a:r>
                  <a:rPr lang="en-US" altLang="zh-CN" b="0" i="0" dirty="0">
                    <a:solidFill>
                      <a:srgbClr val="121212"/>
                    </a:solidFill>
                    <a:effectLst/>
                    <a:latin typeface="-apple-system"/>
                  </a:rPr>
                  <a:t>Matching Network</a:t>
                </a:r>
                <a:r>
                  <a:rPr lang="zh-CN" altLang="en-US" b="0" i="0" dirty="0">
                    <a:solidFill>
                      <a:srgbClr val="121212"/>
                    </a:solidFill>
                    <a:effectLst/>
                    <a:latin typeface="-apple-system"/>
                  </a:rPr>
                  <a:t>架构有</a:t>
                </a:r>
                <a:r>
                  <a:rPr lang="zh-CN" altLang="en-US" b="1" i="0" dirty="0">
                    <a:solidFill>
                      <a:srgbClr val="121212"/>
                    </a:solidFill>
                    <a:effectLst/>
                    <a:latin typeface="-apple-system"/>
                  </a:rPr>
                  <a:t>两个输入</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342900" indent="-342900">
                  <a:buAutoNum type="arabicPeriod"/>
                </a:pPr>
                <a:r>
                  <a:rPr lang="zh-CN" altLang="en-US" dirty="0"/>
                  <a:t>输入任务</a:t>
                </a:r>
                <a:r>
                  <a:rPr lang="en-US" altLang="zh-CN" dirty="0"/>
                  <a:t>S</a:t>
                </a:r>
                <a:r>
                  <a:rPr lang="zh-CN" altLang="en-US" dirty="0"/>
                  <a:t>是一个</a:t>
                </a:r>
                <a:r>
                  <a:rPr lang="en-US" altLang="zh-CN" dirty="0"/>
                  <a:t>N-way 1 shot </a:t>
                </a:r>
                <a:r>
                  <a:rPr lang="zh-CN" altLang="en-US" dirty="0"/>
                  <a:t>的任务（图上是</a:t>
                </a:r>
                <a:r>
                  <a:rPr lang="en-US" altLang="zh-CN" dirty="0"/>
                  <a:t>4</a:t>
                </a:r>
                <a:r>
                  <a:rPr lang="zh-CN" altLang="en-US" dirty="0"/>
                  <a:t>分类问题，每个类别</a:t>
                </a:r>
                <a:r>
                  <a:rPr lang="en-US" altLang="zh-CN" dirty="0"/>
                  <a:t>1</a:t>
                </a:r>
                <a:r>
                  <a:rPr lang="zh-CN" altLang="en-US" dirty="0"/>
                  <a:t>个图片，又叫做</a:t>
                </a:r>
                <a:r>
                  <a:rPr lang="en-US" altLang="zh-CN" dirty="0"/>
                  <a:t>4-way 1-shot task</a:t>
                </a:r>
                <a:r>
                  <a:rPr lang="zh-CN" altLang="en-US" dirty="0"/>
                  <a:t>），其中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sSubSup>
                  </m:oMath>
                </a14:m>
                <a:r>
                  <a:rPr lang="zh-CN" altLang="en-US" dirty="0"/>
                  <a:t>为图中红色框显示内容）</a:t>
                </a:r>
                <a:endParaRPr lang="en-US" altLang="zh-CN" dirty="0"/>
              </a:p>
              <a:p>
                <a:pPr marL="342900" indent="-342900">
                  <a:buFontTx/>
                  <a:buAutoNum type="arabicPeriod"/>
                </a:pPr>
                <a:r>
                  <a:rPr lang="zh-CN" altLang="en-US" dirty="0"/>
                  <a:t>需要预测类别的图片</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oMath>
                </a14:m>
                <a:endParaRPr lang="en-US" altLang="zh-CN" dirty="0"/>
              </a:p>
              <a:p>
                <a:pPr marL="342900" indent="-342900">
                  <a:buFontTx/>
                  <a:buAutoNum type="arabicPeriod"/>
                </a:pPr>
                <a:endParaRPr lang="en-US" altLang="zh-CN" dirty="0"/>
              </a:p>
              <a:p>
                <a:r>
                  <a:rPr lang="en-US" altLang="zh-CN" b="0" i="0" dirty="0">
                    <a:solidFill>
                      <a:srgbClr val="121212"/>
                    </a:solidFill>
                    <a:effectLst/>
                    <a:latin typeface="-apple-system"/>
                  </a:rPr>
                  <a:t>Matching Network</a:t>
                </a:r>
                <a:r>
                  <a:rPr lang="zh-CN" altLang="en-US" b="0" i="0" dirty="0">
                    <a:solidFill>
                      <a:srgbClr val="121212"/>
                    </a:solidFill>
                    <a:effectLst/>
                    <a:latin typeface="-apple-system"/>
                  </a:rPr>
                  <a:t>架构的</a:t>
                </a:r>
                <a:r>
                  <a:rPr lang="zh-CN" altLang="en-US" b="1" dirty="0">
                    <a:solidFill>
                      <a:srgbClr val="121212"/>
                    </a:solidFill>
                    <a:latin typeface="-apple-system"/>
                  </a:rPr>
                  <a:t>输出</a:t>
                </a:r>
                <a:r>
                  <a:rPr lang="zh-CN" altLang="en-US" dirty="0">
                    <a:solidFill>
                      <a:srgbClr val="121212"/>
                    </a:solidFill>
                    <a:latin typeface="-apple-system"/>
                  </a:rPr>
                  <a:t>为</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en-US" altLang="zh-CN" dirty="0">
                    <a:solidFill>
                      <a:srgbClr val="121212"/>
                    </a:solidFill>
                    <a:latin typeface="-apple-system"/>
                  </a:rPr>
                  <a:t>       </a:t>
                </a:r>
                <a:r>
                  <a:rPr lang="zh-CN" altLang="en-US" b="0" i="0" dirty="0">
                    <a:solidFill>
                      <a:srgbClr val="121212"/>
                    </a:solidFill>
                    <a:effectLst/>
                    <a:latin typeface="-apple-system"/>
                  </a:rPr>
                  <a:t>图片 </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zh-CN" altLang="en-US" b="0" i="0" dirty="0">
                    <a:solidFill>
                      <a:srgbClr val="121212"/>
                    </a:solidFill>
                    <a:effectLst/>
                    <a:latin typeface="-apple-system"/>
                  </a:rPr>
                  <a:t>的预测类别 </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smtClean="0">
                            <a:latin typeface="Cambria Math" panose="02040503050406030204" pitchFamily="18" charset="0"/>
                          </a:rPr>
                          <m:t>y</m:t>
                        </m:r>
                      </m:e>
                    </m:acc>
                    <m:r>
                      <a:rPr lang="en-US" altLang="zh-CN" i="1">
                        <a:latin typeface="Cambria Math" panose="02040503050406030204" pitchFamily="18" charset="0"/>
                      </a:rPr>
                      <m:t> </m:t>
                    </m:r>
                  </m:oMath>
                </a14:m>
                <a:r>
                  <a:rPr lang="zh-CN" altLang="en-US" b="0" i="0" dirty="0">
                    <a:solidFill>
                      <a:srgbClr val="121212"/>
                    </a:solidFill>
                    <a:effectLst/>
                    <a:latin typeface="-apple-system"/>
                  </a:rPr>
                  <a:t>（对应输入任务</a:t>
                </a:r>
                <a:r>
                  <a:rPr lang="en-US" altLang="zh-CN" b="0" i="0" dirty="0">
                    <a:solidFill>
                      <a:srgbClr val="121212"/>
                    </a:solidFill>
                    <a:effectLst/>
                    <a:latin typeface="-apple-system"/>
                  </a:rPr>
                  <a:t>S</a:t>
                </a:r>
                <a:r>
                  <a:rPr lang="zh-CN" altLang="en-US" b="0" i="0" dirty="0">
                    <a:solidFill>
                      <a:srgbClr val="121212"/>
                    </a:solidFill>
                    <a:effectLst/>
                    <a:latin typeface="-apple-system"/>
                  </a:rPr>
                  <a:t>中的</a:t>
                </a:r>
                <a:r>
                  <a:rPr lang="zh-CN" altLang="en-US" dirty="0">
                    <a:solidFill>
                      <a:srgbClr val="121212"/>
                    </a:solidFill>
                    <a:latin typeface="-apple-system"/>
                  </a:rPr>
                  <a:t>那</a:t>
                </a:r>
                <a:r>
                  <a:rPr lang="zh-CN" altLang="en-US" b="0" i="0" dirty="0">
                    <a:solidFill>
                      <a:srgbClr val="121212"/>
                    </a:solidFill>
                    <a:effectLst/>
                    <a:latin typeface="-apple-system"/>
                  </a:rPr>
                  <a:t>个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b="0" i="0" dirty="0">
                    <a:solidFill>
                      <a:srgbClr val="121212"/>
                    </a:solidFill>
                    <a:effectLst/>
                    <a:latin typeface="-apple-system"/>
                  </a:rPr>
                  <a:t> </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dirty="0"/>
              </a:p>
              <a:p>
                <a:r>
                  <a:rPr lang="en-US" altLang="zh-CN" b="0" i="0" dirty="0">
                    <a:solidFill>
                      <a:srgbClr val="121212"/>
                    </a:solidFill>
                    <a:effectLst/>
                    <a:latin typeface="-apple-system"/>
                  </a:rPr>
                  <a:t>Matching Network</a:t>
                </a:r>
                <a:r>
                  <a:rPr lang="zh-CN" altLang="en-US" b="0" i="0" dirty="0">
                    <a:solidFill>
                      <a:srgbClr val="121212"/>
                    </a:solidFill>
                    <a:effectLst/>
                    <a:latin typeface="-apple-system"/>
                  </a:rPr>
                  <a:t>架构可抽象</a:t>
                </a:r>
                <a:r>
                  <a:rPr lang="zh-CN" altLang="en-US" dirty="0">
                    <a:solidFill>
                      <a:srgbClr val="121212"/>
                    </a:solidFill>
                    <a:latin typeface="-apple-system"/>
                  </a:rPr>
                  <a:t>为：</a:t>
                </a:r>
                <a:endParaRPr lang="en-US" altLang="zh-CN" dirty="0">
                  <a:solidFill>
                    <a:srgbClr val="121212"/>
                  </a:solidFill>
                  <a:latin typeface="-apple-system"/>
                </a:endParaRPr>
              </a:p>
              <a:p>
                <a:pPr/>
                <a14:m>
                  <m:oMathPara xmlns:m="http://schemas.openxmlformats.org/officeDocument/2006/math">
                    <m:oMathParaPr>
                      <m:jc m:val="centerGroup"/>
                    </m:oMathParaPr>
                    <m:oMath xmlns:m="http://schemas.openxmlformats.org/officeDocument/2006/math">
                      <m:r>
                        <m:rPr>
                          <m:sty m:val="p"/>
                        </m:rPr>
                        <a:rPr lang="en-US" altLang="zh-CN">
                          <a:solidFill>
                            <a:srgbClr val="000000"/>
                          </a:solidFill>
                          <a:latin typeface="Cambria Math" panose="02040503050406030204" pitchFamily="18" charset="0"/>
                          <a:ea typeface="等线" panose="02010600030101010101" pitchFamily="2" charset="-122"/>
                        </a:rPr>
                        <m:t>P</m:t>
                      </m:r>
                      <m:d>
                        <m:dPr>
                          <m:ctrlPr>
                            <a:rPr lang="en-US" altLang="zh-CN" sz="1800" i="1" kern="1200">
                              <a:solidFill>
                                <a:srgbClr val="000000"/>
                              </a:solidFill>
                              <a:effectLst/>
                              <a:latin typeface="Cambria Math" panose="02040503050406030204" pitchFamily="18" charset="0"/>
                              <a:ea typeface="等线" panose="02010600030101010101" pitchFamily="2" charset="-122"/>
                              <a:cs typeface="+mn-cs"/>
                            </a:rPr>
                          </m:ctrlPr>
                        </m:dPr>
                        <m:e>
                          <m:acc>
                            <m:accPr>
                              <m:chr m:val="̂"/>
                              <m:ctrlPr>
                                <a:rPr lang="en-US" altLang="zh-CN" sz="1800" i="1" kern="1200">
                                  <a:solidFill>
                                    <a:srgbClr val="000000"/>
                                  </a:solidFill>
                                  <a:effectLst/>
                                  <a:latin typeface="Cambria Math" panose="02040503050406030204" pitchFamily="18" charset="0"/>
                                  <a:ea typeface="等线" panose="02010600030101010101" pitchFamily="2" charset="-122"/>
                                  <a:cs typeface="+mn-cs"/>
                                </a:rPr>
                              </m:ctrlPr>
                            </m:accPr>
                            <m:e>
                              <m:r>
                                <a:rPr lang="en-US" altLang="zh-CN" sz="1800" kern="1200">
                                  <a:solidFill>
                                    <a:srgbClr val="000000"/>
                                  </a:solidFill>
                                  <a:effectLst/>
                                  <a:latin typeface="Cambria Math" panose="02040503050406030204" pitchFamily="18" charset="0"/>
                                  <a:ea typeface="等线" panose="02010600030101010101" pitchFamily="2" charset="-122"/>
                                  <a:cs typeface="+mn-cs"/>
                                </a:rPr>
                                <m:t>𝑦</m:t>
                              </m:r>
                            </m:e>
                          </m:acc>
                          <m:r>
                            <a:rPr lang="en-US" altLang="zh-CN" sz="1800" kern="1200">
                              <a:solidFill>
                                <a:srgbClr val="000000"/>
                              </a:solidFill>
                              <a:effectLst/>
                              <a:latin typeface="Cambria Math" panose="02040503050406030204" pitchFamily="18" charset="0"/>
                              <a:ea typeface="等线" panose="02010600030101010101" pitchFamily="2" charset="-122"/>
                              <a:cs typeface="+mn-cs"/>
                            </a:rPr>
                            <m:t>|</m:t>
                          </m:r>
                          <m:acc>
                            <m:accPr>
                              <m:chr m:val="̂"/>
                              <m:ctrlPr>
                                <a:rPr lang="en-US" altLang="zh-CN" sz="1800" i="1" kern="1200">
                                  <a:solidFill>
                                    <a:srgbClr val="000000"/>
                                  </a:solidFill>
                                  <a:effectLst/>
                                  <a:latin typeface="Cambria Math" panose="02040503050406030204" pitchFamily="18" charset="0"/>
                                  <a:ea typeface="等线" panose="02010600030101010101" pitchFamily="2" charset="-122"/>
                                  <a:cs typeface="+mn-cs"/>
                                </a:rPr>
                              </m:ctrlPr>
                            </m:accPr>
                            <m:e>
                              <m:r>
                                <a:rPr lang="en-US" altLang="zh-CN" sz="1800" kern="1200">
                                  <a:solidFill>
                                    <a:srgbClr val="000000"/>
                                  </a:solidFill>
                                  <a:effectLst/>
                                  <a:latin typeface="Cambria Math" panose="02040503050406030204" pitchFamily="18" charset="0"/>
                                  <a:ea typeface="等线" panose="02010600030101010101" pitchFamily="2" charset="-122"/>
                                  <a:cs typeface="+mn-cs"/>
                                </a:rPr>
                                <m:t>𝑥</m:t>
                              </m:r>
                            </m:e>
                          </m:acc>
                          <m:r>
                            <a:rPr lang="en-US" altLang="zh-CN" sz="1800" kern="1200">
                              <a:solidFill>
                                <a:srgbClr val="000000"/>
                              </a:solidFill>
                              <a:effectLst/>
                              <a:latin typeface="Cambria Math" panose="02040503050406030204" pitchFamily="18" charset="0"/>
                              <a:ea typeface="等线" panose="02010600030101010101" pitchFamily="2" charset="-122"/>
                              <a:cs typeface="+mn-cs"/>
                            </a:rPr>
                            <m:t>,</m:t>
                          </m:r>
                          <m:r>
                            <a:rPr lang="en-US" altLang="zh-CN" sz="1800" i="1" kern="1200">
                              <a:solidFill>
                                <a:srgbClr val="000000"/>
                              </a:solidFill>
                              <a:effectLst/>
                              <a:latin typeface="Cambria Math" panose="02040503050406030204" pitchFamily="18" charset="0"/>
                              <a:ea typeface="等线" panose="02010600030101010101" pitchFamily="2" charset="-122"/>
                              <a:cs typeface="+mn-cs"/>
                            </a:rPr>
                            <m:t> </m:t>
                          </m:r>
                          <m:r>
                            <a:rPr lang="en-US" altLang="zh-CN" sz="1800" kern="1200">
                              <a:solidFill>
                                <a:srgbClr val="000000"/>
                              </a:solidFill>
                              <a:effectLst/>
                              <a:latin typeface="Cambria Math" panose="02040503050406030204" pitchFamily="18" charset="0"/>
                              <a:ea typeface="等线" panose="02010600030101010101" pitchFamily="2" charset="-122"/>
                              <a:cs typeface="+mn-cs"/>
                            </a:rPr>
                            <m:t>𝑆</m:t>
                          </m:r>
                        </m:e>
                      </m:d>
                    </m:oMath>
                  </m:oMathPara>
                </a14:m>
                <a:endParaRPr lang="en-US" altLang="zh-CN" dirty="0"/>
              </a:p>
              <a:p>
                <a14:m>
                  <m:oMath xmlns:m="http://schemas.openxmlformats.org/officeDocument/2006/math">
                    <m:r>
                      <a:rPr lang="en-US" altLang="zh-CN" b="0" i="0" dirty="0" smtClean="0">
                        <a:latin typeface="Cambria Math" panose="02040503050406030204" pitchFamily="18" charset="0"/>
                      </a:rPr>
                      <m:t>       </m:t>
                    </m:r>
                    <m:r>
                      <m:rPr>
                        <m:sty m:val="p"/>
                      </m:rPr>
                      <a:rPr lang="en-US" altLang="zh-CN" dirty="0">
                        <a:latin typeface="Cambria Math" panose="02040503050406030204" pitchFamily="18" charset="0"/>
                      </a:rPr>
                      <m:t>P</m:t>
                    </m:r>
                    <m:d>
                      <m:dPr>
                        <m:ctrlPr>
                          <a:rPr lang="en-US" altLang="zh-CN" sz="1800" i="1" dirty="0">
                            <a:latin typeface="Cambria Math" panose="02040503050406030204" pitchFamily="18" charset="0"/>
                          </a:rPr>
                        </m:ctrlPr>
                      </m:dPr>
                      <m:e>
                        <m:acc>
                          <m:accPr>
                            <m:chr m:val="̂"/>
                            <m:ctrlPr>
                              <a:rPr lang="en-US" altLang="zh-CN" sz="1800" i="1" dirty="0">
                                <a:latin typeface="Cambria Math" panose="02040503050406030204" pitchFamily="18" charset="0"/>
                              </a:rPr>
                            </m:ctrlPr>
                          </m:accPr>
                          <m:e>
                            <m:r>
                              <a:rPr lang="en-US" altLang="zh-CN" sz="1800" dirty="0">
                                <a:latin typeface="Cambria Math" panose="02040503050406030204" pitchFamily="18" charset="0"/>
                              </a:rPr>
                              <m:t>𝑦</m:t>
                            </m:r>
                          </m:e>
                        </m:acc>
                        <m:r>
                          <a:rPr lang="en-US" altLang="zh-CN" sz="1800" dirty="0">
                            <a:latin typeface="Cambria Math" panose="02040503050406030204" pitchFamily="18" charset="0"/>
                          </a:rPr>
                          <m:t>|</m:t>
                        </m:r>
                        <m:acc>
                          <m:accPr>
                            <m:chr m:val="̂"/>
                            <m:ctrlPr>
                              <a:rPr lang="en-US" altLang="zh-CN" sz="1800" i="1" dirty="0">
                                <a:latin typeface="Cambria Math" panose="02040503050406030204" pitchFamily="18" charset="0"/>
                              </a:rPr>
                            </m:ctrlPr>
                          </m:accPr>
                          <m:e>
                            <m:r>
                              <a:rPr lang="en-US" altLang="zh-CN" sz="1800" dirty="0">
                                <a:latin typeface="Cambria Math" panose="02040503050406030204" pitchFamily="18" charset="0"/>
                              </a:rPr>
                              <m:t>𝑥</m:t>
                            </m:r>
                          </m:e>
                        </m:acc>
                        <m:r>
                          <a:rPr lang="en-US" altLang="zh-CN" sz="1800" dirty="0">
                            <a:latin typeface="Cambria Math" panose="02040503050406030204" pitchFamily="18" charset="0"/>
                          </a:rPr>
                          <m:t>, </m:t>
                        </m:r>
                        <m:r>
                          <a:rPr lang="en-US" altLang="zh-CN" sz="1800" dirty="0">
                            <a:latin typeface="Cambria Math" panose="02040503050406030204" pitchFamily="18" charset="0"/>
                          </a:rPr>
                          <m:t>𝑆</m:t>
                        </m:r>
                      </m:e>
                    </m:d>
                  </m:oMath>
                </a14:m>
                <a:r>
                  <a:rPr lang="zh-CN" altLang="en-US" sz="1800" dirty="0">
                    <a:latin typeface="Cambria Math" panose="02040503050406030204" pitchFamily="18" charset="0"/>
                  </a:rPr>
                  <a:t>会返回</a:t>
                </a:r>
                <a14:m>
                  <m:oMath xmlns:m="http://schemas.openxmlformats.org/officeDocument/2006/math">
                    <m:acc>
                      <m:accPr>
                        <m:chr m:val="̂"/>
                        <m:ctrlPr>
                          <a:rPr lang="en-US" altLang="zh-CN" sz="1800" i="1">
                            <a:latin typeface="Cambria Math" panose="02040503050406030204" pitchFamily="18" charset="0"/>
                          </a:rPr>
                        </m:ctrlPr>
                      </m:accPr>
                      <m:e>
                        <m:r>
                          <a:rPr lang="en-US" altLang="zh-CN" sz="1800">
                            <a:latin typeface="Cambria Math" panose="02040503050406030204" pitchFamily="18" charset="0"/>
                          </a:rPr>
                          <m:t>𝑥</m:t>
                        </m:r>
                      </m:e>
                    </m:acc>
                  </m:oMath>
                </a14:m>
                <a:r>
                  <a:rPr lang="zh-CN" altLang="en-US" sz="1800" dirty="0">
                    <a:latin typeface="Cambria Math" panose="02040503050406030204" pitchFamily="18" charset="0"/>
                  </a:rPr>
                  <a:t>属于数据集中每个类的概率</a:t>
                </a:r>
                <a:r>
                  <a:rPr lang="zh-CN" altLang="en-US" sz="1800" dirty="0">
                    <a:solidFill>
                      <a:srgbClr val="FF0000"/>
                    </a:solidFill>
                    <a:latin typeface="Cambria Math" panose="02040503050406030204" pitchFamily="18" charset="0"/>
                  </a:rPr>
                  <a:t>（</a:t>
                </a:r>
                <a:r>
                  <a:rPr lang="zh-CN" altLang="en-US" dirty="0">
                    <a:solidFill>
                      <a:srgbClr val="FF0000"/>
                    </a:solidFill>
                  </a:rPr>
                  <a:t>匹配</a:t>
                </a:r>
                <a:r>
                  <a:rPr lang="zh-CN" altLang="en-US" sz="1800" dirty="0">
                    <a:solidFill>
                      <a:srgbClr val="FF0000"/>
                    </a:solidFill>
                  </a:rPr>
                  <a:t>网络中引入注意力机制，根据注意力得分来计算概率</a:t>
                </a:r>
                <a:r>
                  <a:rPr lang="zh-CN" altLang="en-US" sz="1800" dirty="0">
                    <a:solidFill>
                      <a:srgbClr val="FF0000"/>
                    </a:solidFill>
                    <a:latin typeface="Cambria Math" panose="02040503050406030204" pitchFamily="18" charset="0"/>
                  </a:rPr>
                  <a:t>），</a:t>
                </a:r>
                <a:endParaRPr lang="zh-CN" altLang="en-US" dirty="0"/>
              </a:p>
            </p:txBody>
          </p:sp>
        </mc:Choice>
        <mc:Fallback xmlns="">
          <p:sp>
            <p:nvSpPr>
              <p:cNvPr id="15" name="文本框 14">
                <a:extLst>
                  <a:ext uri="{FF2B5EF4-FFF2-40B4-BE49-F238E27FC236}">
                    <a16:creationId xmlns:a16="http://schemas.microsoft.com/office/drawing/2014/main" id="{8C220BFC-536B-4114-AC7C-CF640366302F}"/>
                  </a:ext>
                </a:extLst>
              </p:cNvPr>
              <p:cNvSpPr txBox="1">
                <a:spLocks noRot="1" noChangeAspect="1" noMove="1" noResize="1" noEditPoints="1" noAdjustHandles="1" noChangeArrowheads="1" noChangeShapeType="1" noTextEdit="1"/>
              </p:cNvSpPr>
              <p:nvPr/>
            </p:nvSpPr>
            <p:spPr>
              <a:xfrm>
                <a:off x="7721900" y="1246710"/>
                <a:ext cx="4065470" cy="4823565"/>
              </a:xfrm>
              <a:prstGeom prst="rect">
                <a:avLst/>
              </a:prstGeom>
              <a:blipFill>
                <a:blip r:embed="rId6"/>
                <a:stretch>
                  <a:fillRect l="-1349" t="-759" r="-1049" b="-1138"/>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85836FDC-170E-42E1-83DC-2E13810FD936}"/>
              </a:ext>
            </a:extLst>
          </p:cNvPr>
          <p:cNvCxnSpPr>
            <a:cxnSpLocks/>
          </p:cNvCxnSpPr>
          <p:nvPr/>
        </p:nvCxnSpPr>
        <p:spPr>
          <a:xfrm>
            <a:off x="646420" y="1515450"/>
            <a:ext cx="2721931"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C8D9EFDE-EF26-4B8C-AFD2-23C491AE2A72}"/>
              </a:ext>
            </a:extLst>
          </p:cNvPr>
          <p:cNvSpPr txBox="1"/>
          <p:nvPr/>
        </p:nvSpPr>
        <p:spPr>
          <a:xfrm>
            <a:off x="646420" y="894161"/>
            <a:ext cx="7372165" cy="646331"/>
          </a:xfrm>
          <a:prstGeom prst="rect">
            <a:avLst/>
          </a:prstGeom>
          <a:noFill/>
        </p:spPr>
        <p:txBody>
          <a:bodyPr wrap="square" rtlCol="0">
            <a:spAutoFit/>
          </a:bodyPr>
          <a:lstStyle/>
          <a:p>
            <a:pPr lvl="0">
              <a:defRPr/>
            </a:pPr>
            <a:r>
              <a:rPr lang="en-US" altLang="zh-CN" sz="3600" dirty="0">
                <a:solidFill>
                  <a:prstClr val="black"/>
                </a:solidFill>
                <a:latin typeface="Times New Roman" panose="02020603050405020304" pitchFamily="18" charset="0"/>
                <a:ea typeface="等线" panose="02010600030101010101" charset="-122"/>
              </a:rPr>
              <a:t>1.2 </a:t>
            </a:r>
            <a:r>
              <a:rPr lang="zh-CN" altLang="en-US" sz="3600" dirty="0">
                <a:solidFill>
                  <a:prstClr val="black"/>
                </a:solidFill>
                <a:latin typeface="Times New Roman" panose="02020603050405020304" pitchFamily="18" charset="0"/>
                <a:ea typeface="等线" panose="02010600030101010101" charset="-122"/>
              </a:rPr>
              <a:t>模型架构</a:t>
            </a:r>
            <a:endParaRPr kumimoji="0" lang="en-US" altLang="zh-CN" sz="36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p:spTree>
    <p:extLst>
      <p:ext uri="{BB962C8B-B14F-4D97-AF65-F5344CB8AC3E}">
        <p14:creationId xmlns:p14="http://schemas.microsoft.com/office/powerpoint/2010/main" val="300825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29" y="174632"/>
            <a:ext cx="66679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22931CB-3AC6-4A32-A9F7-C80B2DFEE5A6}"/>
                  </a:ext>
                </a:extLst>
              </p:cNvPr>
              <p:cNvSpPr txBox="1"/>
              <p:nvPr/>
            </p:nvSpPr>
            <p:spPr>
              <a:xfrm>
                <a:off x="163630" y="1071548"/>
                <a:ext cx="11751279" cy="1569660"/>
              </a:xfrm>
              <a:prstGeom prst="rect">
                <a:avLst/>
              </a:prstGeom>
              <a:noFill/>
            </p:spPr>
            <p:txBody>
              <a:bodyPr wrap="square">
                <a:spAutoFit/>
              </a:bodyPr>
              <a:lstStyle/>
              <a:p>
                <a:r>
                  <a:rPr lang="en-US" altLang="zh-CN" sz="2400" b="1" dirty="0">
                    <a:effectLst/>
                    <a:latin typeface="Arial" panose="020B0604020202020204" pitchFamily="34" charset="0"/>
                  </a:rPr>
                  <a:t>1.2.1</a:t>
                </a:r>
                <a:r>
                  <a:rPr lang="en-US" altLang="zh-CN" sz="2400" b="1" dirty="0">
                    <a:latin typeface="Arial" panose="020B0604020202020204" pitchFamily="34" charset="0"/>
                  </a:rPr>
                  <a:t>.</a:t>
                </a:r>
                <a:r>
                  <a:rPr lang="zh-CN" altLang="en-US" sz="2400" b="1" dirty="0">
                    <a:latin typeface="Arial" panose="020B0604020202020204" pitchFamily="34" charset="0"/>
                  </a:rPr>
                  <a:t>嵌入函数</a:t>
                </a:r>
                <a:r>
                  <a:rPr lang="en-US" altLang="zh-CN" sz="2400" dirty="0">
                    <a:latin typeface="Arial" panose="020B0604020202020204" pitchFamily="34" charset="0"/>
                  </a:rPr>
                  <a:t>g(·)</a:t>
                </a:r>
              </a:p>
              <a:p>
                <a:r>
                  <a:rPr lang="zh-CN" altLang="en-US" dirty="0">
                    <a:latin typeface="Arial" panose="020B0604020202020204" pitchFamily="34" charset="0"/>
                  </a:rPr>
                  <a:t>        论文中嵌入函数</a:t>
                </a:r>
                <a:r>
                  <a:rPr lang="en-US" altLang="zh-CN" dirty="0">
                    <a:latin typeface="Arial" panose="020B0604020202020204" pitchFamily="34" charset="0"/>
                  </a:rPr>
                  <a:t>g(·)</a:t>
                </a:r>
                <a:r>
                  <a:rPr lang="zh-CN" altLang="en-US" dirty="0">
                    <a:latin typeface="Arial" panose="020B0604020202020204" pitchFamily="34" charset="0"/>
                  </a:rPr>
                  <a:t>是一个双向</a:t>
                </a:r>
                <a:r>
                  <a:rPr lang="en-US" altLang="zh-CN" dirty="0">
                    <a:latin typeface="Arial" panose="020B0604020202020204" pitchFamily="34" charset="0"/>
                  </a:rPr>
                  <a:t>LSTM</a:t>
                </a:r>
                <a:r>
                  <a:rPr lang="zh-CN" altLang="en-US" dirty="0">
                    <a:latin typeface="Arial" panose="020B0604020202020204" pitchFamily="34" charset="0"/>
                  </a:rPr>
                  <a:t>网络，用于获取查询</a:t>
                </a:r>
                <a:r>
                  <a:rPr lang="zh-CN" altLang="en-US" sz="1800" dirty="0">
                    <a:latin typeface="Arial" panose="020B0604020202020204" pitchFamily="34" charset="0"/>
                  </a:rPr>
                  <a:t>输入</a:t>
                </a:r>
                <a14:m>
                  <m:oMath xmlns:m="http://schemas.openxmlformats.org/officeDocument/2006/math">
                    <m:acc>
                      <m:accPr>
                        <m:chr m:val="̂"/>
                        <m:ctrlPr>
                          <a:rPr lang="en-US" altLang="zh-CN" sz="1800" i="1" kern="1200" smtClean="0">
                            <a:solidFill>
                              <a:srgbClr val="000000"/>
                            </a:solidFill>
                            <a:effectLst/>
                            <a:latin typeface="Cambria Math" panose="02040503050406030204" pitchFamily="18" charset="0"/>
                            <a:ea typeface="等线" panose="02010600030101010101" pitchFamily="2" charset="-122"/>
                          </a:rPr>
                        </m:ctrlPr>
                      </m:accPr>
                      <m:e>
                        <m:r>
                          <a:rPr lang="en-US" altLang="zh-CN" sz="1800" kern="1200">
                            <a:solidFill>
                              <a:srgbClr val="000000"/>
                            </a:solidFill>
                            <a:effectLst/>
                            <a:latin typeface="Cambria Math" panose="02040503050406030204" pitchFamily="18" charset="0"/>
                            <a:ea typeface="等线" panose="02010600030101010101" pitchFamily="2" charset="-122"/>
                          </a:rPr>
                          <m:t>𝑥</m:t>
                        </m:r>
                      </m:e>
                    </m:acc>
                  </m:oMath>
                </a14:m>
                <a:r>
                  <a:rPr lang="zh-CN" altLang="en-US" sz="1800" dirty="0"/>
                  <a:t>和支撑集输入</a:t>
                </a:r>
                <a14:m>
                  <m:oMath xmlns:m="http://schemas.openxmlformats.org/officeDocument/2006/math">
                    <m:sSub>
                      <m:sSubPr>
                        <m:ctrlPr>
                          <a:rPr lang="en-US" altLang="zh-CN" sz="1800" i="1" smtClean="0">
                            <a:latin typeface="Cambria Math" panose="02040503050406030204" pitchFamily="18" charset="0"/>
                          </a:rPr>
                        </m:ctrlPr>
                      </m:sSubPr>
                      <m:e>
                        <m:r>
                          <m:rPr>
                            <m:sty m:val="p"/>
                          </m:rPr>
                          <a:rPr lang="en-US" altLang="zh-CN" sz="1800" i="1">
                            <a:latin typeface="Cambria Math" panose="02040503050406030204" pitchFamily="18" charset="0"/>
                          </a:rPr>
                          <m:t>x</m:t>
                        </m:r>
                      </m:e>
                      <m:sub>
                        <m:r>
                          <m:rPr>
                            <m:sty m:val="p"/>
                          </m:rPr>
                          <a:rPr lang="en-US" altLang="zh-CN" sz="1800" i="1">
                            <a:latin typeface="Cambria Math" panose="02040503050406030204" pitchFamily="18" charset="0"/>
                          </a:rPr>
                          <m:t>i</m:t>
                        </m:r>
                      </m:sub>
                    </m:sSub>
                    <m:r>
                      <a:rPr lang="zh-CN" altLang="en-US" i="1">
                        <a:latin typeface="Cambria Math" panose="02040503050406030204" pitchFamily="18" charset="0"/>
                      </a:rPr>
                      <m:t>的</m:t>
                    </m:r>
                  </m:oMath>
                </a14:m>
                <a:r>
                  <a:rPr lang="zh-CN" altLang="en-US" dirty="0"/>
                  <a:t>嵌入（</a:t>
                </a:r>
                <a:r>
                  <a:rPr lang="en-US" altLang="zh-CN" dirty="0">
                    <a:latin typeface="Arial" panose="020B0604020202020204" pitchFamily="34" charset="0"/>
                  </a:rPr>
                  <a:t>embedding</a:t>
                </a:r>
                <a:r>
                  <a:rPr lang="zh-CN" altLang="en-US" dirty="0"/>
                  <a:t>），这个双向</a:t>
                </a:r>
                <a:r>
                  <a:rPr lang="en-US" altLang="zh-CN" dirty="0"/>
                  <a:t>LSTM</a:t>
                </a:r>
                <a:r>
                  <a:rPr lang="zh-CN" altLang="en-US" dirty="0"/>
                  <a:t>的输入序列是</a:t>
                </a:r>
                <a:r>
                  <a:rPr lang="en-US" altLang="zh-CN" dirty="0"/>
                  <a:t>S</a:t>
                </a:r>
                <a:r>
                  <a:rPr lang="zh-CN" altLang="en-US" dirty="0"/>
                  <a:t>中的各个样本</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e>
                    </m:d>
                    <m:r>
                      <a:rPr lang="zh-CN" altLang="en-US" i="1">
                        <a:latin typeface="Cambria Math" panose="02040503050406030204" pitchFamily="18" charset="0"/>
                      </a:rPr>
                      <m:t>，</m:t>
                    </m:r>
                    <m:r>
                      <a:rPr lang="en-US" altLang="zh-CN" b="0" i="0" smtClean="0">
                        <a:latin typeface="Cambria Math" panose="02040503050406030204" pitchFamily="18" charset="0"/>
                      </a:rPr>
                      <m:t> </m:t>
                    </m:r>
                    <m:r>
                      <m:rPr>
                        <m:sty m:val="p"/>
                      </m:rPr>
                      <a:rPr lang="en-US" altLang="zh-CN" i="1">
                        <a:latin typeface="Cambria Math" panose="02040503050406030204" pitchFamily="18" charset="0"/>
                      </a:rPr>
                      <m:t>g</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是对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输入到神经网络</a:t>
                </a:r>
                <a:r>
                  <a:rPr lang="en-US" altLang="zh-CN" dirty="0"/>
                  <a:t>CNN</a:t>
                </a:r>
                <a:r>
                  <a:rPr lang="zh-CN" altLang="en-US" dirty="0"/>
                  <a:t>进行特征提取的结果。</a:t>
                </a:r>
              </a:p>
              <a:p>
                <a:endParaRPr lang="zh-CN" altLang="en-US" dirty="0"/>
              </a:p>
              <a:p>
                <a:r>
                  <a:rPr lang="zh-CN" altLang="en-US" dirty="0"/>
                  <a:t>定义基于支撑集</a:t>
                </a:r>
                <a:r>
                  <a:rPr lang="en-US" altLang="zh-CN" dirty="0"/>
                  <a:t>S</a:t>
                </a:r>
                <a:r>
                  <a:rPr lang="zh-CN" altLang="en-US" dirty="0"/>
                  <a:t>，对样本</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的编码为</a:t>
                </a:r>
                <a:r>
                  <a:rPr lang="en-US" altLang="zh-CN" dirty="0"/>
                  <a:t>:</a:t>
                </a:r>
                <a:endParaRPr lang="en-US" altLang="zh-CN" dirty="0">
                  <a:latin typeface="Arial" panose="020B0604020202020204" pitchFamily="34" charset="0"/>
                </a:endParaRPr>
              </a:p>
            </p:txBody>
          </p:sp>
        </mc:Choice>
        <mc:Fallback xmlns="">
          <p:sp>
            <p:nvSpPr>
              <p:cNvPr id="14" name="文本框 13">
                <a:extLst>
                  <a:ext uri="{FF2B5EF4-FFF2-40B4-BE49-F238E27FC236}">
                    <a16:creationId xmlns:a16="http://schemas.microsoft.com/office/drawing/2014/main" id="{422931CB-3AC6-4A32-A9F7-C80B2DFEE5A6}"/>
                  </a:ext>
                </a:extLst>
              </p:cNvPr>
              <p:cNvSpPr txBox="1">
                <a:spLocks noRot="1" noChangeAspect="1" noMove="1" noResize="1" noEditPoints="1" noAdjustHandles="1" noChangeArrowheads="1" noChangeShapeType="1" noTextEdit="1"/>
              </p:cNvSpPr>
              <p:nvPr/>
            </p:nvSpPr>
            <p:spPr>
              <a:xfrm>
                <a:off x="163630" y="1071548"/>
                <a:ext cx="11751279" cy="1569660"/>
              </a:xfrm>
              <a:prstGeom prst="rect">
                <a:avLst/>
              </a:prstGeom>
              <a:blipFill>
                <a:blip r:embed="rId5"/>
                <a:stretch>
                  <a:fillRect l="-830" t="-3502" b="-544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E6FF391-67FC-4929-83B9-09DA15C07C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14" y="2767254"/>
            <a:ext cx="3667125" cy="495300"/>
          </a:xfrm>
          <a:prstGeom prst="rect">
            <a:avLst/>
          </a:prstGeom>
        </p:spPr>
      </p:pic>
      <p:pic>
        <p:nvPicPr>
          <p:cNvPr id="6" name="图片 5">
            <a:extLst>
              <a:ext uri="{FF2B5EF4-FFF2-40B4-BE49-F238E27FC236}">
                <a16:creationId xmlns:a16="http://schemas.microsoft.com/office/drawing/2014/main" id="{A8691736-CAB3-4EB5-B731-50BD904622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5398" y="3429000"/>
            <a:ext cx="5861383" cy="1682238"/>
          </a:xfrm>
          <a:prstGeom prst="rect">
            <a:avLst/>
          </a:prstGeom>
        </p:spPr>
      </p:pic>
    </p:spTree>
    <p:extLst>
      <p:ext uri="{BB962C8B-B14F-4D97-AF65-F5344CB8AC3E}">
        <p14:creationId xmlns:p14="http://schemas.microsoft.com/office/powerpoint/2010/main" val="5049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29" y="174632"/>
            <a:ext cx="627233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22931CB-3AC6-4A32-A9F7-C80B2DFEE5A6}"/>
                  </a:ext>
                </a:extLst>
              </p:cNvPr>
              <p:cNvSpPr txBox="1"/>
              <p:nvPr/>
            </p:nvSpPr>
            <p:spPr>
              <a:xfrm>
                <a:off x="163630" y="1071548"/>
                <a:ext cx="11751279" cy="4616648"/>
              </a:xfrm>
              <a:prstGeom prst="rect">
                <a:avLst/>
              </a:prstGeom>
              <a:noFill/>
            </p:spPr>
            <p:txBody>
              <a:bodyPr wrap="square">
                <a:spAutoFit/>
              </a:bodyPr>
              <a:lstStyle/>
              <a:p>
                <a:r>
                  <a:rPr lang="en-US" altLang="zh-CN" sz="2400" b="1" dirty="0">
                    <a:latin typeface="Arial" panose="020B0604020202020204" pitchFamily="34" charset="0"/>
                  </a:rPr>
                  <a:t>1.2.2.</a:t>
                </a:r>
                <a:r>
                  <a:rPr lang="zh-CN" altLang="en-US" sz="2400" b="1" dirty="0">
                    <a:latin typeface="Arial" panose="020B0604020202020204" pitchFamily="34" charset="0"/>
                  </a:rPr>
                  <a:t>嵌入函数</a:t>
                </a:r>
                <a:r>
                  <a:rPr lang="en-US" altLang="zh-CN" sz="2400" dirty="0">
                    <a:latin typeface="Arial" panose="020B0604020202020204" pitchFamily="34" charset="0"/>
                  </a:rPr>
                  <a:t>f(·)</a:t>
                </a:r>
              </a:p>
              <a:p>
                <a:r>
                  <a:rPr lang="zh-CN" altLang="en-US" dirty="0"/>
                  <a:t>        嵌入网络</a:t>
                </a:r>
                <a:r>
                  <a:rPr lang="en-US" altLang="zh-CN" dirty="0">
                    <a:latin typeface="Arial" panose="020B0604020202020204" pitchFamily="34" charset="0"/>
                  </a:rPr>
                  <a:t>f(·)</a:t>
                </a:r>
                <a:r>
                  <a:rPr lang="zh-CN" altLang="en-US" dirty="0">
                    <a:latin typeface="Arial" panose="020B0604020202020204" pitchFamily="34" charset="0"/>
                  </a:rPr>
                  <a:t>是一个</a:t>
                </a:r>
                <a:r>
                  <a:rPr lang="en-US" altLang="zh-CN" dirty="0">
                    <a:latin typeface="Arial" panose="020B0604020202020204" pitchFamily="34" charset="0"/>
                  </a:rPr>
                  <a:t>LSTM with read-attention</a:t>
                </a:r>
                <a:r>
                  <a:rPr lang="zh-CN" altLang="en-US" dirty="0">
                    <a:latin typeface="Arial" panose="020B0604020202020204" pitchFamily="34" charset="0"/>
                  </a:rPr>
                  <a:t>，用来实现论文中作者的</a:t>
                </a:r>
                <a:r>
                  <a:rPr lang="en-US" altLang="zh-CN" dirty="0">
                    <a:latin typeface="Arial" panose="020B0604020202020204" pitchFamily="34" charset="0"/>
                  </a:rPr>
                  <a:t>Full Context Embeddings</a:t>
                </a:r>
                <a:r>
                  <a:rPr lang="zh-CN" altLang="en-US" dirty="0">
                    <a:latin typeface="Arial" panose="020B0604020202020204" pitchFamily="34" charset="0"/>
                  </a:rPr>
                  <a:t>，即</a:t>
                </a:r>
                <a:r>
                  <a:rPr lang="en-US" altLang="zh-CN" dirty="0">
                    <a:latin typeface="Arial" panose="020B0604020202020204" pitchFamily="34" charset="0"/>
                  </a:rPr>
                  <a:t>S </a:t>
                </a:r>
                <a:r>
                  <a:rPr lang="zh-CN" altLang="en-US" dirty="0">
                    <a:latin typeface="Arial" panose="020B0604020202020204" pitchFamily="34" charset="0"/>
                  </a:rPr>
                  <a:t>应该能够修改测试图像 </a:t>
                </a:r>
                <a14:m>
                  <m:oMath xmlns:m="http://schemas.openxmlformats.org/officeDocument/2006/math">
                    <m:acc>
                      <m:accPr>
                        <m:chr m:val="̂"/>
                        <m:ctrlPr>
                          <a:rPr lang="en-US" altLang="zh-CN" sz="1800" i="1" kern="1200" smtClean="0">
                            <a:solidFill>
                              <a:srgbClr val="000000"/>
                            </a:solidFill>
                            <a:effectLst/>
                            <a:latin typeface="Cambria Math" panose="02040503050406030204" pitchFamily="18" charset="0"/>
                            <a:ea typeface="等线" panose="02010600030101010101" pitchFamily="2" charset="-122"/>
                            <a:cs typeface="+mn-cs"/>
                          </a:rPr>
                        </m:ctrlPr>
                      </m:accPr>
                      <m:e>
                        <m:r>
                          <a:rPr lang="en-US" altLang="zh-CN" sz="1800" kern="1200">
                            <a:solidFill>
                              <a:srgbClr val="000000"/>
                            </a:solidFill>
                            <a:effectLst/>
                            <a:latin typeface="Cambria Math" panose="02040503050406030204" pitchFamily="18" charset="0"/>
                            <a:ea typeface="等线" panose="02010600030101010101" pitchFamily="2" charset="-122"/>
                            <a:cs typeface="+mn-cs"/>
                          </a:rPr>
                          <m:t>𝑥</m:t>
                        </m:r>
                      </m:e>
                    </m:acc>
                  </m:oMath>
                </a14:m>
                <a:r>
                  <a:rPr lang="zh-CN" altLang="en-US" dirty="0">
                    <a:latin typeface="Arial" panose="020B0604020202020204" pitchFamily="34" charset="0"/>
                  </a:rPr>
                  <a:t>通过 </a:t>
                </a:r>
                <a:r>
                  <a:rPr lang="en-US" altLang="zh-CN" dirty="0">
                    <a:latin typeface="Arial" panose="020B0604020202020204" pitchFamily="34" charset="0"/>
                  </a:rPr>
                  <a:t>f </a:t>
                </a:r>
                <a:r>
                  <a:rPr lang="zh-CN" altLang="en-US" dirty="0">
                    <a:latin typeface="Arial" panose="020B0604020202020204" pitchFamily="34" charset="0"/>
                  </a:rPr>
                  <a:t>进行 </a:t>
                </a:r>
                <a:r>
                  <a:rPr lang="en-US" altLang="zh-CN" dirty="0">
                    <a:latin typeface="Arial" panose="020B0604020202020204" pitchFamily="34" charset="0"/>
                  </a:rPr>
                  <a:t>embedding </a:t>
                </a:r>
                <a:r>
                  <a:rPr lang="zh-CN" altLang="en-US" dirty="0">
                    <a:latin typeface="Arial" panose="020B0604020202020204" pitchFamily="34" charset="0"/>
                  </a:rPr>
                  <a:t>的方式，也就是说，不是单独的对这个输入进行编码，而是也要考虑它的背景集合 </a:t>
                </a:r>
                <a:r>
                  <a:rPr lang="en-US" altLang="zh-CN" dirty="0">
                    <a:latin typeface="Arial" panose="020B0604020202020204" pitchFamily="34" charset="0"/>
                  </a:rPr>
                  <a:t>S</a:t>
                </a:r>
                <a:r>
                  <a:rPr lang="zh-CN" altLang="en-US" dirty="0">
                    <a:latin typeface="Arial" panose="020B0604020202020204" pitchFamily="34" charset="0"/>
                  </a:rPr>
                  <a:t>，即：</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其中 </a:t>
                </a:r>
                <a:r>
                  <a:rPr lang="en-US" altLang="zh-CN" dirty="0">
                    <a:latin typeface="Arial" panose="020B0604020202020204" pitchFamily="34" charset="0"/>
                  </a:rPr>
                  <a:t>f ′ </a:t>
                </a:r>
                <a:r>
                  <a:rPr lang="zh-CN" altLang="en-US" dirty="0">
                    <a:latin typeface="Arial" panose="020B0604020202020204" pitchFamily="34" charset="0"/>
                  </a:rPr>
                  <a:t>就是一个 </a:t>
                </a:r>
                <a:r>
                  <a:rPr lang="en-US" altLang="zh-CN" dirty="0">
                    <a:latin typeface="Arial" panose="020B0604020202020204" pitchFamily="34" charset="0"/>
                  </a:rPr>
                  <a:t>CNN</a:t>
                </a:r>
                <a:r>
                  <a:rPr lang="zh-CN" altLang="en-US" dirty="0">
                    <a:latin typeface="Arial" panose="020B0604020202020204" pitchFamily="34" charset="0"/>
                  </a:rPr>
                  <a:t>网络，</a:t>
                </a:r>
                <a:r>
                  <a:rPr lang="en-US" altLang="zh-CN" dirty="0">
                    <a:latin typeface="Arial" panose="020B0604020202020204" pitchFamily="34" charset="0"/>
                  </a:rPr>
                  <a:t>g </a:t>
                </a:r>
                <a:r>
                  <a:rPr lang="zh-CN" altLang="en-US" dirty="0">
                    <a:latin typeface="Arial" panose="020B0604020202020204" pitchFamily="34" charset="0"/>
                  </a:rPr>
                  <a:t>是一个以集合 </a:t>
                </a:r>
                <a:r>
                  <a:rPr lang="en-US" altLang="zh-CN" dirty="0">
                    <a:latin typeface="Arial" panose="020B0604020202020204" pitchFamily="34" charset="0"/>
                  </a:rPr>
                  <a:t>S </a:t>
                </a:r>
                <a:r>
                  <a:rPr lang="zh-CN" altLang="en-US" dirty="0">
                    <a:latin typeface="Arial" panose="020B0604020202020204" pitchFamily="34" charset="0"/>
                  </a:rPr>
                  <a:t>为输入的</a:t>
                </a:r>
                <a:r>
                  <a:rPr lang="zh-CN" altLang="en-US" dirty="0">
                    <a:effectLst/>
                    <a:latin typeface="Arial" panose="020B0604020202020204" pitchFamily="34" charset="0"/>
                  </a:rPr>
                  <a:t>嵌入函数</a:t>
                </a:r>
                <a:r>
                  <a:rPr lang="zh-CN" altLang="en-US" dirty="0">
                    <a:latin typeface="Arial" panose="020B0604020202020204" pitchFamily="34" charset="0"/>
                  </a:rPr>
                  <a:t>，</a:t>
                </a:r>
                <a:r>
                  <a:rPr lang="en-US" altLang="zh-CN" dirty="0">
                    <a:latin typeface="Arial" panose="020B0604020202020204" pitchFamily="34" charset="0"/>
                  </a:rPr>
                  <a:t>K </a:t>
                </a:r>
                <a:r>
                  <a:rPr lang="zh-CN" altLang="en-US" dirty="0">
                    <a:latin typeface="Arial" panose="020B0604020202020204" pitchFamily="34" charset="0"/>
                  </a:rPr>
                  <a:t>是固定的展开步数。</a:t>
                </a:r>
                <a:r>
                  <a:rPr lang="zh-CN" altLang="en-US" b="0" i="0" dirty="0">
                    <a:solidFill>
                      <a:srgbClr val="121212"/>
                    </a:solidFill>
                    <a:effectLst/>
                    <a:latin typeface="-apple-system"/>
                  </a:rPr>
                  <a:t>最后</a:t>
                </a:r>
                <a:r>
                  <a:rPr lang="en-US" altLang="zh-CN" b="0" i="0" dirty="0">
                    <a:solidFill>
                      <a:srgbClr val="121212"/>
                    </a:solidFill>
                    <a:effectLst/>
                    <a:latin typeface="-apple-system"/>
                  </a:rPr>
                  <a:t>f</a:t>
                </a:r>
                <a:r>
                  <a:rPr lang="zh-CN" altLang="en-US" b="0" i="0" dirty="0">
                    <a:solidFill>
                      <a:srgbClr val="121212"/>
                    </a:solidFill>
                    <a:effectLst/>
                    <a:latin typeface="-apple-system"/>
                  </a:rPr>
                  <a:t>的编码结果为最后一步</a:t>
                </a:r>
                <a:r>
                  <a:rPr lang="en-US" altLang="zh-CN" b="0" i="0" dirty="0">
                    <a:solidFill>
                      <a:srgbClr val="121212"/>
                    </a:solidFill>
                    <a:effectLst/>
                    <a:latin typeface="-apple-system"/>
                  </a:rPr>
                  <a:t>LSTM</a:t>
                </a:r>
                <a:r>
                  <a:rPr lang="zh-CN" altLang="en-US" b="0" i="0" dirty="0">
                    <a:solidFill>
                      <a:srgbClr val="121212"/>
                    </a:solidFill>
                    <a:effectLst/>
                    <a:latin typeface="-apple-system"/>
                  </a:rPr>
                  <a:t>输出的隐状态。</a:t>
                </a:r>
                <a:endParaRPr lang="en-US" altLang="zh-CN" dirty="0">
                  <a:latin typeface="Arial" panose="020B0604020202020204" pitchFamily="34" charset="0"/>
                </a:endParaRPr>
              </a:p>
            </p:txBody>
          </p:sp>
        </mc:Choice>
        <mc:Fallback xmlns="">
          <p:sp>
            <p:nvSpPr>
              <p:cNvPr id="14" name="文本框 13">
                <a:extLst>
                  <a:ext uri="{FF2B5EF4-FFF2-40B4-BE49-F238E27FC236}">
                    <a16:creationId xmlns:a16="http://schemas.microsoft.com/office/drawing/2014/main" id="{422931CB-3AC6-4A32-A9F7-C80B2DFEE5A6}"/>
                  </a:ext>
                </a:extLst>
              </p:cNvPr>
              <p:cNvSpPr txBox="1">
                <a:spLocks noRot="1" noChangeAspect="1" noMove="1" noResize="1" noEditPoints="1" noAdjustHandles="1" noChangeArrowheads="1" noChangeShapeType="1" noTextEdit="1"/>
              </p:cNvSpPr>
              <p:nvPr/>
            </p:nvSpPr>
            <p:spPr>
              <a:xfrm>
                <a:off x="163630" y="1071548"/>
                <a:ext cx="11751279" cy="4616648"/>
              </a:xfrm>
              <a:prstGeom prst="rect">
                <a:avLst/>
              </a:prstGeom>
              <a:blipFill>
                <a:blip r:embed="rId5"/>
                <a:stretch>
                  <a:fillRect l="-830" t="-1189" b="-118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CBB4992-DEA2-458C-BB71-12030A858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5154" y="2133377"/>
            <a:ext cx="4515609" cy="488496"/>
          </a:xfrm>
          <a:prstGeom prst="rect">
            <a:avLst/>
          </a:prstGeom>
        </p:spPr>
      </p:pic>
      <p:pic>
        <p:nvPicPr>
          <p:cNvPr id="4" name="图片 3">
            <a:extLst>
              <a:ext uri="{FF2B5EF4-FFF2-40B4-BE49-F238E27FC236}">
                <a16:creationId xmlns:a16="http://schemas.microsoft.com/office/drawing/2014/main" id="{1F98FFDD-1911-4B0C-95B9-58116045F8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8286" y="2620595"/>
            <a:ext cx="5698516" cy="2126213"/>
          </a:xfrm>
          <a:prstGeom prst="rect">
            <a:avLst/>
          </a:prstGeom>
        </p:spPr>
      </p:pic>
    </p:spTree>
    <p:extLst>
      <p:ext uri="{BB962C8B-B14F-4D97-AF65-F5344CB8AC3E}">
        <p14:creationId xmlns:p14="http://schemas.microsoft.com/office/powerpoint/2010/main" val="83577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615556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22931CB-3AC6-4A32-A9F7-C80B2DFEE5A6}"/>
                  </a:ext>
                </a:extLst>
              </p:cNvPr>
              <p:cNvSpPr txBox="1"/>
              <p:nvPr/>
            </p:nvSpPr>
            <p:spPr>
              <a:xfrm>
                <a:off x="163630" y="1071548"/>
                <a:ext cx="11751279" cy="3289555"/>
              </a:xfrm>
              <a:prstGeom prst="rect">
                <a:avLst/>
              </a:prstGeom>
              <a:noFill/>
            </p:spPr>
            <p:txBody>
              <a:bodyPr wrap="square">
                <a:spAutoFit/>
              </a:bodyPr>
              <a:lstStyle/>
              <a:p>
                <a:r>
                  <a:rPr lang="en-US" altLang="zh-CN" sz="2400" b="1" dirty="0">
                    <a:latin typeface="Arial" panose="020B0604020202020204" pitchFamily="34" charset="0"/>
                  </a:rPr>
                  <a:t>1.2.3.</a:t>
                </a:r>
                <a:r>
                  <a:rPr lang="zh-CN" altLang="en-US" sz="2400" b="1" dirty="0">
                    <a:latin typeface="Arial" panose="020B0604020202020204" pitchFamily="34" charset="0"/>
                  </a:rPr>
                  <a:t>注意力</a:t>
                </a:r>
                <a:endParaRPr lang="en-US" altLang="zh-CN" sz="2400" b="1" dirty="0">
                  <a:latin typeface="Arial" panose="020B0604020202020204" pitchFamily="34" charset="0"/>
                </a:endParaRPr>
              </a:p>
              <a:p>
                <a:r>
                  <a:rPr lang="zh-CN" altLang="en-US" dirty="0">
                    <a:latin typeface="Arial" panose="020B0604020202020204" pitchFamily="34" charset="0"/>
                  </a:rPr>
                  <a:t>       论文中匹配网络中计算查询点</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oMath>
                </a14:m>
                <a:r>
                  <a:rPr lang="zh-CN" altLang="en-US" dirty="0">
                    <a:latin typeface="Arial" panose="020B0604020202020204" pitchFamily="34" charset="0"/>
                  </a:rPr>
                  <a:t>的输出</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𝑦</m:t>
                        </m:r>
                      </m:e>
                    </m:acc>
                  </m:oMath>
                </a14:m>
                <a:r>
                  <a:rPr lang="zh-CN" altLang="en-US" dirty="0">
                    <a:latin typeface="Arial" panose="020B0604020202020204" pitchFamily="34" charset="0"/>
                  </a:rPr>
                  <a:t>方法如下：</a:t>
                </a:r>
                <a:endParaRPr lang="en-US" altLang="zh-CN" dirty="0">
                  <a:latin typeface="Arial" panose="020B0604020202020204" pitchFamily="34" charset="0"/>
                </a:endParaRPr>
              </a:p>
              <a:p>
                <a:endParaRPr lang="en-US" altLang="zh-CN" dirty="0">
                  <a:latin typeface="Arial" panose="020B0604020202020204" pitchFamily="34" charset="0"/>
                </a:endParaRPr>
              </a:p>
              <a:p>
                <a:pPr algn="ct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𝑦</m:t>
                        </m:r>
                      </m:e>
                    </m:acc>
                  </m:oMath>
                </a14:m>
                <a:r>
                  <a:rPr lang="zh-CN" altLang="en-US" dirty="0">
                    <a:latin typeface="Arial" panose="020B0604020202020204" pitchFamily="34" charset="0"/>
                  </a:rPr>
                  <a:t> </a:t>
                </a:r>
                <a:r>
                  <a:rPr lang="en-US" altLang="zh-CN" dirty="0">
                    <a:latin typeface="Arial" panose="020B0604020202020204" pitchFamily="34" charset="0"/>
                  </a:rPr>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𝑘</m:t>
                        </m:r>
                      </m:sup>
                      <m:e>
                        <m:r>
                          <a:rPr lang="en-US" altLang="zh-CN">
                            <a:latin typeface="Cambria Math" panose="02040503050406030204" pitchFamily="18" charset="0"/>
                          </a:rPr>
                          <m:t>𝑎</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e>
                        </m:d>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m:rPr>
                                <m:sty m:val="p"/>
                              </m:rPr>
                              <a:rPr lang="en-US" altLang="zh-CN">
                                <a:latin typeface="Cambria Math" panose="02040503050406030204" pitchFamily="18" charset="0"/>
                              </a:rPr>
                              <m:t>i</m:t>
                            </m:r>
                          </m:sub>
                        </m:sSub>
                      </m:e>
                    </m:nary>
                    <m:r>
                      <a:rPr lang="zh-CN" altLang="en-US">
                        <a:latin typeface="Cambria Math" panose="02040503050406030204" pitchFamily="18" charset="0"/>
                      </a:rPr>
                      <m:t>，</m:t>
                    </m:r>
                  </m:oMath>
                </a14:m>
                <a:endParaRPr lang="en-US" altLang="zh-CN" dirty="0">
                  <a:latin typeface="Arial" panose="020B0604020202020204" pitchFamily="34" charset="0"/>
                </a:endParaRPr>
              </a:p>
              <a:p>
                <a:pPr algn="ctr"/>
                <a:endParaRPr lang="en-US" altLang="zh-CN" dirty="0">
                  <a:latin typeface="Arial" panose="020B0604020202020204" pitchFamily="34" charset="0"/>
                </a:endParaRPr>
              </a:p>
              <a:p>
                <a:r>
                  <a:rPr lang="zh-CN" altLang="en-US" dirty="0">
                    <a:latin typeface="Arial" panose="020B0604020202020204" pitchFamily="34" charset="0"/>
                  </a:rPr>
                  <a:t>其中</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和</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y</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分别是支撑集的输入和标签，</a:t>
                </a:r>
                <a:r>
                  <a:rPr lang="en-US" altLang="zh-CN" dirty="0">
                    <a:latin typeface="Arial" panose="020B0604020202020204" pitchFamily="34" charset="0"/>
                  </a:rPr>
                  <a:t> </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oMath>
                </a14:m>
                <a:r>
                  <a:rPr lang="zh-CN" altLang="en-US" dirty="0">
                    <a:latin typeface="Arial" panose="020B0604020202020204" pitchFamily="34" charset="0"/>
                  </a:rPr>
                  <a:t>是查询输入。</a:t>
                </a:r>
                <a:r>
                  <a:rPr lang="en-US" altLang="zh-CN" dirty="0">
                    <a:latin typeface="Arial" panose="020B0604020202020204" pitchFamily="34" charset="0"/>
                  </a:rPr>
                  <a:t>a</a:t>
                </a:r>
                <a:r>
                  <a:rPr lang="zh-CN" altLang="en-US" dirty="0">
                    <a:latin typeface="Arial" panose="020B0604020202020204" pitchFamily="34" charset="0"/>
                  </a:rPr>
                  <a:t>为</a:t>
                </a:r>
                <a14:m>
                  <m:oMath xmlns:m="http://schemas.openxmlformats.org/officeDocument/2006/math">
                    <m:r>
                      <a:rPr lang="zh-CN" altLang="en-US" dirty="0">
                        <a:latin typeface="Cambria Math" panose="02040503050406030204" pitchFamily="18" charset="0"/>
                      </a:rPr>
                      <m:t>计算</m:t>
                    </m:r>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oMath>
                </a14:m>
                <a:r>
                  <a:rPr lang="zh-CN" altLang="en-US" dirty="0">
                    <a:latin typeface="Arial" panose="020B0604020202020204" pitchFamily="34" charset="0"/>
                  </a:rPr>
                  <a:t>和</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之间的注意力函数，在本次模型中将</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oMath>
                </a14:m>
                <a:r>
                  <a:rPr lang="zh-CN" altLang="en-US" dirty="0">
                    <a:latin typeface="Arial" panose="020B0604020202020204" pitchFamily="34" charset="0"/>
                  </a:rPr>
                  <a:t>和</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之间余弦距离的</a:t>
                </a:r>
                <a:r>
                  <a:rPr lang="en-US" altLang="zh-CN" dirty="0" err="1">
                    <a:latin typeface="Arial" panose="020B0604020202020204" pitchFamily="34" charset="0"/>
                  </a:rPr>
                  <a:t>softmax</a:t>
                </a:r>
                <a:r>
                  <a:rPr lang="zh-CN" altLang="en-US" dirty="0">
                    <a:latin typeface="Arial" panose="020B0604020202020204" pitchFamily="34" charset="0"/>
                  </a:rPr>
                  <a:t>值作为</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oMath>
                </a14:m>
                <a:r>
                  <a:rPr lang="zh-CN" altLang="en-US" dirty="0">
                    <a:latin typeface="Arial" panose="020B0604020202020204" pitchFamily="34" charset="0"/>
                  </a:rPr>
                  <a:t>和</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之间注意力，即</a:t>
                </a:r>
                <a14:m>
                  <m:oMath xmlns:m="http://schemas.openxmlformats.org/officeDocument/2006/math">
                    <m:r>
                      <a:rPr lang="en-US" altLang="zh-CN">
                        <a:latin typeface="Cambria Math" panose="02040503050406030204" pitchFamily="18" charset="0"/>
                      </a:rPr>
                      <m:t>𝑎</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r>
                          <a:rPr lang="en-US" altLang="zh-CN">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e>
                    </m:d>
                  </m:oMath>
                </a14:m>
                <a:r>
                  <a:rPr lang="en-US" altLang="zh-CN" dirty="0">
                    <a:latin typeface="Arial" panose="020B0604020202020204" pitchFamily="34" charset="0"/>
                  </a:rPr>
                  <a:t>=</a:t>
                </a:r>
                <a14:m>
                  <m:oMath xmlns:m="http://schemas.openxmlformats.org/officeDocument/2006/math">
                    <m:r>
                      <m:rPr>
                        <m:sty m:val="p"/>
                      </m:rPr>
                      <a:rPr lang="en-US" altLang="zh-CN" dirty="0">
                        <a:latin typeface="Cambria Math" panose="02040503050406030204" pitchFamily="18" charset="0"/>
                      </a:rPr>
                      <m:t>softmax</m:t>
                    </m:r>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d>
                              <m:dPr>
                                <m:ctrlPr>
                                  <a:rPr lang="en-US" altLang="zh-CN" i="1" dirty="0">
                                    <a:latin typeface="Cambria Math" panose="02040503050406030204" pitchFamily="18" charset="0"/>
                                  </a:rPr>
                                </m:ctrlPr>
                              </m:dPr>
                              <m:e>
                                <m:r>
                                  <a:rPr lang="en-US" altLang="zh-CN">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a:latin typeface="Cambria Math" panose="02040503050406030204" pitchFamily="18" charset="0"/>
                                          </a:rPr>
                                          <m:t>𝑥</m:t>
                                        </m:r>
                                      </m:e>
                                    </m:acc>
                                  </m:e>
                                </m:d>
                                <m:r>
                                  <a:rPr lang="en-US" altLang="zh-CN">
                                    <a:latin typeface="Cambria Math" panose="02040503050406030204" pitchFamily="18" charset="0"/>
                                  </a:rPr>
                                  <m:t>,</m:t>
                                </m:r>
                                <m:r>
                                  <a:rPr lang="en-US" altLang="zh-CN">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x</m:t>
                                        </m:r>
                                      </m:e>
                                      <m:sub>
                                        <m:r>
                                          <m:rPr>
                                            <m:sty m:val="p"/>
                                          </m:rPr>
                                          <a:rPr lang="en-US" altLang="zh-CN">
                                            <a:latin typeface="Cambria Math" panose="02040503050406030204" pitchFamily="18" charset="0"/>
                                          </a:rPr>
                                          <m:t>i</m:t>
                                        </m:r>
                                      </m:sub>
                                    </m:sSub>
                                  </m:e>
                                </m:d>
                              </m:e>
                            </m:d>
                          </m:e>
                        </m:func>
                      </m:e>
                    </m:d>
                  </m:oMath>
                </a14:m>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然后将支撑集标签</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𝑦</m:t>
                        </m:r>
                      </m:e>
                      <m:sub>
                        <m:r>
                          <m:rPr>
                            <m:sty m:val="p"/>
                          </m:rPr>
                          <a:rPr lang="en-US" altLang="zh-CN">
                            <a:latin typeface="Cambria Math" panose="02040503050406030204" pitchFamily="18" charset="0"/>
                          </a:rPr>
                          <m:t>i</m:t>
                        </m:r>
                      </m:sub>
                    </m:sSub>
                  </m:oMath>
                </a14:m>
                <a:r>
                  <a:rPr lang="zh-CN" altLang="en-US" dirty="0">
                    <a:latin typeface="Arial" panose="020B0604020202020204" pitchFamily="34" charset="0"/>
                  </a:rPr>
                  <a:t>转换成独热编码，再与注意力矩阵相乘，得到</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𝑦</m:t>
                        </m:r>
                      </m:e>
                    </m:acc>
                  </m:oMath>
                </a14:m>
                <a:r>
                  <a:rPr lang="zh-CN" altLang="en-US" dirty="0">
                    <a:latin typeface="Arial" panose="020B0604020202020204" pitchFamily="34" charset="0"/>
                  </a:rPr>
                  <a:t>属于每个类的概率，选择概率最大的作为</a:t>
                </a:r>
                <a14:m>
                  <m:oMath xmlns:m="http://schemas.openxmlformats.org/officeDocument/2006/math">
                    <m:acc>
                      <m:accPr>
                        <m:chr m:val="̂"/>
                        <m:ctrlPr>
                          <a:rPr lang="en-US" altLang="zh-CN" i="1">
                            <a:latin typeface="Cambria Math" panose="02040503050406030204" pitchFamily="18" charset="0"/>
                          </a:rPr>
                        </m:ctrlPr>
                      </m:accPr>
                      <m:e>
                        <m:r>
                          <a:rPr lang="en-US" altLang="zh-CN">
                            <a:latin typeface="Cambria Math" panose="02040503050406030204" pitchFamily="18" charset="0"/>
                          </a:rPr>
                          <m:t>𝑦</m:t>
                        </m:r>
                      </m:e>
                    </m:acc>
                    <m:r>
                      <a:rPr lang="zh-CN" altLang="en-US">
                        <a:latin typeface="Cambria Math" panose="02040503050406030204" pitchFamily="18" charset="0"/>
                      </a:rPr>
                      <m:t>结果</m:t>
                    </m:r>
                  </m:oMath>
                </a14:m>
                <a:r>
                  <a:rPr lang="zh-CN" altLang="en-US" dirty="0">
                    <a:latin typeface="Arial" panose="020B0604020202020204" pitchFamily="34" charset="0"/>
                  </a:rPr>
                  <a:t>。</a:t>
                </a:r>
                <a:endParaRPr lang="en-US" altLang="zh-CN" dirty="0">
                  <a:latin typeface="Arial" panose="020B0604020202020204" pitchFamily="34" charset="0"/>
                </a:endParaRPr>
              </a:p>
            </p:txBody>
          </p:sp>
        </mc:Choice>
        <mc:Fallback xmlns="">
          <p:sp>
            <p:nvSpPr>
              <p:cNvPr id="14" name="文本框 13">
                <a:extLst>
                  <a:ext uri="{FF2B5EF4-FFF2-40B4-BE49-F238E27FC236}">
                    <a16:creationId xmlns:a16="http://schemas.microsoft.com/office/drawing/2014/main" id="{422931CB-3AC6-4A32-A9F7-C80B2DFEE5A6}"/>
                  </a:ext>
                </a:extLst>
              </p:cNvPr>
              <p:cNvSpPr txBox="1">
                <a:spLocks noRot="1" noChangeAspect="1" noMove="1" noResize="1" noEditPoints="1" noAdjustHandles="1" noChangeArrowheads="1" noChangeShapeType="1" noTextEdit="1"/>
              </p:cNvSpPr>
              <p:nvPr/>
            </p:nvSpPr>
            <p:spPr>
              <a:xfrm>
                <a:off x="163630" y="1071548"/>
                <a:ext cx="11751279" cy="3289555"/>
              </a:xfrm>
              <a:prstGeom prst="rect">
                <a:avLst/>
              </a:prstGeom>
              <a:blipFill>
                <a:blip r:embed="rId5"/>
                <a:stretch>
                  <a:fillRect l="-830" t="-1670" r="-2386" b="-222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FB87B7F-7327-434D-A1A8-53611C092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2956" y="3343587"/>
            <a:ext cx="6155565" cy="515164"/>
          </a:xfrm>
          <a:prstGeom prst="rect">
            <a:avLst/>
          </a:prstGeom>
        </p:spPr>
      </p:pic>
    </p:spTree>
    <p:extLst>
      <p:ext uri="{BB962C8B-B14F-4D97-AF65-F5344CB8AC3E}">
        <p14:creationId xmlns:p14="http://schemas.microsoft.com/office/powerpoint/2010/main" val="11299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63630" y="174632"/>
            <a:ext cx="710760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第一部分：</a:t>
            </a:r>
            <a:r>
              <a:rPr lang="en-US" altLang="zh-CN" sz="2800" b="1" dirty="0">
                <a:solidFill>
                  <a:prstClr val="black"/>
                </a:solidFill>
                <a:latin typeface="等线" panose="02010600030101010101" charset="-122"/>
                <a:ea typeface="等线" panose="02010600030101010101" charset="-122"/>
              </a:rPr>
              <a:t> Matching Network (2016)</a:t>
            </a:r>
            <a:endParaRPr kumimoji="0" lang="zh-CN" altLang="en-US" sz="28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6" name="图片 15"/>
          <p:cNvPicPr>
            <a:picLocks noChangeAspect="1"/>
          </p:cNvPicPr>
          <p:nvPr/>
        </p:nvPicPr>
        <p:blipFill>
          <a:blip r:embed="rId4"/>
          <a:stretch>
            <a:fillRect/>
          </a:stretch>
        </p:blipFill>
        <p:spPr>
          <a:xfrm>
            <a:off x="10926618" y="171581"/>
            <a:ext cx="1075129" cy="1075129"/>
          </a:xfrm>
          <a:prstGeom prst="rect">
            <a:avLst/>
          </a:prstGeom>
        </p:spPr>
      </p:pic>
      <p:cxnSp>
        <p:nvCxnSpPr>
          <p:cNvPr id="10" name="直接连接符 9">
            <a:extLst>
              <a:ext uri="{FF2B5EF4-FFF2-40B4-BE49-F238E27FC236}">
                <a16:creationId xmlns:a16="http://schemas.microsoft.com/office/drawing/2014/main" id="{484D4BDE-DEED-4725-9695-B1F891647E0F}"/>
              </a:ext>
            </a:extLst>
          </p:cNvPr>
          <p:cNvCxnSpPr>
            <a:cxnSpLocks/>
          </p:cNvCxnSpPr>
          <p:nvPr/>
        </p:nvCxnSpPr>
        <p:spPr>
          <a:xfrm>
            <a:off x="646420" y="1515450"/>
            <a:ext cx="275256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0F1E17FB-8D20-4554-93C9-125CB94BD5D7}"/>
              </a:ext>
            </a:extLst>
          </p:cNvPr>
          <p:cNvSpPr txBox="1"/>
          <p:nvPr/>
        </p:nvSpPr>
        <p:spPr>
          <a:xfrm>
            <a:off x="646420" y="898778"/>
            <a:ext cx="7372165" cy="646331"/>
          </a:xfrm>
          <a:prstGeom prst="rect">
            <a:avLst/>
          </a:prstGeom>
          <a:noFill/>
        </p:spPr>
        <p:txBody>
          <a:bodyPr wrap="square" rtlCol="0">
            <a:spAutoFit/>
          </a:bodyPr>
          <a:lstStyle/>
          <a:p>
            <a:pPr lvl="0">
              <a:defRPr/>
            </a:pPr>
            <a:r>
              <a:rPr lang="en-US" altLang="zh-CN" sz="3600" dirty="0">
                <a:solidFill>
                  <a:prstClr val="black"/>
                </a:solidFill>
                <a:latin typeface="Times New Roman" panose="02020603050405020304" pitchFamily="18" charset="0"/>
                <a:ea typeface="等线" panose="02010600030101010101" charset="-122"/>
              </a:rPr>
              <a:t>1.3 </a:t>
            </a:r>
            <a:r>
              <a:rPr lang="zh-CN" altLang="en-US" sz="3600" dirty="0">
                <a:solidFill>
                  <a:prstClr val="black"/>
                </a:solidFill>
                <a:latin typeface="Times New Roman" panose="02020603050405020304" pitchFamily="18" charset="0"/>
                <a:ea typeface="等线" panose="02010600030101010101" charset="-122"/>
              </a:rPr>
              <a:t>计算流程</a:t>
            </a:r>
            <a:endParaRPr kumimoji="0" lang="en-US" altLang="zh-CN" sz="36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40F9A79-9143-4AFB-AEE3-525D33102567}"/>
                  </a:ext>
                </a:extLst>
              </p:cNvPr>
              <p:cNvSpPr txBox="1"/>
              <p:nvPr/>
            </p:nvSpPr>
            <p:spPr>
              <a:xfrm>
                <a:off x="817731" y="1746035"/>
                <a:ext cx="10556538" cy="2031325"/>
              </a:xfrm>
              <a:prstGeom prst="rect">
                <a:avLst/>
              </a:prstGeom>
              <a:noFill/>
            </p:spPr>
            <p:txBody>
              <a:bodyPr wrap="square">
                <a:spAutoFit/>
              </a:bodyPr>
              <a:lstStyle/>
              <a:p>
                <a:r>
                  <a:rPr lang="zh-CN" altLang="en-US" dirty="0">
                    <a:effectLst/>
                    <a:latin typeface="Arial" panose="020B0604020202020204" pitchFamily="34" charset="0"/>
                  </a:rPr>
                  <a:t> </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）先将任务</a:t>
                </a:r>
                <a:r>
                  <a:rPr lang="en-US" altLang="zh-CN" dirty="0">
                    <a:latin typeface="Arial" panose="020B0604020202020204" pitchFamily="34" charset="0"/>
                  </a:rPr>
                  <a:t>S</a:t>
                </a:r>
                <a:r>
                  <a:rPr lang="zh-CN" altLang="en-US" dirty="0">
                    <a:latin typeface="Arial" panose="020B0604020202020204" pitchFamily="34" charset="0"/>
                  </a:rPr>
                  <a:t>中所有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a:latin typeface="Arial" panose="020B0604020202020204" pitchFamily="34" charset="0"/>
                  </a:rPr>
                  <a:t>（假设有</a:t>
                </a:r>
                <a:r>
                  <a:rPr lang="en-US" altLang="zh-CN" dirty="0">
                    <a:latin typeface="Arial" panose="020B0604020202020204" pitchFamily="34" charset="0"/>
                  </a:rPr>
                  <a:t>K</a:t>
                </a:r>
                <a:r>
                  <a:rPr lang="zh-CN" altLang="en-US" dirty="0">
                    <a:latin typeface="Arial" panose="020B0604020202020204" pitchFamily="34" charset="0"/>
                  </a:rPr>
                  <a:t>个）和目标图片</a:t>
                </a:r>
                <a14:m>
                  <m:oMath xmlns:m="http://schemas.openxmlformats.org/officeDocument/2006/math">
                    <m:acc>
                      <m:accPr>
                        <m:chr m:val="̂"/>
                        <m:ctrlPr>
                          <a:rPr lang="en-US" altLang="zh-CN" i="1">
                            <a:solidFill>
                              <a:srgbClr val="000000"/>
                            </a:solidFill>
                            <a:latin typeface="Cambria Math" panose="02040503050406030204" pitchFamily="18" charset="0"/>
                          </a:rPr>
                        </m:ctrlPr>
                      </m:accPr>
                      <m:e>
                        <m:r>
                          <a:rPr lang="en-US" altLang="zh-CN">
                            <a:solidFill>
                              <a:srgbClr val="000000"/>
                            </a:solidFill>
                            <a:latin typeface="Cambria Math" panose="02040503050406030204" pitchFamily="18" charset="0"/>
                          </a:rPr>
                          <m:t>𝑥</m:t>
                        </m:r>
                      </m:e>
                    </m:acc>
                    <m:r>
                      <a:rPr lang="en-US" altLang="zh-CN" i="1">
                        <a:solidFill>
                          <a:srgbClr val="000000"/>
                        </a:solidFill>
                        <a:latin typeface="Cambria Math" panose="02040503050406030204" pitchFamily="18" charset="0"/>
                      </a:rPr>
                      <m:t> </m:t>
                    </m:r>
                  </m:oMath>
                </a14:m>
                <a:r>
                  <a:rPr lang="zh-CN" altLang="en-US" dirty="0">
                    <a:latin typeface="Arial" panose="020B0604020202020204" pitchFamily="34" charset="0"/>
                  </a:rPr>
                  <a:t>（假设有</a:t>
                </a:r>
                <a:r>
                  <a:rPr lang="en-US" altLang="zh-CN" dirty="0">
                    <a:latin typeface="Arial" panose="020B0604020202020204" pitchFamily="34" charset="0"/>
                  </a:rPr>
                  <a:t>1</a:t>
                </a:r>
                <a:r>
                  <a:rPr lang="zh-CN" altLang="en-US" dirty="0">
                    <a:latin typeface="Arial" panose="020B0604020202020204" pitchFamily="34" charset="0"/>
                  </a:rPr>
                  <a:t>个）全部通过</a:t>
                </a:r>
                <a:r>
                  <a:rPr lang="en-US" altLang="zh-CN" dirty="0">
                    <a:latin typeface="Arial" panose="020B0604020202020204" pitchFamily="34" charset="0"/>
                  </a:rPr>
                  <a:t>CNN</a:t>
                </a:r>
                <a:r>
                  <a:rPr lang="zh-CN" altLang="en-US" dirty="0">
                    <a:latin typeface="Arial" panose="020B0604020202020204" pitchFamily="34" charset="0"/>
                  </a:rPr>
                  <a:t>网络（嵌入函数</a:t>
                </a:r>
                <a:r>
                  <a:rPr lang="en-US" altLang="zh-CN" dirty="0">
                    <a:latin typeface="Arial" panose="020B0604020202020204" pitchFamily="34" charset="0"/>
                  </a:rPr>
                  <a:t>g</a:t>
                </a:r>
                <a:r>
                  <a:rPr lang="zh-CN" altLang="en-US" dirty="0">
                    <a:latin typeface="Arial" panose="020B0604020202020204" pitchFamily="34" charset="0"/>
                  </a:rPr>
                  <a:t>），获得他们的嵌入向量（</a:t>
                </a:r>
                <a:r>
                  <a:rPr lang="en-US" altLang="zh-CN" dirty="0">
                    <a:latin typeface="Arial" panose="020B0604020202020204" pitchFamily="34" charset="0"/>
                  </a:rPr>
                  <a:t>embedding)</a:t>
                </a:r>
                <a:r>
                  <a:rPr lang="zh-CN" altLang="en-US" dirty="0">
                    <a:latin typeface="Arial" panose="020B0604020202020204" pitchFamily="34" charset="0"/>
                  </a:rPr>
                  <a:t>，然后将这</a:t>
                </a:r>
                <a:r>
                  <a:rPr lang="en-US" altLang="zh-CN" dirty="0">
                    <a:latin typeface="Arial" panose="020B0604020202020204" pitchFamily="34" charset="0"/>
                  </a:rPr>
                  <a:t>K+1</a:t>
                </a:r>
                <a:r>
                  <a:rPr lang="zh-CN" altLang="en-US" dirty="0">
                    <a:latin typeface="Arial" panose="020B0604020202020204" pitchFamily="34" charset="0"/>
                  </a:rPr>
                  <a:t>个向量进行堆叠（代码中的</a:t>
                </a:r>
                <a:r>
                  <a:rPr lang="en-US" altLang="zh-CN" dirty="0">
                    <a:latin typeface="Arial" panose="020B0604020202020204" pitchFamily="34" charset="0"/>
                  </a:rPr>
                  <a:t>stack)</a:t>
                </a:r>
                <a:r>
                  <a:rPr lang="zh-CN" altLang="en-US" dirty="0">
                    <a:latin typeface="Arial" panose="020B0604020202020204" pitchFamily="34" charset="0"/>
                  </a:rPr>
                  <a:t>。</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）将上面堆叠的浅层变量（</a:t>
                </a:r>
                <a:r>
                  <a:rPr lang="en-US" altLang="zh-CN" dirty="0">
                    <a:latin typeface="Arial" panose="020B0604020202020204" pitchFamily="34" charset="0"/>
                  </a:rPr>
                  <a:t>K+1</a:t>
                </a:r>
                <a:r>
                  <a:rPr lang="zh-CN" altLang="en-US" dirty="0">
                    <a:latin typeface="Arial" panose="020B0604020202020204" pitchFamily="34" charset="0"/>
                  </a:rPr>
                  <a:t>个）全部输入到双向</a:t>
                </a:r>
                <a:r>
                  <a:rPr lang="en-US" altLang="zh-CN" dirty="0">
                    <a:latin typeface="Arial" panose="020B0604020202020204" pitchFamily="34" charset="0"/>
                  </a:rPr>
                  <a:t>LSTM</a:t>
                </a:r>
                <a:r>
                  <a:rPr lang="zh-CN" altLang="en-US" dirty="0">
                    <a:latin typeface="Arial" panose="020B0604020202020204" pitchFamily="34" charset="0"/>
                  </a:rPr>
                  <a:t>中，获得</a:t>
                </a:r>
                <a:r>
                  <a:rPr lang="en-US" altLang="zh-CN" dirty="0">
                    <a:latin typeface="Arial" panose="020B0604020202020204" pitchFamily="34" charset="0"/>
                  </a:rPr>
                  <a:t>K+1</a:t>
                </a:r>
                <a:r>
                  <a:rPr lang="zh-CN" altLang="en-US" dirty="0">
                    <a:latin typeface="Arial" panose="020B0604020202020204" pitchFamily="34" charset="0"/>
                  </a:rPr>
                  <a:t>个输出。然后使用余弦距离判断前</a:t>
                </a:r>
                <a:r>
                  <a:rPr lang="en-US" altLang="zh-CN" dirty="0">
                    <a:latin typeface="Arial" panose="020B0604020202020204" pitchFamily="34" charset="0"/>
                  </a:rPr>
                  <a:t>K</a:t>
                </a:r>
                <a:r>
                  <a:rPr lang="zh-CN" altLang="en-US" dirty="0">
                    <a:latin typeface="Arial" panose="020B0604020202020204" pitchFamily="34" charset="0"/>
                  </a:rPr>
                  <a:t>个输出中每个输出与最后一个输出之间的相似度。</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）根据计算出来的相似度，按照任务</a:t>
                </a:r>
                <a:r>
                  <a:rPr lang="en-US" altLang="zh-CN" dirty="0">
                    <a:latin typeface="Arial" panose="020B0604020202020204" pitchFamily="34" charset="0"/>
                  </a:rPr>
                  <a:t>S</a:t>
                </a:r>
                <a:r>
                  <a:rPr lang="zh-CN" altLang="en-US" dirty="0">
                    <a:latin typeface="Arial" panose="020B0604020202020204" pitchFamily="34" charset="0"/>
                  </a:rPr>
                  <a:t>中的标签信息（ </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i="1">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 </m:t>
                    </m:r>
                  </m:oMath>
                </a14:m>
                <a:r>
                  <a:rPr lang="zh-CN" altLang="en-US" dirty="0">
                    <a:latin typeface="Arial" panose="020B0604020202020204" pitchFamily="34" charset="0"/>
                  </a:rPr>
                  <a:t>）求解目标图片</a:t>
                </a:r>
                <a14:m>
                  <m:oMath xmlns:m="http://schemas.openxmlformats.org/officeDocument/2006/math">
                    <m:acc>
                      <m:accPr>
                        <m:chr m:val="̂"/>
                        <m:ctrlPr>
                          <a:rPr lang="en-US" altLang="zh-CN" i="1" smtClean="0">
                            <a:solidFill>
                              <a:srgbClr val="000000"/>
                            </a:solidFill>
                            <a:latin typeface="Cambria Math" panose="02040503050406030204" pitchFamily="18" charset="0"/>
                          </a:rPr>
                        </m:ctrlPr>
                      </m:accPr>
                      <m:e>
                        <m:r>
                          <a:rPr lang="en-US" altLang="zh-CN">
                            <a:solidFill>
                              <a:srgbClr val="000000"/>
                            </a:solidFill>
                            <a:latin typeface="Cambria Math" panose="02040503050406030204" pitchFamily="18" charset="0"/>
                          </a:rPr>
                          <m:t>𝑥</m:t>
                        </m:r>
                      </m:e>
                    </m:acc>
                  </m:oMath>
                </a14:m>
                <a:r>
                  <a:rPr lang="zh-CN" altLang="en-US" dirty="0">
                    <a:latin typeface="Arial" panose="020B0604020202020204" pitchFamily="34" charset="0"/>
                  </a:rPr>
                  <a:t>的类别标签。</a:t>
                </a:r>
                <a:endParaRPr lang="en-US" altLang="zh-CN" sz="2400" dirty="0"/>
              </a:p>
            </p:txBody>
          </p:sp>
        </mc:Choice>
        <mc:Fallback xmlns="">
          <p:sp>
            <p:nvSpPr>
              <p:cNvPr id="14" name="文本框 13">
                <a:extLst>
                  <a:ext uri="{FF2B5EF4-FFF2-40B4-BE49-F238E27FC236}">
                    <a16:creationId xmlns:a16="http://schemas.microsoft.com/office/drawing/2014/main" id="{E40F9A79-9143-4AFB-AEE3-525D33102567}"/>
                  </a:ext>
                </a:extLst>
              </p:cNvPr>
              <p:cNvSpPr txBox="1">
                <a:spLocks noRot="1" noChangeAspect="1" noMove="1" noResize="1" noEditPoints="1" noAdjustHandles="1" noChangeArrowheads="1" noChangeShapeType="1" noTextEdit="1"/>
              </p:cNvSpPr>
              <p:nvPr/>
            </p:nvSpPr>
            <p:spPr>
              <a:xfrm>
                <a:off x="817731" y="1746035"/>
                <a:ext cx="10556538" cy="2031325"/>
              </a:xfrm>
              <a:prstGeom prst="rect">
                <a:avLst/>
              </a:prstGeom>
              <a:blipFill>
                <a:blip r:embed="rId5"/>
                <a:stretch>
                  <a:fillRect l="-462" t="-1796" r="-2656"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1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14558" y="178654"/>
            <a:ext cx="1077491" cy="1077491"/>
          </a:xfrm>
          <a:prstGeom prst="rect">
            <a:avLst/>
          </a:prstGeom>
        </p:spPr>
      </p:pic>
      <p:sp>
        <p:nvSpPr>
          <p:cNvPr id="4" name="文本框 3">
            <a:extLst>
              <a:ext uri="{FF2B5EF4-FFF2-40B4-BE49-F238E27FC236}">
                <a16:creationId xmlns:a16="http://schemas.microsoft.com/office/drawing/2014/main" id="{7A896CB4-A821-4601-97EB-CCAEE4D56451}"/>
              </a:ext>
            </a:extLst>
          </p:cNvPr>
          <p:cNvSpPr txBox="1"/>
          <p:nvPr/>
        </p:nvSpPr>
        <p:spPr>
          <a:xfrm>
            <a:off x="1101969" y="2459504"/>
            <a:ext cx="9988061" cy="1323439"/>
          </a:xfrm>
          <a:prstGeom prst="rect">
            <a:avLst/>
          </a:prstGeom>
          <a:noFill/>
        </p:spPr>
        <p:txBody>
          <a:bodyPr wrap="square" rtlCol="0">
            <a:spAutoFit/>
          </a:bodyPr>
          <a:lstStyle/>
          <a:p>
            <a:pPr>
              <a:defRPr/>
            </a:pPr>
            <a:r>
              <a:rPr lang="zh-CN" altLang="en-US" sz="4000" dirty="0">
                <a:solidFill>
                  <a:prstClr val="black"/>
                </a:solidFill>
                <a:latin typeface="等线" panose="02010600030101010101" charset="-122"/>
                <a:ea typeface="等线" panose="02010600030101010101" charset="-122"/>
              </a:rPr>
              <a:t>第一部分：匹配网络</a:t>
            </a:r>
            <a:r>
              <a:rPr lang="en-US" altLang="zh-CN" sz="4000" dirty="0">
                <a:solidFill>
                  <a:prstClr val="black"/>
                </a:solidFill>
                <a:latin typeface="等线" panose="02010600030101010101" charset="-122"/>
                <a:ea typeface="等线" panose="02010600030101010101" charset="-122"/>
              </a:rPr>
              <a:t>(Matching Network)</a:t>
            </a:r>
          </a:p>
          <a:p>
            <a:pPr>
              <a:defRPr/>
            </a:pPr>
            <a:r>
              <a:rPr kumimoji="0" lang="zh-CN" altLang="en-US" sz="40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第二部分：关系</a:t>
            </a:r>
            <a:r>
              <a:rPr lang="zh-CN" altLang="en-US" sz="4000" b="1" dirty="0">
                <a:solidFill>
                  <a:prstClr val="black"/>
                </a:solidFill>
                <a:latin typeface="等线" panose="02010600030101010101" charset="-122"/>
                <a:ea typeface="等线" panose="02010600030101010101" charset="-122"/>
              </a:rPr>
              <a:t>网络</a:t>
            </a:r>
            <a:r>
              <a:rPr lang="en-US" altLang="zh-CN" sz="4000" b="1" dirty="0">
                <a:solidFill>
                  <a:prstClr val="black"/>
                </a:solidFill>
                <a:latin typeface="等线" panose="02010600030101010101" charset="-122"/>
                <a:ea typeface="等线" panose="02010600030101010101" charset="-122"/>
              </a:rPr>
              <a:t>(Relation Network)</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6753</TotalTime>
  <Words>1612</Words>
  <Application>Microsoft Office PowerPoint</Application>
  <PresentationFormat>宽屏</PresentationFormat>
  <Paragraphs>108</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vt:lpstr>
      <vt:lpstr>等线</vt:lpstr>
      <vt:lpstr>等线 Light</vt:lpstr>
      <vt:lpstr>Arial</vt:lpstr>
      <vt:lpstr>Cambria Math</vt:lpstr>
      <vt:lpstr>Times New Roman</vt:lpstr>
      <vt:lpstr>Office 主题​​</vt:lpstr>
      <vt:lpstr>Relation and Matching Networks 关系和匹配网络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一个大标题</dc:title>
  <dc:creator>BTG</dc:creator>
  <cp:lastModifiedBy>WS BTG</cp:lastModifiedBy>
  <cp:revision>685</cp:revision>
  <dcterms:created xsi:type="dcterms:W3CDTF">2019-11-08T11:32:00Z</dcterms:created>
  <dcterms:modified xsi:type="dcterms:W3CDTF">2021-08-02T10:55:13Z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