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1" r:id="rId5"/>
    <p:sldId id="264" r:id="rId6"/>
    <p:sldId id="263" r:id="rId7"/>
    <p:sldId id="267" r:id="rId8"/>
    <p:sldId id="262" r:id="rId9"/>
    <p:sldId id="261" r:id="rId10"/>
    <p:sldId id="265" r:id="rId11"/>
    <p:sldId id="268" r:id="rId12"/>
    <p:sldId id="269" r:id="rId13"/>
    <p:sldId id="272" r:id="rId14"/>
    <p:sldId id="270" r:id="rId15"/>
    <p:sldId id="273" r:id="rId16"/>
    <p:sldId id="258" r:id="rId17"/>
    <p:sldId id="260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84" d="100"/>
          <a:sy n="84" d="100"/>
        </p:scale>
        <p:origin x="-876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iia.iis.sinica.edu.tw/index.php?option=com_docman&amp;task=cat_view&amp;gid=34&amp;dir=DESC&amp;order=date&amp;limit=5&amp;limitstart=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Positioning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Feng</a:t>
            </a:r>
            <a:r>
              <a:rPr lang="en-US" dirty="0" smtClean="0"/>
              <a:t> Fan, Zhang </a:t>
            </a:r>
            <a:r>
              <a:rPr lang="en-US" dirty="0" err="1" smtClean="0"/>
              <a:t>Yue</a:t>
            </a:r>
            <a:r>
              <a:rPr lang="en-US" dirty="0" smtClean="0"/>
              <a:t>, and Curtis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7" b="4835"/>
          <a:stretch/>
        </p:blipFill>
        <p:spPr bwMode="auto">
          <a:xfrm>
            <a:off x="152400" y="2133600"/>
            <a:ext cx="8774802" cy="38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on each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Trends in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may cause the low sales in the graph?</a:t>
            </a:r>
          </a:p>
          <a:p>
            <a:r>
              <a:rPr lang="en-US" dirty="0" smtClean="0"/>
              <a:t>Do the sales seem to be cyclic?</a:t>
            </a:r>
          </a:p>
          <a:p>
            <a:r>
              <a:rPr lang="en-US" dirty="0" smtClean="0"/>
              <a:t>Does the location graph make sense?</a:t>
            </a:r>
          </a:p>
          <a:p>
            <a:r>
              <a:rPr lang="en-US" dirty="0" smtClean="0"/>
              <a:t>How about the age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Week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/>
        </p:blipFill>
        <p:spPr bwMode="auto">
          <a:xfrm>
            <a:off x="152400" y="2209800"/>
            <a:ext cx="876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during each week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week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Weeks</a:t>
            </a:r>
            <a:endParaRPr lang="en-US" dirty="0"/>
          </a:p>
        </p:txBody>
      </p:sp>
      <p:sp>
        <p:nvSpPr>
          <p:cNvPr id="4" name="AutoShape 2" descr="https://encrypted-tbn2.gstatic.com/images?q=tbn:ANd9GcT8tPNPyGhDTk6IJGbUc_vKEmsQy7s-fK2KZ-GZ-n5ivzZqVSb-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s://encrypted-tbn2.gstatic.com/images?q=tbn:ANd9GcT8tPNPyGhDTk6IJGbUc_vKEmsQy7s-fK2KZ-GZ-n5ivzZqVSb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213360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picture November has 30 days so we have 5 weeks.</a:t>
            </a:r>
          </a:p>
          <a:p>
            <a:endParaRPr lang="en-US" sz="2800" dirty="0"/>
          </a:p>
          <a:p>
            <a:r>
              <a:rPr lang="en-US" sz="2800" dirty="0" smtClean="0"/>
              <a:t>A single month may have 4-6 weeks in it.</a:t>
            </a:r>
          </a:p>
          <a:p>
            <a:endParaRPr lang="en-US" sz="2800" dirty="0"/>
          </a:p>
          <a:p>
            <a:r>
              <a:rPr lang="en-US" sz="2800" dirty="0" smtClean="0"/>
              <a:t>In total, we have 19 weeks.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8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age=J </a:t>
            </a:r>
            <a:r>
              <a:rPr lang="en-US" dirty="0" err="1"/>
              <a:t>productID</a:t>
            </a:r>
            <a:r>
              <a:rPr lang="en-US" dirty="0"/>
              <a:t>=4710085120161 13 ==&gt; residence=E 13    </a:t>
            </a:r>
            <a:r>
              <a:rPr lang="en-US" dirty="0" err="1"/>
              <a:t>acc</a:t>
            </a:r>
            <a:r>
              <a:rPr lang="en-US" dirty="0"/>
              <a:t>:(0.99128)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age=K </a:t>
            </a:r>
            <a:r>
              <a:rPr lang="en-US" dirty="0" err="1"/>
              <a:t>productID</a:t>
            </a:r>
            <a:r>
              <a:rPr lang="en-US" dirty="0"/>
              <a:t>=4710063312168 13 ==&gt; residence=H 13    </a:t>
            </a:r>
            <a:r>
              <a:rPr lang="en-US" dirty="0" err="1"/>
              <a:t>acc</a:t>
            </a:r>
            <a:r>
              <a:rPr lang="en-US" dirty="0"/>
              <a:t>:(0.99128)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age=J </a:t>
            </a:r>
            <a:r>
              <a:rPr lang="en-US" dirty="0" err="1"/>
              <a:t>productID</a:t>
            </a:r>
            <a:r>
              <a:rPr lang="en-US" dirty="0"/>
              <a:t>=4710171021327 12 ==&gt; residence=E 12    </a:t>
            </a:r>
            <a:r>
              <a:rPr lang="en-US" dirty="0" err="1"/>
              <a:t>acc</a:t>
            </a:r>
            <a:r>
              <a:rPr lang="en-US" dirty="0"/>
              <a:t>:(0.99057)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age=K </a:t>
            </a:r>
            <a:r>
              <a:rPr lang="en-US" dirty="0" err="1"/>
              <a:t>productID</a:t>
            </a:r>
            <a:r>
              <a:rPr lang="en-US" dirty="0"/>
              <a:t>=4711258001256 10 ==&gt; residence=H 10    </a:t>
            </a:r>
            <a:r>
              <a:rPr lang="en-US" dirty="0" err="1"/>
              <a:t>acc</a:t>
            </a:r>
            <a:r>
              <a:rPr lang="en-US" dirty="0"/>
              <a:t>:(0.98821)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age=H </a:t>
            </a:r>
            <a:r>
              <a:rPr lang="en-US" dirty="0" err="1"/>
              <a:t>productID</a:t>
            </a:r>
            <a:r>
              <a:rPr lang="en-US" dirty="0"/>
              <a:t>=4715545050293 9 ==&gt; residence=E 9    </a:t>
            </a:r>
            <a:r>
              <a:rPr lang="en-US" dirty="0" err="1"/>
              <a:t>acc</a:t>
            </a:r>
            <a:r>
              <a:rPr lang="en-US" dirty="0"/>
              <a:t>:(0.9861)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age=B </a:t>
            </a:r>
            <a:r>
              <a:rPr lang="en-US" dirty="0" err="1"/>
              <a:t>productID</a:t>
            </a:r>
            <a:r>
              <a:rPr lang="en-US" dirty="0"/>
              <a:t>=4710058278059 8 ==&gt; residence=E 8    </a:t>
            </a:r>
            <a:r>
              <a:rPr lang="en-US" dirty="0" err="1"/>
              <a:t>acc</a:t>
            </a:r>
            <a:r>
              <a:rPr lang="en-US" dirty="0"/>
              <a:t>:(0.98273)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age=D </a:t>
            </a:r>
            <a:r>
              <a:rPr lang="en-US" dirty="0" err="1"/>
              <a:t>productID</a:t>
            </a:r>
            <a:r>
              <a:rPr lang="en-US" dirty="0"/>
              <a:t>=4711300983370 8 ==&gt; residence=F 8    </a:t>
            </a:r>
            <a:r>
              <a:rPr lang="en-US" dirty="0" err="1"/>
              <a:t>acc</a:t>
            </a:r>
            <a:r>
              <a:rPr lang="en-US" dirty="0"/>
              <a:t>:(0.98273)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age=I </a:t>
            </a:r>
            <a:r>
              <a:rPr lang="en-US" dirty="0" err="1"/>
              <a:t>productID</a:t>
            </a:r>
            <a:r>
              <a:rPr lang="en-US" dirty="0"/>
              <a:t>=4711001302104 8 ==&gt; residence=E 8    </a:t>
            </a:r>
            <a:r>
              <a:rPr lang="en-US" dirty="0" err="1"/>
              <a:t>acc</a:t>
            </a:r>
            <a:r>
              <a:rPr lang="en-US" dirty="0"/>
              <a:t>:(0.98273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age=A </a:t>
            </a:r>
            <a:r>
              <a:rPr lang="en-US" dirty="0" err="1"/>
              <a:t>productID</a:t>
            </a:r>
            <a:r>
              <a:rPr lang="en-US" dirty="0"/>
              <a:t>=4711258002505 7 ==&gt; residence=E 7    </a:t>
            </a:r>
            <a:r>
              <a:rPr lang="en-US" dirty="0" err="1"/>
              <a:t>acc</a:t>
            </a:r>
            <a:r>
              <a:rPr lang="en-US" dirty="0"/>
              <a:t>:(0.97714)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age=C </a:t>
            </a:r>
            <a:r>
              <a:rPr lang="en-US" dirty="0" err="1"/>
              <a:t>productID</a:t>
            </a:r>
            <a:r>
              <a:rPr lang="en-US" dirty="0"/>
              <a:t>=4710088433343 7 ==&gt; residence=E 7    </a:t>
            </a:r>
            <a:r>
              <a:rPr lang="en-US" dirty="0" err="1"/>
              <a:t>acc</a:t>
            </a:r>
            <a:r>
              <a:rPr lang="en-US" dirty="0"/>
              <a:t>:(0.97714)</a:t>
            </a:r>
          </a:p>
        </p:txBody>
      </p:sp>
    </p:spTree>
    <p:extLst>
      <p:ext uri="{BB962C8B-B14F-4D97-AF65-F5344CB8AC3E}">
        <p14:creationId xmlns:p14="http://schemas.microsoft.com/office/powerpoint/2010/main" val="36066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Date: to find the day which has the largest transaction</a:t>
            </a:r>
          </a:p>
          <a:p>
            <a:r>
              <a:rPr lang="en-US" dirty="0" smtClean="0"/>
              <a:t>Product: to find the product who sold the best</a:t>
            </a:r>
          </a:p>
          <a:p>
            <a:r>
              <a:rPr lang="en-US" dirty="0" smtClean="0"/>
              <a:t>Customer: to find some people who frequently buy products</a:t>
            </a:r>
          </a:p>
          <a:p>
            <a:r>
              <a:rPr lang="en-US" dirty="0" smtClean="0"/>
              <a:t>Age: to find the range of age who most likely to buy products</a:t>
            </a:r>
          </a:p>
          <a:p>
            <a:r>
              <a:rPr lang="en-US" dirty="0" smtClean="0"/>
              <a:t>Location: to find the location where buy the most of products</a:t>
            </a:r>
          </a:p>
          <a:p>
            <a:r>
              <a:rPr lang="en-US" dirty="0" smtClean="0"/>
              <a:t>Association rules: We use this information in business to make marketing decisions. </a:t>
            </a:r>
            <a:r>
              <a:rPr lang="en-US" dirty="0"/>
              <a:t>F</a:t>
            </a:r>
            <a:r>
              <a:rPr lang="en-US" dirty="0" smtClean="0"/>
              <a:t>or example, if we already know the area E is saturated with our product </a:t>
            </a:r>
            <a:r>
              <a:rPr lang="en-US" dirty="0"/>
              <a:t>4710085120161 </a:t>
            </a:r>
            <a:r>
              <a:rPr lang="en-US" dirty="0" smtClean="0"/>
              <a:t>, then we do not need to put more money into advertising for this area. </a:t>
            </a:r>
            <a:r>
              <a:rPr lang="en-US" dirty="0"/>
              <a:t>W</a:t>
            </a:r>
            <a:r>
              <a:rPr lang="en-US" dirty="0" smtClean="0"/>
              <a:t>e already know this area has purchased </a:t>
            </a:r>
            <a:r>
              <a:rPr lang="en-US" dirty="0"/>
              <a:t>4710085120161 </a:t>
            </a:r>
            <a:r>
              <a:rPr lang="en-US" dirty="0" smtClean="0"/>
              <a:t> a lot.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Our Dataset</a:t>
            </a:r>
          </a:p>
          <a:p>
            <a:r>
              <a:rPr lang="en-US" sz="2800" dirty="0"/>
              <a:t>Method</a:t>
            </a:r>
          </a:p>
          <a:p>
            <a:r>
              <a:rPr lang="en-US" sz="2800" dirty="0"/>
              <a:t>Data Trends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TaFeng</a:t>
            </a:r>
            <a:r>
              <a:rPr lang="en-US" dirty="0" smtClean="0"/>
              <a:t> data set, </a:t>
            </a:r>
            <a:r>
              <a:rPr lang="en-US" dirty="0"/>
              <a:t>Artificial Intelligence for Investigating Anti-cancer solutions, Institute of Information Science, Academia </a:t>
            </a:r>
            <a:r>
              <a:rPr lang="en-US" dirty="0" err="1"/>
              <a:t>Sinica</a:t>
            </a:r>
            <a:r>
              <a:rPr lang="en-US" dirty="0"/>
              <a:t>, Taiwan </a:t>
            </a:r>
            <a:r>
              <a:rPr lang="en-US" dirty="0" smtClean="0"/>
              <a:t>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aiia.iis.sinica.edu.tw/index.php?option=com_docman&amp;task=cat_view&amp;gid=34&amp;dir=DESC&amp;order=date&amp;limit=5&amp;limitstart=5</a:t>
            </a:r>
            <a:r>
              <a:rPr lang="en-US" u="sn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46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Dataset</a:t>
            </a:r>
          </a:p>
          <a:p>
            <a:r>
              <a:rPr lang="en-US" sz="2800" dirty="0" smtClean="0"/>
              <a:t>Method</a:t>
            </a:r>
          </a:p>
          <a:p>
            <a:r>
              <a:rPr lang="en-US" sz="2800" dirty="0" smtClean="0"/>
              <a:t>Data Trends</a:t>
            </a:r>
          </a:p>
          <a:p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70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Transaction Data from </a:t>
            </a:r>
            <a:r>
              <a:rPr lang="en-US" dirty="0" err="1" smtClean="0"/>
              <a:t>TaFeng</a:t>
            </a:r>
            <a:r>
              <a:rPr lang="en-US" dirty="0" smtClean="0"/>
              <a:t> Warehouse</a:t>
            </a:r>
          </a:p>
          <a:p>
            <a:r>
              <a:rPr lang="en-US" dirty="0" smtClean="0"/>
              <a:t>817,741 transactions</a:t>
            </a:r>
          </a:p>
          <a:p>
            <a:r>
              <a:rPr lang="en-US" dirty="0" smtClean="0"/>
              <a:t>3 months of data</a:t>
            </a:r>
          </a:p>
          <a:p>
            <a:r>
              <a:rPr lang="en-US" dirty="0" smtClean="0"/>
              <a:t>Each record is a transaction and each transaction has only one associated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1: Transaction date and time </a:t>
            </a:r>
            <a:r>
              <a:rPr lang="en-US" dirty="0" smtClean="0"/>
              <a:t>(</a:t>
            </a:r>
            <a:r>
              <a:rPr lang="en-US" dirty="0" err="1" smtClean="0"/>
              <a:t>yy</a:t>
            </a:r>
            <a:r>
              <a:rPr lang="en-US" dirty="0" smtClean="0"/>
              <a:t>-mm-</a:t>
            </a:r>
            <a:r>
              <a:rPr lang="en-US" dirty="0" err="1" smtClean="0"/>
              <a:t>dd,time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2: Customer </a:t>
            </a:r>
            <a:r>
              <a:rPr lang="en-US" dirty="0" smtClean="0"/>
              <a:t>ID (class)</a:t>
            </a:r>
            <a:endParaRPr lang="en-US" dirty="0"/>
          </a:p>
          <a:p>
            <a:r>
              <a:rPr lang="en-US" dirty="0"/>
              <a:t>3: Age: 10 possible </a:t>
            </a:r>
            <a:r>
              <a:rPr lang="en-US" dirty="0" smtClean="0"/>
              <a:t>values</a:t>
            </a:r>
            <a:r>
              <a:rPr lang="en-US" dirty="0"/>
              <a:t>,</a:t>
            </a:r>
          </a:p>
          <a:p>
            <a:r>
              <a:rPr lang="en-US" dirty="0"/>
              <a:t>   A &lt;25,B 25-29,C 30-34,D 35-39,E 40-44,F 45-49,G 50-54,H 55-59,I 60-64,J &gt;65</a:t>
            </a:r>
          </a:p>
          <a:p>
            <a:r>
              <a:rPr lang="en-US" dirty="0"/>
              <a:t>4: Residence Area: 8 possible values, </a:t>
            </a:r>
          </a:p>
          <a:p>
            <a:r>
              <a:rPr lang="en-US" dirty="0"/>
              <a:t>   A-F: </a:t>
            </a:r>
            <a:r>
              <a:rPr lang="en-US" dirty="0" err="1"/>
              <a:t>zipcode</a:t>
            </a:r>
            <a:r>
              <a:rPr lang="en-US" dirty="0"/>
              <a:t> area: 105,106,110,114,115,221,G: others, H: </a:t>
            </a:r>
            <a:r>
              <a:rPr lang="en-US" dirty="0" smtClean="0"/>
              <a:t>Unknown</a:t>
            </a:r>
            <a:endParaRPr lang="en-US" dirty="0"/>
          </a:p>
          <a:p>
            <a:r>
              <a:rPr lang="en-US" dirty="0"/>
              <a:t>5: Product </a:t>
            </a:r>
            <a:r>
              <a:rPr lang="en-US" dirty="0" smtClean="0"/>
              <a:t>subclass (class)</a:t>
            </a:r>
            <a:endParaRPr lang="en-US" dirty="0"/>
          </a:p>
          <a:p>
            <a:r>
              <a:rPr lang="en-US" dirty="0"/>
              <a:t>6: Product </a:t>
            </a:r>
            <a:r>
              <a:rPr lang="en-US" dirty="0" smtClean="0"/>
              <a:t>ID (class)</a:t>
            </a:r>
            <a:endParaRPr lang="en-US" dirty="0"/>
          </a:p>
          <a:p>
            <a:r>
              <a:rPr lang="en-US" dirty="0"/>
              <a:t>7: </a:t>
            </a:r>
            <a:r>
              <a:rPr lang="en-US" dirty="0" smtClean="0"/>
              <a:t>Amount </a:t>
            </a:r>
            <a:r>
              <a:rPr lang="en-US" dirty="0"/>
              <a:t>(numeric)</a:t>
            </a:r>
          </a:p>
          <a:p>
            <a:r>
              <a:rPr lang="en-US" dirty="0"/>
              <a:t>8: </a:t>
            </a:r>
            <a:r>
              <a:rPr lang="en-US" dirty="0" smtClean="0"/>
              <a:t>Asset </a:t>
            </a:r>
            <a:r>
              <a:rPr lang="en-US" dirty="0"/>
              <a:t>(numeric)</a:t>
            </a:r>
          </a:p>
          <a:p>
            <a:r>
              <a:rPr lang="en-US" dirty="0"/>
              <a:t>9: Sales </a:t>
            </a:r>
            <a:r>
              <a:rPr lang="en-US" dirty="0" smtClean="0"/>
              <a:t>price </a:t>
            </a:r>
            <a:r>
              <a:rPr lang="en-US" dirty="0"/>
              <a:t>(numeric)</a:t>
            </a:r>
          </a:p>
        </p:txBody>
      </p:sp>
    </p:spTree>
    <p:extLst>
      <p:ext uri="{BB962C8B-B14F-4D97-AF65-F5344CB8AC3E}">
        <p14:creationId xmlns:p14="http://schemas.microsoft.com/office/powerpoint/2010/main" val="2379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Customer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/>
          <a:stretch/>
        </p:blipFill>
        <p:spPr bwMode="auto">
          <a:xfrm>
            <a:off x="160146" y="2042160"/>
            <a:ext cx="8907654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by each customer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</a:t>
            </a:r>
            <a:r>
              <a:rPr lang="en-US" dirty="0" err="1" smtClean="0"/>
              <a:t>customer_ID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Product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t="11485" r="-113" b="1098"/>
          <a:stretch/>
        </p:blipFill>
        <p:spPr bwMode="auto">
          <a:xfrm>
            <a:off x="152400" y="2048256"/>
            <a:ext cx="883238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sold by each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</a:t>
            </a:r>
            <a:r>
              <a:rPr lang="en-US" dirty="0" err="1" smtClean="0"/>
              <a:t>product_ID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Support did we use? (Based on all transactions)</a:t>
            </a:r>
          </a:p>
          <a:p>
            <a:pPr lvl="1"/>
            <a:r>
              <a:rPr lang="en-US" dirty="0" smtClean="0"/>
              <a:t>150 purchases per 817,741</a:t>
            </a:r>
          </a:p>
          <a:p>
            <a:pPr lvl="1"/>
            <a:r>
              <a:rPr lang="en-US" dirty="0" err="1" smtClean="0"/>
              <a:t>Approx</a:t>
            </a:r>
            <a:r>
              <a:rPr lang="en-US" dirty="0" smtClean="0"/>
              <a:t> 0.02%</a:t>
            </a:r>
          </a:p>
          <a:p>
            <a:r>
              <a:rPr lang="en-US" dirty="0" smtClean="0"/>
              <a:t>Dataset only allows 1-item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r>
              <a:rPr lang="en-US" dirty="0" smtClean="0"/>
              <a:t>How do we increase the amount of information we can collect?</a:t>
            </a:r>
          </a:p>
          <a:p>
            <a:pPr lvl="1"/>
            <a:r>
              <a:rPr lang="en-US" dirty="0" smtClean="0"/>
              <a:t>Cluster transactions by date and treat each cluster as a single transaction</a:t>
            </a:r>
          </a:p>
          <a:p>
            <a:pPr lvl="1"/>
            <a:r>
              <a:rPr lang="en-US" dirty="0" smtClean="0"/>
              <a:t>Transactions are reduced to 345,957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 b="5055"/>
          <a:stretch/>
        </p:blipFill>
        <p:spPr bwMode="auto">
          <a:xfrm>
            <a:off x="193584" y="2048256"/>
            <a:ext cx="8798016" cy="38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by different 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Location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7" b="5055"/>
          <a:stretch/>
        </p:blipFill>
        <p:spPr bwMode="auto">
          <a:xfrm>
            <a:off x="152400" y="2023841"/>
            <a:ext cx="8839200" cy="38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by different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4598</TotalTime>
  <Words>644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Macro</vt:lpstr>
      <vt:lpstr>Advertising Positioning</vt:lpstr>
      <vt:lpstr>Overview</vt:lpstr>
      <vt:lpstr>Dataset</vt:lpstr>
      <vt:lpstr>Dataset Fields</vt:lpstr>
      <vt:lpstr>Purchases by Customer</vt:lpstr>
      <vt:lpstr>Purchases by Product</vt:lpstr>
      <vt:lpstr>Frequent Itemset Mining</vt:lpstr>
      <vt:lpstr>Purchases by Age</vt:lpstr>
      <vt:lpstr>Purchases by Location</vt:lpstr>
      <vt:lpstr>Purchases by Date</vt:lpstr>
      <vt:lpstr>Finding Trends in Data </vt:lpstr>
      <vt:lpstr>Purchases by Week</vt:lpstr>
      <vt:lpstr>Number of Weeks</vt:lpstr>
      <vt:lpstr>Association Rules</vt:lpstr>
      <vt:lpstr>Advertising rules</vt:lpstr>
      <vt:lpstr>Summary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Positioning</dc:title>
  <dc:creator>Curtis</dc:creator>
  <cp:lastModifiedBy>Curtis</cp:lastModifiedBy>
  <cp:revision>22</cp:revision>
  <dcterms:created xsi:type="dcterms:W3CDTF">2013-04-23T01:26:50Z</dcterms:created>
  <dcterms:modified xsi:type="dcterms:W3CDTF">2013-05-01T01:07:58Z</dcterms:modified>
</cp:coreProperties>
</file>