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4F"/>
    <a:srgbClr val="DD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511BE-17B1-4476-A86C-593DE2093F7E}"/>
              </a:ext>
            </a:extLst>
          </p:cNvPr>
          <p:cNvSpPr txBox="1"/>
          <p:nvPr/>
        </p:nvSpPr>
        <p:spPr>
          <a:xfrm>
            <a:off x="1340018" y="2644170"/>
            <a:ext cx="9511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</a:t>
            </a:r>
          </a:p>
          <a:p>
            <a:pPr algn="ctr"/>
            <a:r>
              <a:rPr lang="pt-BR" sz="48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BTIBR</a:t>
            </a:r>
          </a:p>
        </p:txBody>
      </p:sp>
    </p:spTree>
    <p:extLst>
      <p:ext uri="{BB962C8B-B14F-4D97-AF65-F5344CB8AC3E}">
        <p14:creationId xmlns:p14="http://schemas.microsoft.com/office/powerpoint/2010/main" val="3524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INICIAIS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E21F4-8E2C-4ACD-B812-D2FADBED402E}"/>
              </a:ext>
            </a:extLst>
          </p:cNvPr>
          <p:cNvSpPr/>
          <p:nvPr/>
        </p:nvSpPr>
        <p:spPr>
          <a:xfrm>
            <a:off x="980660" y="1178757"/>
            <a:ext cx="2478158" cy="630942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PAYLOAD: 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FEE9B-D9C3-4545-B2B4-8615007F0FD5}"/>
              </a:ext>
            </a:extLst>
          </p:cNvPr>
          <p:cNvSpPr/>
          <p:nvPr/>
        </p:nvSpPr>
        <p:spPr>
          <a:xfrm>
            <a:off x="980660" y="2105721"/>
            <a:ext cx="5115340" cy="1578384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DD203C"/>
                </a:solidFill>
              </a:rPr>
              <a:t>SISTEMAS DE TRANSMISSÃO:</a:t>
            </a:r>
          </a:p>
          <a:p>
            <a:r>
              <a:rPr lang="pt-BR" dirty="0">
                <a:solidFill>
                  <a:srgbClr val="50504F"/>
                </a:solidFill>
              </a:rPr>
              <a:t>•</a:t>
            </a:r>
            <a:r>
              <a:rPr lang="pt-BR" dirty="0">
                <a:solidFill>
                  <a:srgbClr val="DD203C"/>
                </a:solidFill>
              </a:rPr>
              <a:t> </a:t>
            </a:r>
            <a:r>
              <a:rPr lang="pt-BR" dirty="0">
                <a:solidFill>
                  <a:srgbClr val="50504F"/>
                </a:solidFill>
              </a:rPr>
              <a:t>Base: Motor de Passo → Cremalheira</a:t>
            </a:r>
          </a:p>
          <a:p>
            <a:r>
              <a:rPr lang="pt-BR" dirty="0">
                <a:solidFill>
                  <a:srgbClr val="50504F"/>
                </a:solidFill>
              </a:rPr>
              <a:t>• Ombro: Motor de Passo → Engrenagem</a:t>
            </a:r>
          </a:p>
          <a:p>
            <a:r>
              <a:rPr lang="pt-BR" dirty="0">
                <a:solidFill>
                  <a:srgbClr val="50504F"/>
                </a:solidFill>
              </a:rPr>
              <a:t>• Cotovelo: Motor de Passo → Correia</a:t>
            </a:r>
          </a:p>
          <a:p>
            <a:r>
              <a:rPr lang="pt-BR" dirty="0">
                <a:solidFill>
                  <a:srgbClr val="50504F"/>
                </a:solidFill>
              </a:rPr>
              <a:t>• Antebraço + Punhos: Servo Motor → Flange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260FC-E4A8-4C5C-8317-124370081A82}"/>
              </a:ext>
            </a:extLst>
          </p:cNvPr>
          <p:cNvSpPr/>
          <p:nvPr/>
        </p:nvSpPr>
        <p:spPr>
          <a:xfrm>
            <a:off x="3889513" y="1178757"/>
            <a:ext cx="3491947" cy="630942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GRAUS DE LIBERDADE: ???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3E7C9-C702-4A38-800F-BE0DBF279C6A}"/>
              </a:ext>
            </a:extLst>
          </p:cNvPr>
          <p:cNvSpPr/>
          <p:nvPr/>
        </p:nvSpPr>
        <p:spPr>
          <a:xfrm>
            <a:off x="7812155" y="1164818"/>
            <a:ext cx="3491947" cy="630942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COMPRIMENTO: ???</a:t>
            </a:r>
          </a:p>
        </p:txBody>
      </p:sp>
    </p:spTree>
    <p:extLst>
      <p:ext uri="{BB962C8B-B14F-4D97-AF65-F5344CB8AC3E}">
        <p14:creationId xmlns:p14="http://schemas.microsoft.com/office/powerpoint/2010/main" val="343818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DOS MOTORES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FEE9B-D9C3-4545-B2B4-8615007F0FD5}"/>
              </a:ext>
            </a:extLst>
          </p:cNvPr>
          <p:cNvSpPr/>
          <p:nvPr/>
        </p:nvSpPr>
        <p:spPr>
          <a:xfrm>
            <a:off x="980660" y="1656432"/>
            <a:ext cx="5115340" cy="1222986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DD203C"/>
                </a:solidFill>
              </a:rPr>
              <a:t>MOTOR DE PASSO SY42STH47-1206A | NEMA 17: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0.365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A77C4-520B-4B05-B6AF-22F95784F4E5}"/>
              </a:ext>
            </a:extLst>
          </p:cNvPr>
          <p:cNvSpPr/>
          <p:nvPr/>
        </p:nvSpPr>
        <p:spPr>
          <a:xfrm>
            <a:off x="6467059" y="1656432"/>
            <a:ext cx="5115340" cy="1222986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DD203C"/>
                </a:solidFill>
              </a:rPr>
              <a:t>MOTOR DE PASSO KTC-HT23-400 | NEMA 23: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DE8DD-AA23-498E-ADB6-77F1E5675528}"/>
              </a:ext>
            </a:extLst>
          </p:cNvPr>
          <p:cNvSpPr/>
          <p:nvPr/>
        </p:nvSpPr>
        <p:spPr>
          <a:xfrm>
            <a:off x="980660" y="3496680"/>
            <a:ext cx="5115340" cy="1222986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DD203C"/>
                </a:solidFill>
              </a:rPr>
              <a:t>SERVO MOTOR JX PDI-6221MG: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0.062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76B00-D43A-4A13-87E0-16BB9FAF1AA1}"/>
              </a:ext>
            </a:extLst>
          </p:cNvPr>
          <p:cNvSpPr/>
          <p:nvPr/>
        </p:nvSpPr>
        <p:spPr>
          <a:xfrm>
            <a:off x="6467059" y="3496680"/>
            <a:ext cx="5115340" cy="1222986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DD203C"/>
                </a:solidFill>
              </a:rPr>
              <a:t>SERVO MOTOR MG996R: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0.055</a:t>
            </a:r>
          </a:p>
        </p:txBody>
      </p:sp>
    </p:spTree>
    <p:extLst>
      <p:ext uri="{BB962C8B-B14F-4D97-AF65-F5344CB8AC3E}">
        <p14:creationId xmlns:p14="http://schemas.microsoft.com/office/powerpoint/2010/main" val="32088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 IMPRESSAS: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F04F20-FBA5-4154-B918-94EAC089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9790"/>
              </p:ext>
            </p:extLst>
          </p:nvPr>
        </p:nvGraphicFramePr>
        <p:xfrm>
          <a:off x="1073426" y="1050971"/>
          <a:ext cx="502257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619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222955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 DA PEÇA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 [Kg]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Antebraço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Punho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Punho RZ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0.064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Garra / Ferramenta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Base do Antebraço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Junta Ombro (Parcial)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Flange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50504F"/>
                          </a:solidFill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8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7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DIAGRAMA – 6 Graus de Liberdade (DOF)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78964-274C-45BD-A70E-AE13B7DA55DA}"/>
              </a:ext>
            </a:extLst>
          </p:cNvPr>
          <p:cNvSpPr/>
          <p:nvPr/>
        </p:nvSpPr>
        <p:spPr>
          <a:xfrm>
            <a:off x="915664" y="1244075"/>
            <a:ext cx="8996443" cy="5059349"/>
          </a:xfrm>
          <a:prstGeom prst="rect">
            <a:avLst/>
          </a:prstGeom>
          <a:blipFill dpi="0" rotWithShape="1">
            <a:blip r:embed="rId2">
              <a:alphaModFix amt="72000"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50504F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C0AB56DB-F1C8-40D3-908A-4204484D68C6}"/>
              </a:ext>
            </a:extLst>
          </p:cNvPr>
          <p:cNvSpPr/>
          <p:nvPr/>
        </p:nvSpPr>
        <p:spPr>
          <a:xfrm>
            <a:off x="2038661" y="5694485"/>
            <a:ext cx="914400" cy="608939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991F17-7724-4486-8978-2579F04D107A}"/>
              </a:ext>
            </a:extLst>
          </p:cNvPr>
          <p:cNvSpPr/>
          <p:nvPr/>
        </p:nvSpPr>
        <p:spPr>
          <a:xfrm>
            <a:off x="1980587" y="3470612"/>
            <a:ext cx="1081348" cy="1081348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row: Circular 54">
            <a:extLst>
              <a:ext uri="{FF2B5EF4-FFF2-40B4-BE49-F238E27FC236}">
                <a16:creationId xmlns:a16="http://schemas.microsoft.com/office/drawing/2014/main" id="{C1D31983-4805-4DC0-BDF5-90E92A272CF1}"/>
              </a:ext>
            </a:extLst>
          </p:cNvPr>
          <p:cNvSpPr/>
          <p:nvPr/>
        </p:nvSpPr>
        <p:spPr>
          <a:xfrm>
            <a:off x="2114290" y="3604315"/>
            <a:ext cx="813942" cy="813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Arrow: Circular 59">
            <a:extLst>
              <a:ext uri="{FF2B5EF4-FFF2-40B4-BE49-F238E27FC236}">
                <a16:creationId xmlns:a16="http://schemas.microsoft.com/office/drawing/2014/main" id="{1CB56C10-43D1-4473-A67E-CD9AE4A54632}"/>
              </a:ext>
            </a:extLst>
          </p:cNvPr>
          <p:cNvSpPr/>
          <p:nvPr/>
        </p:nvSpPr>
        <p:spPr>
          <a:xfrm flipV="1">
            <a:off x="1655524" y="5090388"/>
            <a:ext cx="1710715" cy="1238632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1C781A-9328-4A4D-A4BB-EA2A0550C089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2497075" y="4551960"/>
            <a:ext cx="24186" cy="123289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0B5C3BB-9EA4-4CE0-95F0-183EFF9EBC4B}"/>
              </a:ext>
            </a:extLst>
          </p:cNvPr>
          <p:cNvSpPr/>
          <p:nvPr/>
        </p:nvSpPr>
        <p:spPr>
          <a:xfrm>
            <a:off x="3799140" y="1532515"/>
            <a:ext cx="655434" cy="655434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D1AFB7-3BF8-406B-A6D8-41B7F379A9B2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836001" y="2091963"/>
            <a:ext cx="1059125" cy="143836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Circular 78">
            <a:extLst>
              <a:ext uri="{FF2B5EF4-FFF2-40B4-BE49-F238E27FC236}">
                <a16:creationId xmlns:a16="http://schemas.microsoft.com/office/drawing/2014/main" id="{7CCBA558-CCF6-4801-AA56-87174E1F9B47}"/>
              </a:ext>
            </a:extLst>
          </p:cNvPr>
          <p:cNvSpPr/>
          <p:nvPr/>
        </p:nvSpPr>
        <p:spPr>
          <a:xfrm>
            <a:off x="3878394" y="1611769"/>
            <a:ext cx="496926" cy="49692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233F5B15-A8EE-4405-BC72-39E3092767BF}"/>
              </a:ext>
            </a:extLst>
          </p:cNvPr>
          <p:cNvSpPr/>
          <p:nvPr/>
        </p:nvSpPr>
        <p:spPr>
          <a:xfrm rot="6622501">
            <a:off x="5117740" y="2142952"/>
            <a:ext cx="592292" cy="278954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Arrow: Circular 84">
            <a:extLst>
              <a:ext uri="{FF2B5EF4-FFF2-40B4-BE49-F238E27FC236}">
                <a16:creationId xmlns:a16="http://schemas.microsoft.com/office/drawing/2014/main" id="{258DD27D-9631-4FDC-8D55-2DD3EE08824F}"/>
              </a:ext>
            </a:extLst>
          </p:cNvPr>
          <p:cNvSpPr/>
          <p:nvPr/>
        </p:nvSpPr>
        <p:spPr>
          <a:xfrm rot="6590177" flipV="1">
            <a:off x="5088161" y="1947652"/>
            <a:ext cx="1108094" cy="802308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C52651-2A14-4EC6-813F-83EE77D44F89}"/>
              </a:ext>
            </a:extLst>
          </p:cNvPr>
          <p:cNvCxnSpPr>
            <a:cxnSpLocks/>
            <a:stCxn id="82" idx="3"/>
          </p:cNvCxnSpPr>
          <p:nvPr/>
        </p:nvCxnSpPr>
        <p:spPr>
          <a:xfrm flipH="1" flipV="1">
            <a:off x="4441826" y="1927226"/>
            <a:ext cx="841310" cy="30664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18158CE-A109-427B-A35E-AE5C433ECE7D}"/>
              </a:ext>
            </a:extLst>
          </p:cNvPr>
          <p:cNvSpPr/>
          <p:nvPr/>
        </p:nvSpPr>
        <p:spPr>
          <a:xfrm>
            <a:off x="5873731" y="2348806"/>
            <a:ext cx="496926" cy="496926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row: Circular 90">
            <a:extLst>
              <a:ext uri="{FF2B5EF4-FFF2-40B4-BE49-F238E27FC236}">
                <a16:creationId xmlns:a16="http://schemas.microsoft.com/office/drawing/2014/main" id="{EBB256CF-7E29-4019-A5C5-5FE00BB69FE3}"/>
              </a:ext>
            </a:extLst>
          </p:cNvPr>
          <p:cNvSpPr/>
          <p:nvPr/>
        </p:nvSpPr>
        <p:spPr>
          <a:xfrm>
            <a:off x="5933818" y="2408893"/>
            <a:ext cx="376752" cy="37675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5E29107-57BA-4BB6-8DF6-953E228A96A1}"/>
              </a:ext>
            </a:extLst>
          </p:cNvPr>
          <p:cNvCxnSpPr>
            <a:cxnSpLocks/>
          </p:cNvCxnSpPr>
          <p:nvPr/>
        </p:nvCxnSpPr>
        <p:spPr>
          <a:xfrm flipH="1" flipV="1">
            <a:off x="5526881" y="2331245"/>
            <a:ext cx="361950" cy="14525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ylinder 100">
            <a:extLst>
              <a:ext uri="{FF2B5EF4-FFF2-40B4-BE49-F238E27FC236}">
                <a16:creationId xmlns:a16="http://schemas.microsoft.com/office/drawing/2014/main" id="{19D3B787-D06D-4A1B-AAF8-4B5E97183034}"/>
              </a:ext>
            </a:extLst>
          </p:cNvPr>
          <p:cNvSpPr/>
          <p:nvPr/>
        </p:nvSpPr>
        <p:spPr>
          <a:xfrm>
            <a:off x="6858910" y="2505884"/>
            <a:ext cx="603634" cy="401988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A024E0-B931-44CF-B0D5-FAD74F0AAA3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6370658" y="2660652"/>
            <a:ext cx="488252" cy="4622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97F04A-124E-4B48-B064-B13ADA496BCA}"/>
              </a:ext>
            </a:extLst>
          </p:cNvPr>
          <p:cNvCxnSpPr>
            <a:cxnSpLocks/>
          </p:cNvCxnSpPr>
          <p:nvPr/>
        </p:nvCxnSpPr>
        <p:spPr>
          <a:xfrm flipH="1" flipV="1">
            <a:off x="7460456" y="2724150"/>
            <a:ext cx="807244" cy="6149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Circular 101">
            <a:extLst>
              <a:ext uri="{FF2B5EF4-FFF2-40B4-BE49-F238E27FC236}">
                <a16:creationId xmlns:a16="http://schemas.microsoft.com/office/drawing/2014/main" id="{DD679FE3-97CE-464E-B7FF-A807B63314CE}"/>
              </a:ext>
            </a:extLst>
          </p:cNvPr>
          <p:cNvSpPr/>
          <p:nvPr/>
        </p:nvSpPr>
        <p:spPr>
          <a:xfrm flipV="1">
            <a:off x="6602882" y="2067664"/>
            <a:ext cx="1129314" cy="817672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D3B894-753D-4899-9A27-A34AB389407A}"/>
              </a:ext>
            </a:extLst>
          </p:cNvPr>
          <p:cNvCxnSpPr>
            <a:cxnSpLocks/>
          </p:cNvCxnSpPr>
          <p:nvPr/>
        </p:nvCxnSpPr>
        <p:spPr>
          <a:xfrm flipH="1">
            <a:off x="8216688" y="2474967"/>
            <a:ext cx="102024" cy="62135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5095C0-A6D8-4C1F-9D2F-067731551E54}"/>
              </a:ext>
            </a:extLst>
          </p:cNvPr>
          <p:cNvCxnSpPr>
            <a:cxnSpLocks/>
          </p:cNvCxnSpPr>
          <p:nvPr/>
        </p:nvCxnSpPr>
        <p:spPr>
          <a:xfrm>
            <a:off x="8195257" y="3074816"/>
            <a:ext cx="510593" cy="1017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4031677-AC06-4485-8BBC-980262945D96}"/>
              </a:ext>
            </a:extLst>
          </p:cNvPr>
          <p:cNvCxnSpPr>
            <a:cxnSpLocks/>
          </p:cNvCxnSpPr>
          <p:nvPr/>
        </p:nvCxnSpPr>
        <p:spPr>
          <a:xfrm>
            <a:off x="8292611" y="2506836"/>
            <a:ext cx="510593" cy="1017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id="{0E650544-7530-46E8-9F2C-FF96EAE2E592}"/>
              </a:ext>
            </a:extLst>
          </p:cNvPr>
          <p:cNvSpPr/>
          <p:nvPr/>
        </p:nvSpPr>
        <p:spPr>
          <a:xfrm>
            <a:off x="3323182" y="5289717"/>
            <a:ext cx="389371" cy="324208"/>
          </a:xfrm>
          <a:prstGeom prst="borderCallout2">
            <a:avLst>
              <a:gd name="adj1" fmla="val 50666"/>
              <a:gd name="adj2" fmla="val 64"/>
              <a:gd name="adj3" fmla="val 50666"/>
              <a:gd name="adj4" fmla="val -34994"/>
              <a:gd name="adj5" fmla="val 146622"/>
              <a:gd name="adj6" fmla="val -103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34" name="Callout: Bent Line 133">
            <a:extLst>
              <a:ext uri="{FF2B5EF4-FFF2-40B4-BE49-F238E27FC236}">
                <a16:creationId xmlns:a16="http://schemas.microsoft.com/office/drawing/2014/main" id="{A0030229-F225-4D53-A41F-0059F74B1FAD}"/>
              </a:ext>
            </a:extLst>
          </p:cNvPr>
          <p:cNvSpPr/>
          <p:nvPr/>
        </p:nvSpPr>
        <p:spPr>
          <a:xfrm>
            <a:off x="1569969" y="3096930"/>
            <a:ext cx="389371" cy="324208"/>
          </a:xfrm>
          <a:prstGeom prst="borderCallout2">
            <a:avLst>
              <a:gd name="adj1" fmla="val 55562"/>
              <a:gd name="adj2" fmla="val 100360"/>
              <a:gd name="adj3" fmla="val 58500"/>
              <a:gd name="adj4" fmla="val 146844"/>
              <a:gd name="adj5" fmla="val 145642"/>
              <a:gd name="adj6" fmla="val 1654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35" name="Callout: Bent Line 134">
            <a:extLst>
              <a:ext uri="{FF2B5EF4-FFF2-40B4-BE49-F238E27FC236}">
                <a16:creationId xmlns:a16="http://schemas.microsoft.com/office/drawing/2014/main" id="{7D948913-C83A-4EFB-B8FB-61F316685967}"/>
              </a:ext>
            </a:extLst>
          </p:cNvPr>
          <p:cNvSpPr/>
          <p:nvPr/>
        </p:nvSpPr>
        <p:spPr>
          <a:xfrm>
            <a:off x="3170877" y="1170020"/>
            <a:ext cx="389371" cy="324208"/>
          </a:xfrm>
          <a:prstGeom prst="borderCallout2">
            <a:avLst>
              <a:gd name="adj1" fmla="val 55562"/>
              <a:gd name="adj2" fmla="val 100360"/>
              <a:gd name="adj3" fmla="val 58500"/>
              <a:gd name="adj4" fmla="val 146844"/>
              <a:gd name="adj5" fmla="val 130953"/>
              <a:gd name="adj6" fmla="val 1972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AE75B587-1DF3-4712-801E-88CEC109AE71}"/>
              </a:ext>
            </a:extLst>
          </p:cNvPr>
          <p:cNvSpPr/>
          <p:nvPr/>
        </p:nvSpPr>
        <p:spPr>
          <a:xfrm>
            <a:off x="5838218" y="1477432"/>
            <a:ext cx="389371" cy="324208"/>
          </a:xfrm>
          <a:prstGeom prst="borderCallout2">
            <a:avLst>
              <a:gd name="adj1" fmla="val 50666"/>
              <a:gd name="adj2" fmla="val 64"/>
              <a:gd name="adj3" fmla="val 50666"/>
              <a:gd name="adj4" fmla="val -34994"/>
              <a:gd name="adj5" fmla="val 155436"/>
              <a:gd name="adj6" fmla="val -987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41" name="Callout: Bent Line 140">
            <a:extLst>
              <a:ext uri="{FF2B5EF4-FFF2-40B4-BE49-F238E27FC236}">
                <a16:creationId xmlns:a16="http://schemas.microsoft.com/office/drawing/2014/main" id="{78D3B09A-3CC6-4015-A6CE-80EE405D1B99}"/>
              </a:ext>
            </a:extLst>
          </p:cNvPr>
          <p:cNvSpPr/>
          <p:nvPr/>
        </p:nvSpPr>
        <p:spPr>
          <a:xfrm>
            <a:off x="5471850" y="2924138"/>
            <a:ext cx="389371" cy="324208"/>
          </a:xfrm>
          <a:prstGeom prst="borderCallout2">
            <a:avLst>
              <a:gd name="adj1" fmla="val 55562"/>
              <a:gd name="adj2" fmla="val 100360"/>
              <a:gd name="adj3" fmla="val 58500"/>
              <a:gd name="adj4" fmla="val 146844"/>
              <a:gd name="adj5" fmla="val -21819"/>
              <a:gd name="adj6" fmla="val 1678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42" name="Callout: Bent Line 141">
            <a:extLst>
              <a:ext uri="{FF2B5EF4-FFF2-40B4-BE49-F238E27FC236}">
                <a16:creationId xmlns:a16="http://schemas.microsoft.com/office/drawing/2014/main" id="{749F1A90-8091-46A6-96E3-AE7E9225E16D}"/>
              </a:ext>
            </a:extLst>
          </p:cNvPr>
          <p:cNvSpPr/>
          <p:nvPr/>
        </p:nvSpPr>
        <p:spPr>
          <a:xfrm>
            <a:off x="7669392" y="2006999"/>
            <a:ext cx="389371" cy="324208"/>
          </a:xfrm>
          <a:prstGeom prst="borderCallout2">
            <a:avLst>
              <a:gd name="adj1" fmla="val 50666"/>
              <a:gd name="adj2" fmla="val 64"/>
              <a:gd name="adj3" fmla="val 50666"/>
              <a:gd name="adj4" fmla="val -34994"/>
              <a:gd name="adj5" fmla="val 155436"/>
              <a:gd name="adj6" fmla="val -987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99A34449-46B7-4FFA-A8E3-6329A4E4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9379"/>
              </p:ext>
            </p:extLst>
          </p:nvPr>
        </p:nvGraphicFramePr>
        <p:xfrm>
          <a:off x="10069841" y="368895"/>
          <a:ext cx="1706749" cy="191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00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297049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</a:tblGrid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#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JUNTA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</a:rPr>
                        <a:t>1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</a:rPr>
                        <a:t>BASE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88703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</a:rPr>
                        <a:t>2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</a:rPr>
                        <a:t>OMBRO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3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COTOVELO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4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ANTEBRAÇO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5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PUNHO RX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6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</a:rPr>
                        <a:t>PUNHO RZ</a:t>
                      </a:r>
                      <a:endParaRPr lang="pt-BR" sz="1300" dirty="0">
                        <a:solidFill>
                          <a:srgbClr val="50504F"/>
                        </a:solidFill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29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FA1F6-E0C8-41B0-96D5-6EEF22C1EB43}"/>
              </a:ext>
            </a:extLst>
          </p:cNvPr>
          <p:cNvSpPr/>
          <p:nvPr/>
        </p:nvSpPr>
        <p:spPr>
          <a:xfrm>
            <a:off x="728839" y="940230"/>
            <a:ext cx="1077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0504F"/>
                </a:solidFill>
              </a:rPr>
              <a:t>O cálculo do torque deve ser feito de acordo com cada junta ou grau de liberdade</a:t>
            </a:r>
          </a:p>
        </p:txBody>
      </p:sp>
    </p:spTree>
    <p:extLst>
      <p:ext uri="{BB962C8B-B14F-4D97-AF65-F5344CB8AC3E}">
        <p14:creationId xmlns:p14="http://schemas.microsoft.com/office/powerpoint/2010/main" val="196683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 IMPRESSAS: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3B9E1-438B-4ABF-ABE8-BC8BF01D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19" y="882735"/>
            <a:ext cx="3267075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A74BD-0028-4905-94C6-DAD571BF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1" y="1172832"/>
            <a:ext cx="4044075" cy="2256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C957B-B032-4326-BF22-997CD521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45" y="3907809"/>
            <a:ext cx="5399089" cy="22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534726" y="3016855"/>
            <a:ext cx="2002452" cy="180184"/>
          </a:xfr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 IMPRESSAS: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ADCEA-587D-4F51-B426-C0008DD6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8" y="1166606"/>
            <a:ext cx="4358930" cy="279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7B607-E419-46A0-ACE8-6EEFE85F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3" y="1166513"/>
            <a:ext cx="5074962" cy="36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5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303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Open Sans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Melaré</dc:creator>
  <cp:lastModifiedBy>Lucas Aguiar Melaré</cp:lastModifiedBy>
  <cp:revision>25</cp:revision>
  <dcterms:modified xsi:type="dcterms:W3CDTF">2021-09-23T01:19:52Z</dcterms:modified>
</cp:coreProperties>
</file>