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1" r:id="rId17"/>
    <p:sldId id="265" r:id="rId18"/>
    <p:sldId id="267" r:id="rId19"/>
    <p:sldId id="266" r:id="rId20"/>
    <p:sldId id="260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4F"/>
    <a:srgbClr val="1B09FF"/>
    <a:srgbClr val="DD203C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12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8243" y="2721114"/>
            <a:ext cx="8915514" cy="7078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3536434"/>
            <a:ext cx="5410200" cy="3412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rgbClr val="E51E3C"/>
                </a:solidFill>
                <a:latin typeface="Work Sans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Work Sans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3FF70-02D7-459C-8FE2-13F626F93C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0"/>
            <a:ext cx="46609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0">
            <a:extLst>
              <a:ext uri="{FF2B5EF4-FFF2-40B4-BE49-F238E27FC236}">
                <a16:creationId xmlns:a16="http://schemas.microsoft.com/office/drawing/2014/main" id="{1CCD759B-9A4A-4476-8971-006A2E5B532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2745" y="2671193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Work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OUTUBRO 2020</a:t>
            </a:r>
          </a:p>
        </p:txBody>
      </p:sp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microsoft.com/office/2007/relationships/hdphoto" Target="../media/hdphoto1.wdp"/><Relationship Id="rId21" Type="http://schemas.openxmlformats.org/officeDocument/2006/relationships/image" Target="../media/image50.png"/><Relationship Id="rId17" Type="http://schemas.openxmlformats.org/officeDocument/2006/relationships/image" Target="../media/image56.png"/><Relationship Id="rId25" Type="http://schemas.openxmlformats.org/officeDocument/2006/relationships/image" Target="../media/image54.png"/><Relationship Id="rId2" Type="http://schemas.openxmlformats.org/officeDocument/2006/relationships/image" Target="../media/image4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24" Type="http://schemas.openxmlformats.org/officeDocument/2006/relationships/image" Target="../media/image53.png"/><Relationship Id="rId5" Type="http://schemas.openxmlformats.org/officeDocument/2006/relationships/image" Target="../media/image46.png"/><Relationship Id="rId23" Type="http://schemas.openxmlformats.org/officeDocument/2006/relationships/image" Target="../media/image52.png"/><Relationship Id="rId19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80.png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0.png"/><Relationship Id="rId34" Type="http://schemas.openxmlformats.org/officeDocument/2006/relationships/image" Target="../media/image730.png"/><Relationship Id="rId25" Type="http://schemas.openxmlformats.org/officeDocument/2006/relationships/image" Target="../media/image460.png"/><Relationship Id="rId33" Type="http://schemas.openxmlformats.org/officeDocument/2006/relationships/image" Target="../media/image73.png"/><Relationship Id="rId38" Type="http://schemas.openxmlformats.org/officeDocument/2006/relationships/image" Target="../media/image77.png"/><Relationship Id="rId2" Type="http://schemas.openxmlformats.org/officeDocument/2006/relationships/image" Target="../media/image650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10.png"/><Relationship Id="rId37" Type="http://schemas.openxmlformats.org/officeDocument/2006/relationships/image" Target="../media/image76.png"/><Relationship Id="rId28" Type="http://schemas.openxmlformats.org/officeDocument/2006/relationships/image" Target="../media/image670.png"/><Relationship Id="rId36" Type="http://schemas.openxmlformats.org/officeDocument/2006/relationships/image" Target="../media/image75.png"/><Relationship Id="rId31" Type="http://schemas.openxmlformats.org/officeDocument/2006/relationships/image" Target="../media/image700.png"/><Relationship Id="rId27" Type="http://schemas.openxmlformats.org/officeDocument/2006/relationships/image" Target="../media/image660.png"/><Relationship Id="rId30" Type="http://schemas.openxmlformats.org/officeDocument/2006/relationships/image" Target="../media/image690.png"/><Relationship Id="rId35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7809E-74AE-4796-AD53-3C2177885A0D}"/>
              </a:ext>
            </a:extLst>
          </p:cNvPr>
          <p:cNvSpPr txBox="1"/>
          <p:nvPr/>
        </p:nvSpPr>
        <p:spPr>
          <a:xfrm>
            <a:off x="1220307" y="2644170"/>
            <a:ext cx="9751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rgbClr val="50504F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</a:t>
            </a:r>
          </a:p>
          <a:p>
            <a:pPr algn="ctr"/>
            <a:r>
              <a:rPr lang="pt-BR" sz="4800" dirty="0">
                <a:solidFill>
                  <a:srgbClr val="DD203C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BTIBR</a:t>
            </a:r>
          </a:p>
        </p:txBody>
      </p:sp>
    </p:spTree>
    <p:extLst>
      <p:ext uri="{BB962C8B-B14F-4D97-AF65-F5344CB8AC3E}">
        <p14:creationId xmlns:p14="http://schemas.microsoft.com/office/powerpoint/2010/main" val="424226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722611-0FE1-48D4-93A3-DF2E9BBDE7CB}"/>
              </a:ext>
            </a:extLst>
          </p:cNvPr>
          <p:cNvSpPr/>
          <p:nvPr/>
        </p:nvSpPr>
        <p:spPr>
          <a:xfrm>
            <a:off x="701488" y="839434"/>
            <a:ext cx="11093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Devido ao fato da estrutura envolver geometrias complexas, o cálculo do centro de gravidade de cada grupo foi feito com o auxílio do SolidWorks.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0A4E35-E189-4B77-8B89-8000DB83BE81}"/>
                  </a:ext>
                </a:extLst>
              </p:cNvPr>
              <p:cNvSpPr/>
              <p:nvPr/>
            </p:nvSpPr>
            <p:spPr>
              <a:xfrm>
                <a:off x="858744" y="4312732"/>
                <a:ext cx="2051424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=89.60</m:t>
                      </m:r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160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0A4E35-E189-4B77-8B89-8000DB83B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4" y="4312732"/>
                <a:ext cx="2051424" cy="45090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0EED0CB-9882-4DC1-8A36-453E524B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48" y="1421044"/>
            <a:ext cx="5613400" cy="2742648"/>
          </a:xfrm>
          <a:prstGeom prst="rect">
            <a:avLst/>
          </a:prstGeom>
          <a:ln w="19050">
            <a:solidFill>
              <a:srgbClr val="50504F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8827F2-CE40-4A26-AB51-96F64C66B018}"/>
              </a:ext>
            </a:extLst>
          </p:cNvPr>
          <p:cNvSpPr/>
          <p:nvPr/>
        </p:nvSpPr>
        <p:spPr>
          <a:xfrm>
            <a:off x="6810188" y="1255723"/>
            <a:ext cx="48532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E somando o peso dos componentes envolvidos obtemos o seguinte resultado: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ED28E5-54CC-401F-AF90-A5CD3F56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1896"/>
              </p:ext>
            </p:extLst>
          </p:nvPr>
        </p:nvGraphicFramePr>
        <p:xfrm>
          <a:off x="6942044" y="1965964"/>
          <a:ext cx="4391212" cy="198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212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387162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  <a:gridCol w="1025838">
                  <a:extLst>
                    <a:ext uri="{9D8B030D-6E8A-4147-A177-3AD203B41FA5}">
                      <a16:colId xmlns:a16="http://schemas.microsoft.com/office/drawing/2014/main" val="2283236372"/>
                    </a:ext>
                  </a:extLst>
                </a:gridCol>
              </a:tblGrid>
              <a:tr h="27348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COMPONENTE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QUANTIDADE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Flange do Servo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0.003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4307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Garra / Ferramenta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Servo MG996R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0.055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Porcas e Parafusos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3</a:t>
                      </a:r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3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0.014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2733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TOTAL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0.236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579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C34723A-FB52-4E64-A5C7-1AEAE18894E2}"/>
                  </a:ext>
                </a:extLst>
              </p:cNvPr>
              <p:cNvSpPr/>
              <p:nvPr/>
            </p:nvSpPr>
            <p:spPr>
              <a:xfrm>
                <a:off x="4383606" y="4316329"/>
                <a:ext cx="2051424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𝑝𝐴</m:t>
                          </m:r>
                        </m:sub>
                      </m:sSub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236</m:t>
                      </m:r>
                      <m:r>
                        <a:rPr lang="pt-BR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</m:oMath>
                  </m:oMathPara>
                </a14:m>
                <a:endParaRPr lang="pt-BR" sz="160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C34723A-FB52-4E64-A5C7-1AEAE1889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06" y="4316329"/>
                <a:ext cx="2051424" cy="45090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7F150D7-6B5C-4678-BEEA-A822674055BA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B78006E-F837-46B0-AD6D-15B4BA2F6C8B}"/>
                  </a:ext>
                </a:extLst>
              </p:cNvPr>
              <p:cNvSpPr/>
              <p:nvPr/>
            </p:nvSpPr>
            <p:spPr>
              <a:xfrm>
                <a:off x="9419423" y="4204489"/>
                <a:ext cx="2051424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𝑝𝐴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B78006E-F837-46B0-AD6D-15B4BA2F6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423" y="4204489"/>
                <a:ext cx="2051424" cy="45090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9D944D-F70C-4796-BD14-74A5E49A56AE}"/>
                  </a:ext>
                </a:extLst>
              </p:cNvPr>
              <p:cNvSpPr/>
              <p:nvPr/>
            </p:nvSpPr>
            <p:spPr>
              <a:xfrm>
                <a:off x="858744" y="4958028"/>
                <a:ext cx="1789832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89.6⋅0.236</m:t>
                      </m:r>
                    </m:oMath>
                  </m:oMathPara>
                </a14:m>
                <a:endParaRPr lang="en-US" sz="1600" b="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9D944D-F70C-4796-BD14-74A5E49A5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4" y="4958028"/>
                <a:ext cx="1789832" cy="4509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90F4387-1052-46EF-BDC2-1C8DA3B24891}"/>
                  </a:ext>
                </a:extLst>
              </p:cNvPr>
              <p:cNvSpPr/>
              <p:nvPr/>
            </p:nvSpPr>
            <p:spPr>
              <a:xfrm>
                <a:off x="858744" y="6119509"/>
                <a:ext cx="2251587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21.146 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1600" b="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90F4387-1052-46EF-BDC2-1C8DA3B24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4" y="6119509"/>
                <a:ext cx="2251587" cy="45090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552F47-F583-4930-B877-E3083FAFC310}"/>
                  </a:ext>
                </a:extLst>
              </p:cNvPr>
              <p:cNvSpPr/>
              <p:nvPr/>
            </p:nvSpPr>
            <p:spPr>
              <a:xfrm>
                <a:off x="3635948" y="6119509"/>
                <a:ext cx="2251587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6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21.146 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1600" b="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552F47-F583-4930-B877-E3083FAFC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48" y="6119509"/>
                <a:ext cx="2251587" cy="45090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DE7F429-DBF5-4577-9A20-F028AC663C59}"/>
              </a:ext>
            </a:extLst>
          </p:cNvPr>
          <p:cNvCxnSpPr>
            <a:stCxn id="18" idx="3"/>
            <a:endCxn id="11" idx="3"/>
          </p:cNvCxnSpPr>
          <p:nvPr/>
        </p:nvCxnSpPr>
        <p:spPr>
          <a:xfrm flipH="1">
            <a:off x="2648576" y="4538185"/>
            <a:ext cx="261592" cy="645296"/>
          </a:xfrm>
          <a:prstGeom prst="bentConnector3">
            <a:avLst>
              <a:gd name="adj1" fmla="val -233974"/>
            </a:avLst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471BE08-588B-4201-A75A-1F25DE4FAB5B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2648576" y="4541781"/>
            <a:ext cx="1735030" cy="641699"/>
          </a:xfrm>
          <a:prstGeom prst="bentConnector3">
            <a:avLst/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62EFF-2696-475C-93CC-013609D7D1B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110331" y="6344962"/>
            <a:ext cx="525617" cy="0"/>
          </a:xfrm>
          <a:prstGeom prst="straightConnector1">
            <a:avLst/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220D1-A174-4BEC-845D-EC7011A07CA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753660" y="5408934"/>
            <a:ext cx="0" cy="710575"/>
          </a:xfrm>
          <a:prstGeom prst="straightConnector1">
            <a:avLst/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A3BD311-B0BC-41E5-926D-2A43865B7838}"/>
                  </a:ext>
                </a:extLst>
              </p:cNvPr>
              <p:cNvSpPr/>
              <p:nvPr/>
            </p:nvSpPr>
            <p:spPr>
              <a:xfrm>
                <a:off x="6890196" y="4800774"/>
                <a:ext cx="2091572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≅0.02 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b="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6A3BD311-B0BC-41E5-926D-2A43865B7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96" y="4800774"/>
                <a:ext cx="2091572" cy="45090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DF563D-720F-4964-8D5C-CA003EBAE33C}"/>
                  </a:ext>
                </a:extLst>
              </p:cNvPr>
              <p:cNvSpPr/>
              <p:nvPr/>
            </p:nvSpPr>
            <p:spPr>
              <a:xfrm>
                <a:off x="5849989" y="6024460"/>
                <a:ext cx="7968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÷1000</m:t>
                      </m:r>
                    </m:oMath>
                  </m:oMathPara>
                </a14:m>
                <a:endParaRPr lang="pt-BR" sz="1400" dirty="0">
                  <a:solidFill>
                    <a:srgbClr val="50504F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DF563D-720F-4964-8D5C-CA003EBAE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989" y="6024460"/>
                <a:ext cx="79682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374F10-DA26-4B22-AAE5-21CC5AFBC3D8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5887535" y="5026227"/>
            <a:ext cx="1002661" cy="1318735"/>
          </a:xfrm>
          <a:prstGeom prst="bentConnector3">
            <a:avLst>
              <a:gd name="adj1" fmla="val 75006"/>
            </a:avLst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DAC8007-C0F3-4D69-A2C6-8EB63D6EA60C}"/>
              </a:ext>
            </a:extLst>
          </p:cNvPr>
          <p:cNvSpPr/>
          <p:nvPr/>
        </p:nvSpPr>
        <p:spPr>
          <a:xfrm>
            <a:off x="7726630" y="54483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50504F"/>
                </a:solidFill>
              </a:rPr>
              <a:t>OU</a:t>
            </a:r>
            <a:endParaRPr lang="pt-BR" sz="1400" dirty="0">
              <a:solidFill>
                <a:srgbClr val="50504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F470A1-096E-4E55-82DF-27CE65995B9E}"/>
              </a:ext>
            </a:extLst>
          </p:cNvPr>
          <p:cNvCxnSpPr>
            <a:stCxn id="26" idx="2"/>
            <a:endCxn id="39" idx="0"/>
          </p:cNvCxnSpPr>
          <p:nvPr/>
        </p:nvCxnSpPr>
        <p:spPr>
          <a:xfrm>
            <a:off x="7935982" y="5251680"/>
            <a:ext cx="0" cy="196708"/>
          </a:xfrm>
          <a:prstGeom prst="line">
            <a:avLst/>
          </a:prstGeom>
          <a:ln>
            <a:solidFill>
              <a:srgbClr val="50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0566164-5ECE-49E0-AC44-F9E4C3080096}"/>
                  </a:ext>
                </a:extLst>
              </p:cNvPr>
              <p:cNvSpPr/>
              <p:nvPr/>
            </p:nvSpPr>
            <p:spPr>
              <a:xfrm>
                <a:off x="6890196" y="6106784"/>
                <a:ext cx="2091572" cy="45090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≅0.196 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600" b="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0566164-5ECE-49E0-AC44-F9E4C3080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96" y="6106784"/>
                <a:ext cx="2091572" cy="45090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61AE65-6379-4887-950C-66DBAAB80572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7935982" y="5756165"/>
            <a:ext cx="0" cy="350619"/>
          </a:xfrm>
          <a:prstGeom prst="straightConnector1">
            <a:avLst/>
          </a:prstGeom>
          <a:ln>
            <a:solidFill>
              <a:srgbClr val="50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1616EC-7D2A-4758-A6CA-E4936ACD4451}"/>
                  </a:ext>
                </a:extLst>
              </p:cNvPr>
              <p:cNvSpPr/>
              <p:nvPr/>
            </p:nvSpPr>
            <p:spPr>
              <a:xfrm>
                <a:off x="8102634" y="5781827"/>
                <a:ext cx="628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×9.8</m:t>
                      </m:r>
                    </m:oMath>
                  </m:oMathPara>
                </a14:m>
                <a:endParaRPr lang="pt-BR" sz="1400" dirty="0">
                  <a:solidFill>
                    <a:srgbClr val="50504F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1616EC-7D2A-4758-A6CA-E4936ACD4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34" y="5781827"/>
                <a:ext cx="62850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722611-0FE1-48D4-93A3-DF2E9BBDE7CB}"/>
              </a:ext>
            </a:extLst>
          </p:cNvPr>
          <p:cNvSpPr/>
          <p:nvPr/>
        </p:nvSpPr>
        <p:spPr>
          <a:xfrm>
            <a:off x="701488" y="839434"/>
            <a:ext cx="11093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Com estas informações é possível calcula o Torque Máximo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784F3-D9A7-4ACC-93A4-2BE6B8C89FDD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125194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431A5-334A-4405-B4EA-B55A75E4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7" y="1015467"/>
            <a:ext cx="6344087" cy="19345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6D227A-A079-4A90-9CEA-E180ACBB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44451"/>
              </p:ext>
            </p:extLst>
          </p:nvPr>
        </p:nvGraphicFramePr>
        <p:xfrm>
          <a:off x="7242629" y="1000719"/>
          <a:ext cx="4599286" cy="318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794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33709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  <a:gridCol w="1239783">
                  <a:extLst>
                    <a:ext uri="{9D8B030D-6E8A-4147-A177-3AD203B41FA5}">
                      <a16:colId xmlns:a16="http://schemas.microsoft.com/office/drawing/2014/main" val="2283236372"/>
                    </a:ext>
                  </a:extLst>
                </a:gridCol>
              </a:tblGrid>
              <a:tr h="27348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COMPONENTE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QUANTIDADE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A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0. 230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B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4307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C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Grupo D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0.055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de Engrenagem Direita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de Engrenagem Esquerda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7169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Parafusos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8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9685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Porcas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8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???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54209"/>
                  </a:ext>
                </a:extLst>
              </a:tr>
              <a:tr h="2733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TOTAL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2.07</a:t>
                      </a:r>
                    </a:p>
                  </a:txBody>
                  <a:tcPr marL="67404" marR="67404" marT="33702" marB="33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579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1A2EE3-9F84-4647-BFD9-D63941BE8F47}"/>
                  </a:ext>
                </a:extLst>
              </p:cNvPr>
              <p:cNvSpPr/>
              <p:nvPr/>
            </p:nvSpPr>
            <p:spPr>
              <a:xfrm>
                <a:off x="727567" y="3077326"/>
                <a:ext cx="2288388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219.63</m:t>
                      </m:r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81A2EE3-9F84-4647-BFD9-D63941BE8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7" y="3077326"/>
                <a:ext cx="2288388" cy="7033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9ECD0F8-AA7B-4CD4-B58F-888B29D844EC}"/>
                  </a:ext>
                </a:extLst>
              </p:cNvPr>
              <p:cNvSpPr/>
              <p:nvPr/>
            </p:nvSpPr>
            <p:spPr>
              <a:xfrm>
                <a:off x="3552914" y="3077326"/>
                <a:ext cx="205142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𝑝𝐸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2.07 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9ECD0F8-AA7B-4CD4-B58F-888B29D84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14" y="3077326"/>
                <a:ext cx="2051424" cy="7033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1D838B-5836-427B-8C3F-860160F65059}"/>
                  </a:ext>
                </a:extLst>
              </p:cNvPr>
              <p:cNvSpPr/>
              <p:nvPr/>
            </p:nvSpPr>
            <p:spPr>
              <a:xfrm>
                <a:off x="1897775" y="4364085"/>
                <a:ext cx="2901004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454.63 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𝐾𝑔𝑓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1D838B-5836-427B-8C3F-860160F6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75" y="4364085"/>
                <a:ext cx="2901004" cy="7033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444E964-DE56-4BBA-8FCF-739CD93FB707}"/>
                  </a:ext>
                </a:extLst>
              </p:cNvPr>
              <p:cNvSpPr/>
              <p:nvPr/>
            </p:nvSpPr>
            <p:spPr>
              <a:xfrm>
                <a:off x="2356783" y="5650844"/>
                <a:ext cx="1982986" cy="70334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4.54 </m:t>
                      </m:r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444E964-DE56-4BBA-8FCF-739CD93F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783" y="5650844"/>
                <a:ext cx="1982986" cy="70334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50504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774BD9-9DAD-44FF-A42A-5C498D5D9D2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318314" y="3334121"/>
            <a:ext cx="583411" cy="1476516"/>
          </a:xfrm>
          <a:prstGeom prst="bentConnector3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A0A6DF-650F-4094-9293-330A1A2921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671747" y="3457205"/>
            <a:ext cx="583411" cy="1230349"/>
          </a:xfrm>
          <a:prstGeom prst="bentConnector3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74F5C-CCB5-462E-9A7E-34B5554133D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348276" y="5067433"/>
            <a:ext cx="1" cy="583411"/>
          </a:xfrm>
          <a:prstGeom prst="straightConnector1">
            <a:avLst/>
          </a:prstGeom>
          <a:ln w="28575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8BF50169-93FE-46B2-B641-896F76296796}"/>
              </a:ext>
            </a:extLst>
          </p:cNvPr>
          <p:cNvSpPr/>
          <p:nvPr/>
        </p:nvSpPr>
        <p:spPr>
          <a:xfrm rot="5400000">
            <a:off x="4081552" y="4446655"/>
            <a:ext cx="1761598" cy="1761598"/>
          </a:xfrm>
          <a:prstGeom prst="circularArrow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78998B-82D8-4AC7-9248-FAC28B7CAC7F}"/>
                  </a:ext>
                </a:extLst>
              </p:cNvPr>
              <p:cNvSpPr txBox="1"/>
              <p:nvPr/>
            </p:nvSpPr>
            <p:spPr>
              <a:xfrm>
                <a:off x="5577050" y="5142788"/>
                <a:ext cx="1475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𝟎𝟎𝟗𝟖</m:t>
                      </m:r>
                    </m:oMath>
                  </m:oMathPara>
                </a14:m>
                <a:endParaRPr lang="pt-BR" b="1" dirty="0">
                  <a:solidFill>
                    <a:srgbClr val="DD203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78998B-82D8-4AC7-9248-FAC28B7C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050" y="5142788"/>
                <a:ext cx="1475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1387A8-1D05-4340-8A36-B520F61088A7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2329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1200460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Também foi projetado para o braço um sistema de balanceamento por molas que terá a função de: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Aliviar a carga em cima do motor do ombro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Evitar batidas e acidentes caso o robô fique sem energia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Garantir uma movimentação mais uniforme entre os sentidos de movimentação do braço como um todo</a:t>
                </a:r>
              </a:p>
              <a:p>
                <a:pPr>
                  <a:lnSpc>
                    <a:spcPct val="150000"/>
                  </a:lnSpc>
                </a:pPr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Dois fatores importantes que devemos considerar são: 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Torque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a ser suportado, o que já calculamos anteriormente para 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Grupo 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 portanto chamaremos de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, e a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Energia Potencial da Mola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5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𝑚𝑜𝑙𝑎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que deve seguir a </a:t>
                </a:r>
                <a:r>
                  <a:rPr lang="pt-BR" sz="1500" u="sng" dirty="0">
                    <a:solidFill>
                      <a:srgbClr val="FF6600"/>
                    </a:solidFill>
                    <a:latin typeface="Work Sans" pitchFamily="2" charset="0"/>
                  </a:rPr>
                  <a:t>Lei de Hooke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1200460" cy="2169825"/>
              </a:xfrm>
              <a:prstGeom prst="rect">
                <a:avLst/>
              </a:prstGeom>
              <a:blipFill>
                <a:blip r:embed="rId2"/>
                <a:stretch>
                  <a:fillRect l="-218" t="-562" r="-272" b="-22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EB7D33-AF82-496A-9CD4-E1AD0A2D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13" y="3220052"/>
            <a:ext cx="3948674" cy="2409309"/>
          </a:xfrm>
          <a:prstGeom prst="rect">
            <a:avLst/>
          </a:prstGeom>
          <a:ln>
            <a:solidFill>
              <a:srgbClr val="FF66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E281A0-E240-4CF4-B5F1-D2A954819821}"/>
                  </a:ext>
                </a:extLst>
              </p:cNvPr>
              <p:cNvSpPr/>
              <p:nvPr/>
            </p:nvSpPr>
            <p:spPr>
              <a:xfrm>
                <a:off x="701487" y="4303113"/>
                <a:ext cx="6864435" cy="1241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solidFill>
                      <a:srgbClr val="50504F"/>
                    </a:solidFill>
                    <a:latin typeface="Work Sans" pitchFamily="2" charset="0"/>
                  </a:rPr>
                  <a:t>Para especificar corretamenta a mola precisamos de alguns dados iniciais: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solidFill>
                      <a:srgbClr val="50504F"/>
                    </a:solidFill>
                    <a:latin typeface="Work Sans" pitchFamily="2" charset="0"/>
                  </a:rPr>
                  <a:t>→ Constante de mola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4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solidFill>
                      <a:srgbClr val="50504F"/>
                    </a:solidFill>
                    <a:latin typeface="Work Sans" pitchFamily="2" charset="0"/>
                  </a:rPr>
                  <a:t>→ Comprimento máximo da mola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4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1400" dirty="0">
                    <a:solidFill>
                      <a:srgbClr val="50504F"/>
                    </a:solidFill>
                    <a:latin typeface="Work Sans" pitchFamily="2" charset="0"/>
                  </a:rPr>
                  <a:t>→ Carga máxima da mola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1400" dirty="0">
                  <a:solidFill>
                    <a:srgbClr val="50504F"/>
                  </a:solidFill>
                  <a:latin typeface="Work Sans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E281A0-E240-4CF4-B5F1-D2A954819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7" y="4303113"/>
                <a:ext cx="6864435" cy="1241109"/>
              </a:xfrm>
              <a:prstGeom prst="rect">
                <a:avLst/>
              </a:prstGeom>
              <a:blipFill>
                <a:blip r:embed="rId4"/>
                <a:stretch>
                  <a:fillRect l="-266" t="-985" b="-3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DA4991A-2020-4FD2-8507-CF234D662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546" y="3070526"/>
            <a:ext cx="3527780" cy="12645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3B3A4-9C03-4421-8500-3682678AC36D}"/>
              </a:ext>
            </a:extLst>
          </p:cNvPr>
          <p:cNvCxnSpPr>
            <a:cxnSpLocks/>
          </p:cNvCxnSpPr>
          <p:nvPr/>
        </p:nvCxnSpPr>
        <p:spPr>
          <a:xfrm>
            <a:off x="11090787" y="2921000"/>
            <a:ext cx="0" cy="299052"/>
          </a:xfrm>
          <a:prstGeom prst="straightConnector1">
            <a:avLst/>
          </a:prstGeom>
          <a:ln w="95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8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FBF28-B82B-4D58-A85E-012C111410E5}"/>
              </a:ext>
            </a:extLst>
          </p:cNvPr>
          <p:cNvSpPr/>
          <p:nvPr/>
        </p:nvSpPr>
        <p:spPr>
          <a:xfrm>
            <a:off x="915298" y="1202284"/>
            <a:ext cx="9356588" cy="5580006"/>
          </a:xfrm>
          <a:prstGeom prst="rect">
            <a:avLst/>
          </a:prstGeom>
          <a:blipFill dpi="0" rotWithShape="1">
            <a:blip r:embed="rId2">
              <a:alphaModFix amt="1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1B09FF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093392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Diagrama representativo do balanceamento: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Definimos um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a uma distância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100mm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do centro de rotação (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) e a um ângulo fixo 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50°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.</a:t>
                </a:r>
                <a:endParaRPr lang="pt-BR" sz="1500" b="1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endParaRPr lang="pt-BR" sz="1500" b="1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Depois definimos um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próximo ao centro de gravidade do 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Grupo E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(o ideal seria utilizar a distância exata do centro de gravidade, porém optamos por um valor próximo devido à geometria das partes), a uma distância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de </a:t>
                </a:r>
                <a:r>
                  <a:rPr lang="pt-BR" sz="1500" b="1" dirty="0">
                    <a:solidFill>
                      <a:srgbClr val="50504F"/>
                    </a:solidFill>
                    <a:latin typeface="Work Sans" pitchFamily="2" charset="0"/>
                  </a:rPr>
                  <a:t>160mm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do centro de rotação (</a:t>
                </a:r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ponto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) e um ângulo variável </a:t>
                </a:r>
                <a14:m>
                  <m:oMath xmlns:m="http://schemas.openxmlformats.org/officeDocument/2006/math"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entre </a:t>
                </a:r>
                <a14:m>
                  <m:oMath xmlns:m="http://schemas.openxmlformats.org/officeDocument/2006/math">
                    <m:r>
                      <a:rPr lang="pt-BR" sz="1500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500" i="1" dirty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.</a:t>
                </a:r>
              </a:p>
              <a:p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Faremos o cálculo considerando a fixação da mola nestes dois pontos, formando uma </a:t>
                </a:r>
                <a:r>
                  <a:rPr lang="pt-BR" sz="1500" dirty="0">
                    <a:solidFill>
                      <a:srgbClr val="1B09FF"/>
                    </a:solidFill>
                    <a:latin typeface="Work Sans" pitchFamily="2" charset="0"/>
                  </a:rPr>
                  <a:t>distância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00" b="1" i="1" dirty="0" smtClean="0">
                        <a:solidFill>
                          <a:srgbClr val="1B09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entre eles.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0933920" cy="1938992"/>
              </a:xfrm>
              <a:prstGeom prst="rect">
                <a:avLst/>
              </a:prstGeom>
              <a:blipFill>
                <a:blip r:embed="rId4"/>
                <a:stretch>
                  <a:fillRect l="-223" t="-629" r="-613" b="-2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E3B907B-3983-475F-9C7F-C62F65656518}"/>
                  </a:ext>
                </a:extLst>
              </p:cNvPr>
              <p:cNvSpPr/>
              <p:nvPr/>
            </p:nvSpPr>
            <p:spPr>
              <a:xfrm>
                <a:off x="6168448" y="3684894"/>
                <a:ext cx="5723588" cy="765846"/>
              </a:xfrm>
              <a:prstGeom prst="round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pt-BR" sz="2000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𝑚𝑜𝑙𝑎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000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rgbClr val="DD203C"/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E3B907B-3983-475F-9C7F-C62F65656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448" y="3684894"/>
                <a:ext cx="5723588" cy="76584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/>
              <p:nvPr/>
            </p:nvSpPr>
            <p:spPr>
              <a:xfrm>
                <a:off x="6447512" y="3518599"/>
                <a:ext cx="48205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 objetivo é anular o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 com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𝒎𝒐𝒍𝒂</m:t>
                        </m:r>
                      </m:sub>
                    </m:sSub>
                  </m:oMath>
                </a14:m>
                <a:endParaRPr lang="pt-BR" sz="1500" b="1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51A3B70-8768-4181-B72C-C5CC4BB16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12" y="3518599"/>
                <a:ext cx="4820536" cy="323165"/>
              </a:xfrm>
              <a:prstGeom prst="rect">
                <a:avLst/>
              </a:prstGeom>
              <a:blipFill>
                <a:blip r:embed="rId17"/>
                <a:stretch>
                  <a:fillRect l="-506" t="-3774" b="-207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F7AD7B8-79FD-4754-9D67-E6B163AB1296}"/>
              </a:ext>
            </a:extLst>
          </p:cNvPr>
          <p:cNvGrpSpPr/>
          <p:nvPr/>
        </p:nvGrpSpPr>
        <p:grpSpPr>
          <a:xfrm>
            <a:off x="1046549" y="3304339"/>
            <a:ext cx="4831490" cy="4540518"/>
            <a:chOff x="1116399" y="3278939"/>
            <a:chExt cx="4831490" cy="454051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6AF8EDF-EA65-437C-8756-298755A674CE}"/>
                </a:ext>
              </a:extLst>
            </p:cNvPr>
            <p:cNvGrpSpPr/>
            <p:nvPr/>
          </p:nvGrpSpPr>
          <p:grpSpPr>
            <a:xfrm>
              <a:off x="1116399" y="3278939"/>
              <a:ext cx="4831490" cy="4540518"/>
              <a:chOff x="1116399" y="3278939"/>
              <a:chExt cx="4831490" cy="454051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301646-4373-4860-A5BD-2750159489B5}"/>
                  </a:ext>
                </a:extLst>
              </p:cNvPr>
              <p:cNvSpPr/>
              <p:nvPr/>
            </p:nvSpPr>
            <p:spPr>
              <a:xfrm>
                <a:off x="3185160" y="4164277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EB2BEB3-3781-4E5B-86E5-0C7712724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9461" y="3636650"/>
                <a:ext cx="1653539" cy="641927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545623-B53B-4A01-A681-9FF8D4B82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788" y="3548063"/>
                <a:ext cx="808672" cy="730514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C91D0A95-24E5-4854-AB14-2979E0FE1AEC}"/>
                  </a:ext>
                </a:extLst>
              </p:cNvPr>
              <p:cNvSpPr/>
              <p:nvPr/>
            </p:nvSpPr>
            <p:spPr>
              <a:xfrm rot="20118864">
                <a:off x="1116399" y="3278939"/>
                <a:ext cx="4831490" cy="4540518"/>
              </a:xfrm>
              <a:prstGeom prst="arc">
                <a:avLst>
                  <a:gd name="adj1" fmla="val 16026221"/>
                  <a:gd name="adj2" fmla="val 19868405"/>
                </a:avLst>
              </a:prstGeom>
              <a:ln w="12700">
                <a:solidFill>
                  <a:srgbClr val="50504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D208B5A-5EB4-4B7C-AB89-AC4570968B47}"/>
                  </a:ext>
                </a:extLst>
              </p:cNvPr>
              <p:cNvSpPr/>
              <p:nvPr/>
            </p:nvSpPr>
            <p:spPr>
              <a:xfrm rot="262843">
                <a:off x="3651374" y="3474299"/>
                <a:ext cx="316504" cy="236114"/>
              </a:xfrm>
              <a:custGeom>
                <a:avLst/>
                <a:gdLst>
                  <a:gd name="connsiteX0" fmla="*/ 8554 w 408604"/>
                  <a:gd name="connsiteY0" fmla="*/ 285761 h 304822"/>
                  <a:gd name="connsiteX1" fmla="*/ 8554 w 408604"/>
                  <a:gd name="connsiteY1" fmla="*/ 11 h 304822"/>
                  <a:gd name="connsiteX2" fmla="*/ 97454 w 408604"/>
                  <a:gd name="connsiteY2" fmla="*/ 292111 h 304822"/>
                  <a:gd name="connsiteX3" fmla="*/ 122854 w 408604"/>
                  <a:gd name="connsiteY3" fmla="*/ 11 h 304822"/>
                  <a:gd name="connsiteX4" fmla="*/ 205404 w 408604"/>
                  <a:gd name="connsiteY4" fmla="*/ 292111 h 304822"/>
                  <a:gd name="connsiteX5" fmla="*/ 224454 w 408604"/>
                  <a:gd name="connsiteY5" fmla="*/ 11 h 304822"/>
                  <a:gd name="connsiteX6" fmla="*/ 294304 w 408604"/>
                  <a:gd name="connsiteY6" fmla="*/ 292111 h 304822"/>
                  <a:gd name="connsiteX7" fmla="*/ 332404 w 408604"/>
                  <a:gd name="connsiteY7" fmla="*/ 11 h 304822"/>
                  <a:gd name="connsiteX8" fmla="*/ 370504 w 408604"/>
                  <a:gd name="connsiteY8" fmla="*/ 304811 h 304822"/>
                  <a:gd name="connsiteX9" fmla="*/ 408604 w 408604"/>
                  <a:gd name="connsiteY9" fmla="*/ 12711 h 304822"/>
                  <a:gd name="connsiteX10" fmla="*/ 408604 w 408604"/>
                  <a:gd name="connsiteY10" fmla="*/ 12711 h 30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8604" h="304822">
                    <a:moveTo>
                      <a:pt x="8554" y="285761"/>
                    </a:moveTo>
                    <a:cubicBezTo>
                      <a:pt x="1145" y="142357"/>
                      <a:pt x="-6263" y="-1047"/>
                      <a:pt x="8554" y="11"/>
                    </a:cubicBezTo>
                    <a:cubicBezTo>
                      <a:pt x="23371" y="1069"/>
                      <a:pt x="78404" y="292111"/>
                      <a:pt x="97454" y="292111"/>
                    </a:cubicBezTo>
                    <a:cubicBezTo>
                      <a:pt x="116504" y="292111"/>
                      <a:pt x="104862" y="11"/>
                      <a:pt x="122854" y="11"/>
                    </a:cubicBezTo>
                    <a:cubicBezTo>
                      <a:pt x="140846" y="11"/>
                      <a:pt x="188471" y="292111"/>
                      <a:pt x="205404" y="292111"/>
                    </a:cubicBezTo>
                    <a:cubicBezTo>
                      <a:pt x="222337" y="292111"/>
                      <a:pt x="209637" y="11"/>
                      <a:pt x="224454" y="11"/>
                    </a:cubicBezTo>
                    <a:cubicBezTo>
                      <a:pt x="239271" y="11"/>
                      <a:pt x="276312" y="292111"/>
                      <a:pt x="294304" y="292111"/>
                    </a:cubicBezTo>
                    <a:cubicBezTo>
                      <a:pt x="312296" y="292111"/>
                      <a:pt x="319704" y="-2106"/>
                      <a:pt x="332404" y="11"/>
                    </a:cubicBezTo>
                    <a:cubicBezTo>
                      <a:pt x="345104" y="2128"/>
                      <a:pt x="357804" y="302694"/>
                      <a:pt x="370504" y="304811"/>
                    </a:cubicBezTo>
                    <a:cubicBezTo>
                      <a:pt x="383204" y="306928"/>
                      <a:pt x="408604" y="12711"/>
                      <a:pt x="408604" y="12711"/>
                    </a:cubicBezTo>
                    <a:lnTo>
                      <a:pt x="408604" y="12711"/>
                    </a:lnTo>
                  </a:path>
                </a:pathLst>
              </a:custGeom>
              <a:noFill/>
              <a:ln>
                <a:solidFill>
                  <a:srgbClr val="1B0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>
                    <a:solidFill>
                      <a:srgbClr val="1B09FF"/>
                    </a:solidFill>
                  </a:ln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0113041-5BDB-47C7-A0F1-1D60E188B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787" y="3531346"/>
                <a:ext cx="1157288" cy="50054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A5A4F75-632C-45BE-8F8D-EEEDA7C85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875" y="3595689"/>
                <a:ext cx="995363" cy="47624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36530E-D6F4-4F9D-9717-524A1C26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0787" y="4278577"/>
                <a:ext cx="808674" cy="0"/>
              </a:xfrm>
              <a:prstGeom prst="line">
                <a:avLst/>
              </a:prstGeom>
              <a:ln w="9525">
                <a:solidFill>
                  <a:srgbClr val="50504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70C81B3-64E6-4322-AB28-7F85E6C31AFE}"/>
                  </a:ext>
                </a:extLst>
              </p:cNvPr>
              <p:cNvSpPr/>
              <p:nvPr/>
            </p:nvSpPr>
            <p:spPr>
              <a:xfrm rot="14676672">
                <a:off x="3009179" y="4047287"/>
                <a:ext cx="331147" cy="331147"/>
              </a:xfrm>
              <a:prstGeom prst="arc">
                <a:avLst>
                  <a:gd name="adj1" fmla="val 16441492"/>
                  <a:gd name="adj2" fmla="val 20548283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60FC9-099F-4F4F-8234-7D374C056641}"/>
                  </a:ext>
                </a:extLst>
              </p:cNvPr>
              <p:cNvSpPr txBox="1"/>
              <p:nvPr/>
            </p:nvSpPr>
            <p:spPr>
              <a:xfrm>
                <a:off x="2764590" y="4060167"/>
                <a:ext cx="326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800" b="1" dirty="0">
                    <a:solidFill>
                      <a:srgbClr val="50504F"/>
                    </a:solidFill>
                  </a:rPr>
                  <a:t>50°</a:t>
                </a: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A0B7845-25AF-41F8-9C14-C00E43F8E1CC}"/>
                  </a:ext>
                </a:extLst>
              </p:cNvPr>
              <p:cNvSpPr/>
              <p:nvPr/>
            </p:nvSpPr>
            <p:spPr>
              <a:xfrm rot="19871581">
                <a:off x="3161510" y="4040483"/>
                <a:ext cx="331147" cy="331147"/>
              </a:xfrm>
              <a:prstGeom prst="arc">
                <a:avLst>
                  <a:gd name="adj1" fmla="val 14868048"/>
                  <a:gd name="adj2" fmla="val 1376560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4A70F73-7130-4946-8DAC-3A88BB072E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47609" y="3877419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4A70F73-7130-4946-8DAC-3A88BB072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7609" y="3877419"/>
                    <a:ext cx="326394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EC626FC9-F486-4D9F-9AD3-86E4EBB199C7}"/>
                  </a:ext>
                </a:extLst>
              </p:cNvPr>
              <p:cNvSpPr/>
              <p:nvPr/>
            </p:nvSpPr>
            <p:spPr>
              <a:xfrm rot="12858670">
                <a:off x="4557306" y="3555786"/>
                <a:ext cx="247993" cy="247993"/>
              </a:xfrm>
              <a:prstGeom prst="arc">
                <a:avLst>
                  <a:gd name="adj1" fmla="val 17124090"/>
                  <a:gd name="adj2" fmla="val 21125768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3B0384-14E9-446F-BBCD-A5754F819AB3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330594" y="3612060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pt-BR" sz="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53B0384-14E9-446F-BBCD-A5754F819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330594" y="3612060"/>
                    <a:ext cx="326394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CAE2AEE-41AD-48D7-AB54-7780AEDE25F6}"/>
                      </a:ext>
                    </a:extLst>
                  </p:cNvPr>
                  <p:cNvSpPr txBox="1"/>
                  <p:nvPr/>
                </p:nvSpPr>
                <p:spPr>
                  <a:xfrm rot="214885">
                    <a:off x="3924084" y="3399744"/>
                    <a:ext cx="83792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8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𝒎𝒐𝒍𝒂</m:t>
                              </m:r>
                            </m:sub>
                          </m:sSub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CAE2AEE-41AD-48D7-AB54-7780AEDE25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4885">
                    <a:off x="3924084" y="3399744"/>
                    <a:ext cx="837920" cy="21544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5F89C9A-09F6-4BB7-B9F9-DBCF82DA14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263" y="4364963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5F89C9A-09F6-4BB7-B9F9-DBCF82DA14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6263" y="4364963"/>
                    <a:ext cx="326394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38AE7CD-8133-408C-93D0-E2D82F6E886F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129" y="3380964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38AE7CD-8133-408C-93D0-E2D82F6E8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6129" y="3380964"/>
                    <a:ext cx="326394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E646E7-DBE5-4489-93A3-CD1E85E934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590" y="3283642"/>
                    <a:ext cx="3263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E646E7-DBE5-4489-93A3-CD1E85E934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590" y="3283642"/>
                    <a:ext cx="32639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A02BDBA-6868-4B92-8EEB-809E2E41D3FD}"/>
                      </a:ext>
                    </a:extLst>
                  </p:cNvPr>
                  <p:cNvSpPr txBox="1"/>
                  <p:nvPr/>
                </p:nvSpPr>
                <p:spPr>
                  <a:xfrm rot="2483280">
                    <a:off x="2161155" y="3704242"/>
                    <a:ext cx="9487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A02BDBA-6868-4B92-8EEB-809E2E41D3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483280">
                    <a:off x="2161155" y="3704242"/>
                    <a:ext cx="948782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6F4A7C4-5D4E-467B-920B-B6A630043B14}"/>
                      </a:ext>
                    </a:extLst>
                  </p:cNvPr>
                  <p:cNvSpPr txBox="1"/>
                  <p:nvPr/>
                </p:nvSpPr>
                <p:spPr>
                  <a:xfrm rot="20372233">
                    <a:off x="3772438" y="3952401"/>
                    <a:ext cx="9487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𝟏𝟔𝟎</m:t>
                          </m:r>
                          <m:r>
                            <a:rPr lang="pt-BR" sz="9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6F4A7C4-5D4E-467B-920B-B6A630043B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72233">
                    <a:off x="3772438" y="3952401"/>
                    <a:ext cx="948782" cy="2308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AF2F561-1396-4DF7-A232-03741C6EF579}"/>
                      </a:ext>
                    </a:extLst>
                  </p:cNvPr>
                  <p:cNvSpPr txBox="1"/>
                  <p:nvPr/>
                </p:nvSpPr>
                <p:spPr>
                  <a:xfrm rot="320635">
                    <a:off x="3057855" y="3390243"/>
                    <a:ext cx="64364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AF2F561-1396-4DF7-A232-03741C6EF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20635">
                    <a:off x="3057855" y="3390243"/>
                    <a:ext cx="643647" cy="21544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CBEF865-8398-4C55-957F-3498F30B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822" y="4043652"/>
                    <a:ext cx="32248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90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CBEF865-8398-4C55-957F-3498F30B8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5822" y="4043652"/>
                    <a:ext cx="322482" cy="2308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A430330-0471-4B8F-AD9D-41DD52612C76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461477" y="4288803"/>
                    <a:ext cx="32639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800" b="1" i="1" smtClean="0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50504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A430330-0471-4B8F-AD9D-41DD52612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461477" y="4288803"/>
                    <a:ext cx="326394" cy="21544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E71BF93B-B6A1-4265-9C63-8F6220D4A97D}"/>
                  </a:ext>
                </a:extLst>
              </p:cNvPr>
              <p:cNvSpPr/>
              <p:nvPr/>
            </p:nvSpPr>
            <p:spPr>
              <a:xfrm rot="9704108">
                <a:off x="4821120" y="3596172"/>
                <a:ext cx="228710" cy="228710"/>
              </a:xfrm>
              <a:prstGeom prst="arc">
                <a:avLst>
                  <a:gd name="adj1" fmla="val 16916240"/>
                  <a:gd name="adj2" fmla="val 1376560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D152FA-B731-4142-ACB8-37AD6AC35EED}"/>
                </a:ext>
              </a:extLst>
            </p:cNvPr>
            <p:cNvCxnSpPr>
              <a:cxnSpLocks/>
            </p:cNvCxnSpPr>
            <p:nvPr/>
          </p:nvCxnSpPr>
          <p:spPr>
            <a:xfrm>
              <a:off x="4951936" y="3628049"/>
              <a:ext cx="0" cy="749972"/>
            </a:xfrm>
            <a:prstGeom prst="straightConnector1">
              <a:avLst/>
            </a:prstGeom>
            <a:ln w="28575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B4031A9-8800-4CD9-9DBF-E1027950E0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9575" y="3605213"/>
              <a:ext cx="719138" cy="28575"/>
            </a:xfrm>
            <a:prstGeom prst="straightConnector1">
              <a:avLst/>
            </a:prstGeom>
            <a:ln w="28575">
              <a:solidFill>
                <a:srgbClr val="1B0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62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BALANCEAMENTO POR MOLAS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0A8201-3A50-42C2-AFC5-796E2D8F53ED}"/>
                  </a:ext>
                </a:extLst>
              </p:cNvPr>
              <p:cNvSpPr/>
              <p:nvPr/>
            </p:nvSpPr>
            <p:spPr>
              <a:xfrm>
                <a:off x="6163467" y="2448383"/>
                <a:ext cx="4533508" cy="2438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𝑝𝑒𝑙𝑎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𝑙𝑒𝑖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𝑠𝑒𝑛𝑜𝑠</m:t>
                      </m:r>
                      <m:r>
                        <a:rPr lang="pt-BR" sz="120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pt-BR" dirty="0">
                  <a:solidFill>
                    <a:srgbClr val="50504F"/>
                  </a:solidFill>
                </a:endParaRPr>
              </a:p>
              <a:p>
                <a:pPr algn="ctr"/>
                <a:endParaRPr lang="pt-BR" sz="700" dirty="0">
                  <a:solidFill>
                    <a:srgbClr val="50504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func>
                            <m:funcPr>
                              <m:ctrlP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unc>
                            <m:funcPr>
                              <m:ctrlP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50504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pt-BR" i="1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solidFill>
                            <a:srgbClr val="50504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i="1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dirty="0">
                  <a:solidFill>
                    <a:srgbClr val="DD203C"/>
                  </a:solidFill>
                </a:endParaRPr>
              </a:p>
              <a:p>
                <a:endParaRPr lang="pt-BR" dirty="0">
                  <a:solidFill>
                    <a:srgbClr val="DD203C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𝑚𝑜𝑙𝑎</m:t>
                          </m:r>
                        </m:sub>
                      </m:sSub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pt-BR" i="1" dirty="0">
                  <a:solidFill>
                    <a:srgbClr val="1B09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𝑚𝑜𝑙𝑎</m:t>
                          </m:r>
                        </m:sub>
                      </m:sSub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lit/>
                            </m:rPr>
                            <a:rPr lang="pt-BR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>
                  <a:solidFill>
                    <a:srgbClr val="1B09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𝒎𝒐𝒍𝒂</m:t>
                          </m:r>
                        </m:sub>
                      </m:sSub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b="1" i="1" smtClean="0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b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0A8201-3A50-42C2-AFC5-796E2D8F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67" y="2448383"/>
                <a:ext cx="4533508" cy="2438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5BAE8F8-4589-46B1-97CC-81ED2224453C}"/>
              </a:ext>
            </a:extLst>
          </p:cNvPr>
          <p:cNvGrpSpPr/>
          <p:nvPr/>
        </p:nvGrpSpPr>
        <p:grpSpPr>
          <a:xfrm>
            <a:off x="-1253175" y="2593709"/>
            <a:ext cx="7971684" cy="7491596"/>
            <a:chOff x="1116399" y="3278939"/>
            <a:chExt cx="4831490" cy="45405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E6892A8-17BA-477D-8914-079C9DC06ADE}"/>
                </a:ext>
              </a:extLst>
            </p:cNvPr>
            <p:cNvGrpSpPr/>
            <p:nvPr/>
          </p:nvGrpSpPr>
          <p:grpSpPr>
            <a:xfrm>
              <a:off x="1116399" y="3278939"/>
              <a:ext cx="4831490" cy="4540518"/>
              <a:chOff x="1116399" y="3278939"/>
              <a:chExt cx="4831490" cy="454051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C9B7549-56F7-4B11-8DC7-5AE86DA417B5}"/>
                  </a:ext>
                </a:extLst>
              </p:cNvPr>
              <p:cNvSpPr/>
              <p:nvPr/>
            </p:nvSpPr>
            <p:spPr>
              <a:xfrm>
                <a:off x="3185160" y="4164277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EAF3CB8-9846-45B7-9F7B-B8A61BAF6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9461" y="3636650"/>
                <a:ext cx="1653539" cy="641927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D4B99E2-EDED-43F9-A66B-6ECD43A4B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788" y="3548063"/>
                <a:ext cx="808672" cy="730514"/>
              </a:xfrm>
              <a:prstGeom prst="line">
                <a:avLst/>
              </a:prstGeom>
              <a:ln w="38100">
                <a:solidFill>
                  <a:srgbClr val="DD203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B78AD8AE-65A8-4EC9-839A-178D3FF9DEED}"/>
                  </a:ext>
                </a:extLst>
              </p:cNvPr>
              <p:cNvSpPr/>
              <p:nvPr/>
            </p:nvSpPr>
            <p:spPr>
              <a:xfrm rot="20118864">
                <a:off x="1116399" y="3278939"/>
                <a:ext cx="4831490" cy="4540518"/>
              </a:xfrm>
              <a:prstGeom prst="arc">
                <a:avLst>
                  <a:gd name="adj1" fmla="val 16026221"/>
                  <a:gd name="adj2" fmla="val 19868405"/>
                </a:avLst>
              </a:prstGeom>
              <a:ln w="12700">
                <a:solidFill>
                  <a:srgbClr val="50504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BDA607-8767-4A4F-991A-6A04351143F5}"/>
                  </a:ext>
                </a:extLst>
              </p:cNvPr>
              <p:cNvSpPr/>
              <p:nvPr/>
            </p:nvSpPr>
            <p:spPr>
              <a:xfrm rot="262843">
                <a:off x="3651374" y="3474299"/>
                <a:ext cx="316504" cy="236114"/>
              </a:xfrm>
              <a:custGeom>
                <a:avLst/>
                <a:gdLst>
                  <a:gd name="connsiteX0" fmla="*/ 8554 w 408604"/>
                  <a:gd name="connsiteY0" fmla="*/ 285761 h 304822"/>
                  <a:gd name="connsiteX1" fmla="*/ 8554 w 408604"/>
                  <a:gd name="connsiteY1" fmla="*/ 11 h 304822"/>
                  <a:gd name="connsiteX2" fmla="*/ 97454 w 408604"/>
                  <a:gd name="connsiteY2" fmla="*/ 292111 h 304822"/>
                  <a:gd name="connsiteX3" fmla="*/ 122854 w 408604"/>
                  <a:gd name="connsiteY3" fmla="*/ 11 h 304822"/>
                  <a:gd name="connsiteX4" fmla="*/ 205404 w 408604"/>
                  <a:gd name="connsiteY4" fmla="*/ 292111 h 304822"/>
                  <a:gd name="connsiteX5" fmla="*/ 224454 w 408604"/>
                  <a:gd name="connsiteY5" fmla="*/ 11 h 304822"/>
                  <a:gd name="connsiteX6" fmla="*/ 294304 w 408604"/>
                  <a:gd name="connsiteY6" fmla="*/ 292111 h 304822"/>
                  <a:gd name="connsiteX7" fmla="*/ 332404 w 408604"/>
                  <a:gd name="connsiteY7" fmla="*/ 11 h 304822"/>
                  <a:gd name="connsiteX8" fmla="*/ 370504 w 408604"/>
                  <a:gd name="connsiteY8" fmla="*/ 304811 h 304822"/>
                  <a:gd name="connsiteX9" fmla="*/ 408604 w 408604"/>
                  <a:gd name="connsiteY9" fmla="*/ 12711 h 304822"/>
                  <a:gd name="connsiteX10" fmla="*/ 408604 w 408604"/>
                  <a:gd name="connsiteY10" fmla="*/ 12711 h 30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8604" h="304822">
                    <a:moveTo>
                      <a:pt x="8554" y="285761"/>
                    </a:moveTo>
                    <a:cubicBezTo>
                      <a:pt x="1145" y="142357"/>
                      <a:pt x="-6263" y="-1047"/>
                      <a:pt x="8554" y="11"/>
                    </a:cubicBezTo>
                    <a:cubicBezTo>
                      <a:pt x="23371" y="1069"/>
                      <a:pt x="78404" y="292111"/>
                      <a:pt x="97454" y="292111"/>
                    </a:cubicBezTo>
                    <a:cubicBezTo>
                      <a:pt x="116504" y="292111"/>
                      <a:pt x="104862" y="11"/>
                      <a:pt x="122854" y="11"/>
                    </a:cubicBezTo>
                    <a:cubicBezTo>
                      <a:pt x="140846" y="11"/>
                      <a:pt x="188471" y="292111"/>
                      <a:pt x="205404" y="292111"/>
                    </a:cubicBezTo>
                    <a:cubicBezTo>
                      <a:pt x="222337" y="292111"/>
                      <a:pt x="209637" y="11"/>
                      <a:pt x="224454" y="11"/>
                    </a:cubicBezTo>
                    <a:cubicBezTo>
                      <a:pt x="239271" y="11"/>
                      <a:pt x="276312" y="292111"/>
                      <a:pt x="294304" y="292111"/>
                    </a:cubicBezTo>
                    <a:cubicBezTo>
                      <a:pt x="312296" y="292111"/>
                      <a:pt x="319704" y="-2106"/>
                      <a:pt x="332404" y="11"/>
                    </a:cubicBezTo>
                    <a:cubicBezTo>
                      <a:pt x="345104" y="2128"/>
                      <a:pt x="357804" y="302694"/>
                      <a:pt x="370504" y="304811"/>
                    </a:cubicBezTo>
                    <a:cubicBezTo>
                      <a:pt x="383204" y="306928"/>
                      <a:pt x="408604" y="12711"/>
                      <a:pt x="408604" y="12711"/>
                    </a:cubicBezTo>
                    <a:lnTo>
                      <a:pt x="408604" y="12711"/>
                    </a:lnTo>
                  </a:path>
                </a:pathLst>
              </a:custGeom>
              <a:noFill/>
              <a:ln>
                <a:solidFill>
                  <a:srgbClr val="1B0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n>
                    <a:solidFill>
                      <a:srgbClr val="1B09FF"/>
                    </a:solidFill>
                  </a:ln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E47E34D-341A-4056-AE82-ECCAF4C5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787" y="3531346"/>
                <a:ext cx="1157288" cy="50054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FF31A0-ED14-434F-8002-BCA7B4AC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875" y="3595689"/>
                <a:ext cx="995363" cy="47624"/>
              </a:xfrm>
              <a:prstGeom prst="line">
                <a:avLst/>
              </a:prstGeom>
              <a:ln w="19050">
                <a:solidFill>
                  <a:srgbClr val="1B0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7128CF2-9CF8-4B45-9A1B-A54A2F37B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4657" y="4278577"/>
                <a:ext cx="564804" cy="0"/>
              </a:xfrm>
              <a:prstGeom prst="line">
                <a:avLst/>
              </a:prstGeom>
              <a:ln w="9525">
                <a:solidFill>
                  <a:srgbClr val="50504F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F34DF764-D3D3-408F-8784-F89C358E7CBD}"/>
                  </a:ext>
                </a:extLst>
              </p:cNvPr>
              <p:cNvSpPr/>
              <p:nvPr/>
            </p:nvSpPr>
            <p:spPr>
              <a:xfrm rot="14676672">
                <a:off x="3009179" y="4047287"/>
                <a:ext cx="331147" cy="331147"/>
              </a:xfrm>
              <a:prstGeom prst="arc">
                <a:avLst>
                  <a:gd name="adj1" fmla="val 16441492"/>
                  <a:gd name="adj2" fmla="val 20865115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808AB9-E837-44ED-B9D6-0F0EE2463EF2}"/>
                  </a:ext>
                </a:extLst>
              </p:cNvPr>
              <p:cNvSpPr txBox="1"/>
              <p:nvPr/>
            </p:nvSpPr>
            <p:spPr>
              <a:xfrm>
                <a:off x="2836994" y="4116213"/>
                <a:ext cx="249566" cy="14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solidFill>
                      <a:srgbClr val="50504F"/>
                    </a:solidFill>
                  </a:rPr>
                  <a:t>50°</a:t>
                </a: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9E11583-8C9D-4C20-8A1E-E2773FA30912}"/>
                  </a:ext>
                </a:extLst>
              </p:cNvPr>
              <p:cNvSpPr/>
              <p:nvPr/>
            </p:nvSpPr>
            <p:spPr>
              <a:xfrm rot="19615791">
                <a:off x="3150256" y="4078780"/>
                <a:ext cx="323732" cy="323732"/>
              </a:xfrm>
              <a:prstGeom prst="arc">
                <a:avLst>
                  <a:gd name="adj1" fmla="val 14701851"/>
                  <a:gd name="adj2" fmla="val 1376560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CB2955C-114B-47D4-8D20-A50621706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243166" y="3969452"/>
                    <a:ext cx="249879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CB2955C-114B-47D4-8D20-A506217064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3166" y="3969452"/>
                    <a:ext cx="249879" cy="1492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54B855C5-6281-4FB6-B653-A913A790841E}"/>
                  </a:ext>
                </a:extLst>
              </p:cNvPr>
              <p:cNvSpPr/>
              <p:nvPr/>
            </p:nvSpPr>
            <p:spPr>
              <a:xfrm rot="12858670">
                <a:off x="4557306" y="3555786"/>
                <a:ext cx="247993" cy="247993"/>
              </a:xfrm>
              <a:prstGeom prst="arc">
                <a:avLst>
                  <a:gd name="adj1" fmla="val 17124090"/>
                  <a:gd name="adj2" fmla="val 21125768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755D0E2F-C843-41CD-A771-380606961596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415924" y="3624883"/>
                    <a:ext cx="137687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pt-BR" sz="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755D0E2F-C843-41CD-A771-3806069615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415924" y="3624883"/>
                    <a:ext cx="137687" cy="1492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A906706-C6C5-4C4C-B289-C23096A7B15C}"/>
                      </a:ext>
                    </a:extLst>
                  </p:cNvPr>
                  <p:cNvSpPr txBox="1"/>
                  <p:nvPr/>
                </p:nvSpPr>
                <p:spPr>
                  <a:xfrm rot="214885">
                    <a:off x="4039260" y="3443552"/>
                    <a:ext cx="674305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1000" b="1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</a:rPr>
                                <m:t>𝒎𝒐𝒍𝒂</m:t>
                              </m:r>
                            </m:sub>
                          </m:sSub>
                          <m:r>
                            <a:rPr lang="pt-BR" sz="10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0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sz="10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sz="10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A906706-C6C5-4C4C-B289-C23096A7B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4885">
                    <a:off x="4039260" y="3443552"/>
                    <a:ext cx="674305" cy="1492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B4388B2-47F2-4A58-B7F1-C2F585CE178C}"/>
                      </a:ext>
                    </a:extLst>
                  </p:cNvPr>
                  <p:cNvSpPr txBox="1"/>
                  <p:nvPr/>
                </p:nvSpPr>
                <p:spPr>
                  <a:xfrm>
                    <a:off x="3148777" y="4380721"/>
                    <a:ext cx="285886" cy="158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1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pt-BR" sz="11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B4388B2-47F2-4A58-B7F1-C2F585CE1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8777" y="4380721"/>
                    <a:ext cx="285886" cy="1585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2DF1D8C-0097-4513-B9C4-F22364BED3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129" y="3432920"/>
                    <a:ext cx="306426" cy="158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1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pt-BR" sz="11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2DF1D8C-0097-4513-B9C4-F22364BED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6129" y="3432920"/>
                    <a:ext cx="306426" cy="15855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CBE9C7-BD94-4CBE-9FDB-161CE5BEFF51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590" y="3370345"/>
                    <a:ext cx="272727" cy="158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1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pt-BR" sz="11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CBE9C7-BD94-4CBE-9FDB-161CE5BEF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590" y="3370345"/>
                    <a:ext cx="272727" cy="15855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7AC26AB-EEAA-4F95-B9A5-83C957D50E32}"/>
                      </a:ext>
                    </a:extLst>
                  </p:cNvPr>
                  <p:cNvSpPr txBox="1"/>
                  <p:nvPr/>
                </p:nvSpPr>
                <p:spPr>
                  <a:xfrm rot="2483280">
                    <a:off x="2456254" y="3812811"/>
                    <a:ext cx="556805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7AC26AB-EEAA-4F95-B9A5-83C957D50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483280">
                    <a:off x="2456254" y="3812811"/>
                    <a:ext cx="556805" cy="1492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17447BA-5239-4C5F-AF2D-580638E621C5}"/>
                      </a:ext>
                    </a:extLst>
                  </p:cNvPr>
                  <p:cNvSpPr txBox="1"/>
                  <p:nvPr/>
                </p:nvSpPr>
                <p:spPr>
                  <a:xfrm rot="20372233">
                    <a:off x="3759064" y="3977932"/>
                    <a:ext cx="773722" cy="15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𝟏𝟔𝟑</m:t>
                          </m:r>
                          <m:r>
                            <a:rPr lang="pt-BR" sz="1000" b="1" i="1" dirty="0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𝒎𝒎</m:t>
                          </m:r>
                        </m:oMath>
                      </m:oMathPara>
                    </a14:m>
                    <a:endParaRPr lang="pt-BR" sz="90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17447BA-5239-4C5F-AF2D-580638E62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72233">
                    <a:off x="3759064" y="3977932"/>
                    <a:ext cx="773722" cy="15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7DDA2F4-F387-4F03-A379-09CEF70E34B2}"/>
                      </a:ext>
                    </a:extLst>
                  </p:cNvPr>
                  <p:cNvSpPr txBox="1"/>
                  <p:nvPr/>
                </p:nvSpPr>
                <p:spPr>
                  <a:xfrm rot="320635">
                    <a:off x="3252957" y="3392963"/>
                    <a:ext cx="174841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pt-BR" sz="1000" b="1" dirty="0">
                      <a:solidFill>
                        <a:srgbClr val="1B09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7DDA2F4-F387-4F03-A379-09CEF70E34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20635">
                    <a:off x="3252957" y="3392963"/>
                    <a:ext cx="174841" cy="1492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C8A244F-A058-4AD4-9F6E-DEBB42A1271C}"/>
                      </a:ext>
                    </a:extLst>
                  </p:cNvPr>
                  <p:cNvSpPr txBox="1"/>
                  <p:nvPr/>
                </p:nvSpPr>
                <p:spPr>
                  <a:xfrm>
                    <a:off x="4906059" y="4174406"/>
                    <a:ext cx="322482" cy="15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05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05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pt-BR" sz="1050" b="1" i="1" dirty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pt-BR" sz="1050" b="1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C8A244F-A058-4AD4-9F6E-DEBB42A12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059" y="4174406"/>
                    <a:ext cx="322482" cy="15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DC38020-98D7-4B9A-A618-9A302C0C979F}"/>
                      </a:ext>
                    </a:extLst>
                  </p:cNvPr>
                  <p:cNvSpPr txBox="1"/>
                  <p:nvPr/>
                </p:nvSpPr>
                <p:spPr>
                  <a:xfrm rot="20187919">
                    <a:off x="4635096" y="3767728"/>
                    <a:ext cx="326394" cy="149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000" b="1" i="1" smtClean="0">
                              <a:solidFill>
                                <a:srgbClr val="5050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oMath>
                      </m:oMathPara>
                    </a14:m>
                    <a:endParaRPr lang="pt-BR" sz="800" b="1" dirty="0">
                      <a:solidFill>
                        <a:srgbClr val="50504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DC38020-98D7-4B9A-A618-9A302C0C97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87919">
                    <a:off x="4635096" y="3767728"/>
                    <a:ext cx="326394" cy="1492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24ACDF6B-5F1E-404D-829F-8ECDC1FF747E}"/>
                  </a:ext>
                </a:extLst>
              </p:cNvPr>
              <p:cNvSpPr/>
              <p:nvPr/>
            </p:nvSpPr>
            <p:spPr>
              <a:xfrm rot="9704108">
                <a:off x="4821120" y="3596172"/>
                <a:ext cx="228710" cy="228710"/>
              </a:xfrm>
              <a:prstGeom prst="arc">
                <a:avLst>
                  <a:gd name="adj1" fmla="val 16916240"/>
                  <a:gd name="adj2" fmla="val 1376560"/>
                </a:avLst>
              </a:prstGeom>
              <a:ln w="12700">
                <a:solidFill>
                  <a:srgbClr val="5050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8931B5-234D-437B-A861-E11D67AA602D}"/>
                </a:ext>
              </a:extLst>
            </p:cNvPr>
            <p:cNvCxnSpPr>
              <a:cxnSpLocks/>
            </p:cNvCxnSpPr>
            <p:nvPr/>
          </p:nvCxnSpPr>
          <p:spPr>
            <a:xfrm>
              <a:off x="4951936" y="3628049"/>
              <a:ext cx="0" cy="749972"/>
            </a:xfrm>
            <a:prstGeom prst="straightConnector1">
              <a:avLst/>
            </a:prstGeom>
            <a:ln w="28575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E05127-E535-40B9-A0F4-B9A586DE3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9575" y="3605213"/>
              <a:ext cx="719138" cy="28575"/>
            </a:xfrm>
            <a:prstGeom prst="straightConnector1">
              <a:avLst/>
            </a:prstGeom>
            <a:ln w="28575">
              <a:solidFill>
                <a:srgbClr val="1B0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DA12493-E52A-4B29-941D-3C34BED93C0C}"/>
                  </a:ext>
                </a:extLst>
              </p:cNvPr>
              <p:cNvSpPr/>
              <p:nvPr/>
            </p:nvSpPr>
            <p:spPr>
              <a:xfrm>
                <a:off x="701488" y="839434"/>
                <a:ext cx="10933920" cy="1528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Da mesma forma que calculamos os torques de cada grupo, vamos considerar a situação mais exigente em que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1600" dirty="0">
                    <a:solidFill>
                      <a:srgbClr val="00B050"/>
                    </a:solidFill>
                    <a:latin typeface="Work Sans" pitchFamily="2" charset="0"/>
                  </a:rPr>
                  <a:t> é igual a 90°</a:t>
                </a:r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. Já sabemos o valor do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</a:rPr>
                          <m:t>𝑚𝑜𝑙𝑎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 pois deve ser </a:t>
                </a:r>
                <a:r>
                  <a:rPr lang="pt-BR" sz="1600" dirty="0">
                    <a:solidFill>
                      <a:srgbClr val="1B09FF"/>
                    </a:solidFill>
                    <a:latin typeface="Work Sans" pitchFamily="2" charset="0"/>
                  </a:rPr>
                  <a:t>equivalente</a:t>
                </a:r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 ao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 já calculado, e também sabemos o valor 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 por ser uma </a:t>
                </a:r>
                <a:r>
                  <a:rPr lang="pt-BR" sz="1600" dirty="0">
                    <a:solidFill>
                      <a:srgbClr val="DD203C"/>
                    </a:solidFill>
                    <a:latin typeface="Work Sans" pitchFamily="2" charset="0"/>
                  </a:rPr>
                  <a:t>definição arbitrária do design</a:t>
                </a:r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. Com estes dados podemos descobrir a </a:t>
                </a:r>
                <a:r>
                  <a:rPr lang="pt-BR" sz="1600" dirty="0">
                    <a:solidFill>
                      <a:srgbClr val="1B09FF"/>
                    </a:solidFill>
                    <a:latin typeface="Work Sans" pitchFamily="2" charset="0"/>
                  </a:rPr>
                  <a:t>constante de mola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B09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>
                    <a:solidFill>
                      <a:srgbClr val="1B09FF"/>
                    </a:solidFill>
                    <a:latin typeface="Work Sans" pitchFamily="2" charset="0"/>
                  </a:rPr>
                  <a:t> </a:t>
                </a:r>
                <a:r>
                  <a:rPr lang="pt-BR" sz="1600" dirty="0">
                    <a:solidFill>
                      <a:srgbClr val="50504F"/>
                    </a:solidFill>
                    <a:latin typeface="Work Sans" pitchFamily="2" charset="0"/>
                  </a:rPr>
                  <a:t>da seguinte maneira: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DA12493-E52A-4B29-941D-3C34BED93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0933920" cy="1528367"/>
              </a:xfrm>
              <a:prstGeom prst="rect">
                <a:avLst/>
              </a:prstGeom>
              <a:blipFill>
                <a:blip r:embed="rId14"/>
                <a:stretch>
                  <a:fillRect l="-279" b="-4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0322D2-9B59-4D55-BC28-A004BF3E6A5E}"/>
                  </a:ext>
                </a:extLst>
              </p:cNvPr>
              <p:cNvSpPr/>
              <p:nvPr/>
            </p:nvSpPr>
            <p:spPr>
              <a:xfrm>
                <a:off x="818374" y="5062877"/>
                <a:ext cx="235821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𝒎𝒐𝒍𝒂</m:t>
                          </m:r>
                        </m:sub>
                      </m:sSub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b="1" i="1">
                          <a:solidFill>
                            <a:srgbClr val="1B09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b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pt-BR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0322D2-9B59-4D55-BC28-A004BF3E6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74" y="5062877"/>
                <a:ext cx="2358210" cy="37555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2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8726EE-1F06-42AC-ACB7-18C37134DE87}"/>
              </a:ext>
            </a:extLst>
          </p:cNvPr>
          <p:cNvGrpSpPr/>
          <p:nvPr/>
        </p:nvGrpSpPr>
        <p:grpSpPr>
          <a:xfrm>
            <a:off x="3340207" y="1142554"/>
            <a:ext cx="3022386" cy="703347"/>
            <a:chOff x="4559514" y="1023853"/>
            <a:chExt cx="3022386" cy="7033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A8DFE3-2247-407A-B6DC-14DB0583BCE0}"/>
                </a:ext>
              </a:extLst>
            </p:cNvPr>
            <p:cNvSpPr/>
            <p:nvPr/>
          </p:nvSpPr>
          <p:spPr>
            <a:xfrm>
              <a:off x="4559514" y="1023853"/>
              <a:ext cx="3022386" cy="70334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F5B9BD-7D0A-470F-B17C-64E871456622}"/>
                    </a:ext>
                  </a:extLst>
                </p:cNvPr>
                <p:cNvSpPr txBox="1"/>
                <p:nvPr/>
              </p:nvSpPr>
              <p:spPr>
                <a:xfrm>
                  <a:off x="4694566" y="1136844"/>
                  <a:ext cx="2783519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3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pt-BR" sz="3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pt-BR" sz="3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F5B9BD-7D0A-470F-B17C-64E871456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566" y="1136844"/>
                  <a:ext cx="278351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55E2C79-4532-4F38-A016-14F5C254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21" y="2209953"/>
            <a:ext cx="7976958" cy="327820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279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976807-E4E5-402B-8DA0-6B28698B2FAD}"/>
              </a:ext>
            </a:extLst>
          </p:cNvPr>
          <p:cNvGrpSpPr/>
          <p:nvPr/>
        </p:nvGrpSpPr>
        <p:grpSpPr>
          <a:xfrm>
            <a:off x="950916" y="1288366"/>
            <a:ext cx="10864677" cy="4281268"/>
            <a:chOff x="950916" y="1288366"/>
            <a:chExt cx="10864677" cy="42812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2328FE-FA65-4ED9-BC23-48D81A06A7D1}"/>
                </a:ext>
              </a:extLst>
            </p:cNvPr>
            <p:cNvGrpSpPr/>
            <p:nvPr/>
          </p:nvGrpSpPr>
          <p:grpSpPr>
            <a:xfrm>
              <a:off x="7513176" y="1288366"/>
              <a:ext cx="4281268" cy="4281268"/>
              <a:chOff x="5439949" y="1288366"/>
              <a:chExt cx="4281268" cy="42812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02B2F82-90D4-4DA1-961E-60D070228260}"/>
                  </a:ext>
                </a:extLst>
              </p:cNvPr>
              <p:cNvSpPr/>
              <p:nvPr/>
            </p:nvSpPr>
            <p:spPr>
              <a:xfrm>
                <a:off x="5439949" y="1288366"/>
                <a:ext cx="4281268" cy="428126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50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FC3B22C-A09C-478C-8B1D-3B498598AF04}"/>
                  </a:ext>
                </a:extLst>
              </p:cNvPr>
              <p:cNvSpPr/>
              <p:nvPr/>
            </p:nvSpPr>
            <p:spPr>
              <a:xfrm flipH="1">
                <a:off x="7527301" y="3379081"/>
                <a:ext cx="106564" cy="998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D37082-267A-4259-AFBD-44C1DCFA1775}"/>
                </a:ext>
              </a:extLst>
            </p:cNvPr>
            <p:cNvCxnSpPr>
              <a:cxnSpLocks/>
              <a:stCxn id="50" idx="5"/>
              <a:endCxn id="49" idx="3"/>
            </p:cNvCxnSpPr>
            <p:nvPr/>
          </p:nvCxnSpPr>
          <p:spPr>
            <a:xfrm flipH="1">
              <a:off x="8140153" y="3464298"/>
              <a:ext cx="1475981" cy="14783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E712B6-5F34-4ED7-9F23-9074DE892EE0}"/>
                </a:ext>
              </a:extLst>
            </p:cNvPr>
            <p:cNvSpPr/>
            <p:nvPr/>
          </p:nvSpPr>
          <p:spPr>
            <a:xfrm>
              <a:off x="982976" y="2808007"/>
              <a:ext cx="1241987" cy="124198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83CE18-A8BB-4CB3-93FB-879A1A636944}"/>
                </a:ext>
              </a:extLst>
            </p:cNvPr>
            <p:cNvSpPr/>
            <p:nvPr/>
          </p:nvSpPr>
          <p:spPr>
            <a:xfrm flipH="1">
              <a:off x="1530797" y="3360446"/>
              <a:ext cx="109728" cy="1005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266033-6EC2-4666-8926-34BD188E550A}"/>
                </a:ext>
              </a:extLst>
            </p:cNvPr>
            <p:cNvSpPr txBox="1"/>
            <p:nvPr/>
          </p:nvSpPr>
          <p:spPr>
            <a:xfrm rot="18900000">
              <a:off x="991370" y="3383671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/>
                <a:t>4.8mm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6A52C8-6661-41A1-B35D-4057BA044521}"/>
                </a:ext>
              </a:extLst>
            </p:cNvPr>
            <p:cNvSpPr txBox="1"/>
            <p:nvPr/>
          </p:nvSpPr>
          <p:spPr>
            <a:xfrm rot="18900000">
              <a:off x="8440530" y="3911493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30.4mm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8BC585-BA1A-4990-951A-3066F98E9ABB}"/>
                </a:ext>
              </a:extLst>
            </p:cNvPr>
            <p:cNvCxnSpPr>
              <a:cxnSpLocks/>
              <a:stCxn id="50" idx="6"/>
              <a:endCxn id="48" idx="2"/>
            </p:cNvCxnSpPr>
            <p:nvPr/>
          </p:nvCxnSpPr>
          <p:spPr>
            <a:xfrm flipH="1" flipV="1">
              <a:off x="1640525" y="3410738"/>
              <a:ext cx="7960003" cy="182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525BE12-9D7A-4993-82B2-6A7308EF2DEB}"/>
                </a:ext>
              </a:extLst>
            </p:cNvPr>
            <p:cNvSpPr/>
            <p:nvPr/>
          </p:nvSpPr>
          <p:spPr>
            <a:xfrm rot="16200000">
              <a:off x="996989" y="2761934"/>
              <a:ext cx="1241988" cy="1334134"/>
            </a:xfrm>
            <a:prstGeom prst="arc">
              <a:avLst>
                <a:gd name="adj1" fmla="val 11460993"/>
                <a:gd name="adj2" fmla="val 21001415"/>
              </a:avLst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FB85B2-BA4B-4510-8DFB-469E3FE55468}"/>
                </a:ext>
              </a:extLst>
            </p:cNvPr>
            <p:cNvSpPr txBox="1"/>
            <p:nvPr/>
          </p:nvSpPr>
          <p:spPr>
            <a:xfrm>
              <a:off x="4585070" y="314267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87mm</a:t>
              </a: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4614F-85A6-427B-BFE6-457E0E8B1B35}"/>
                </a:ext>
              </a:extLst>
            </p:cNvPr>
            <p:cNvSpPr/>
            <p:nvPr/>
          </p:nvSpPr>
          <p:spPr>
            <a:xfrm rot="5400000">
              <a:off x="7504019" y="1258060"/>
              <a:ext cx="4281268" cy="4341880"/>
            </a:xfrm>
            <a:prstGeom prst="arc">
              <a:avLst>
                <a:gd name="adj1" fmla="val 10144092"/>
                <a:gd name="adj2" fmla="val 493321"/>
              </a:avLst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7AA4C2-83A0-41F4-842D-CD2D7D177CD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V="1">
              <a:off x="1510184" y="1326162"/>
              <a:ext cx="7728316" cy="1490007"/>
            </a:xfrm>
            <a:prstGeom prst="line">
              <a:avLst/>
            </a:prstGeom>
            <a:ln w="76200">
              <a:solidFill>
                <a:srgbClr val="50504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B8E316C-03C5-41F0-A341-5235CE66148F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>
              <a:off x="1499026" y="4040041"/>
              <a:ext cx="7839410" cy="1508191"/>
            </a:xfrm>
            <a:prstGeom prst="line">
              <a:avLst/>
            </a:prstGeom>
            <a:ln w="76200">
              <a:solidFill>
                <a:srgbClr val="5050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BE7C927-D56A-49EE-A29C-9C6D6BCC32D0}"/>
                </a:ext>
              </a:extLst>
            </p:cNvPr>
            <p:cNvCxnSpPr>
              <a:cxnSpLocks/>
              <a:stCxn id="48" idx="5"/>
              <a:endCxn id="47" idx="3"/>
            </p:cNvCxnSpPr>
            <p:nvPr/>
          </p:nvCxnSpPr>
          <p:spPr>
            <a:xfrm flipH="1">
              <a:off x="1164861" y="3446300"/>
              <a:ext cx="382005" cy="4218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9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C79F3-EF46-4C24-B91F-FF5EB84784E6}"/>
              </a:ext>
            </a:extLst>
          </p:cNvPr>
          <p:cNvGrpSpPr/>
          <p:nvPr/>
        </p:nvGrpSpPr>
        <p:grpSpPr>
          <a:xfrm>
            <a:off x="834845" y="1283961"/>
            <a:ext cx="11020888" cy="4290078"/>
            <a:chOff x="834845" y="1745565"/>
            <a:chExt cx="11020888" cy="429007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540A02-B619-4957-9631-1E4F04A599DB}"/>
                </a:ext>
              </a:extLst>
            </p:cNvPr>
            <p:cNvGrpSpPr/>
            <p:nvPr/>
          </p:nvGrpSpPr>
          <p:grpSpPr>
            <a:xfrm>
              <a:off x="950916" y="1745565"/>
              <a:ext cx="10864677" cy="4290078"/>
              <a:chOff x="950916" y="1745565"/>
              <a:chExt cx="10864677" cy="429007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26885F0-8556-435B-8911-718E95978462}"/>
                  </a:ext>
                </a:extLst>
              </p:cNvPr>
              <p:cNvGrpSpPr/>
              <p:nvPr/>
            </p:nvGrpSpPr>
            <p:grpSpPr>
              <a:xfrm>
                <a:off x="950916" y="1745566"/>
                <a:ext cx="10864677" cy="4290077"/>
                <a:chOff x="950916" y="1288366"/>
                <a:chExt cx="10864677" cy="429007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92328FE-FA65-4ED9-BC23-48D81A06A7D1}"/>
                    </a:ext>
                  </a:extLst>
                </p:cNvPr>
                <p:cNvGrpSpPr/>
                <p:nvPr/>
              </p:nvGrpSpPr>
              <p:grpSpPr>
                <a:xfrm>
                  <a:off x="7517497" y="1297175"/>
                  <a:ext cx="4281268" cy="4281268"/>
                  <a:chOff x="5439949" y="1288366"/>
                  <a:chExt cx="4281268" cy="4281268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02B2F82-90D4-4DA1-961E-60D070228260}"/>
                      </a:ext>
                    </a:extLst>
                  </p:cNvPr>
                  <p:cNvSpPr/>
                  <p:nvPr/>
                </p:nvSpPr>
                <p:spPr>
                  <a:xfrm>
                    <a:off x="5439949" y="1288366"/>
                    <a:ext cx="4281268" cy="42812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rgbClr val="505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FC3B22C-A09C-478C-8B1D-3B498598AF04}"/>
                      </a:ext>
                    </a:extLst>
                  </p:cNvPr>
                  <p:cNvSpPr/>
                  <p:nvPr/>
                </p:nvSpPr>
                <p:spPr>
                  <a:xfrm flipH="1">
                    <a:off x="7527301" y="3379081"/>
                    <a:ext cx="106564" cy="998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0E712B6-5F34-4ED7-9F23-9074DE892EE0}"/>
                    </a:ext>
                  </a:extLst>
                </p:cNvPr>
                <p:cNvSpPr/>
                <p:nvPr/>
              </p:nvSpPr>
              <p:spPr>
                <a:xfrm>
                  <a:off x="982976" y="2808007"/>
                  <a:ext cx="1241987" cy="1241986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rgbClr val="5050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A83CE18-A8BB-4CB3-93FB-879A1A636944}"/>
                    </a:ext>
                  </a:extLst>
                </p:cNvPr>
                <p:cNvSpPr/>
                <p:nvPr/>
              </p:nvSpPr>
              <p:spPr>
                <a:xfrm flipH="1">
                  <a:off x="1530797" y="3360446"/>
                  <a:ext cx="109728" cy="1097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68BC585-BA1A-4990-951A-3066F98E9ABB}"/>
                    </a:ext>
                  </a:extLst>
                </p:cNvPr>
                <p:cNvCxnSpPr>
                  <a:cxnSpLocks/>
                  <a:stCxn id="50" idx="6"/>
                  <a:endCxn id="48" idx="2"/>
                </p:cNvCxnSpPr>
                <p:nvPr/>
              </p:nvCxnSpPr>
              <p:spPr>
                <a:xfrm flipH="1" flipV="1">
                  <a:off x="1640525" y="3415310"/>
                  <a:ext cx="7964324" cy="224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lgDash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1525BE12-9D7A-4993-82B2-6A7308EF2DEB}"/>
                    </a:ext>
                  </a:extLst>
                </p:cNvPr>
                <p:cNvSpPr/>
                <p:nvPr/>
              </p:nvSpPr>
              <p:spPr>
                <a:xfrm rot="16200000">
                  <a:off x="996989" y="2761934"/>
                  <a:ext cx="1241988" cy="1334134"/>
                </a:xfrm>
                <a:prstGeom prst="arc">
                  <a:avLst>
                    <a:gd name="adj1" fmla="val 11460993"/>
                    <a:gd name="adj2" fmla="val 20781662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1FB85B2-BA4B-4510-8DFB-469E3FE55468}"/>
                    </a:ext>
                  </a:extLst>
                </p:cNvPr>
                <p:cNvSpPr txBox="1"/>
                <p:nvPr/>
              </p:nvSpPr>
              <p:spPr>
                <a:xfrm>
                  <a:off x="4585070" y="3142672"/>
                  <a:ext cx="7264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90mm</a:t>
                  </a:r>
                  <a:endParaRPr lang="pt-BR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43C4614F-85A6-427B-BFE6-457E0E8B1B35}"/>
                    </a:ext>
                  </a:extLst>
                </p:cNvPr>
                <p:cNvSpPr/>
                <p:nvPr/>
              </p:nvSpPr>
              <p:spPr>
                <a:xfrm rot="5400000">
                  <a:off x="7504019" y="1258060"/>
                  <a:ext cx="4281268" cy="4341880"/>
                </a:xfrm>
                <a:prstGeom prst="arc">
                  <a:avLst>
                    <a:gd name="adj1" fmla="val 10124922"/>
                    <a:gd name="adj2" fmla="val 460705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27AA4C2-83A0-41F4-842D-CD2D7D177CD4}"/>
                    </a:ext>
                  </a:extLst>
                </p:cNvPr>
                <p:cNvCxnSpPr>
                  <a:cxnSpLocks/>
                  <a:stCxn id="40" idx="2"/>
                  <a:endCxn id="41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B8E316C-03C5-41F0-A341-5235CE66148F}"/>
                    </a:ext>
                  </a:extLst>
                </p:cNvPr>
                <p:cNvCxnSpPr>
                  <a:cxnSpLocks/>
                  <a:stCxn id="40" idx="0"/>
                  <a:endCxn id="41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4BC058-8F68-49B6-9086-1875014CADB0}"/>
                    </a:ext>
                  </a:extLst>
                </p:cNvPr>
                <p:cNvCxnSpPr>
                  <a:cxnSpLocks/>
                  <a:stCxn id="40" idx="2"/>
                </p:cNvCxnSpPr>
                <p:nvPr/>
              </p:nvCxnSpPr>
              <p:spPr>
                <a:xfrm>
                  <a:off x="1471005" y="2823268"/>
                  <a:ext cx="110145" cy="6009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9A173C5-6A76-409B-9BBC-002FC64C3061}"/>
                    </a:ext>
                  </a:extLst>
                </p:cNvPr>
                <p:cNvCxnSpPr>
                  <a:cxnSpLocks/>
                  <a:stCxn id="41" idx="0"/>
                </p:cNvCxnSpPr>
                <p:nvPr/>
              </p:nvCxnSpPr>
              <p:spPr>
                <a:xfrm>
                  <a:off x="9226768" y="1328398"/>
                  <a:ext cx="428407" cy="21037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FE5D940-6504-4058-ADDB-C8455EAD88C4}"/>
                    </a:ext>
                  </a:extLst>
                </p:cNvPr>
                <p:cNvCxnSpPr>
                  <a:cxnSpLocks/>
                  <a:stCxn id="40" idx="2"/>
                  <a:endCxn id="41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5A9910-E07D-4A3E-A05E-7795C5EF0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3182" y="1897234"/>
                  <a:ext cx="7734493" cy="14906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57DF550-B0AF-4E7F-8172-15F7B389CFB4}"/>
                    </a:ext>
                  </a:extLst>
                </p:cNvPr>
                <p:cNvSpPr/>
                <p:nvPr/>
              </p:nvSpPr>
              <p:spPr>
                <a:xfrm rot="20958573">
                  <a:off x="9086317" y="1363792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164D5C0-4684-4723-98E3-A4339E0CE715}"/>
                    </a:ext>
                  </a:extLst>
                </p:cNvPr>
                <p:cNvSpPr/>
                <p:nvPr/>
              </p:nvSpPr>
              <p:spPr>
                <a:xfrm rot="20964929">
                  <a:off x="9200712" y="1932598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98851EDC-BF66-4654-B6FA-DE0D3415559C}"/>
                    </a:ext>
                  </a:extLst>
                </p:cNvPr>
                <p:cNvSpPr/>
                <p:nvPr/>
              </p:nvSpPr>
              <p:spPr>
                <a:xfrm rot="16200000">
                  <a:off x="9333550" y="3150596"/>
                  <a:ext cx="521606" cy="521606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3629B88-63A4-49EE-8AEE-A48B66EF9C6A}"/>
                    </a:ext>
                  </a:extLst>
                </p:cNvPr>
                <p:cNvCxnSpPr>
                  <a:cxnSpLocks/>
                  <a:endCxn id="40" idx="0"/>
                </p:cNvCxnSpPr>
                <p:nvPr/>
              </p:nvCxnSpPr>
              <p:spPr>
                <a:xfrm flipH="1">
                  <a:off x="1499026" y="3414713"/>
                  <a:ext cx="86888" cy="6253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A85B76A-E147-4D02-AA5A-664FC71CAC4E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 flipH="1">
                  <a:off x="9358566" y="3429000"/>
                  <a:ext cx="296612" cy="21219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BB4B12A-7489-4E5A-A3BF-E7DBC5DD079A}"/>
                    </a:ext>
                  </a:extLst>
                </p:cNvPr>
                <p:cNvCxnSpPr>
                  <a:cxnSpLocks/>
                  <a:stCxn id="40" idx="0"/>
                  <a:endCxn id="41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4A8EA2B-8F99-4B81-82D5-78580909A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9016" y="3441183"/>
                  <a:ext cx="7848235" cy="149920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DBBDE3D-9FFA-4590-B6D3-C9C3F327C981}"/>
                    </a:ext>
                  </a:extLst>
                </p:cNvPr>
                <p:cNvSpPr/>
                <p:nvPr/>
              </p:nvSpPr>
              <p:spPr>
                <a:xfrm rot="496006">
                  <a:off x="9301281" y="4766341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139CF72-0B23-41BF-9B76-375ED41C9FA1}"/>
                    </a:ext>
                  </a:extLst>
                </p:cNvPr>
                <p:cNvSpPr/>
                <p:nvPr/>
              </p:nvSpPr>
              <p:spPr>
                <a:xfrm rot="496006">
                  <a:off x="9275087" y="4937790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C24070EC-EF3A-4F92-92B1-DE3B709B40D5}"/>
                    </a:ext>
                  </a:extLst>
                </p:cNvPr>
                <p:cNvSpPr/>
                <p:nvPr/>
              </p:nvSpPr>
              <p:spPr>
                <a:xfrm rot="10981300">
                  <a:off x="9338848" y="3220116"/>
                  <a:ext cx="521606" cy="521606"/>
                </a:xfrm>
                <a:prstGeom prst="arc">
                  <a:avLst>
                    <a:gd name="adj1" fmla="val 16011572"/>
                    <a:gd name="adj2" fmla="val 0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44760F2C-B71E-46CE-A2E1-32CD6592225A}"/>
                    </a:ext>
                  </a:extLst>
                </p:cNvPr>
                <p:cNvSpPr/>
                <p:nvPr/>
              </p:nvSpPr>
              <p:spPr>
                <a:xfrm rot="13670505">
                  <a:off x="1367582" y="3161323"/>
                  <a:ext cx="521606" cy="521606"/>
                </a:xfrm>
                <a:prstGeom prst="arc">
                  <a:avLst>
                    <a:gd name="adj1" fmla="val 14426078"/>
                    <a:gd name="adj2" fmla="val 1273976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Arc 127">
                  <a:extLst>
                    <a:ext uri="{FF2B5EF4-FFF2-40B4-BE49-F238E27FC236}">
                      <a16:creationId xmlns:a16="http://schemas.microsoft.com/office/drawing/2014/main" id="{EAC0E5F4-5AB4-4BEE-8CFF-2244190A330D}"/>
                    </a:ext>
                  </a:extLst>
                </p:cNvPr>
                <p:cNvSpPr/>
                <p:nvPr/>
              </p:nvSpPr>
              <p:spPr>
                <a:xfrm rot="2978751">
                  <a:off x="9440367" y="3173066"/>
                  <a:ext cx="521606" cy="521606"/>
                </a:xfrm>
                <a:prstGeom prst="arc">
                  <a:avLst>
                    <a:gd name="adj1" fmla="val 12139765"/>
                    <a:gd name="adj2" fmla="val 3416839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6127D7F6-83A4-4771-9BB0-BF9BD38C3B02}"/>
                    </a:ext>
                  </a:extLst>
                </p:cNvPr>
                <p:cNvSpPr/>
                <p:nvPr/>
              </p:nvSpPr>
              <p:spPr>
                <a:xfrm rot="16200000">
                  <a:off x="997655" y="2766069"/>
                  <a:ext cx="1241988" cy="1334134"/>
                </a:xfrm>
                <a:prstGeom prst="arc">
                  <a:avLst>
                    <a:gd name="adj1" fmla="val 11460991"/>
                    <a:gd name="adj2" fmla="val 20781662"/>
                  </a:avLst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4B32043-689D-4421-8ED7-96BBD4611C02}"/>
                    </a:ext>
                  </a:extLst>
                </p:cNvPr>
                <p:cNvSpPr txBox="1"/>
                <p:nvPr/>
              </p:nvSpPr>
              <p:spPr>
                <a:xfrm rot="20865297">
                  <a:off x="1475060" y="2937038"/>
                  <a:ext cx="5982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050" b="1" dirty="0">
                      <a:solidFill>
                        <a:srgbClr val="FF0000"/>
                      </a:solidFill>
                    </a:rPr>
                    <a:t>4.8mm</a:t>
                  </a:r>
                  <a:endParaRPr lang="pt-BR" sz="9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37464CE-E9B3-4AC8-8C89-8AAC620A4FE0}"/>
                    </a:ext>
                  </a:extLst>
                </p:cNvPr>
                <p:cNvSpPr txBox="1"/>
                <p:nvPr/>
              </p:nvSpPr>
              <p:spPr>
                <a:xfrm rot="20865297">
                  <a:off x="9282892" y="1412269"/>
                  <a:ext cx="7072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FF0000"/>
                      </a:solidFill>
                    </a:rPr>
                    <a:t>4.8mm</a:t>
                  </a:r>
                  <a:endParaRPr lang="pt-BR" sz="9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76ED3FC-DF11-41E6-8298-EDA0181848DD}"/>
                    </a:ext>
                  </a:extLst>
                </p:cNvPr>
                <p:cNvSpPr txBox="1"/>
                <p:nvPr/>
              </p:nvSpPr>
              <p:spPr>
                <a:xfrm rot="20865297">
                  <a:off x="9482197" y="2393450"/>
                  <a:ext cx="7986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FF0000"/>
                      </a:solidFill>
                    </a:rPr>
                    <a:t>25.6mm</a:t>
                  </a:r>
                  <a:endParaRPr lang="pt-BR" sz="11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B2C77D5-C68E-4D86-AAED-5300DA4F1CC4}"/>
                    </a:ext>
                  </a:extLst>
                </p:cNvPr>
                <p:cNvSpPr txBox="1"/>
                <p:nvPr/>
              </p:nvSpPr>
              <p:spPr>
                <a:xfrm rot="21063072">
                  <a:off x="4799070" y="180221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X</a:t>
                  </a:r>
                  <a:endParaRPr lang="pt-BR" sz="12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E533E1EF-9E75-415A-86CA-C7B0C9EDB8F1}"/>
                  </a:ext>
                </a:extLst>
              </p:cNvPr>
              <p:cNvSpPr/>
              <p:nvPr/>
            </p:nvSpPr>
            <p:spPr>
              <a:xfrm>
                <a:off x="7522089" y="1745565"/>
                <a:ext cx="4293503" cy="4281269"/>
              </a:xfrm>
              <a:prstGeom prst="arc">
                <a:avLst>
                  <a:gd name="adj1" fmla="val 15522116"/>
                  <a:gd name="adj2" fmla="val 5890124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EDD9E7-CC26-4792-B288-659AFCEE1B0A}"/>
                    </a:ext>
                  </a:extLst>
                </p:cNvPr>
                <p:cNvSpPr txBox="1"/>
                <p:nvPr/>
              </p:nvSpPr>
              <p:spPr>
                <a:xfrm>
                  <a:off x="9108631" y="3316552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EDD9E7-CC26-4792-B288-659AFCEE1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631" y="3316552"/>
                  <a:ext cx="335861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812BF8F-20BF-4FEE-B699-AA930DB5D996}"/>
                    </a:ext>
                  </a:extLst>
                </p:cNvPr>
                <p:cNvSpPr txBox="1"/>
                <p:nvPr/>
              </p:nvSpPr>
              <p:spPr>
                <a:xfrm>
                  <a:off x="875931" y="3749888"/>
                  <a:ext cx="60647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812BF8F-20BF-4FEE-B699-AA930DB5D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31" y="3749888"/>
                  <a:ext cx="606477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3ED28A1-37EF-4252-9F2D-21E64A757588}"/>
                    </a:ext>
                  </a:extLst>
                </p:cNvPr>
                <p:cNvSpPr txBox="1"/>
                <p:nvPr/>
              </p:nvSpPr>
              <p:spPr>
                <a:xfrm>
                  <a:off x="10006249" y="3639977"/>
                  <a:ext cx="35227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3ED28A1-37EF-4252-9F2D-21E64A757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6249" y="3639977"/>
                  <a:ext cx="352276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D9B8BC4-16E5-4C0A-A5E7-17BD0ABEA611}"/>
                    </a:ext>
                  </a:extLst>
                </p:cNvPr>
                <p:cNvSpPr txBox="1"/>
                <p:nvPr/>
              </p:nvSpPr>
              <p:spPr>
                <a:xfrm>
                  <a:off x="11364060" y="1975065"/>
                  <a:ext cx="49167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D9B8BC4-16E5-4C0A-A5E7-17BD0ABE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4060" y="1975065"/>
                  <a:ext cx="491673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F6635DB-D413-4482-83C8-023B691BD83B}"/>
                    </a:ext>
                  </a:extLst>
                </p:cNvPr>
                <p:cNvSpPr txBox="1"/>
                <p:nvPr/>
              </p:nvSpPr>
              <p:spPr>
                <a:xfrm>
                  <a:off x="834845" y="2742224"/>
                  <a:ext cx="50116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F6635DB-D413-4482-83C8-023B691B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45" y="2742224"/>
                  <a:ext cx="501163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562162-963A-48E9-8CF3-F9EC2CE986AA}"/>
                    </a:ext>
                  </a:extLst>
                </p:cNvPr>
                <p:cNvSpPr txBox="1"/>
                <p:nvPr/>
              </p:nvSpPr>
              <p:spPr>
                <a:xfrm>
                  <a:off x="9108631" y="4100251"/>
                  <a:ext cx="3358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200" i="1" smtClean="0">
                            <a:solidFill>
                              <a:srgbClr val="1B0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3200" dirty="0">
                    <a:solidFill>
                      <a:srgbClr val="1B09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562162-963A-48E9-8CF3-F9EC2CE98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631" y="4100251"/>
                  <a:ext cx="335861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02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1030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DA TRASMISSÃO POR POLIA E CORREIA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984222-C4EB-4C7E-8050-F73BA3979AC7}"/>
              </a:ext>
            </a:extLst>
          </p:cNvPr>
          <p:cNvGrpSpPr/>
          <p:nvPr/>
        </p:nvGrpSpPr>
        <p:grpSpPr>
          <a:xfrm>
            <a:off x="1938694" y="1077788"/>
            <a:ext cx="3167774" cy="1515026"/>
            <a:chOff x="1122617" y="1266274"/>
            <a:chExt cx="3167774" cy="15150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24E324-0BDA-422F-8B9F-C6D9BDD5B754}"/>
                </a:ext>
              </a:extLst>
            </p:cNvPr>
            <p:cNvGrpSpPr/>
            <p:nvPr/>
          </p:nvGrpSpPr>
          <p:grpSpPr>
            <a:xfrm>
              <a:off x="1238870" y="1441206"/>
              <a:ext cx="2950790" cy="1165162"/>
              <a:chOff x="950916" y="1745565"/>
              <a:chExt cx="10864677" cy="429007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B546CB8-0F4B-4EC5-AEF0-2D79D914515D}"/>
                  </a:ext>
                </a:extLst>
              </p:cNvPr>
              <p:cNvGrpSpPr/>
              <p:nvPr/>
            </p:nvGrpSpPr>
            <p:grpSpPr>
              <a:xfrm>
                <a:off x="950916" y="1745566"/>
                <a:ext cx="10864677" cy="4290077"/>
                <a:chOff x="950916" y="1288366"/>
                <a:chExt cx="10864677" cy="429007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AF1CBCE-965A-4156-BA22-9A99D3AF0924}"/>
                    </a:ext>
                  </a:extLst>
                </p:cNvPr>
                <p:cNvGrpSpPr/>
                <p:nvPr/>
              </p:nvGrpSpPr>
              <p:grpSpPr>
                <a:xfrm>
                  <a:off x="7517497" y="1297175"/>
                  <a:ext cx="4281268" cy="4281268"/>
                  <a:chOff x="5439949" y="1288366"/>
                  <a:chExt cx="4281268" cy="4281268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68E8AF32-FE1D-429B-A611-CF45BC9EE2BF}"/>
                      </a:ext>
                    </a:extLst>
                  </p:cNvPr>
                  <p:cNvSpPr/>
                  <p:nvPr/>
                </p:nvSpPr>
                <p:spPr>
                  <a:xfrm>
                    <a:off x="5439949" y="1288366"/>
                    <a:ext cx="4281268" cy="4281268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rgbClr val="505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34C7FEB-F2D2-43AD-A464-F0895ACDE771}"/>
                      </a:ext>
                    </a:extLst>
                  </p:cNvPr>
                  <p:cNvSpPr/>
                  <p:nvPr/>
                </p:nvSpPr>
                <p:spPr>
                  <a:xfrm flipH="1">
                    <a:off x="7527301" y="3379081"/>
                    <a:ext cx="106564" cy="998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9F6C712-9810-4D54-8CC8-D7B7DF37768E}"/>
                    </a:ext>
                  </a:extLst>
                </p:cNvPr>
                <p:cNvSpPr/>
                <p:nvPr/>
              </p:nvSpPr>
              <p:spPr>
                <a:xfrm>
                  <a:off x="982976" y="2808007"/>
                  <a:ext cx="1241987" cy="1241986"/>
                </a:xfrm>
                <a:prstGeom prst="ellipse">
                  <a:avLst/>
                </a:prstGeom>
                <a:solidFill>
                  <a:schemeClr val="bg2"/>
                </a:solidFill>
                <a:ln w="28575">
                  <a:solidFill>
                    <a:srgbClr val="5050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62B5C0C-DEB9-4689-BDBF-BBFA44D0E1D1}"/>
                    </a:ext>
                  </a:extLst>
                </p:cNvPr>
                <p:cNvSpPr/>
                <p:nvPr/>
              </p:nvSpPr>
              <p:spPr>
                <a:xfrm flipH="1">
                  <a:off x="1530797" y="3360446"/>
                  <a:ext cx="109728" cy="1097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D4D2A4-F9E3-4B18-845A-A92E5447B16B}"/>
                    </a:ext>
                  </a:extLst>
                </p:cNvPr>
                <p:cNvCxnSpPr>
                  <a:cxnSpLocks/>
                  <a:stCxn id="52" idx="6"/>
                  <a:endCxn id="23" idx="2"/>
                </p:cNvCxnSpPr>
                <p:nvPr/>
              </p:nvCxnSpPr>
              <p:spPr>
                <a:xfrm flipH="1" flipV="1">
                  <a:off x="1640525" y="3415310"/>
                  <a:ext cx="7964324" cy="224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lgDash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0E3ABEAB-D5AD-4122-94AE-90293F93C59E}"/>
                    </a:ext>
                  </a:extLst>
                </p:cNvPr>
                <p:cNvSpPr/>
                <p:nvPr/>
              </p:nvSpPr>
              <p:spPr>
                <a:xfrm rot="16200000">
                  <a:off x="996989" y="2761934"/>
                  <a:ext cx="1241988" cy="1334134"/>
                </a:xfrm>
                <a:prstGeom prst="arc">
                  <a:avLst>
                    <a:gd name="adj1" fmla="val 11460993"/>
                    <a:gd name="adj2" fmla="val 20781662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9078DE95-905C-4972-B4AB-84BE1AC82E5F}"/>
                    </a:ext>
                  </a:extLst>
                </p:cNvPr>
                <p:cNvSpPr/>
                <p:nvPr/>
              </p:nvSpPr>
              <p:spPr>
                <a:xfrm rot="5400000">
                  <a:off x="7504019" y="1258060"/>
                  <a:ext cx="4281268" cy="4341880"/>
                </a:xfrm>
                <a:prstGeom prst="arc">
                  <a:avLst>
                    <a:gd name="adj1" fmla="val 10124922"/>
                    <a:gd name="adj2" fmla="val 460705"/>
                  </a:avLst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AA56F53-EBFE-41B7-BC58-0E9B2A4B3C02}"/>
                    </a:ext>
                  </a:extLst>
                </p:cNvPr>
                <p:cNvCxnSpPr>
                  <a:cxnSpLocks/>
                  <a:stCxn id="25" idx="2"/>
                  <a:endCxn id="27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6AB29D-843E-410A-BB0B-9B3451D03929}"/>
                    </a:ext>
                  </a:extLst>
                </p:cNvPr>
                <p:cNvCxnSpPr>
                  <a:cxnSpLocks/>
                  <a:stCxn id="25" idx="0"/>
                  <a:endCxn id="27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76200">
                  <a:solidFill>
                    <a:srgbClr val="50504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AF5EC03-4202-4298-8145-7E944645277F}"/>
                    </a:ext>
                  </a:extLst>
                </p:cNvPr>
                <p:cNvCxnSpPr>
                  <a:cxnSpLocks/>
                  <a:stCxn id="25" idx="2"/>
                </p:cNvCxnSpPr>
                <p:nvPr/>
              </p:nvCxnSpPr>
              <p:spPr>
                <a:xfrm>
                  <a:off x="1471005" y="2823268"/>
                  <a:ext cx="110145" cy="6009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2AEB1CE-4993-44BA-B67C-CA86A7216DAC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>
                  <a:off x="9226768" y="1328398"/>
                  <a:ext cx="428407" cy="21037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776AADB-D7EC-4676-AE5F-34830F585A05}"/>
                    </a:ext>
                  </a:extLst>
                </p:cNvPr>
                <p:cNvCxnSpPr>
                  <a:cxnSpLocks/>
                  <a:stCxn id="25" idx="2"/>
                  <a:endCxn id="27" idx="0"/>
                </p:cNvCxnSpPr>
                <p:nvPr/>
              </p:nvCxnSpPr>
              <p:spPr>
                <a:xfrm flipV="1">
                  <a:off x="1471005" y="1328398"/>
                  <a:ext cx="7755763" cy="149487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A91A82-5BEF-4DF3-BCA6-F09E7509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3182" y="1897234"/>
                  <a:ext cx="7734493" cy="14906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71B5A86-159A-4CEA-9C9E-979F59124981}"/>
                    </a:ext>
                  </a:extLst>
                </p:cNvPr>
                <p:cNvSpPr/>
                <p:nvPr/>
              </p:nvSpPr>
              <p:spPr>
                <a:xfrm rot="20958573">
                  <a:off x="9086317" y="1363792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604260A-2751-4B08-811E-CA5C2C27025F}"/>
                    </a:ext>
                  </a:extLst>
                </p:cNvPr>
                <p:cNvSpPr/>
                <p:nvPr/>
              </p:nvSpPr>
              <p:spPr>
                <a:xfrm rot="20964929">
                  <a:off x="9200712" y="1932598"/>
                  <a:ext cx="142124" cy="142124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D0D1DC4-6252-4209-A1C4-A6737B26F09E}"/>
                    </a:ext>
                  </a:extLst>
                </p:cNvPr>
                <p:cNvSpPr/>
                <p:nvPr/>
              </p:nvSpPr>
              <p:spPr>
                <a:xfrm rot="16200000">
                  <a:off x="9333550" y="3150596"/>
                  <a:ext cx="521606" cy="521606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0BFA264-1E24-4F83-B8CF-7B8D8850E2DE}"/>
                    </a:ext>
                  </a:extLst>
                </p:cNvPr>
                <p:cNvCxnSpPr>
                  <a:cxnSpLocks/>
                  <a:endCxn id="25" idx="0"/>
                </p:cNvCxnSpPr>
                <p:nvPr/>
              </p:nvCxnSpPr>
              <p:spPr>
                <a:xfrm flipH="1">
                  <a:off x="1499026" y="3414713"/>
                  <a:ext cx="86888" cy="6253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5A36C5-04FB-44B8-8302-A8D100DA7B69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H="1">
                  <a:off x="9358566" y="3429000"/>
                  <a:ext cx="296612" cy="212196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50901A-52FB-4DFD-BD44-C430E2D283DD}"/>
                    </a:ext>
                  </a:extLst>
                </p:cNvPr>
                <p:cNvCxnSpPr>
                  <a:cxnSpLocks/>
                  <a:stCxn id="25" idx="0"/>
                  <a:endCxn id="27" idx="2"/>
                </p:cNvCxnSpPr>
                <p:nvPr/>
              </p:nvCxnSpPr>
              <p:spPr>
                <a:xfrm>
                  <a:off x="1499026" y="4040041"/>
                  <a:ext cx="7859540" cy="151092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DBCD543-1976-4913-99E6-C93495EBB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9016" y="3441183"/>
                  <a:ext cx="7848235" cy="149920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AECFE1C-EF68-40E9-AE6E-0142AB62DC0F}"/>
                    </a:ext>
                  </a:extLst>
                </p:cNvPr>
                <p:cNvSpPr/>
                <p:nvPr/>
              </p:nvSpPr>
              <p:spPr>
                <a:xfrm rot="496006">
                  <a:off x="9301281" y="4766341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7ED6B75-D594-4DD7-8569-FDF8E9909371}"/>
                    </a:ext>
                  </a:extLst>
                </p:cNvPr>
                <p:cNvSpPr/>
                <p:nvPr/>
              </p:nvSpPr>
              <p:spPr>
                <a:xfrm rot="496006">
                  <a:off x="9275087" y="4937790"/>
                  <a:ext cx="140772" cy="140772"/>
                </a:xfrm>
                <a:prstGeom prst="rect">
                  <a:avLst/>
                </a:prstGeom>
                <a:noFill/>
                <a:ln w="19050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44CA1A80-98D4-4DBD-8FF5-B12317407931}"/>
                    </a:ext>
                  </a:extLst>
                </p:cNvPr>
                <p:cNvSpPr/>
                <p:nvPr/>
              </p:nvSpPr>
              <p:spPr>
                <a:xfrm rot="10981300">
                  <a:off x="9338848" y="3220116"/>
                  <a:ext cx="521606" cy="521606"/>
                </a:xfrm>
                <a:prstGeom prst="arc">
                  <a:avLst>
                    <a:gd name="adj1" fmla="val 16011572"/>
                    <a:gd name="adj2" fmla="val 0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E19FD2D4-8757-4499-BD9B-06B8B3B20FDB}"/>
                    </a:ext>
                  </a:extLst>
                </p:cNvPr>
                <p:cNvSpPr/>
                <p:nvPr/>
              </p:nvSpPr>
              <p:spPr>
                <a:xfrm rot="13670505">
                  <a:off x="1367582" y="3161323"/>
                  <a:ext cx="521606" cy="521606"/>
                </a:xfrm>
                <a:prstGeom prst="arc">
                  <a:avLst>
                    <a:gd name="adj1" fmla="val 14426078"/>
                    <a:gd name="adj2" fmla="val 1273976"/>
                  </a:avLst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6AFC8BA5-D499-4B18-85D0-4BE992780073}"/>
                    </a:ext>
                  </a:extLst>
                </p:cNvPr>
                <p:cNvSpPr/>
                <p:nvPr/>
              </p:nvSpPr>
              <p:spPr>
                <a:xfrm rot="2978751">
                  <a:off x="9440367" y="3173066"/>
                  <a:ext cx="521606" cy="521606"/>
                </a:xfrm>
                <a:prstGeom prst="arc">
                  <a:avLst>
                    <a:gd name="adj1" fmla="val 12139765"/>
                    <a:gd name="adj2" fmla="val 3416839"/>
                  </a:avLst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423CAD2C-1C4B-41B6-8A53-66E213CDE773}"/>
                    </a:ext>
                  </a:extLst>
                </p:cNvPr>
                <p:cNvSpPr/>
                <p:nvPr/>
              </p:nvSpPr>
              <p:spPr>
                <a:xfrm rot="16200000">
                  <a:off x="997655" y="2766069"/>
                  <a:ext cx="1241988" cy="1334134"/>
                </a:xfrm>
                <a:prstGeom prst="arc">
                  <a:avLst>
                    <a:gd name="adj1" fmla="val 11460991"/>
                    <a:gd name="adj2" fmla="val 20781662"/>
                  </a:avLst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A1DB09-9BD5-499A-9435-874A6B98B7D5}"/>
                  </a:ext>
                </a:extLst>
              </p:cNvPr>
              <p:cNvSpPr/>
              <p:nvPr/>
            </p:nvSpPr>
            <p:spPr>
              <a:xfrm>
                <a:off x="7522089" y="1745565"/>
                <a:ext cx="4293503" cy="4281269"/>
              </a:xfrm>
              <a:prstGeom prst="arc">
                <a:avLst>
                  <a:gd name="adj1" fmla="val 15522116"/>
                  <a:gd name="adj2" fmla="val 5890124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A6190E-A36E-467E-AFA9-D839763BC9F5}"/>
                </a:ext>
              </a:extLst>
            </p:cNvPr>
            <p:cNvSpPr/>
            <p:nvPr/>
          </p:nvSpPr>
          <p:spPr>
            <a:xfrm>
              <a:off x="1122617" y="1266274"/>
              <a:ext cx="3167774" cy="1515026"/>
            </a:xfrm>
            <a:prstGeom prst="roundRect">
              <a:avLst/>
            </a:prstGeom>
            <a:noFill/>
            <a:ln w="38100">
              <a:solidFill>
                <a:srgbClr val="DD2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756E1F-930C-4FD9-A963-B90C1058B860}"/>
              </a:ext>
            </a:extLst>
          </p:cNvPr>
          <p:cNvGrpSpPr/>
          <p:nvPr/>
        </p:nvGrpSpPr>
        <p:grpSpPr>
          <a:xfrm>
            <a:off x="949162" y="2893818"/>
            <a:ext cx="5146838" cy="3573430"/>
            <a:chOff x="1039756" y="2893676"/>
            <a:chExt cx="5146838" cy="357343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2F43A4C-72B8-4561-82A8-6B90FF6810FC}"/>
                </a:ext>
              </a:extLst>
            </p:cNvPr>
            <p:cNvSpPr/>
            <p:nvPr/>
          </p:nvSpPr>
          <p:spPr>
            <a:xfrm>
              <a:off x="1039756" y="2893676"/>
              <a:ext cx="5146838" cy="3573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5D6823-8F9C-460D-B937-ADDFC66740FF}"/>
                </a:ext>
              </a:extLst>
            </p:cNvPr>
            <p:cNvGrpSpPr/>
            <p:nvPr/>
          </p:nvGrpSpPr>
          <p:grpSpPr>
            <a:xfrm>
              <a:off x="1277161" y="2939047"/>
              <a:ext cx="4593932" cy="3440064"/>
              <a:chOff x="933796" y="2939047"/>
              <a:chExt cx="4593932" cy="34400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E5A660F-9F29-4ABE-B670-8D7C41805C06}"/>
                  </a:ext>
                </a:extLst>
              </p:cNvPr>
              <p:cNvGrpSpPr/>
              <p:nvPr/>
            </p:nvGrpSpPr>
            <p:grpSpPr>
              <a:xfrm>
                <a:off x="957985" y="2939047"/>
                <a:ext cx="4569743" cy="1820710"/>
                <a:chOff x="6009774" y="3464151"/>
                <a:chExt cx="4569743" cy="18207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72CECE72-E5EE-4451-949D-6DFC43D42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774" y="3813695"/>
                      <a:ext cx="2341384" cy="362213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≅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739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oMath>
                        </m:oMathPara>
                      </a14:m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72CECE72-E5EE-4451-949D-6DFC43D424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09774" y="3813695"/>
                      <a:ext cx="2341384" cy="362213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A7DA7B8-F4AA-4E4B-A9FE-71B1DBFB44DA}"/>
                    </a:ext>
                  </a:extLst>
                </p:cNvPr>
                <p:cNvGrpSpPr/>
                <p:nvPr/>
              </p:nvGrpSpPr>
              <p:grpSpPr>
                <a:xfrm>
                  <a:off x="8611904" y="3464151"/>
                  <a:ext cx="1967613" cy="1820710"/>
                  <a:chOff x="8581527" y="1204593"/>
                  <a:chExt cx="1967613" cy="1820710"/>
                </a:xfrm>
              </p:grpSpPr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A92AD268-8E89-443B-96A0-FE797F16F691}"/>
                      </a:ext>
                    </a:extLst>
                  </p:cNvPr>
                  <p:cNvSpPr/>
                  <p:nvPr/>
                </p:nvSpPr>
                <p:spPr>
                  <a:xfrm rot="13486020">
                    <a:off x="9110339" y="1880889"/>
                    <a:ext cx="704680" cy="704680"/>
                  </a:xfrm>
                  <a:prstGeom prst="arc">
                    <a:avLst>
                      <a:gd name="adj1" fmla="val 15487810"/>
                      <a:gd name="adj2" fmla="val 769030"/>
                    </a:avLst>
                  </a:prstGeom>
                  <a:ln w="28575">
                    <a:solidFill>
                      <a:srgbClr val="1B09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5F4ACBDE-5106-47D9-9256-C7FF5CC193B3}"/>
                      </a:ext>
                    </a:extLst>
                  </p:cNvPr>
                  <p:cNvSpPr/>
                  <p:nvPr/>
                </p:nvSpPr>
                <p:spPr>
                  <a:xfrm>
                    <a:off x="8581527" y="1351789"/>
                    <a:ext cx="1673514" cy="1673514"/>
                  </a:xfrm>
                  <a:prstGeom prst="arc">
                    <a:avLst>
                      <a:gd name="adj1" fmla="val 14510559"/>
                      <a:gd name="adj2" fmla="val 6682191"/>
                    </a:avLst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ED91C492-9ADA-4E89-9D0F-D3EC49F9F86D}"/>
                      </a:ext>
                    </a:extLst>
                  </p:cNvPr>
                  <p:cNvCxnSpPr>
                    <a:cxnSpLocks/>
                    <a:endCxn id="67" idx="0"/>
                  </p:cNvCxnSpPr>
                  <p:nvPr/>
                </p:nvCxnSpPr>
                <p:spPr>
                  <a:xfrm flipH="1" flipV="1">
                    <a:off x="9023423" y="1450815"/>
                    <a:ext cx="394862" cy="73773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5FFC6728-63EA-4C96-B9E1-A11CE6CDFE70}"/>
                      </a:ext>
                    </a:extLst>
                  </p:cNvPr>
                  <p:cNvCxnSpPr>
                    <a:cxnSpLocks/>
                    <a:stCxn id="67" idx="2"/>
                  </p:cNvCxnSpPr>
                  <p:nvPr/>
                </p:nvCxnSpPr>
                <p:spPr>
                  <a:xfrm flipV="1">
                    <a:off x="9113381" y="2188546"/>
                    <a:ext cx="304903" cy="77922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9B3FAE5-2F2A-4785-B9B4-D7D8DE861E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19945" y="2093587"/>
                        <a:ext cx="35214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2000" b="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00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1B09FF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9B3FAE5-2F2A-4785-B9B4-D7D8DE861E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19945" y="2093587"/>
                        <a:ext cx="352148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544" r="-17544"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Arc 77">
                    <a:extLst>
                      <a:ext uri="{FF2B5EF4-FFF2-40B4-BE49-F238E27FC236}">
                        <a16:creationId xmlns:a16="http://schemas.microsoft.com/office/drawing/2014/main" id="{CD30ACA7-A758-4A6D-B79D-A94764078584}"/>
                      </a:ext>
                    </a:extLst>
                  </p:cNvPr>
                  <p:cNvSpPr/>
                  <p:nvPr/>
                </p:nvSpPr>
                <p:spPr>
                  <a:xfrm rot="1398274">
                    <a:off x="9207045" y="2007206"/>
                    <a:ext cx="403916" cy="403916"/>
                  </a:xfrm>
                  <a:prstGeom prst="arc">
                    <a:avLst>
                      <a:gd name="adj1" fmla="val 13673548"/>
                      <a:gd name="adj2" fmla="val 5083861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C82EE983-B4C7-49C6-8BEC-C25CE5743C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07060" y="1948199"/>
                        <a:ext cx="352276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C82EE983-B4C7-49C6-8BEC-C25CE5743CD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07060" y="1948199"/>
                        <a:ext cx="352276" cy="492443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ECDD0059-473F-4732-B922-E2547734A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18284" y="1462150"/>
                    <a:ext cx="429376" cy="72639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D22AF7CA-5E4F-4824-B0DE-C3051BD86F94}"/>
                          </a:ext>
                        </a:extLst>
                      </p:cNvPr>
                      <p:cNvSpPr/>
                      <p:nvPr/>
                    </p:nvSpPr>
                    <p:spPr>
                      <a:xfrm rot="17925868">
                        <a:off x="9183823" y="1583902"/>
                        <a:ext cx="765979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m:oMathPara>
                        </a14:m>
                        <a:endParaRPr lang="pt-BR" sz="1200" dirty="0"/>
                      </a:p>
                    </p:txBody>
                  </p:sp>
                </mc:Choice>
                <mc:Fallback xmlns="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D22AF7CA-5E4F-4824-B0DE-C3051BD86F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7925868">
                        <a:off x="9183823" y="1583902"/>
                        <a:ext cx="765979" cy="276999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616260C6-293F-4CC5-A58C-05A934C559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57467" y="1204593"/>
                        <a:ext cx="49167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sz="3200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616260C6-293F-4CC5-A58C-05A934C559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57467" y="1204593"/>
                        <a:ext cx="491673" cy="49244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Rectangle: Rounded Corners 86">
                      <a:extLst>
                        <a:ext uri="{FF2B5EF4-FFF2-40B4-BE49-F238E27FC236}">
                          <a16:creationId xmlns:a16="http://schemas.microsoft.com/office/drawing/2014/main" id="{9EBE76CF-9001-411E-8209-87BD58B76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1774" y="4389427"/>
                      <a:ext cx="1848569" cy="63094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739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666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7" name="Rectangle: Rounded Corners 86">
                      <a:extLst>
                        <a:ext uri="{FF2B5EF4-FFF2-40B4-BE49-F238E27FC236}">
                          <a16:creationId xmlns:a16="http://schemas.microsoft.com/office/drawing/2014/main" id="{9EBE76CF-9001-411E-8209-87BD58B76D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1774" y="4389427"/>
                      <a:ext cx="1848569" cy="630942"/>
                    </a:xfrm>
                    <a:prstGeom prst="round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FC650B-A7DD-4F76-B099-50889AFEF150}"/>
                  </a:ext>
                </a:extLst>
              </p:cNvPr>
              <p:cNvGrpSpPr/>
              <p:nvPr/>
            </p:nvGrpSpPr>
            <p:grpSpPr>
              <a:xfrm>
                <a:off x="933796" y="4532141"/>
                <a:ext cx="3188415" cy="1846970"/>
                <a:chOff x="1203640" y="3011382"/>
                <a:chExt cx="3188415" cy="184697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0290224-C18C-4967-AE6C-B2060B0BF5C7}"/>
                    </a:ext>
                  </a:extLst>
                </p:cNvPr>
                <p:cNvGrpSpPr/>
                <p:nvPr/>
              </p:nvGrpSpPr>
              <p:grpSpPr>
                <a:xfrm>
                  <a:off x="1203640" y="3011382"/>
                  <a:ext cx="1720204" cy="1846970"/>
                  <a:chOff x="5920184" y="4298260"/>
                  <a:chExt cx="1906424" cy="2046911"/>
                </a:xfrm>
              </p:grpSpPr>
              <p:sp>
                <p:nvSpPr>
                  <p:cNvPr id="89" name="Arc 88">
                    <a:extLst>
                      <a:ext uri="{FF2B5EF4-FFF2-40B4-BE49-F238E27FC236}">
                        <a16:creationId xmlns:a16="http://schemas.microsoft.com/office/drawing/2014/main" id="{5B243C3E-D1E6-4B81-A1FF-295E294E5A8A}"/>
                      </a:ext>
                    </a:extLst>
                  </p:cNvPr>
                  <p:cNvSpPr/>
                  <p:nvPr/>
                </p:nvSpPr>
                <p:spPr>
                  <a:xfrm rot="13486020">
                    <a:off x="6775857" y="5301178"/>
                    <a:ext cx="394290" cy="394290"/>
                  </a:xfrm>
                  <a:prstGeom prst="arc">
                    <a:avLst>
                      <a:gd name="adj1" fmla="val 11961752"/>
                      <a:gd name="adj2" fmla="val 3539738"/>
                    </a:avLst>
                  </a:prstGeom>
                  <a:ln w="28575">
                    <a:solidFill>
                      <a:srgbClr val="1B09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Arc 89">
                    <a:extLst>
                      <a:ext uri="{FF2B5EF4-FFF2-40B4-BE49-F238E27FC236}">
                        <a16:creationId xmlns:a16="http://schemas.microsoft.com/office/drawing/2014/main" id="{DDD40A24-A3B6-47E4-94D1-9333DD0CB7A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9398" y="4637961"/>
                    <a:ext cx="1707210" cy="1707210"/>
                  </a:xfrm>
                  <a:prstGeom prst="arc">
                    <a:avLst>
                      <a:gd name="adj1" fmla="val 14510559"/>
                      <a:gd name="adj2" fmla="val 6682191"/>
                    </a:avLst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FCB7FC8-B934-4349-BF4F-95573078A122}"/>
                      </a:ext>
                    </a:extLst>
                  </p:cNvPr>
                  <p:cNvCxnSpPr>
                    <a:cxnSpLocks/>
                    <a:endCxn id="90" idx="0"/>
                  </p:cNvCxnSpPr>
                  <p:nvPr/>
                </p:nvCxnSpPr>
                <p:spPr>
                  <a:xfrm>
                    <a:off x="6973004" y="5491567"/>
                    <a:ext cx="402811" cy="752584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5E94CE3E-F6B2-456C-BCEA-269ADD2D2751}"/>
                      </a:ext>
                    </a:extLst>
                  </p:cNvPr>
                  <p:cNvCxnSpPr>
                    <a:cxnSpLocks/>
                    <a:stCxn id="90" idx="2"/>
                  </p:cNvCxnSpPr>
                  <p:nvPr/>
                </p:nvCxnSpPr>
                <p:spPr>
                  <a:xfrm flipH="1">
                    <a:off x="6973005" y="4696648"/>
                    <a:ext cx="311040" cy="79491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D76DDC7-DA07-4F15-A7F4-BF18495196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3026" y="5352493"/>
                        <a:ext cx="352148" cy="307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2000" b="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000" i="1" smtClean="0">
                                  <a:solidFill>
                                    <a:srgbClr val="1B0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pt-BR" sz="3200" dirty="0">
                          <a:solidFill>
                            <a:srgbClr val="1B09FF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DD76DDC7-DA07-4F15-A7F4-BF18495196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73026" y="5352493"/>
                        <a:ext cx="352148" cy="307778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5000" r="-2307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DDC8C1F7-60E6-49FE-B1E9-E3E86BB911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29790" y="4752495"/>
                    <a:ext cx="443212" cy="74582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A892C4B-3244-40A4-B3FB-C41112CAE07D}"/>
                          </a:ext>
                        </a:extLst>
                      </p:cNvPr>
                      <p:cNvSpPr/>
                      <p:nvPr/>
                    </p:nvSpPr>
                    <p:spPr>
                      <a:xfrm rot="3570857">
                        <a:off x="6513570" y="4842123"/>
                        <a:ext cx="681020" cy="2769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𝑚𝑚</m:t>
                              </m:r>
                            </m:oMath>
                          </m:oMathPara>
                        </a14:m>
                        <a:endParaRPr lang="pt-BR" sz="1200" dirty="0"/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DA892C4B-3244-40A4-B3FB-C41112CAE07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3570857">
                        <a:off x="6513570" y="4842123"/>
                        <a:ext cx="681020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77EA64DC-EF77-478E-BE4A-5FDD7B08CE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20184" y="4298260"/>
                        <a:ext cx="501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t-BR" sz="2400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77EA64DC-EF77-478E-BE4A-5FDD7B08CE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0184" y="4298260"/>
                        <a:ext cx="501163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8108" b="-2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t-B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028D8A17-08B8-492C-8C30-B06ECF25E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3486" y="3817162"/>
                      <a:ext cx="1848569" cy="63094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ar-AE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ar-AE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pt-B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ar-AE" sz="1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ar-AE" sz="1400" b="1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544</m:t>
                            </m:r>
                          </m:oMath>
                        </m:oMathPara>
                      </a14:m>
                      <a:endParaRPr dirty="0"/>
                    </a:p>
                  </p:txBody>
                </p:sp>
              </mc:Choice>
              <mc:Fallback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028D8A17-08B8-492C-8C30-B06ECF25E3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486" y="3817162"/>
                      <a:ext cx="1848569" cy="630942"/>
                    </a:xfrm>
                    <a:prstGeom prst="round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285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0C02AB4-288C-46FA-A97D-145036A72B86}"/>
                  </a:ext>
                </a:extLst>
              </p:cNvPr>
              <p:cNvSpPr/>
              <p:nvPr/>
            </p:nvSpPr>
            <p:spPr>
              <a:xfrm>
                <a:off x="6627597" y="3789433"/>
                <a:ext cx="4778678" cy="1157324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𝟏𝟒𝟖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𝟏𝟏𝟑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𝟔𝟔𝟔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𝟏𝟕𝟑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0C02AB4-288C-46FA-A97D-145036A72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97" y="3789433"/>
                <a:ext cx="4778678" cy="1157324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65EF1-04A6-4518-95EA-4F725FB3139C}"/>
              </a:ext>
            </a:extLst>
          </p:cNvPr>
          <p:cNvGrpSpPr/>
          <p:nvPr/>
        </p:nvGrpSpPr>
        <p:grpSpPr>
          <a:xfrm>
            <a:off x="6308475" y="1076843"/>
            <a:ext cx="5432536" cy="2445403"/>
            <a:chOff x="5124104" y="1727128"/>
            <a:chExt cx="5432536" cy="244540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3C1CEE6-35D8-45B0-9146-206BF3CC4A64}"/>
                </a:ext>
              </a:extLst>
            </p:cNvPr>
            <p:cNvSpPr/>
            <p:nvPr/>
          </p:nvSpPr>
          <p:spPr>
            <a:xfrm>
              <a:off x="5124104" y="1727128"/>
              <a:ext cx="5432536" cy="24454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83AEF64-5ED6-4B0F-99AB-A8CDD3DFCBD4}"/>
                </a:ext>
              </a:extLst>
            </p:cNvPr>
            <p:cNvGrpSpPr/>
            <p:nvPr/>
          </p:nvGrpSpPr>
          <p:grpSpPr>
            <a:xfrm>
              <a:off x="5381106" y="1928903"/>
              <a:ext cx="4918531" cy="2041853"/>
              <a:chOff x="5344922" y="968458"/>
              <a:chExt cx="4918531" cy="20418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6FCB60B-06B7-4DF8-9549-551FE7ADDAC9}"/>
                  </a:ext>
                </a:extLst>
              </p:cNvPr>
              <p:cNvGrpSpPr/>
              <p:nvPr/>
            </p:nvGrpSpPr>
            <p:grpSpPr>
              <a:xfrm>
                <a:off x="6431118" y="968458"/>
                <a:ext cx="2628614" cy="1282622"/>
                <a:chOff x="6473484" y="1664609"/>
                <a:chExt cx="4065665" cy="1983825"/>
              </a:xfrm>
            </p:grpSpPr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5B7197C3-DE42-4F12-B169-1B4D2129C98A}"/>
                    </a:ext>
                  </a:extLst>
                </p:cNvPr>
                <p:cNvSpPr/>
                <p:nvPr/>
              </p:nvSpPr>
              <p:spPr>
                <a:xfrm rot="20176725" flipH="1" flipV="1">
                  <a:off x="6473484" y="2205235"/>
                  <a:ext cx="3362178" cy="1443199"/>
                </a:xfrm>
                <a:prstGeom prst="rtTriangl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D0D9B20-FE37-4914-9889-A4AB7F0769E9}"/>
                    </a:ext>
                  </a:extLst>
                </p:cNvPr>
                <p:cNvSpPr/>
                <p:nvPr/>
              </p:nvSpPr>
              <p:spPr>
                <a:xfrm rot="20203498" flipV="1">
                  <a:off x="9200285" y="1664609"/>
                  <a:ext cx="246534" cy="246534"/>
                </a:xfrm>
                <a:prstGeom prst="rect">
                  <a:avLst/>
                </a:prstGeom>
                <a:noFill/>
                <a:ln w="28575">
                  <a:solidFill>
                    <a:srgbClr val="1B0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46B470-CFBB-48FD-B8D8-188D3AF62403}"/>
                    </a:ext>
                  </a:extLst>
                </p:cNvPr>
                <p:cNvSpPr txBox="1"/>
                <p:nvPr/>
              </p:nvSpPr>
              <p:spPr>
                <a:xfrm rot="20501742">
                  <a:off x="7580744" y="1767783"/>
                  <a:ext cx="401906" cy="4558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6B7A243-9DE9-41B7-97C7-F48D174E8764}"/>
                    </a:ext>
                  </a:extLst>
                </p:cNvPr>
                <p:cNvSpPr txBox="1"/>
                <p:nvPr/>
              </p:nvSpPr>
              <p:spPr>
                <a:xfrm>
                  <a:off x="7858649" y="2878979"/>
                  <a:ext cx="7264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90mm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3A39B90-4167-4A71-8BAE-00D818BA5CBA}"/>
                    </a:ext>
                  </a:extLst>
                </p:cNvPr>
                <p:cNvSpPr txBox="1"/>
                <p:nvPr/>
              </p:nvSpPr>
              <p:spPr>
                <a:xfrm rot="20498419">
                  <a:off x="9653970" y="1929484"/>
                  <a:ext cx="8851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FF0000"/>
                      </a:solidFill>
                    </a:rPr>
                    <a:t>25.6mm</a:t>
                  </a:r>
                </a:p>
              </p:txBody>
            </p:sp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71071D02-7BDE-422E-BCB6-17DCF2C179FE}"/>
                    </a:ext>
                  </a:extLst>
                </p:cNvPr>
                <p:cNvSpPr/>
                <p:nvPr/>
              </p:nvSpPr>
              <p:spPr>
                <a:xfrm rot="16200000">
                  <a:off x="9544530" y="2606368"/>
                  <a:ext cx="572622" cy="572622"/>
                </a:xfrm>
                <a:prstGeom prst="arc">
                  <a:avLst/>
                </a:prstGeom>
                <a:ln w="28575">
                  <a:solidFill>
                    <a:srgbClr val="1B0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B2905521-AC00-4219-93A0-78C978343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4857" y="2333783"/>
                      <a:ext cx="2094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2000" i="1" smtClean="0">
                                <a:solidFill>
                                  <a:srgbClr val="1B0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pt-BR" sz="3200" dirty="0">
                        <a:solidFill>
                          <a:srgbClr val="1B09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B2905521-AC00-4219-93A0-78C978343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4857" y="2333783"/>
                      <a:ext cx="209480" cy="307777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68182" r="-77273" b="-6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E53D338C-2114-4D9F-BA7C-EC0DA67E49AD}"/>
                      </a:ext>
                    </a:extLst>
                  </p:cNvPr>
                  <p:cNvSpPr/>
                  <p:nvPr/>
                </p:nvSpPr>
                <p:spPr>
                  <a:xfrm>
                    <a:off x="7413545" y="2145634"/>
                    <a:ext cx="2849908" cy="86036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87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272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</m:func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solidFill>
                                <a:srgbClr val="1B0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544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</m:t>
                          </m:r>
                        </m:oMath>
                      </m:oMathPara>
                    </a14:m>
                    <a:endParaRPr lang="pt-BR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E53D338C-2114-4D9F-BA7C-EC0DA67E49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3545" y="2145634"/>
                    <a:ext cx="2849908" cy="860362"/>
                  </a:xfrm>
                  <a:prstGeom prst="round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F1FBE663-DF9C-4D00-A760-9F9BFBC39FBC}"/>
                      </a:ext>
                    </a:extLst>
                  </p:cNvPr>
                  <p:cNvSpPr/>
                  <p:nvPr/>
                </p:nvSpPr>
                <p:spPr>
                  <a:xfrm>
                    <a:off x="5344922" y="2157005"/>
                    <a:ext cx="1835544" cy="85330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83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148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F1FBE663-DF9C-4D00-A760-9F9BFBC39F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922" y="2157005"/>
                    <a:ext cx="1835544" cy="853306"/>
                  </a:xfrm>
                  <a:prstGeom prst="round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90A35F-F6F7-4F12-B2F8-A674ACB4FCA6}"/>
              </a:ext>
            </a:extLst>
          </p:cNvPr>
          <p:cNvCxnSpPr>
            <a:stCxn id="8" idx="2"/>
            <a:endCxn id="94" idx="0"/>
          </p:cNvCxnSpPr>
          <p:nvPr/>
        </p:nvCxnSpPr>
        <p:spPr>
          <a:xfrm>
            <a:off x="3522581" y="2592814"/>
            <a:ext cx="0" cy="301004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B0D447-58B8-47C3-B287-9B6566DC178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06468" y="1835301"/>
            <a:ext cx="1198544" cy="11905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54BB7A-65B7-4337-8221-07F9795C3EAC}"/>
              </a:ext>
            </a:extLst>
          </p:cNvPr>
          <p:cNvGrpSpPr/>
          <p:nvPr/>
        </p:nvGrpSpPr>
        <p:grpSpPr>
          <a:xfrm>
            <a:off x="6513159" y="5588726"/>
            <a:ext cx="3022386" cy="878522"/>
            <a:chOff x="4559513" y="936266"/>
            <a:chExt cx="3022386" cy="878522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814E608-5FBD-471A-AF09-1124A1E20091}"/>
                </a:ext>
              </a:extLst>
            </p:cNvPr>
            <p:cNvSpPr/>
            <p:nvPr/>
          </p:nvSpPr>
          <p:spPr>
            <a:xfrm>
              <a:off x="4559513" y="936266"/>
              <a:ext cx="3022386" cy="87852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C4D935-6744-4031-9E4C-EED2E7247A13}"/>
                    </a:ext>
                  </a:extLst>
                </p:cNvPr>
                <p:cNvSpPr txBox="1"/>
                <p:nvPr/>
              </p:nvSpPr>
              <p:spPr>
                <a:xfrm>
                  <a:off x="4813952" y="1087654"/>
                  <a:ext cx="2513509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sz="2000" b="0" dirty="0">
                      <a:solidFill>
                        <a:srgbClr val="DD203C"/>
                      </a:solidFill>
                      <a:latin typeface="Work Sans" pitchFamily="2" charset="0"/>
                    </a:rPr>
                    <a:t>VALOR COMERCIAL: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291</m:t>
                        </m:r>
                        <m:r>
                          <a:rPr lang="pt-BR" sz="2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pt-BR" sz="2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C4D935-6744-4031-9E4C-EED2E7247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952" y="1087654"/>
                  <a:ext cx="2513509" cy="615553"/>
                </a:xfrm>
                <a:prstGeom prst="rect">
                  <a:avLst/>
                </a:prstGeom>
                <a:blipFill>
                  <a:blip r:embed="rId38"/>
                  <a:stretch>
                    <a:fillRect l="-6068" t="-12871" r="-5825" b="-693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C64BB00-B3E6-4CCC-BC05-E72C1CCA4A63}"/>
              </a:ext>
            </a:extLst>
          </p:cNvPr>
          <p:cNvCxnSpPr>
            <a:stCxn id="73" idx="2"/>
            <a:endCxn id="100" idx="0"/>
          </p:cNvCxnSpPr>
          <p:nvPr/>
        </p:nvCxnSpPr>
        <p:spPr>
          <a:xfrm rot="5400000">
            <a:off x="8199660" y="4771449"/>
            <a:ext cx="641969" cy="992584"/>
          </a:xfrm>
          <a:prstGeom prst="bentConnector3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INICIAIS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D676C6-4B5A-4FE1-AF7D-D2EB09616C2A}"/>
              </a:ext>
            </a:extLst>
          </p:cNvPr>
          <p:cNvSpPr/>
          <p:nvPr/>
        </p:nvSpPr>
        <p:spPr>
          <a:xfrm>
            <a:off x="1094960" y="1088009"/>
            <a:ext cx="23594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PAYLOAD: ???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E32EC4-CF93-4927-9ABC-CA1D3788D23C}"/>
              </a:ext>
            </a:extLst>
          </p:cNvPr>
          <p:cNvSpPr/>
          <p:nvPr/>
        </p:nvSpPr>
        <p:spPr>
          <a:xfrm>
            <a:off x="3850860" y="1088009"/>
            <a:ext cx="31468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GRAUS DE LIBERDADE: 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43DE69-BA4A-478E-8EFB-AD98F436B9FA}"/>
              </a:ext>
            </a:extLst>
          </p:cNvPr>
          <p:cNvSpPr/>
          <p:nvPr/>
        </p:nvSpPr>
        <p:spPr>
          <a:xfrm>
            <a:off x="1094960" y="2154673"/>
            <a:ext cx="5902740" cy="17360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SISTEMAS DE TRANSMISSÃO:</a:t>
            </a:r>
          </a:p>
          <a:p>
            <a:r>
              <a:rPr lang="pt-BR" dirty="0">
                <a:solidFill>
                  <a:srgbClr val="50504F"/>
                </a:solidFill>
              </a:rPr>
              <a:t>•</a:t>
            </a:r>
            <a:r>
              <a:rPr lang="pt-BR" dirty="0">
                <a:solidFill>
                  <a:srgbClr val="DD203C"/>
                </a:solidFill>
              </a:rPr>
              <a:t> </a:t>
            </a:r>
            <a:r>
              <a:rPr lang="pt-BR" dirty="0">
                <a:solidFill>
                  <a:srgbClr val="50504F"/>
                </a:solidFill>
              </a:rPr>
              <a:t>Base: Motor de Passo → Cremalheira</a:t>
            </a:r>
          </a:p>
          <a:p>
            <a:r>
              <a:rPr lang="pt-BR" dirty="0">
                <a:solidFill>
                  <a:srgbClr val="50504F"/>
                </a:solidFill>
              </a:rPr>
              <a:t>• Ombro: Motor de Passo → Engrenagem</a:t>
            </a:r>
          </a:p>
          <a:p>
            <a:r>
              <a:rPr lang="pt-BR" dirty="0">
                <a:solidFill>
                  <a:srgbClr val="50504F"/>
                </a:solidFill>
              </a:rPr>
              <a:t>• Cotovelo: Motor de Passo → Correia</a:t>
            </a:r>
          </a:p>
          <a:p>
            <a:r>
              <a:rPr lang="pt-BR" dirty="0">
                <a:solidFill>
                  <a:srgbClr val="50504F"/>
                </a:solidFill>
              </a:rPr>
              <a:t>• Antebraço + Punhos: Servo Motor → Flange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294080-0F7F-4D16-A298-3DDE1EE985E9}"/>
              </a:ext>
            </a:extLst>
          </p:cNvPr>
          <p:cNvSpPr/>
          <p:nvPr/>
        </p:nvSpPr>
        <p:spPr>
          <a:xfrm>
            <a:off x="7394160" y="1088009"/>
            <a:ext cx="3146840" cy="73439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203C"/>
                </a:solidFill>
                <a:latin typeface="Work Sans" pitchFamily="2" charset="0"/>
              </a:rPr>
              <a:t>ALCANCE MÁXIMO: ???</a:t>
            </a:r>
          </a:p>
        </p:txBody>
      </p:sp>
    </p:spTree>
    <p:extLst>
      <p:ext uri="{BB962C8B-B14F-4D97-AF65-F5344CB8AC3E}">
        <p14:creationId xmlns:p14="http://schemas.microsoft.com/office/powerpoint/2010/main" val="396082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3B9E1-438B-4ABF-ABE8-BC8BF01D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19" y="882735"/>
            <a:ext cx="3267075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A74BD-0028-4905-94C6-DAD571BF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" y="1172832"/>
            <a:ext cx="4044075" cy="2256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C957B-B032-4326-BF22-997CD521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45" y="3907809"/>
            <a:ext cx="5399089" cy="22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ADA57F-6B0A-4E22-824C-2C4A68A4FD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16200000">
            <a:off x="-534726" y="3016855"/>
            <a:ext cx="2002452" cy="18018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Setembro  de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0AB9-5E85-458A-B708-D661A9D45F70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 IMPRESSAS: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CADCEA-587D-4F51-B426-C0008DD6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8" y="1166606"/>
            <a:ext cx="4358930" cy="27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7B607-E419-46A0-ACE8-6EEFE85F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3" y="1166513"/>
            <a:ext cx="5074962" cy="36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8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DOS MOTORES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A3CDF-EF83-4D5B-B6A8-2B1EAE4DA6AF}"/>
              </a:ext>
            </a:extLst>
          </p:cNvPr>
          <p:cNvSpPr/>
          <p:nvPr/>
        </p:nvSpPr>
        <p:spPr>
          <a:xfrm>
            <a:off x="1279688" y="1191491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MOTOR DE PASSO SY42STH47-1206A | NEMA 17: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0.365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0AB002-890A-4B90-A6E6-2394267C833F}"/>
              </a:ext>
            </a:extLst>
          </p:cNvPr>
          <p:cNvSpPr/>
          <p:nvPr/>
        </p:nvSpPr>
        <p:spPr>
          <a:xfrm>
            <a:off x="6553200" y="1191491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MOTOR DE PASSO KTC-HT23-400 | NEMA 23: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CB9C7A-1E5A-4547-882A-0641D74B8505}"/>
              </a:ext>
            </a:extLst>
          </p:cNvPr>
          <p:cNvSpPr/>
          <p:nvPr/>
        </p:nvSpPr>
        <p:spPr>
          <a:xfrm>
            <a:off x="1279687" y="3144982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SERVO MOTOR JX PDI-6221MG: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0.062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B29D9E-DC5C-4945-8FB7-DA8808F04B58}"/>
              </a:ext>
            </a:extLst>
          </p:cNvPr>
          <p:cNvSpPr/>
          <p:nvPr/>
        </p:nvSpPr>
        <p:spPr>
          <a:xfrm>
            <a:off x="6553199" y="3144982"/>
            <a:ext cx="4941003" cy="145953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DD203C"/>
                </a:solidFill>
              </a:rPr>
              <a:t>SERVO MOTOR MG996R:</a:t>
            </a:r>
          </a:p>
          <a:p>
            <a:r>
              <a:rPr lang="pt-BR" dirty="0">
                <a:solidFill>
                  <a:srgbClr val="50504F"/>
                </a:solidFill>
              </a:rPr>
              <a:t>• Potência [W]: ??</a:t>
            </a:r>
          </a:p>
          <a:p>
            <a:r>
              <a:rPr lang="pt-BR" dirty="0">
                <a:solidFill>
                  <a:srgbClr val="50504F"/>
                </a:solidFill>
              </a:rPr>
              <a:t>• Torque [Nm]: ??</a:t>
            </a:r>
          </a:p>
          <a:p>
            <a:r>
              <a:rPr lang="pt-BR" dirty="0">
                <a:solidFill>
                  <a:srgbClr val="50504F"/>
                </a:solidFill>
              </a:rPr>
              <a:t>• Peso  [Kg]: 0.055</a:t>
            </a:r>
          </a:p>
        </p:txBody>
      </p:sp>
    </p:spTree>
    <p:extLst>
      <p:ext uri="{BB962C8B-B14F-4D97-AF65-F5344CB8AC3E}">
        <p14:creationId xmlns:p14="http://schemas.microsoft.com/office/powerpoint/2010/main" val="97392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 DAS PEÇAS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BC5E5-B2FD-43D3-9353-A72F39F6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90853"/>
              </p:ext>
            </p:extLst>
          </p:nvPr>
        </p:nvGraphicFramePr>
        <p:xfrm>
          <a:off x="671759" y="882735"/>
          <a:ext cx="5928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992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823186">
                  <a:extLst>
                    <a:ext uri="{9D8B030D-6E8A-4147-A177-3AD203B41FA5}">
                      <a16:colId xmlns:a16="http://schemas.microsoft.com/office/drawing/2014/main" val="2600229557"/>
                    </a:ext>
                  </a:extLst>
                </a:gridCol>
                <a:gridCol w="1420557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DESCRIÇÃO DA PEÇA0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Work Sans" pitchFamily="2" charset="0"/>
                        </a:rPr>
                        <a:t>PESO [Kg]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Garra / Ferramenta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Base do Antebraço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Braço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Junta Ombro (Parcial)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Flange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8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8044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DIAGRAMA DOS GRAUS DE LIBERDADE (DOF)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BEB2C-C0F3-4773-964A-309AEF895AEB}"/>
              </a:ext>
            </a:extLst>
          </p:cNvPr>
          <p:cNvSpPr/>
          <p:nvPr/>
        </p:nvSpPr>
        <p:spPr>
          <a:xfrm>
            <a:off x="973628" y="1269671"/>
            <a:ext cx="8996443" cy="5059349"/>
          </a:xfrm>
          <a:prstGeom prst="rect">
            <a:avLst/>
          </a:prstGeom>
          <a:blipFill dpi="0" rotWithShape="1">
            <a:blip r:embed="rId2">
              <a:alphaModFix amt="72000"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50504F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CD75062-4D28-4B78-9C23-C26B4F683267}"/>
              </a:ext>
            </a:extLst>
          </p:cNvPr>
          <p:cNvSpPr/>
          <p:nvPr/>
        </p:nvSpPr>
        <p:spPr>
          <a:xfrm>
            <a:off x="2038661" y="5694485"/>
            <a:ext cx="914400" cy="608939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AC8D-6C01-49E8-A670-169E38CB9646}"/>
              </a:ext>
            </a:extLst>
          </p:cNvPr>
          <p:cNvSpPr/>
          <p:nvPr/>
        </p:nvSpPr>
        <p:spPr>
          <a:xfrm>
            <a:off x="1980587" y="3470612"/>
            <a:ext cx="1081348" cy="1081348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3FA272C4-442F-4DEB-9249-8AF371EE4564}"/>
              </a:ext>
            </a:extLst>
          </p:cNvPr>
          <p:cNvSpPr/>
          <p:nvPr/>
        </p:nvSpPr>
        <p:spPr>
          <a:xfrm>
            <a:off x="2114290" y="3604315"/>
            <a:ext cx="813942" cy="813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AC6E2A1B-3F3E-4844-8F56-29C9EFD1F058}"/>
              </a:ext>
            </a:extLst>
          </p:cNvPr>
          <p:cNvSpPr/>
          <p:nvPr/>
        </p:nvSpPr>
        <p:spPr>
          <a:xfrm flipV="1">
            <a:off x="1655524" y="5090388"/>
            <a:ext cx="1710715" cy="123863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545B0-4A7E-461C-B8D9-976FA007C1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497075" y="4551960"/>
            <a:ext cx="24186" cy="123289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09111F-B3AB-4D8F-B8F0-5551FF74E2BB}"/>
              </a:ext>
            </a:extLst>
          </p:cNvPr>
          <p:cNvSpPr/>
          <p:nvPr/>
        </p:nvSpPr>
        <p:spPr>
          <a:xfrm>
            <a:off x="3799140" y="1532515"/>
            <a:ext cx="655434" cy="655434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66DF1B-5483-49D5-AC03-D990B3B1F73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841674" y="2091963"/>
            <a:ext cx="1053452" cy="146716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BD17F066-F53B-4B8C-9146-DC0CC775AD7D}"/>
              </a:ext>
            </a:extLst>
          </p:cNvPr>
          <p:cNvSpPr/>
          <p:nvPr/>
        </p:nvSpPr>
        <p:spPr>
          <a:xfrm>
            <a:off x="3878394" y="1611769"/>
            <a:ext cx="496926" cy="4969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18D1541-E3CF-45BA-8AC4-C2196344D970}"/>
              </a:ext>
            </a:extLst>
          </p:cNvPr>
          <p:cNvSpPr/>
          <p:nvPr/>
        </p:nvSpPr>
        <p:spPr>
          <a:xfrm rot="6622501">
            <a:off x="5117740" y="2142952"/>
            <a:ext cx="592292" cy="278954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0948213D-6D87-46CF-9569-0F7C5D9CC47F}"/>
              </a:ext>
            </a:extLst>
          </p:cNvPr>
          <p:cNvSpPr/>
          <p:nvPr/>
        </p:nvSpPr>
        <p:spPr>
          <a:xfrm rot="6590177" flipV="1">
            <a:off x="5088161" y="1947652"/>
            <a:ext cx="1108094" cy="802308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569F8-AD6C-40F4-96AD-2AD69DBFD44F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4441826" y="1927226"/>
            <a:ext cx="841310" cy="30664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3581167-3FC9-4D12-9CF1-43FC3B1CF7D9}"/>
              </a:ext>
            </a:extLst>
          </p:cNvPr>
          <p:cNvSpPr/>
          <p:nvPr/>
        </p:nvSpPr>
        <p:spPr>
          <a:xfrm>
            <a:off x="5873731" y="2348806"/>
            <a:ext cx="496926" cy="496926"/>
          </a:xfrm>
          <a:prstGeom prst="ellipse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04FF5B89-7933-48C7-8131-2C2028D1EEB9}"/>
              </a:ext>
            </a:extLst>
          </p:cNvPr>
          <p:cNvSpPr/>
          <p:nvPr/>
        </p:nvSpPr>
        <p:spPr>
          <a:xfrm>
            <a:off x="5933818" y="2408893"/>
            <a:ext cx="376752" cy="37675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005165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457524-E6EB-4FE0-B82F-4862F4B6A83C}"/>
              </a:ext>
            </a:extLst>
          </p:cNvPr>
          <p:cNvCxnSpPr>
            <a:cxnSpLocks/>
          </p:cNvCxnSpPr>
          <p:nvPr/>
        </p:nvCxnSpPr>
        <p:spPr>
          <a:xfrm flipH="1" flipV="1">
            <a:off x="5526881" y="2331245"/>
            <a:ext cx="361950" cy="1452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762979EA-08B8-4C1F-AE8B-5D5939D10ADE}"/>
              </a:ext>
            </a:extLst>
          </p:cNvPr>
          <p:cNvSpPr/>
          <p:nvPr/>
        </p:nvSpPr>
        <p:spPr>
          <a:xfrm>
            <a:off x="6858910" y="2505884"/>
            <a:ext cx="603634" cy="401988"/>
          </a:xfrm>
          <a:prstGeom prst="can">
            <a:avLst/>
          </a:prstGeom>
          <a:solidFill>
            <a:srgbClr val="DD203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2C5622-E8F0-4FFD-BABD-57539D1E481E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6370658" y="2660652"/>
            <a:ext cx="488252" cy="46226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414C13-E0D3-4826-A347-04E2C3966D92}"/>
              </a:ext>
            </a:extLst>
          </p:cNvPr>
          <p:cNvCxnSpPr>
            <a:cxnSpLocks/>
          </p:cNvCxnSpPr>
          <p:nvPr/>
        </p:nvCxnSpPr>
        <p:spPr>
          <a:xfrm flipH="1" flipV="1">
            <a:off x="7460456" y="2724150"/>
            <a:ext cx="807244" cy="6149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A574B9E4-D1D5-498E-B9EA-CAA7C9C54872}"/>
              </a:ext>
            </a:extLst>
          </p:cNvPr>
          <p:cNvSpPr/>
          <p:nvPr/>
        </p:nvSpPr>
        <p:spPr>
          <a:xfrm flipV="1">
            <a:off x="6602882" y="2067664"/>
            <a:ext cx="1129314" cy="817672"/>
          </a:xfrm>
          <a:prstGeom prst="circularArrow">
            <a:avLst>
              <a:gd name="adj1" fmla="val 9677"/>
              <a:gd name="adj2" fmla="val 938499"/>
              <a:gd name="adj3" fmla="val 19362198"/>
              <a:gd name="adj4" fmla="val 12751176"/>
              <a:gd name="adj5" fmla="val 132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6810C-3FF7-41A7-9C58-4404A50A2F6F}"/>
              </a:ext>
            </a:extLst>
          </p:cNvPr>
          <p:cNvCxnSpPr>
            <a:cxnSpLocks/>
          </p:cNvCxnSpPr>
          <p:nvPr/>
        </p:nvCxnSpPr>
        <p:spPr>
          <a:xfrm flipH="1">
            <a:off x="8216688" y="2474967"/>
            <a:ext cx="102024" cy="621355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14856D-D18D-4CA6-9BB9-907D32B56801}"/>
              </a:ext>
            </a:extLst>
          </p:cNvPr>
          <p:cNvCxnSpPr>
            <a:cxnSpLocks/>
          </p:cNvCxnSpPr>
          <p:nvPr/>
        </p:nvCxnSpPr>
        <p:spPr>
          <a:xfrm>
            <a:off x="8195257" y="307481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DCA899-4909-49E4-8601-10FFE6D857E2}"/>
              </a:ext>
            </a:extLst>
          </p:cNvPr>
          <p:cNvCxnSpPr>
            <a:cxnSpLocks/>
          </p:cNvCxnSpPr>
          <p:nvPr/>
        </p:nvCxnSpPr>
        <p:spPr>
          <a:xfrm>
            <a:off x="8292611" y="2506836"/>
            <a:ext cx="510593" cy="101772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43C0A54-8FBD-4865-B659-599942D83737}"/>
              </a:ext>
            </a:extLst>
          </p:cNvPr>
          <p:cNvSpPr/>
          <p:nvPr/>
        </p:nvSpPr>
        <p:spPr>
          <a:xfrm>
            <a:off x="3141284" y="5004098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4FCEE5-9373-4ABC-9DB5-C61370EFB2DC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953061" y="5386964"/>
            <a:ext cx="253913" cy="39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09278D-5639-4700-A6A3-7D43E6BDA6D6}"/>
              </a:ext>
            </a:extLst>
          </p:cNvPr>
          <p:cNvSpPr/>
          <p:nvPr/>
        </p:nvSpPr>
        <p:spPr>
          <a:xfrm>
            <a:off x="1435673" y="3025150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A673D3-D8F8-4BD2-B89E-EEB1C2BE23E7}"/>
              </a:ext>
            </a:extLst>
          </p:cNvPr>
          <p:cNvCxnSpPr>
            <a:cxnSpLocks/>
            <a:stCxn id="44" idx="5"/>
            <a:endCxn id="11" idx="2"/>
          </p:cNvCxnSpPr>
          <p:nvPr/>
        </p:nvCxnSpPr>
        <p:spPr>
          <a:xfrm>
            <a:off x="3462883" y="1530870"/>
            <a:ext cx="336257" cy="32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3FB9234-DD75-454E-A7EA-BD91FAE0A78E}"/>
              </a:ext>
            </a:extLst>
          </p:cNvPr>
          <p:cNvSpPr/>
          <p:nvPr/>
        </p:nvSpPr>
        <p:spPr>
          <a:xfrm>
            <a:off x="3080017" y="1148004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DD6967-913C-4275-B866-AFE348639308}"/>
              </a:ext>
            </a:extLst>
          </p:cNvPr>
          <p:cNvCxnSpPr>
            <a:cxnSpLocks/>
            <a:stCxn id="36" idx="5"/>
            <a:endCxn id="6" idx="1"/>
          </p:cNvCxnSpPr>
          <p:nvPr/>
        </p:nvCxnSpPr>
        <p:spPr>
          <a:xfrm>
            <a:off x="1818539" y="3408016"/>
            <a:ext cx="320408" cy="22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A52E9C5-3BAB-47AC-9BD4-F3AD977A45AA}"/>
              </a:ext>
            </a:extLst>
          </p:cNvPr>
          <p:cNvSpPr/>
          <p:nvPr/>
        </p:nvSpPr>
        <p:spPr>
          <a:xfrm>
            <a:off x="5412854" y="1155739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27091-8308-4628-A760-367D13DEE7FA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5593080" y="1604295"/>
            <a:ext cx="44052" cy="43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3913656-36C0-4CC0-9586-532B9BBCF8EA}"/>
              </a:ext>
            </a:extLst>
          </p:cNvPr>
          <p:cNvSpPr/>
          <p:nvPr/>
        </p:nvSpPr>
        <p:spPr>
          <a:xfrm>
            <a:off x="5861410" y="3155759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54CB8E-C28C-446D-BD6B-E9E19D284102}"/>
              </a:ext>
            </a:extLst>
          </p:cNvPr>
          <p:cNvCxnSpPr>
            <a:cxnSpLocks/>
            <a:stCxn id="17" idx="4"/>
            <a:endCxn id="56" idx="0"/>
          </p:cNvCxnSpPr>
          <p:nvPr/>
        </p:nvCxnSpPr>
        <p:spPr>
          <a:xfrm flipH="1">
            <a:off x="6085688" y="2845732"/>
            <a:ext cx="36506" cy="3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8657B71-9EFF-495C-B953-3BFE6E891702}"/>
              </a:ext>
            </a:extLst>
          </p:cNvPr>
          <p:cNvSpPr/>
          <p:nvPr/>
        </p:nvSpPr>
        <p:spPr>
          <a:xfrm>
            <a:off x="7124801" y="1762515"/>
            <a:ext cx="448556" cy="44855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7FB18F-2151-45A5-A1B1-75487EE660FF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349079" y="2211071"/>
            <a:ext cx="28551" cy="305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CEBAAE0-0937-4EB3-A734-D387D79F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90451"/>
              </p:ext>
            </p:extLst>
          </p:nvPr>
        </p:nvGraphicFramePr>
        <p:xfrm>
          <a:off x="10069841" y="368895"/>
          <a:ext cx="1706749" cy="191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00">
                  <a:extLst>
                    <a:ext uri="{9D8B030D-6E8A-4147-A177-3AD203B41FA5}">
                      <a16:colId xmlns:a16="http://schemas.microsoft.com/office/drawing/2014/main" val="1857070588"/>
                    </a:ext>
                  </a:extLst>
                </a:gridCol>
                <a:gridCol w="1297049">
                  <a:extLst>
                    <a:ext uri="{9D8B030D-6E8A-4147-A177-3AD203B41FA5}">
                      <a16:colId xmlns:a16="http://schemas.microsoft.com/office/drawing/2014/main" val="3038301114"/>
                    </a:ext>
                  </a:extLst>
                </a:gridCol>
              </a:tblGrid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#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Work Sans" pitchFamily="2" charset="0"/>
                        </a:rPr>
                        <a:t>JUNTA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20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2054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1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BASE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88703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2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OMBRO</a:t>
                      </a: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61828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3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COTOVELO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78369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4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ANTEBRAÇO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2172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5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RX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7917"/>
                  </a:ext>
                </a:extLst>
              </a:tr>
              <a:tr h="27336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6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50504F"/>
                          </a:solidFill>
                          <a:latin typeface="Work Sans" pitchFamily="2" charset="0"/>
                        </a:rPr>
                        <a:t>PUNHO RZ</a:t>
                      </a:r>
                      <a:endParaRPr lang="pt-BR" sz="1300" dirty="0">
                        <a:solidFill>
                          <a:srgbClr val="50504F"/>
                        </a:solidFill>
                        <a:latin typeface="Work Sans" pitchFamily="2" charset="0"/>
                      </a:endParaRPr>
                    </a:p>
                  </a:txBody>
                  <a:tcPr marL="67404" marR="67404" marT="33702" marB="33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2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5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4C458-AF33-4567-9C2D-C7A6CE2F2934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B578FB-5D06-46AC-A32B-143520C102DC}"/>
                  </a:ext>
                </a:extLst>
              </p:cNvPr>
              <p:cNvSpPr/>
              <p:nvPr/>
            </p:nvSpPr>
            <p:spPr>
              <a:xfrm>
                <a:off x="728839" y="825930"/>
                <a:ext cx="11086754" cy="3279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Todas as juntas possuem um movimento rotativo em torno de seu respectivo eixo, e portanto, para movimentar as partes do robô é necessário aplicar uma força rotativa nestas juntas, ou seja, aplicar torque à elas.</a:t>
                </a: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O cálculo do torque necessário para mover o robô deve ser feito de acordo com cada junta ou grau de liberdade, levando em consideração o torque a ser vencido, gerado pelo peso do próprio braço devido à ação da gravidade.</a:t>
                </a: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endParaRPr lang="pt-BR" sz="1500" dirty="0">
                  <a:solidFill>
                    <a:srgbClr val="50504F"/>
                  </a:solidFill>
                  <a:latin typeface="Work Sans" pitchFamily="2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5"/>
                  </a:spcBef>
                  <a:spcAft>
                    <a:spcPts val="125"/>
                  </a:spcAft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Podemos dizer que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Torque em uma Junta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em qualquer posição é dado pela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Força Peso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𝒑𝒙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de todas as partes e componentes subsequentes a ela, multiplicado pela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Distância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entre o centro de seu eixo de rotação e o centro de gravidade destas partes, e multiplicado também pelo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Seno do Ângulo </a:t>
                </a:r>
                <a14:m>
                  <m:oMath xmlns:m="http://schemas.openxmlformats.org/officeDocument/2006/math">
                    <m:r>
                      <a:rPr lang="pt-BR" sz="1500" b="1" i="0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sz="1500" b="1" i="0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formado entre o sentido da força e a distância.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B578FB-5D06-46AC-A32B-143520C10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9" y="825930"/>
                <a:ext cx="11086754" cy="3279488"/>
              </a:xfrm>
              <a:prstGeom prst="rect">
                <a:avLst/>
              </a:prstGeom>
              <a:blipFill>
                <a:blip r:embed="rId2"/>
                <a:stretch>
                  <a:fillRect l="-220" r="-275" b="-13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04227-4F12-4F1B-B135-4C9E12B0297E}"/>
              </a:ext>
            </a:extLst>
          </p:cNvPr>
          <p:cNvGrpSpPr/>
          <p:nvPr/>
        </p:nvGrpSpPr>
        <p:grpSpPr>
          <a:xfrm>
            <a:off x="3976996" y="5117659"/>
            <a:ext cx="4873057" cy="951946"/>
            <a:chOff x="4190999" y="3632200"/>
            <a:chExt cx="4873057" cy="95194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FF13D8-C5B4-41BB-BD0C-BB63E5E3A4AF}"/>
                </a:ext>
              </a:extLst>
            </p:cNvPr>
            <p:cNvSpPr/>
            <p:nvPr/>
          </p:nvSpPr>
          <p:spPr>
            <a:xfrm>
              <a:off x="4190999" y="3632200"/>
              <a:ext cx="4873057" cy="95194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39D3995-CD66-48EC-A269-425C46784572}"/>
                    </a:ext>
                  </a:extLst>
                </p:cNvPr>
                <p:cNvSpPr txBox="1"/>
                <p:nvPr/>
              </p:nvSpPr>
              <p:spPr>
                <a:xfrm>
                  <a:off x="4363602" y="3776608"/>
                  <a:ext cx="4254818" cy="665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4000" b="0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4000" b="0" i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pt-BR" sz="4000" b="0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lang="pt-BR" sz="4000" dirty="0">
                    <a:solidFill>
                      <a:srgbClr val="DD203C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39D3995-CD66-48EC-A269-425C46784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602" y="3776608"/>
                  <a:ext cx="4254818" cy="6651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1A66F0-56E7-4075-AB9E-A7C9A422466A}"/>
              </a:ext>
            </a:extLst>
          </p:cNvPr>
          <p:cNvGrpSpPr/>
          <p:nvPr/>
        </p:nvGrpSpPr>
        <p:grpSpPr>
          <a:xfrm>
            <a:off x="575230" y="5051289"/>
            <a:ext cx="3560600" cy="1657272"/>
            <a:chOff x="575230" y="5051289"/>
            <a:chExt cx="3560600" cy="165727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7905B9C-F6D0-4BF6-A65A-98A69E3F9D0E}"/>
                </a:ext>
              </a:extLst>
            </p:cNvPr>
            <p:cNvSpPr/>
            <p:nvPr/>
          </p:nvSpPr>
          <p:spPr>
            <a:xfrm rot="19221333">
              <a:off x="878487" y="5109590"/>
              <a:ext cx="3257343" cy="305167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2700">
              <a:solidFill>
                <a:srgbClr val="50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E741560-6F74-47E1-B8ED-89C7CA4C2834}"/>
                </a:ext>
              </a:extLst>
            </p:cNvPr>
            <p:cNvSpPr/>
            <p:nvPr/>
          </p:nvSpPr>
          <p:spPr>
            <a:xfrm>
              <a:off x="1155700" y="5995867"/>
              <a:ext cx="422925" cy="42292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50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552CAC-2E1D-41A5-BB8D-F60F9A883FEA}"/>
                </a:ext>
              </a:extLst>
            </p:cNvPr>
            <p:cNvCxnSpPr>
              <a:cxnSpLocks/>
            </p:cNvCxnSpPr>
            <p:nvPr/>
          </p:nvCxnSpPr>
          <p:spPr>
            <a:xfrm>
              <a:off x="2580282" y="5212444"/>
              <a:ext cx="0" cy="978197"/>
            </a:xfrm>
            <a:prstGeom prst="straightConnector1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975CFF-C8D2-497F-BA66-9840E98BF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100" y="5200650"/>
              <a:ext cx="1214182" cy="1001488"/>
            </a:xfrm>
            <a:prstGeom prst="line">
              <a:avLst/>
            </a:prstGeom>
            <a:ln w="38100">
              <a:solidFill>
                <a:srgbClr val="DD2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E67C26-DBE5-4BF1-BF55-3744283F2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099" y="6179144"/>
              <a:ext cx="1214183" cy="22994"/>
            </a:xfrm>
            <a:prstGeom prst="line">
              <a:avLst/>
            </a:prstGeom>
            <a:ln w="19050">
              <a:solidFill>
                <a:srgbClr val="DD203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47B8FA5-33E5-46DE-8CCD-F742EBC4B0B1}"/>
                </a:ext>
              </a:extLst>
            </p:cNvPr>
            <p:cNvSpPr/>
            <p:nvPr/>
          </p:nvSpPr>
          <p:spPr>
            <a:xfrm rot="7761733">
              <a:off x="2227539" y="5051289"/>
              <a:ext cx="559238" cy="559238"/>
            </a:xfrm>
            <a:prstGeom prst="arc">
              <a:avLst>
                <a:gd name="adj1" fmla="val 18013338"/>
                <a:gd name="adj2" fmla="val 1416543"/>
              </a:avLst>
            </a:prstGeom>
            <a:ln w="28575">
              <a:solidFill>
                <a:srgbClr val="DD2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F578F92-648C-48B5-A5C3-7AB43CAFDF7B}"/>
                    </a:ext>
                  </a:extLst>
                </p:cNvPr>
                <p:cNvSpPr/>
                <p:nvPr/>
              </p:nvSpPr>
              <p:spPr>
                <a:xfrm>
                  <a:off x="2210399" y="5593632"/>
                  <a:ext cx="31290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100" b="1" i="1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F578F92-648C-48B5-A5C3-7AB43CAF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399" y="5593632"/>
                  <a:ext cx="312906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622C678-DF83-464F-80F5-F7DEBF35575E}"/>
                    </a:ext>
                  </a:extLst>
                </p:cNvPr>
                <p:cNvSpPr/>
                <p:nvPr/>
              </p:nvSpPr>
              <p:spPr>
                <a:xfrm>
                  <a:off x="2523305" y="5480300"/>
                  <a:ext cx="596574" cy="394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622C678-DF83-464F-80F5-F7DEBF355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305" y="5480300"/>
                  <a:ext cx="596574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194E77-7DB8-4C27-922D-F56FD7E9FE77}"/>
                    </a:ext>
                  </a:extLst>
                </p:cNvPr>
                <p:cNvSpPr/>
                <p:nvPr/>
              </p:nvSpPr>
              <p:spPr>
                <a:xfrm rot="19344094">
                  <a:off x="1464111" y="5325056"/>
                  <a:ext cx="4939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194E77-7DB8-4C27-922D-F56FD7E9F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44094">
                  <a:off x="1464111" y="5325056"/>
                  <a:ext cx="4939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80A31FD-AA45-4982-A944-DF246CE616ED}"/>
                    </a:ext>
                  </a:extLst>
                </p:cNvPr>
                <p:cNvSpPr/>
                <p:nvPr/>
              </p:nvSpPr>
              <p:spPr>
                <a:xfrm>
                  <a:off x="1599375" y="6176970"/>
                  <a:ext cx="9166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sz="12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pt-BR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1200" b="1" i="0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pt-BR" sz="1200" b="1" i="1" smtClean="0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func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80A31FD-AA45-4982-A944-DF246CE61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9375" y="6176970"/>
                  <a:ext cx="916661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row: Circular 59">
              <a:extLst>
                <a:ext uri="{FF2B5EF4-FFF2-40B4-BE49-F238E27FC236}">
                  <a16:creationId xmlns:a16="http://schemas.microsoft.com/office/drawing/2014/main" id="{B3ACCA68-5CA2-49B6-8D3D-B630827AB1FE}"/>
                </a:ext>
              </a:extLst>
            </p:cNvPr>
            <p:cNvSpPr/>
            <p:nvPr/>
          </p:nvSpPr>
          <p:spPr>
            <a:xfrm rot="16408548">
              <a:off x="821357" y="5730153"/>
              <a:ext cx="978408" cy="978408"/>
            </a:xfrm>
            <a:prstGeom prst="circularArrow">
              <a:avLst>
                <a:gd name="adj1" fmla="val 8265"/>
                <a:gd name="adj2" fmla="val 1061921"/>
                <a:gd name="adj3" fmla="val 20013540"/>
                <a:gd name="adj4" fmla="val 9512796"/>
                <a:gd name="adj5" fmla="val 10680"/>
              </a:avLst>
            </a:prstGeom>
            <a:solidFill>
              <a:schemeClr val="bg1"/>
            </a:solidFill>
            <a:ln w="28575">
              <a:solidFill>
                <a:srgbClr val="DD2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EF1812B-9538-4297-96C8-CC3891575992}"/>
                    </a:ext>
                  </a:extLst>
                </p:cNvPr>
                <p:cNvSpPr/>
                <p:nvPr/>
              </p:nvSpPr>
              <p:spPr>
                <a:xfrm>
                  <a:off x="575230" y="5593632"/>
                  <a:ext cx="457113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DD203C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EF1812B-9538-4297-96C8-CC38915759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0" y="5593632"/>
                  <a:ext cx="457113" cy="395621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0F2858-AC4A-40E2-BE83-7977FAD41EBD}"/>
                  </a:ext>
                </a:extLst>
              </p:cNvPr>
              <p:cNvSpPr/>
              <p:nvPr/>
            </p:nvSpPr>
            <p:spPr>
              <a:xfrm>
                <a:off x="728839" y="852631"/>
                <a:ext cx="11086754" cy="1438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Como mensionado anteriormente o torque necessário para mover o robô a partir da uma junta, que no caso será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Torque do Motor </a:t>
                </a:r>
                <a14:m>
                  <m:oMath xmlns:m="http://schemas.openxmlformats.org/officeDocument/2006/math"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pt-BR" sz="1500" b="1" i="1" smtClean="0">
                            <a:solidFill>
                              <a:srgbClr val="DD203C"/>
                            </a:solidFill>
                            <a:latin typeface="Cambria Math" panose="02040503050406030204" pitchFamily="18" charset="0"/>
                          </a:rPr>
                          <m:t>𝒎𝒙</m:t>
                        </m:r>
                      </m:sub>
                    </m:sSub>
                    <m:r>
                      <a:rPr lang="pt-BR" sz="1500" b="1" i="1" smtClean="0">
                        <a:solidFill>
                          <a:srgbClr val="DD203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,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precisa ser maior do que o torque gerado pelo peso do braço, e para dimensionar isso utilizamos a posição onde o torque nas juntas é máximo, ou seja, onde o </a:t>
                </a:r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Ângulo </a:t>
                </a:r>
                <a14:m>
                  <m:oMath xmlns:m="http://schemas.openxmlformats.org/officeDocument/2006/math">
                    <m:r>
                      <a:rPr lang="pt-BR" sz="1500" b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pt-BR" sz="1500" b="1" i="1">
                        <a:solidFill>
                          <a:srgbClr val="DD203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500" b="1" dirty="0">
                    <a:solidFill>
                      <a:srgbClr val="DD203C"/>
                    </a:solidFill>
                    <a:latin typeface="Work Sans" pitchFamily="2" charset="0"/>
                  </a:rPr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é igual a 90° e, portanto, o seno do mesmo é igual a 1, tornando possível desconsiderá-lo da equação.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0F2858-AC4A-40E2-BE83-7977FAD41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9" y="852631"/>
                <a:ext cx="11086754" cy="1438599"/>
              </a:xfrm>
              <a:prstGeom prst="rect">
                <a:avLst/>
              </a:prstGeom>
              <a:blipFill>
                <a:blip r:embed="rId2"/>
                <a:stretch>
                  <a:fillRect l="-220" r="-275" b="-3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BF17595-2422-451A-8CE9-83241EDA412A}"/>
              </a:ext>
            </a:extLst>
          </p:cNvPr>
          <p:cNvGrpSpPr/>
          <p:nvPr/>
        </p:nvGrpSpPr>
        <p:grpSpPr>
          <a:xfrm>
            <a:off x="1009036" y="2887288"/>
            <a:ext cx="8700781" cy="3030482"/>
            <a:chOff x="889767" y="2630895"/>
            <a:chExt cx="8700781" cy="30304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9FD9A6-D2D0-410F-A8A2-E7220BDE4DEA}"/>
                </a:ext>
              </a:extLst>
            </p:cNvPr>
            <p:cNvGrpSpPr/>
            <p:nvPr/>
          </p:nvGrpSpPr>
          <p:grpSpPr>
            <a:xfrm>
              <a:off x="889767" y="2630895"/>
              <a:ext cx="3812884" cy="744842"/>
              <a:chOff x="4190999" y="3632200"/>
              <a:chExt cx="4873057" cy="95194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B3FC7A2-4619-47A0-9541-70640EEC9DEA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4873057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C13F921-66D0-40EE-9DE4-F9491D575AC8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4081374" cy="6374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3000" b="0" i="0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C13F921-66D0-40EE-9DE4-F9491D575A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4081374" cy="6374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1B4867-9BD0-498E-96AC-C6AB05D6F638}"/>
                </a:ext>
              </a:extLst>
            </p:cNvPr>
            <p:cNvGrpSpPr/>
            <p:nvPr/>
          </p:nvGrpSpPr>
          <p:grpSpPr>
            <a:xfrm>
              <a:off x="3985112" y="3800081"/>
              <a:ext cx="2472487" cy="744842"/>
              <a:chOff x="4190999" y="3632200"/>
              <a:chExt cx="3159962" cy="95194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D2864FE-15DC-4C5B-BE5D-009881C95DBE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3159962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B49B999-9810-425D-8DB4-AF338321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2987359" cy="6374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sz="3000" b="0" i="1" smtClean="0">
                                      <a:solidFill>
                                        <a:srgbClr val="DD203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B49B999-9810-425D-8DB4-AF3383217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2987359" cy="6374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8EC719-26A4-4C96-9CC0-97D863CFD82C}"/>
                </a:ext>
              </a:extLst>
            </p:cNvPr>
            <p:cNvGrpSpPr/>
            <p:nvPr/>
          </p:nvGrpSpPr>
          <p:grpSpPr>
            <a:xfrm>
              <a:off x="6853245" y="4916535"/>
              <a:ext cx="2737303" cy="744842"/>
              <a:chOff x="4190999" y="3632200"/>
              <a:chExt cx="3498411" cy="95194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8C33A8A-E859-4F98-884B-BB78AFF75B68}"/>
                  </a:ext>
                </a:extLst>
              </p:cNvPr>
              <p:cNvSpPr/>
              <p:nvPr/>
            </p:nvSpPr>
            <p:spPr>
              <a:xfrm>
                <a:off x="4190999" y="3632200"/>
                <a:ext cx="3498411" cy="95194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4B21658-9350-42EC-BB0F-17701D1E19F8}"/>
                      </a:ext>
                    </a:extLst>
                  </p:cNvPr>
                  <p:cNvSpPr txBox="1"/>
                  <p:nvPr/>
                </p:nvSpPr>
                <p:spPr>
                  <a:xfrm>
                    <a:off x="4363602" y="3776608"/>
                    <a:ext cx="3114789" cy="6355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  <m:r>
                            <a:rPr lang="pt-BR" sz="3000" b="0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3000" b="0" i="1" smtClean="0">
                                  <a:solidFill>
                                    <a:srgbClr val="DD203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pt-BR" sz="3000" dirty="0">
                      <a:solidFill>
                        <a:srgbClr val="DD203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4B21658-9350-42EC-BB0F-17701D1E19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3602" y="3776608"/>
                    <a:ext cx="3114789" cy="6355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D9A51D0-7E71-4E7C-90D0-F35B04FB7B90}"/>
                </a:ext>
              </a:extLst>
            </p:cNvPr>
            <p:cNvCxnSpPr>
              <a:stCxn id="31" idx="2"/>
              <a:endCxn id="29" idx="1"/>
            </p:cNvCxnSpPr>
            <p:nvPr/>
          </p:nvCxnSpPr>
          <p:spPr>
            <a:xfrm rot="16200000" flipH="1">
              <a:off x="2992278" y="3179667"/>
              <a:ext cx="796765" cy="1188903"/>
            </a:xfrm>
            <a:prstGeom prst="bentConnector2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AF920C8E-007A-4C20-A890-0CBA9D07EF52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5665284" y="4100994"/>
              <a:ext cx="744033" cy="1631889"/>
            </a:xfrm>
            <a:prstGeom prst="bentConnector2">
              <a:avLst/>
            </a:prstGeom>
            <a:ln w="38100">
              <a:solidFill>
                <a:srgbClr val="DD2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021AD7-67F1-44A6-ACA5-6EA8B20917E3}"/>
              </a:ext>
            </a:extLst>
          </p:cNvPr>
          <p:cNvSpPr/>
          <p:nvPr/>
        </p:nvSpPr>
        <p:spPr>
          <a:xfrm>
            <a:off x="8162014" y="2981876"/>
            <a:ext cx="3257343" cy="30516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solidFill>
              <a:srgbClr val="50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BBCCFB-8440-4EB2-9B3A-495D61519325}"/>
              </a:ext>
            </a:extLst>
          </p:cNvPr>
          <p:cNvSpPr/>
          <p:nvPr/>
        </p:nvSpPr>
        <p:spPr>
          <a:xfrm>
            <a:off x="8008887" y="2922996"/>
            <a:ext cx="422925" cy="422925"/>
          </a:xfrm>
          <a:prstGeom prst="ellipse">
            <a:avLst/>
          </a:prstGeom>
          <a:solidFill>
            <a:schemeClr val="bg2"/>
          </a:solidFill>
          <a:ln w="12700">
            <a:solidFill>
              <a:srgbClr val="50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2D1CA-8E72-423F-80A2-504FA54E8DDC}"/>
              </a:ext>
            </a:extLst>
          </p:cNvPr>
          <p:cNvCxnSpPr>
            <a:cxnSpLocks/>
          </p:cNvCxnSpPr>
          <p:nvPr/>
        </p:nvCxnSpPr>
        <p:spPr>
          <a:xfrm>
            <a:off x="9790685" y="3132690"/>
            <a:ext cx="0" cy="1036775"/>
          </a:xfrm>
          <a:prstGeom prst="straightConnector1">
            <a:avLst/>
          </a:prstGeom>
          <a:ln w="38100">
            <a:solidFill>
              <a:srgbClr val="DD20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5798A0-E157-483A-9E38-B9BEA95A5B00}"/>
              </a:ext>
            </a:extLst>
          </p:cNvPr>
          <p:cNvCxnSpPr>
            <a:cxnSpLocks/>
          </p:cNvCxnSpPr>
          <p:nvPr/>
        </p:nvCxnSpPr>
        <p:spPr>
          <a:xfrm>
            <a:off x="8220349" y="3132690"/>
            <a:ext cx="1570336" cy="0"/>
          </a:xfrm>
          <a:prstGeom prst="line">
            <a:avLst/>
          </a:prstGeom>
          <a:ln w="38100">
            <a:solidFill>
              <a:srgbClr val="DD2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286077-34FD-4638-B06E-752109512620}"/>
                  </a:ext>
                </a:extLst>
              </p:cNvPr>
              <p:cNvSpPr/>
              <p:nvPr/>
            </p:nvSpPr>
            <p:spPr>
              <a:xfrm>
                <a:off x="9455530" y="3223538"/>
                <a:ext cx="31290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>
                          <a:solidFill>
                            <a:srgbClr val="DD203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286077-34FD-4638-B06E-752109512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530" y="3223538"/>
                <a:ext cx="312906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B4501A-CD4C-4A43-BF32-D02C36C3CB25}"/>
                  </a:ext>
                </a:extLst>
              </p:cNvPr>
              <p:cNvSpPr/>
              <p:nvPr/>
            </p:nvSpPr>
            <p:spPr>
              <a:xfrm>
                <a:off x="9758026" y="3453972"/>
                <a:ext cx="596574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𝒑𝒙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B4501A-CD4C-4A43-BF32-D02C36C3C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26" y="3453972"/>
                <a:ext cx="596574" cy="394210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9EFAB19-1383-499E-8CD8-28BED5E9A655}"/>
                  </a:ext>
                </a:extLst>
              </p:cNvPr>
              <p:cNvSpPr/>
              <p:nvPr/>
            </p:nvSpPr>
            <p:spPr>
              <a:xfrm>
                <a:off x="8866347" y="2658873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9EFAB19-1383-499E-8CD8-28BED5E9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347" y="2658873"/>
                <a:ext cx="4939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C65C2902-7C2D-4DBA-8507-03723ADF061F}"/>
              </a:ext>
            </a:extLst>
          </p:cNvPr>
          <p:cNvSpPr/>
          <p:nvPr/>
        </p:nvSpPr>
        <p:spPr>
          <a:xfrm rot="20283611">
            <a:off x="7672810" y="2605635"/>
            <a:ext cx="978408" cy="978408"/>
          </a:xfrm>
          <a:prstGeom prst="circularArrow">
            <a:avLst>
              <a:gd name="adj1" fmla="val 8265"/>
              <a:gd name="adj2" fmla="val 1061921"/>
              <a:gd name="adj3" fmla="val 20013540"/>
              <a:gd name="adj4" fmla="val 9512796"/>
              <a:gd name="adj5" fmla="val 10680"/>
            </a:avLst>
          </a:prstGeom>
          <a:solidFill>
            <a:schemeClr val="bg1"/>
          </a:solidFill>
          <a:ln w="28575"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865B6A-1BA4-488B-BC48-A998CF4D2D1D}"/>
                  </a:ext>
                </a:extLst>
              </p:cNvPr>
              <p:cNvSpPr/>
              <p:nvPr/>
            </p:nvSpPr>
            <p:spPr>
              <a:xfrm>
                <a:off x="8180134" y="2296719"/>
                <a:ext cx="933204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smtClean="0">
                              <a:solidFill>
                                <a:srgbClr val="DD203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865B6A-1BA4-488B-BC48-A998CF4D2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134" y="2296719"/>
                <a:ext cx="933204" cy="396006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91053AAA-8DC0-47D9-A267-8F2EC8F54703}"/>
              </a:ext>
            </a:extLst>
          </p:cNvPr>
          <p:cNvSpPr/>
          <p:nvPr/>
        </p:nvSpPr>
        <p:spPr>
          <a:xfrm>
            <a:off x="9674226" y="3157855"/>
            <a:ext cx="94210" cy="94210"/>
          </a:xfrm>
          <a:prstGeom prst="rect">
            <a:avLst/>
          </a:prstGeom>
          <a:noFill/>
          <a:ln>
            <a:solidFill>
              <a:srgbClr val="DD2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B3DA2-41BE-49EF-B67A-2254121A6A3D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6077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3A39C-6DDA-43DF-9652-DF389147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431"/>
          <a:stretch/>
        </p:blipFill>
        <p:spPr>
          <a:xfrm>
            <a:off x="701488" y="1710368"/>
            <a:ext cx="11287312" cy="383771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7373F7-9F2A-4AC6-8CA5-3BBF8D5C7944}"/>
              </a:ext>
            </a:extLst>
          </p:cNvPr>
          <p:cNvSpPr/>
          <p:nvPr/>
        </p:nvSpPr>
        <p:spPr>
          <a:xfrm>
            <a:off x="701488" y="852134"/>
            <a:ext cx="11093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50504F"/>
                </a:solidFill>
                <a:latin typeface="Work Sans" pitchFamily="2" charset="0"/>
              </a:rPr>
              <a:t>Para realizar o cálculo, dividimos o motor em 6 grupos de acordo com cada um dos graus de liberdade, e depois calculamos o cálculo referente a cada um deles.</a:t>
            </a:r>
            <a:endParaRPr lang="pt-BR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286FD-4A8E-49DA-86F8-69D0FF7508BF}"/>
              </a:ext>
            </a:extLst>
          </p:cNvPr>
          <p:cNvSpPr/>
          <p:nvPr/>
        </p:nvSpPr>
        <p:spPr>
          <a:xfrm>
            <a:off x="8445500" y="2197100"/>
            <a:ext cx="3302000" cy="1739900"/>
          </a:xfrm>
          <a:prstGeom prst="rect">
            <a:avLst/>
          </a:prstGeom>
          <a:noFill/>
          <a:ln w="19050">
            <a:solidFill>
              <a:srgbClr val="1B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E4FD-E5B4-46E9-BEE7-C7AFC33DBE56}"/>
              </a:ext>
            </a:extLst>
          </p:cNvPr>
          <p:cNvSpPr txBox="1"/>
          <p:nvPr/>
        </p:nvSpPr>
        <p:spPr>
          <a:xfrm>
            <a:off x="8445500" y="362922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1B09FF"/>
                </a:solidFill>
                <a:latin typeface="Work Sans" pitchFamily="2" charset="0"/>
              </a:rPr>
              <a:t>GRUPO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BD25D3-F69B-4863-90EF-059A468C2F4D}"/>
              </a:ext>
            </a:extLst>
          </p:cNvPr>
          <p:cNvSpPr/>
          <p:nvPr/>
        </p:nvSpPr>
        <p:spPr>
          <a:xfrm>
            <a:off x="7378700" y="2095500"/>
            <a:ext cx="4445000" cy="1955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6BF07D-77E8-4A1A-B354-C6933C71CC58}"/>
              </a:ext>
            </a:extLst>
          </p:cNvPr>
          <p:cNvSpPr txBox="1"/>
          <p:nvPr/>
        </p:nvSpPr>
        <p:spPr>
          <a:xfrm>
            <a:off x="7378699" y="373608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B050"/>
                </a:solidFill>
                <a:latin typeface="Work Sans" pitchFamily="2" charset="0"/>
              </a:rPr>
              <a:t>GRUPO 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B6EB5-553A-4103-8652-4A0ED253D51C}"/>
              </a:ext>
            </a:extLst>
          </p:cNvPr>
          <p:cNvSpPr/>
          <p:nvPr/>
        </p:nvSpPr>
        <p:spPr>
          <a:xfrm>
            <a:off x="6223000" y="1993900"/>
            <a:ext cx="5689600" cy="2159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54BF85-B342-4685-8268-800ABC007DD8}"/>
              </a:ext>
            </a:extLst>
          </p:cNvPr>
          <p:cNvSpPr txBox="1"/>
          <p:nvPr/>
        </p:nvSpPr>
        <p:spPr>
          <a:xfrm>
            <a:off x="6222999" y="3830934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C000"/>
                </a:solidFill>
                <a:latin typeface="Work Sans" pitchFamily="2" charset="0"/>
              </a:rPr>
              <a:t>GRUPO 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991272-BC2A-4CD7-9752-972501752CA5}"/>
              </a:ext>
            </a:extLst>
          </p:cNvPr>
          <p:cNvSpPr/>
          <p:nvPr/>
        </p:nvSpPr>
        <p:spPr>
          <a:xfrm>
            <a:off x="3653902" y="1904999"/>
            <a:ext cx="8334897" cy="236220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2F84B-028E-4DA4-9092-F2A607C3FC37}"/>
              </a:ext>
            </a:extLst>
          </p:cNvPr>
          <p:cNvSpPr txBox="1"/>
          <p:nvPr/>
        </p:nvSpPr>
        <p:spPr>
          <a:xfrm>
            <a:off x="3653901" y="395942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Work Sans" pitchFamily="2" charset="0"/>
              </a:rPr>
              <a:t>GRUPO 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8E5130-50DD-40FC-80EF-0C54AF472DD2}"/>
              </a:ext>
            </a:extLst>
          </p:cNvPr>
          <p:cNvSpPr/>
          <p:nvPr/>
        </p:nvSpPr>
        <p:spPr>
          <a:xfrm>
            <a:off x="1718646" y="1803401"/>
            <a:ext cx="10333654" cy="257810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66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0F1328-D48E-454B-B6D2-D80EEF4A5A6C}"/>
              </a:ext>
            </a:extLst>
          </p:cNvPr>
          <p:cNvSpPr txBox="1"/>
          <p:nvPr/>
        </p:nvSpPr>
        <p:spPr>
          <a:xfrm>
            <a:off x="1743388" y="404088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6600"/>
                </a:solidFill>
                <a:latin typeface="Work Sans" pitchFamily="2" charset="0"/>
              </a:rPr>
              <a:t>GRUPO 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0F4436-86C1-4F2E-961F-5D801B890799}"/>
              </a:ext>
            </a:extLst>
          </p:cNvPr>
          <p:cNvSpPr/>
          <p:nvPr/>
        </p:nvSpPr>
        <p:spPr>
          <a:xfrm>
            <a:off x="1369234" y="1729740"/>
            <a:ext cx="10761806" cy="303442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A8AE40-9753-4E6F-857C-4E031F04B7F6}"/>
              </a:ext>
            </a:extLst>
          </p:cNvPr>
          <p:cNvSpPr txBox="1"/>
          <p:nvPr/>
        </p:nvSpPr>
        <p:spPr>
          <a:xfrm>
            <a:off x="1369234" y="445639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2"/>
                </a:solidFill>
                <a:latin typeface="Work Sans" pitchFamily="2" charset="0"/>
              </a:rPr>
              <a:t>GRUPO 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5BAEF-C91E-4B31-9064-693FC3EF5ABA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411631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/>
              <p:nvPr/>
            </p:nvSpPr>
            <p:spPr>
              <a:xfrm>
                <a:off x="701488" y="839434"/>
                <a:ext cx="1109382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500" dirty="0">
                    <a:solidFill>
                      <a:srgbClr val="DD203C"/>
                    </a:solidFill>
                    <a:latin typeface="Work Sans" pitchFamily="2" charset="0"/>
                  </a:rPr>
                  <a:t>O Grupo A consiste em: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Servo motor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500" dirty="0"/>
                  <a:t> </a:t>
                </a:r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- Irá exercer o torque para movimentação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Rolamento 6001-2Z – Responsável pelo alívio de atrito entre as peças, não considerado no cálculo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Flange de acoplamento do Servo Motor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Punho Rz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Garra/ferramenta (Partes impressas)</a:t>
                </a:r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Servo motor da ferramenta </a:t>
                </a:r>
                <a14:m>
                  <m:oMath xmlns:m="http://schemas.openxmlformats.org/officeDocument/2006/math"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1500" b="0" i="1" smtClean="0">
                            <a:solidFill>
                              <a:srgbClr val="50504F"/>
                            </a:solidFill>
                            <a:latin typeface="Cambria Math" panose="02040503050406030204" pitchFamily="18" charset="0"/>
                          </a:rPr>
                          <m:t>𝑡𝑜𝑜𝑙</m:t>
                        </m:r>
                      </m:sub>
                    </m:sSub>
                    <m:r>
                      <a:rPr lang="pt-BR" sz="1500" b="0" i="1" smtClean="0">
                        <a:solidFill>
                          <a:srgbClr val="50504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500" dirty="0"/>
              </a:p>
              <a:p>
                <a:r>
                  <a:rPr lang="pt-BR" sz="1500" dirty="0">
                    <a:solidFill>
                      <a:srgbClr val="50504F"/>
                    </a:solidFill>
                    <a:latin typeface="Work Sans" pitchFamily="2" charset="0"/>
                  </a:rPr>
                  <a:t>→ Porcas e Parafusos</a:t>
                </a:r>
                <a:endParaRPr lang="pt-BR" sz="15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722611-0FE1-48D4-93A3-DF2E9BBDE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8" y="839434"/>
                <a:ext cx="11093824" cy="1938992"/>
              </a:xfrm>
              <a:prstGeom prst="rect">
                <a:avLst/>
              </a:prstGeom>
              <a:blipFill>
                <a:blip r:embed="rId2"/>
                <a:stretch>
                  <a:fillRect l="-220" t="-629" b="-2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A9B5B-9E89-4102-B664-55ACCA70D317}"/>
              </a:ext>
            </a:extLst>
          </p:cNvPr>
          <p:cNvGrpSpPr/>
          <p:nvPr/>
        </p:nvGrpSpPr>
        <p:grpSpPr>
          <a:xfrm>
            <a:off x="3160889" y="2778426"/>
            <a:ext cx="5870222" cy="3302000"/>
            <a:chOff x="3160889" y="3098800"/>
            <a:chExt cx="5870222" cy="330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14026-5751-4E9C-AE4A-6BF10CCE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889" y="3098800"/>
              <a:ext cx="5870222" cy="3302000"/>
            </a:xfrm>
            <a:prstGeom prst="rect">
              <a:avLst/>
            </a:prstGeom>
            <a:ln w="19050">
              <a:solidFill>
                <a:srgbClr val="50504F"/>
              </a:solidFill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B082F4-73FE-4B8F-B38D-1D5ACE9395AA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70" y="5163841"/>
              <a:ext cx="296681" cy="7272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A24F033-859D-41EB-9FCF-F66DDD9CA6EC}"/>
                    </a:ext>
                  </a:extLst>
                </p:cNvPr>
                <p:cNvSpPr/>
                <p:nvPr/>
              </p:nvSpPr>
              <p:spPr>
                <a:xfrm>
                  <a:off x="4575188" y="5924294"/>
                  <a:ext cx="1179041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chemeClr val="tx1"/>
                      </a:solidFill>
                      <a:latin typeface="Work Sans" pitchFamily="2" charset="0"/>
                    </a:rPr>
                    <a:t>Motor </a:t>
                  </a:r>
                  <a14:m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A24F033-859D-41EB-9FCF-F66DDD9CA6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188" y="5924294"/>
                  <a:ext cx="117904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54" t="-3922" b="-176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BCEE68-A2B6-413F-9FD5-48B5D2B0F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6260" y="3670798"/>
              <a:ext cx="332740" cy="626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E07C83-84E2-4777-8158-A099675C0F3A}"/>
                </a:ext>
              </a:extLst>
            </p:cNvPr>
            <p:cNvSpPr/>
            <p:nvPr/>
          </p:nvSpPr>
          <p:spPr>
            <a:xfrm>
              <a:off x="3938856" y="3370858"/>
              <a:ext cx="7601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tx1"/>
                  </a:solidFill>
                  <a:latin typeface="Work Sans" pitchFamily="2" charset="0"/>
                </a:rPr>
                <a:t>Flange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DD7C70-0353-42C4-9DB6-C50C764D162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724839" y="3524746"/>
              <a:ext cx="380072" cy="826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F206B6-79CF-4825-BB99-67734F2EBD21}"/>
                </a:ext>
              </a:extLst>
            </p:cNvPr>
            <p:cNvSpPr/>
            <p:nvPr/>
          </p:nvSpPr>
          <p:spPr>
            <a:xfrm>
              <a:off x="5588042" y="3216969"/>
              <a:ext cx="1033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Work Sans" pitchFamily="2" charset="0"/>
                </a:rPr>
                <a:t>Punho Rz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2C704-2295-492D-9D9D-EA1C3C495961}"/>
                </a:ext>
              </a:extLst>
            </p:cNvPr>
            <p:cNvSpPr/>
            <p:nvPr/>
          </p:nvSpPr>
          <p:spPr>
            <a:xfrm>
              <a:off x="6793795" y="3516909"/>
              <a:ext cx="20653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Work Sans" pitchFamily="2" charset="0"/>
                </a:rPr>
                <a:t>Garra / Ferramenta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95C46B-E783-4EC7-9148-97BB29C43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4221" y="3824686"/>
              <a:ext cx="809434" cy="686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A5C0C0C-AFBA-4060-924A-F04681218F73}"/>
                    </a:ext>
                  </a:extLst>
                </p:cNvPr>
                <p:cNvSpPr/>
                <p:nvPr/>
              </p:nvSpPr>
              <p:spPr>
                <a:xfrm>
                  <a:off x="7168528" y="5946972"/>
                  <a:ext cx="1362681" cy="3077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pt-BR" sz="1400" dirty="0">
                      <a:solidFill>
                        <a:schemeClr val="tx1"/>
                      </a:solidFill>
                      <a:latin typeface="Work Sans" pitchFamily="2" charset="0"/>
                    </a:rPr>
                    <a:t>Motor </a:t>
                  </a:r>
                  <a14:m>
                    <m:oMath xmlns:m="http://schemas.openxmlformats.org/officeDocument/2006/math"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𝑡𝑜𝑜𝑙</m:t>
                          </m:r>
                        </m:sub>
                      </m:sSub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sz="1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A5C0C0C-AFBA-4060-924A-F04681218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28" y="5946972"/>
                  <a:ext cx="136268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45" t="-6000"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BEBE89-DCC7-4FA3-876F-A92EAA520B1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81" y="5527477"/>
              <a:ext cx="678179" cy="515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88510C-63C2-4641-A777-90490A33B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6700" y="4749800"/>
              <a:ext cx="622300" cy="611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D4F9DC-C900-4282-B873-2CF39239B03E}"/>
                </a:ext>
              </a:extLst>
            </p:cNvPr>
            <p:cNvSpPr/>
            <p:nvPr/>
          </p:nvSpPr>
          <p:spPr>
            <a:xfrm>
              <a:off x="3231013" y="5360872"/>
              <a:ext cx="1135247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400" dirty="0">
                  <a:solidFill>
                    <a:schemeClr val="tx1"/>
                  </a:solidFill>
                  <a:latin typeface="Work Sans" pitchFamily="2" charset="0"/>
                </a:rPr>
                <a:t>Rolamento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6F840F-FCFF-4F21-83EA-57370397ADC0}"/>
              </a:ext>
            </a:extLst>
          </p:cNvPr>
          <p:cNvSpPr txBox="1"/>
          <p:nvPr/>
        </p:nvSpPr>
        <p:spPr>
          <a:xfrm>
            <a:off x="556592" y="251793"/>
            <a:ext cx="93248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DD2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DIMENSIONAMENTO MECÂNICO - BTIBR</a:t>
            </a:r>
          </a:p>
          <a:p>
            <a:r>
              <a:rPr lang="pt-BR" sz="2400" dirty="0">
                <a:solidFill>
                  <a:srgbClr val="5050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CÁLCULO DO TORQUE – ENERGIA POTÊNCIAL SEM CARGA</a:t>
            </a:r>
          </a:p>
        </p:txBody>
      </p:sp>
    </p:spTree>
    <p:extLst>
      <p:ext uri="{BB962C8B-B14F-4D97-AF65-F5344CB8AC3E}">
        <p14:creationId xmlns:p14="http://schemas.microsoft.com/office/powerpoint/2010/main" val="2494757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18480</TotalTime>
  <Words>1568</Words>
  <Application>Microsoft Office PowerPoint</Application>
  <PresentationFormat>Widescreen</PresentationFormat>
  <Paragraphs>309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Medium</vt:lpstr>
      <vt:lpstr>Open Sans</vt:lpstr>
      <vt:lpstr>Work Sans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Melaré</dc:creator>
  <cp:lastModifiedBy>Lucas Aguiar Melaré</cp:lastModifiedBy>
  <cp:revision>139</cp:revision>
  <dcterms:modified xsi:type="dcterms:W3CDTF">2021-10-10T03:13:48Z</dcterms:modified>
</cp:coreProperties>
</file>