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1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1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4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3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4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7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4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3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7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Blanket on the earth">
            <a:extLst>
              <a:ext uri="{FF2B5EF4-FFF2-40B4-BE49-F238E27FC236}">
                <a16:creationId xmlns:a16="http://schemas.microsoft.com/office/drawing/2014/main" id="{1C28B734-4DB2-ACD7-E370-D8A050B82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34" b="579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CA29E-CC53-E1CA-D733-22884AA5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2" y="691723"/>
            <a:ext cx="4241299" cy="1819658"/>
          </a:xfrm>
        </p:spPr>
        <p:txBody>
          <a:bodyPr>
            <a:normAutofit/>
          </a:bodyPr>
          <a:lstStyle/>
          <a:p>
            <a:r>
              <a:rPr lang="en-CA" dirty="0"/>
              <a:t>Big Mountain Resort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A1646-598C-481A-E85A-D33EB097B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144" y="2555544"/>
            <a:ext cx="3349214" cy="896819"/>
          </a:xfrm>
        </p:spPr>
        <p:txBody>
          <a:bodyPr>
            <a:normAutofit/>
          </a:bodyPr>
          <a:lstStyle/>
          <a:p>
            <a:r>
              <a:rPr lang="en-CA"/>
              <a:t>Botong Miao</a:t>
            </a:r>
            <a:endParaRPr lang="en-CA" dirty="0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2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A040C0-B399-8C8A-073A-08A164C8DAAB}"/>
              </a:ext>
            </a:extLst>
          </p:cNvPr>
          <p:cNvSpPr txBox="1">
            <a:spLocks/>
          </p:cNvSpPr>
          <p:nvPr/>
        </p:nvSpPr>
        <p:spPr>
          <a:xfrm>
            <a:off x="2915234" y="457200"/>
            <a:ext cx="6676638" cy="523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Problem Identification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7D7A6-475D-040C-EDD0-29EC0D24A29B}"/>
              </a:ext>
            </a:extLst>
          </p:cNvPr>
          <p:cNvSpPr txBox="1"/>
          <p:nvPr/>
        </p:nvSpPr>
        <p:spPr>
          <a:xfrm>
            <a:off x="1026368" y="1463460"/>
            <a:ext cx="83602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Big Mountain Resort is a ski resort located in Montana with access to 105 trails, which can accommodate skiers and riders of all levels and abilities. The pricing strategy that charge a premium above the average price of resorts in its market segment does not provide the business with a good sense of how important some facilities are compared to others. The business need a guidance on the number of facility changes that either cut costs without undermining the ticket price or support an even higher ticket price.</a:t>
            </a:r>
          </a:p>
          <a:p>
            <a:endParaRPr lang="en-US" sz="2000" dirty="0"/>
          </a:p>
          <a:p>
            <a:r>
              <a:rPr lang="en-CA" sz="2000" dirty="0"/>
              <a:t>The dataset consists of 24 features from 330 resorts in the US.</a:t>
            </a:r>
          </a:p>
          <a:p>
            <a:endParaRPr lang="en-US" sz="16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4954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A040C0-B399-8C8A-073A-08A164C8DAAB}"/>
              </a:ext>
            </a:extLst>
          </p:cNvPr>
          <p:cNvSpPr txBox="1">
            <a:spLocks/>
          </p:cNvSpPr>
          <p:nvPr/>
        </p:nvSpPr>
        <p:spPr>
          <a:xfrm>
            <a:off x="2915234" y="457200"/>
            <a:ext cx="6676638" cy="523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Recommendation &amp; Key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7D7A6-475D-040C-EDD0-29EC0D24A29B}"/>
              </a:ext>
            </a:extLst>
          </p:cNvPr>
          <p:cNvSpPr txBox="1"/>
          <p:nvPr/>
        </p:nvSpPr>
        <p:spPr>
          <a:xfrm>
            <a:off x="1026368" y="1463460"/>
            <a:ext cx="1010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A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dd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a run, increasing the vertical drop by 150 feet, and installing an additional chair lift can increase support for ticket price by $1.99 and over the season, this could be expected to amount to $3474638. </a:t>
            </a:r>
            <a:endParaRPr lang="en-CA" sz="2000" dirty="0"/>
          </a:p>
        </p:txBody>
      </p:sp>
      <p:pic>
        <p:nvPicPr>
          <p:cNvPr id="2" name="Picture 1" descr="A picture containing diagram, text, line, plot&#10;&#10;Description automatically generated">
            <a:extLst>
              <a:ext uri="{FF2B5EF4-FFF2-40B4-BE49-F238E27FC236}">
                <a16:creationId xmlns:a16="http://schemas.microsoft.com/office/drawing/2014/main" id="{CAF3C834-0D44-38F7-E9A3-A2E8003B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3" y="2244710"/>
            <a:ext cx="6661577" cy="36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5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A040C0-B399-8C8A-073A-08A164C8DAAB}"/>
              </a:ext>
            </a:extLst>
          </p:cNvPr>
          <p:cNvSpPr txBox="1">
            <a:spLocks/>
          </p:cNvSpPr>
          <p:nvPr/>
        </p:nvSpPr>
        <p:spPr>
          <a:xfrm>
            <a:off x="2631233" y="1082351"/>
            <a:ext cx="6971035" cy="3811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Methodology: Linear Regression Model</a:t>
            </a:r>
          </a:p>
          <a:p>
            <a:endParaRPr lang="en-C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7D7A6-475D-040C-EDD0-29EC0D24A29B}"/>
              </a:ext>
            </a:extLst>
          </p:cNvPr>
          <p:cNvSpPr txBox="1"/>
          <p:nvPr/>
        </p:nvSpPr>
        <p:spPr>
          <a:xfrm>
            <a:off x="1026368" y="1463460"/>
            <a:ext cx="101050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Cross-Validation is used to prevent overfitting.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Mean Absolute Error: $11.8</a:t>
            </a:r>
          </a:p>
          <a:p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8 features mostly impacts the ticket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E1522-E404-7A09-349B-CB71C8360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8" t="28651" r="23661" b="11436"/>
          <a:stretch/>
        </p:blipFill>
        <p:spPr>
          <a:xfrm>
            <a:off x="4963886" y="1875790"/>
            <a:ext cx="3240833" cy="806555"/>
          </a:xfrm>
          <a:prstGeom prst="rect">
            <a:avLst/>
          </a:prstGeom>
        </p:spPr>
      </p:pic>
      <p:pic>
        <p:nvPicPr>
          <p:cNvPr id="7" name="Picture 6" descr="A picture containing text, font, screenshot, algebra&#10;&#10;Description automatically generated">
            <a:extLst>
              <a:ext uri="{FF2B5EF4-FFF2-40B4-BE49-F238E27FC236}">
                <a16:creationId xmlns:a16="http://schemas.microsoft.com/office/drawing/2014/main" id="{6551B394-A727-7E0E-5C13-E6E5F034A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96" y="3324352"/>
            <a:ext cx="4817939" cy="27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3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A040C0-B399-8C8A-073A-08A164C8DAAB}"/>
              </a:ext>
            </a:extLst>
          </p:cNvPr>
          <p:cNvSpPr txBox="1">
            <a:spLocks/>
          </p:cNvSpPr>
          <p:nvPr/>
        </p:nvSpPr>
        <p:spPr>
          <a:xfrm>
            <a:off x="2631233" y="662475"/>
            <a:ext cx="6971035" cy="3811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Methodology: Random Forest Model</a:t>
            </a:r>
          </a:p>
          <a:p>
            <a:endParaRPr lang="en-C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7D7A6-475D-040C-EDD0-29EC0D24A29B}"/>
              </a:ext>
            </a:extLst>
          </p:cNvPr>
          <p:cNvSpPr txBox="1"/>
          <p:nvPr/>
        </p:nvSpPr>
        <p:spPr>
          <a:xfrm>
            <a:off x="1698173" y="879578"/>
            <a:ext cx="10105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Cross-Validation is used to prevent overfitting.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Mean Absolute Error: $9.6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4 features mostly impacts the ticket price</a:t>
            </a:r>
          </a:p>
        </p:txBody>
      </p:sp>
      <p:pic>
        <p:nvPicPr>
          <p:cNvPr id="2" name="Picture 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EA16474E-928D-D3D7-46DA-91C587922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5"/>
          <a:stretch/>
        </p:blipFill>
        <p:spPr>
          <a:xfrm>
            <a:off x="65306" y="1990491"/>
            <a:ext cx="6876661" cy="486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1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A040C0-B399-8C8A-073A-08A164C8DAAB}"/>
              </a:ext>
            </a:extLst>
          </p:cNvPr>
          <p:cNvSpPr txBox="1">
            <a:spLocks/>
          </p:cNvSpPr>
          <p:nvPr/>
        </p:nvSpPr>
        <p:spPr>
          <a:xfrm>
            <a:off x="2631233" y="1082351"/>
            <a:ext cx="6971035" cy="3811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Conclusion</a:t>
            </a:r>
          </a:p>
          <a:p>
            <a:endParaRPr lang="en-C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7D7A6-475D-040C-EDD0-29EC0D24A29B}"/>
              </a:ext>
            </a:extLst>
          </p:cNvPr>
          <p:cNvSpPr txBox="1"/>
          <p:nvPr/>
        </p:nvSpPr>
        <p:spPr>
          <a:xfrm>
            <a:off x="727789" y="1351493"/>
            <a:ext cx="77350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2000" dirty="0">
              <a:latin typeface="Neue Haas Grotesk Text Pro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Neue Haas Grotesk Text Pro (Body)"/>
              </a:rPr>
              <a:t>The Random Forest Model has lower cross-validation mean absolute error by almost $1.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Neue Haas Grotesk Text Pro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Neue Haas Grotesk Text Pro (Body)"/>
              </a:rPr>
              <a:t>The prediction error of the ticket price of our best random forest model is $10.39. (Model prediction: $95.87  Actual Price: $81.00)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Neue Haas Grotesk Text Pro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latin typeface="Neue Haas Grotesk Text Pro (Body)"/>
                <a:ea typeface="DengXian" panose="02010600030101010101" pitchFamily="2" charset="-122"/>
              </a:rPr>
              <a:t>A</a:t>
            </a:r>
            <a:r>
              <a:rPr lang="en-CA" sz="2000" dirty="0">
                <a:solidFill>
                  <a:srgbClr val="000000"/>
                </a:solidFill>
                <a:effectLst/>
                <a:latin typeface="Neue Haas Grotesk Text Pro (Body)"/>
                <a:ea typeface="DengXian" panose="02010600030101010101" pitchFamily="2" charset="-122"/>
              </a:rPr>
              <a:t>dd</a:t>
            </a:r>
            <a:r>
              <a:rPr lang="en-US" sz="2000" dirty="0" err="1">
                <a:solidFill>
                  <a:srgbClr val="000000"/>
                </a:solidFill>
                <a:latin typeface="Neue Haas Grotesk Text Pro (Body)"/>
                <a:ea typeface="DengXian" panose="02010600030101010101" pitchFamily="2" charset="-122"/>
              </a:rPr>
              <a:t>ing</a:t>
            </a:r>
            <a:r>
              <a:rPr lang="en-US" sz="2000" dirty="0">
                <a:solidFill>
                  <a:srgbClr val="000000"/>
                </a:solidFill>
                <a:latin typeface="Neue Haas Grotesk Text Pro (Body)"/>
                <a:ea typeface="DengXian" panose="02010600030101010101" pitchFamily="2" charset="-122"/>
              </a:rPr>
              <a:t> </a:t>
            </a:r>
            <a:r>
              <a:rPr lang="en-CA" sz="2000" dirty="0">
                <a:solidFill>
                  <a:srgbClr val="000000"/>
                </a:solidFill>
                <a:effectLst/>
                <a:latin typeface="Neue Haas Grotesk Text Pro (Body)"/>
                <a:ea typeface="DengXian" panose="02010600030101010101" pitchFamily="2" charset="-122"/>
              </a:rPr>
              <a:t>a run, increasing the vertical drop, and installing an additional chair lift can increase the ticket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solidFill>
                <a:srgbClr val="000000"/>
              </a:solidFill>
              <a:latin typeface="Neue Haas Grotesk Text Pro (Body)"/>
              <a:ea typeface="DengXia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kern="100" dirty="0">
                <a:solidFill>
                  <a:srgbClr val="000000"/>
                </a:solidFill>
                <a:latin typeface="Neue Haas Grotesk Text Pro (Body)"/>
                <a:ea typeface="DengXian" panose="02010600030101010101" pitchFamily="2" charset="-122"/>
                <a:cs typeface="Calibri" panose="020F0502020204030204" pitchFamily="34" charset="0"/>
              </a:rPr>
              <a:t>A</a:t>
            </a:r>
            <a:r>
              <a:rPr lang="en-CA" sz="2000" kern="100" dirty="0">
                <a:solidFill>
                  <a:srgbClr val="000000"/>
                </a:solidFill>
                <a:effectLst/>
                <a:latin typeface="Neue Haas Grotesk Text Pro (Body)"/>
                <a:ea typeface="DengXian" panose="02010600030101010101" pitchFamily="2" charset="-122"/>
                <a:cs typeface="Calibri" panose="020F0502020204030204" pitchFamily="34" charset="0"/>
              </a:rPr>
              <a:t>dding the total area covered by snow making machines in the acres or the length of the longest run in the resort cannot help improving the price or revenue.</a:t>
            </a:r>
            <a:endParaRPr lang="en-CA" sz="2000" dirty="0">
              <a:latin typeface="Neue Haas Grotesk Text Pro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Neue Haas Grotesk Text Pro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Neue Haas Grotesk Tex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964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35371F"/>
      </a:dk2>
      <a:lt2>
        <a:srgbClr val="E8E2E6"/>
      </a:lt2>
      <a:accent1>
        <a:srgbClr val="2FB661"/>
      </a:accent1>
      <a:accent2>
        <a:srgbClr val="2BBA24"/>
      </a:accent2>
      <a:accent3>
        <a:srgbClr val="6DB42E"/>
      </a:accent3>
      <a:accent4>
        <a:srgbClr val="98A820"/>
      </a:accent4>
      <a:accent5>
        <a:srgbClr val="C59933"/>
      </a:accent5>
      <a:accent6>
        <a:srgbClr val="C65326"/>
      </a:accent6>
      <a:hlink>
        <a:srgbClr val="8F822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Neue Haas Grotesk Text Pro (Body)</vt:lpstr>
      <vt:lpstr>Arial</vt:lpstr>
      <vt:lpstr>Calibri</vt:lpstr>
      <vt:lpstr>Neue Haas Grotesk Text Pro</vt:lpstr>
      <vt:lpstr>SwellVTI</vt:lpstr>
      <vt:lpstr>Big Mountain Resort Report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Report</dc:title>
  <dc:creator>Botong Miao</dc:creator>
  <cp:lastModifiedBy>Botong Miao</cp:lastModifiedBy>
  <cp:revision>31</cp:revision>
  <dcterms:created xsi:type="dcterms:W3CDTF">2023-08-09T20:00:05Z</dcterms:created>
  <dcterms:modified xsi:type="dcterms:W3CDTF">2023-08-10T17:56:36Z</dcterms:modified>
</cp:coreProperties>
</file>