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32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51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54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18526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07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08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3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92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89838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8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6/15/2023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7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6/15/2023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7693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data.london.gov.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fferent coloured buildings">
            <a:extLst>
              <a:ext uri="{FF2B5EF4-FFF2-40B4-BE49-F238E27FC236}">
                <a16:creationId xmlns:a16="http://schemas.microsoft.com/office/drawing/2014/main" id="{B7333C1F-5799-48C9-2323-3B80DE73969B}"/>
              </a:ext>
            </a:extLst>
          </p:cNvPr>
          <p:cNvPicPr>
            <a:picLocks noChangeAspect="1"/>
          </p:cNvPicPr>
          <p:nvPr/>
        </p:nvPicPr>
        <p:blipFill rotWithShape="1">
          <a:blip r:embed="rId2">
            <a:alphaModFix amt="60000"/>
          </a:blip>
          <a:srcRect t="6082" b="9649"/>
          <a:stretch/>
        </p:blipFill>
        <p:spPr>
          <a:xfrm>
            <a:off x="20" y="10"/>
            <a:ext cx="12191980" cy="6857990"/>
          </a:xfrm>
          <a:prstGeom prst="rect">
            <a:avLst/>
          </a:prstGeom>
        </p:spPr>
      </p:pic>
      <p:sp>
        <p:nvSpPr>
          <p:cNvPr id="2" name="Title 1">
            <a:extLst>
              <a:ext uri="{FF2B5EF4-FFF2-40B4-BE49-F238E27FC236}">
                <a16:creationId xmlns:a16="http://schemas.microsoft.com/office/drawing/2014/main" id="{41F666B4-C513-749B-208F-8B8D3ED3E1E5}"/>
              </a:ext>
            </a:extLst>
          </p:cNvPr>
          <p:cNvSpPr>
            <a:spLocks noGrp="1"/>
          </p:cNvSpPr>
          <p:nvPr>
            <p:ph type="ctrTitle"/>
          </p:nvPr>
        </p:nvSpPr>
        <p:spPr>
          <a:xfrm>
            <a:off x="521208" y="4819615"/>
            <a:ext cx="6817836" cy="1264936"/>
          </a:xfrm>
        </p:spPr>
        <p:txBody>
          <a:bodyPr anchor="ctr">
            <a:normAutofit/>
          </a:bodyPr>
          <a:lstStyle/>
          <a:p>
            <a:r>
              <a:rPr lang="en-CA">
                <a:solidFill>
                  <a:srgbClr val="FFFFFF"/>
                </a:solidFill>
              </a:rPr>
              <a:t>London Housing Price</a:t>
            </a:r>
          </a:p>
        </p:txBody>
      </p:sp>
      <p:sp>
        <p:nvSpPr>
          <p:cNvPr id="3" name="Subtitle 2">
            <a:extLst>
              <a:ext uri="{FF2B5EF4-FFF2-40B4-BE49-F238E27FC236}">
                <a16:creationId xmlns:a16="http://schemas.microsoft.com/office/drawing/2014/main" id="{C62A31A4-26B4-C49F-F6E8-81C7B76A019D}"/>
              </a:ext>
            </a:extLst>
          </p:cNvPr>
          <p:cNvSpPr>
            <a:spLocks noGrp="1"/>
          </p:cNvSpPr>
          <p:nvPr>
            <p:ph type="subTitle" idx="1"/>
          </p:nvPr>
        </p:nvSpPr>
        <p:spPr>
          <a:xfrm>
            <a:off x="8142516" y="4901919"/>
            <a:ext cx="3483615" cy="1100329"/>
          </a:xfrm>
        </p:spPr>
        <p:txBody>
          <a:bodyPr anchor="ctr">
            <a:normAutofit/>
          </a:bodyPr>
          <a:lstStyle/>
          <a:p>
            <a:r>
              <a:rPr lang="en-CA" sz="1600">
                <a:solidFill>
                  <a:srgbClr val="FFFFFF"/>
                </a:solidFill>
              </a:rPr>
              <a:t>Botong Miao</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75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B0C-66BC-DEAA-EB9B-C214D9366D9E}"/>
              </a:ext>
            </a:extLst>
          </p:cNvPr>
          <p:cNvSpPr>
            <a:spLocks noGrp="1"/>
          </p:cNvSpPr>
          <p:nvPr>
            <p:ph type="title"/>
          </p:nvPr>
        </p:nvSpPr>
        <p:spPr/>
        <p:txBody>
          <a:bodyPr>
            <a:normAutofit/>
          </a:bodyPr>
          <a:lstStyle/>
          <a:p>
            <a:r>
              <a:rPr lang="en-CA" sz="3200" dirty="0"/>
              <a:t>The Trend of the Average Price of Each Borough</a:t>
            </a:r>
          </a:p>
        </p:txBody>
      </p:sp>
      <p:sp>
        <p:nvSpPr>
          <p:cNvPr id="3" name="Content Placeholder 2">
            <a:extLst>
              <a:ext uri="{FF2B5EF4-FFF2-40B4-BE49-F238E27FC236}">
                <a16:creationId xmlns:a16="http://schemas.microsoft.com/office/drawing/2014/main" id="{41416B62-9729-FF17-955C-4BBB7BF2E08D}"/>
              </a:ext>
            </a:extLst>
          </p:cNvPr>
          <p:cNvSpPr>
            <a:spLocks noGrp="1"/>
          </p:cNvSpPr>
          <p:nvPr>
            <p:ph sz="half" idx="1"/>
          </p:nvPr>
        </p:nvSpPr>
        <p:spPr/>
        <p:txBody>
          <a:bodyPr>
            <a:normAutofit lnSpcReduction="10000"/>
          </a:bodyPr>
          <a:lstStyle/>
          <a:p>
            <a:r>
              <a:rPr lang="en-CA" sz="2200" dirty="0"/>
              <a:t>We check the average price of each borough (e.g., Camden) </a:t>
            </a:r>
          </a:p>
          <a:p>
            <a:r>
              <a:rPr lang="en-CA" sz="2200" dirty="0"/>
              <a:t>The average price increase from 1995 to 2008, and after a slight drop from 2009 to 2010, it increases until 2014. After 2014, the price becomes relatively stable.</a:t>
            </a:r>
          </a:p>
          <a:p>
            <a:r>
              <a:rPr lang="en-CA" sz="2200" dirty="0"/>
              <a:t>We can use the ratio of price in 2018 to 1998 to representing the change of the average price.</a:t>
            </a:r>
          </a:p>
        </p:txBody>
      </p:sp>
      <p:sp>
        <p:nvSpPr>
          <p:cNvPr id="4" name="Content Placeholder 3">
            <a:extLst>
              <a:ext uri="{FF2B5EF4-FFF2-40B4-BE49-F238E27FC236}">
                <a16:creationId xmlns:a16="http://schemas.microsoft.com/office/drawing/2014/main" id="{CE176E50-7BA6-3AEB-53BC-5958CA6C0061}"/>
              </a:ext>
            </a:extLst>
          </p:cNvPr>
          <p:cNvSpPr>
            <a:spLocks noGrp="1"/>
          </p:cNvSpPr>
          <p:nvPr>
            <p:ph sz="half" idx="2"/>
          </p:nvPr>
        </p:nvSpPr>
        <p:spPr/>
        <p:txBody>
          <a:bodyPr>
            <a:normAutofit lnSpcReduction="10000"/>
          </a:bodyPr>
          <a:lstStyle/>
          <a:p>
            <a:endParaRPr lang="en-CA"/>
          </a:p>
        </p:txBody>
      </p:sp>
      <p:pic>
        <p:nvPicPr>
          <p:cNvPr id="6" name="Picture 5">
            <a:extLst>
              <a:ext uri="{FF2B5EF4-FFF2-40B4-BE49-F238E27FC236}">
                <a16:creationId xmlns:a16="http://schemas.microsoft.com/office/drawing/2014/main" id="{5D8BCE82-C7F0-ECD4-B309-ABCB6C619838}"/>
              </a:ext>
            </a:extLst>
          </p:cNvPr>
          <p:cNvPicPr>
            <a:picLocks noChangeAspect="1"/>
          </p:cNvPicPr>
          <p:nvPr/>
        </p:nvPicPr>
        <p:blipFill>
          <a:blip r:embed="rId2"/>
          <a:stretch>
            <a:fillRect/>
          </a:stretch>
        </p:blipFill>
        <p:spPr>
          <a:xfrm>
            <a:off x="6243484" y="2074991"/>
            <a:ext cx="5369069" cy="3804700"/>
          </a:xfrm>
          <a:prstGeom prst="rect">
            <a:avLst/>
          </a:prstGeom>
        </p:spPr>
      </p:pic>
    </p:spTree>
    <p:extLst>
      <p:ext uri="{BB962C8B-B14F-4D97-AF65-F5344CB8AC3E}">
        <p14:creationId xmlns:p14="http://schemas.microsoft.com/office/powerpoint/2010/main" val="427914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9184-D9AF-6EE8-213C-5AEBFFA2A75C}"/>
              </a:ext>
            </a:extLst>
          </p:cNvPr>
          <p:cNvSpPr>
            <a:spLocks noGrp="1"/>
          </p:cNvSpPr>
          <p:nvPr>
            <p:ph type="title"/>
          </p:nvPr>
        </p:nvSpPr>
        <p:spPr/>
        <p:txBody>
          <a:bodyPr>
            <a:normAutofit/>
          </a:bodyPr>
          <a:lstStyle/>
          <a:p>
            <a:r>
              <a:rPr lang="en-CA" sz="3200" dirty="0"/>
              <a:t>Which Borough of London Has Seen the Greatest Average Increase in Housing Prices Over the Two Decades?</a:t>
            </a:r>
          </a:p>
        </p:txBody>
      </p:sp>
      <p:sp>
        <p:nvSpPr>
          <p:cNvPr id="3" name="Content Placeholder 2">
            <a:extLst>
              <a:ext uri="{FF2B5EF4-FFF2-40B4-BE49-F238E27FC236}">
                <a16:creationId xmlns:a16="http://schemas.microsoft.com/office/drawing/2014/main" id="{066AE543-F4A4-BA14-BB29-175331F3D2B5}"/>
              </a:ext>
            </a:extLst>
          </p:cNvPr>
          <p:cNvSpPr>
            <a:spLocks noGrp="1"/>
          </p:cNvSpPr>
          <p:nvPr>
            <p:ph sz="half" idx="1"/>
          </p:nvPr>
        </p:nvSpPr>
        <p:spPr/>
        <p:txBody>
          <a:bodyPr>
            <a:normAutofit fontScale="92500" lnSpcReduction="10000"/>
          </a:bodyPr>
          <a:lstStyle/>
          <a:p>
            <a:r>
              <a:rPr lang="en-CA" dirty="0"/>
              <a:t>We calculate the ratio between 2018 and 1998 to check the increase rate.</a:t>
            </a:r>
          </a:p>
          <a:p>
            <a:r>
              <a:rPr lang="en-CA" dirty="0"/>
              <a:t>We list the top 15 boroughs which have the highest average housing price increase.</a:t>
            </a:r>
          </a:p>
          <a:p>
            <a:r>
              <a:rPr lang="en-CA" dirty="0"/>
              <a:t> Hackney has seen the greatest average increase in housing prices over the two decades (the price increases </a:t>
            </a:r>
            <a:r>
              <a:rPr lang="en-US" altLang="zh-CN" dirty="0"/>
              <a:t>by</a:t>
            </a:r>
            <a:r>
              <a:rPr lang="en-CA" altLang="zh-CN" dirty="0"/>
              <a:t> over </a:t>
            </a:r>
            <a:r>
              <a:rPr lang="en-CA" dirty="0"/>
              <a:t>6 times.).</a:t>
            </a:r>
          </a:p>
          <a:p>
            <a:r>
              <a:rPr lang="en-CA" dirty="0"/>
              <a:t>The 15</a:t>
            </a:r>
            <a:r>
              <a:rPr lang="en-CA" baseline="30000" dirty="0"/>
              <a:t>th</a:t>
            </a:r>
            <a:r>
              <a:rPr lang="en-CA" dirty="0"/>
              <a:t> one is Greenwich where the housing price increase by 4.8 times from 1998 to 2018.</a:t>
            </a:r>
          </a:p>
          <a:p>
            <a:endParaRPr lang="en-CA" dirty="0"/>
          </a:p>
        </p:txBody>
      </p:sp>
      <p:sp>
        <p:nvSpPr>
          <p:cNvPr id="4" name="Content Placeholder 3">
            <a:extLst>
              <a:ext uri="{FF2B5EF4-FFF2-40B4-BE49-F238E27FC236}">
                <a16:creationId xmlns:a16="http://schemas.microsoft.com/office/drawing/2014/main" id="{5F8AD82D-36A2-8DFE-5E21-CC024A13FD60}"/>
              </a:ext>
            </a:extLst>
          </p:cNvPr>
          <p:cNvSpPr>
            <a:spLocks noGrp="1"/>
          </p:cNvSpPr>
          <p:nvPr>
            <p:ph sz="half" idx="2"/>
          </p:nvPr>
        </p:nvSpPr>
        <p:spPr/>
        <p:txBody>
          <a:bodyPr>
            <a:normAutofit fontScale="92500" lnSpcReduction="10000"/>
          </a:bodyPr>
          <a:lstStyle/>
          <a:p>
            <a:endParaRPr lang="en-CA"/>
          </a:p>
        </p:txBody>
      </p:sp>
      <p:pic>
        <p:nvPicPr>
          <p:cNvPr id="6" name="Picture 5">
            <a:extLst>
              <a:ext uri="{FF2B5EF4-FFF2-40B4-BE49-F238E27FC236}">
                <a16:creationId xmlns:a16="http://schemas.microsoft.com/office/drawing/2014/main" id="{FEC1439E-0A58-6B65-34BE-6C6844DA2CF6}"/>
              </a:ext>
            </a:extLst>
          </p:cNvPr>
          <p:cNvPicPr>
            <a:picLocks noChangeAspect="1"/>
          </p:cNvPicPr>
          <p:nvPr/>
        </p:nvPicPr>
        <p:blipFill>
          <a:blip r:embed="rId2"/>
          <a:stretch>
            <a:fillRect/>
          </a:stretch>
        </p:blipFill>
        <p:spPr>
          <a:xfrm>
            <a:off x="6244142" y="2074990"/>
            <a:ext cx="5459718" cy="3873526"/>
          </a:xfrm>
          <a:prstGeom prst="rect">
            <a:avLst/>
          </a:prstGeom>
        </p:spPr>
      </p:pic>
    </p:spTree>
    <p:extLst>
      <p:ext uri="{BB962C8B-B14F-4D97-AF65-F5344CB8AC3E}">
        <p14:creationId xmlns:p14="http://schemas.microsoft.com/office/powerpoint/2010/main" val="193892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9978-D84D-F055-C3A9-38A25276AF2B}"/>
              </a:ext>
            </a:extLst>
          </p:cNvPr>
          <p:cNvSpPr>
            <a:spLocks noGrp="1"/>
          </p:cNvSpPr>
          <p:nvPr>
            <p:ph type="title"/>
          </p:nvPr>
        </p:nvSpPr>
        <p:spPr/>
        <p:txBody>
          <a:bodyPr/>
          <a:lstStyle/>
          <a:p>
            <a:r>
              <a:rPr lang="en-CA" dirty="0"/>
              <a:t>Techniques</a:t>
            </a:r>
          </a:p>
        </p:txBody>
      </p:sp>
      <p:sp>
        <p:nvSpPr>
          <p:cNvPr id="3" name="Content Placeholder 2">
            <a:extLst>
              <a:ext uri="{FF2B5EF4-FFF2-40B4-BE49-F238E27FC236}">
                <a16:creationId xmlns:a16="http://schemas.microsoft.com/office/drawing/2014/main" id="{F9E5651C-7E0E-8BD6-FA0C-1303FB093C8F}"/>
              </a:ext>
            </a:extLst>
          </p:cNvPr>
          <p:cNvSpPr>
            <a:spLocks noGrp="1"/>
          </p:cNvSpPr>
          <p:nvPr>
            <p:ph idx="1"/>
          </p:nvPr>
        </p:nvSpPr>
        <p:spPr>
          <a:xfrm>
            <a:off x="571500" y="2075688"/>
            <a:ext cx="11332030" cy="3910987"/>
          </a:xfrm>
        </p:spPr>
        <p:txBody>
          <a:bodyPr/>
          <a:lstStyle/>
          <a:p>
            <a:r>
              <a:rPr lang="en-CA" dirty="0"/>
              <a:t>Sourcing and Loading</a:t>
            </a:r>
          </a:p>
          <a:p>
            <a:pPr marL="0" indent="0">
              <a:buNone/>
            </a:pPr>
            <a:r>
              <a:rPr lang="en-CA" dirty="0"/>
              <a:t>   We import the pandas, </a:t>
            </a:r>
            <a:r>
              <a:rPr lang="en-CA" dirty="0" err="1"/>
              <a:t>numpy</a:t>
            </a:r>
            <a:r>
              <a:rPr lang="en-CA" dirty="0"/>
              <a:t> libraries, and load </a:t>
            </a:r>
            <a:r>
              <a:rPr lang="en-CA" dirty="0" err="1"/>
              <a:t>pyplot</a:t>
            </a:r>
            <a:r>
              <a:rPr lang="en-CA" dirty="0"/>
              <a:t> collection of functions from matplotlib.</a:t>
            </a:r>
          </a:p>
          <a:p>
            <a:pPr marL="0" indent="0">
              <a:buNone/>
            </a:pPr>
            <a:r>
              <a:rPr lang="en-CA" dirty="0"/>
              <a:t>   Our data comes from the London Datastore (</a:t>
            </a:r>
            <a:r>
              <a:rPr lang="en-CA" dirty="0">
                <a:hlinkClick r:id="rId2"/>
              </a:rPr>
              <a:t>https://data.london.gov.uk/</a:t>
            </a:r>
            <a:r>
              <a:rPr lang="en-CA" dirty="0"/>
              <a:t>). </a:t>
            </a:r>
          </a:p>
          <a:p>
            <a:pPr marL="0" indent="0">
              <a:buNone/>
            </a:pPr>
            <a:r>
              <a:rPr lang="en-CA" dirty="0"/>
              <a:t>   Our data has 340  rows and 49 columns</a:t>
            </a:r>
          </a:p>
          <a:p>
            <a:r>
              <a:rPr lang="en-CA" dirty="0"/>
              <a:t>Cleaning, Transforming, and Visualizing</a:t>
            </a:r>
          </a:p>
          <a:p>
            <a:pPr marL="0" indent="0">
              <a:buNone/>
            </a:pPr>
            <a:r>
              <a:rPr lang="en-CA" dirty="0"/>
              <a:t>    We set borough name as the index and time as the row headline</a:t>
            </a:r>
          </a:p>
          <a:p>
            <a:pPr marL="0" indent="0">
              <a:buNone/>
            </a:pPr>
            <a:r>
              <a:rPr lang="en-CA" dirty="0"/>
              <a:t>    We remove the rows with missing values (the row ‘Unnamed 34’ and ‘Unnamed 47’)</a:t>
            </a:r>
          </a:p>
          <a:p>
            <a:pPr marL="0" indent="0">
              <a:buNone/>
            </a:pPr>
            <a:r>
              <a:rPr lang="en-CA" dirty="0"/>
              <a:t>     We use line plot to check the data quality and see the trend of price change</a:t>
            </a:r>
          </a:p>
        </p:txBody>
      </p:sp>
    </p:spTree>
    <p:extLst>
      <p:ext uri="{BB962C8B-B14F-4D97-AF65-F5344CB8AC3E}">
        <p14:creationId xmlns:p14="http://schemas.microsoft.com/office/powerpoint/2010/main" val="30168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9978-D84D-F055-C3A9-38A25276AF2B}"/>
              </a:ext>
            </a:extLst>
          </p:cNvPr>
          <p:cNvSpPr>
            <a:spLocks noGrp="1"/>
          </p:cNvSpPr>
          <p:nvPr>
            <p:ph type="title"/>
          </p:nvPr>
        </p:nvSpPr>
        <p:spPr/>
        <p:txBody>
          <a:bodyPr/>
          <a:lstStyle/>
          <a:p>
            <a:r>
              <a:rPr lang="en-CA" dirty="0"/>
              <a:t>Techniques</a:t>
            </a:r>
          </a:p>
        </p:txBody>
      </p:sp>
      <p:sp>
        <p:nvSpPr>
          <p:cNvPr id="3" name="Content Placeholder 2">
            <a:extLst>
              <a:ext uri="{FF2B5EF4-FFF2-40B4-BE49-F238E27FC236}">
                <a16:creationId xmlns:a16="http://schemas.microsoft.com/office/drawing/2014/main" id="{F9E5651C-7E0E-8BD6-FA0C-1303FB093C8F}"/>
              </a:ext>
            </a:extLst>
          </p:cNvPr>
          <p:cNvSpPr>
            <a:spLocks noGrp="1"/>
          </p:cNvSpPr>
          <p:nvPr>
            <p:ph idx="1"/>
          </p:nvPr>
        </p:nvSpPr>
        <p:spPr>
          <a:xfrm>
            <a:off x="571500" y="2075688"/>
            <a:ext cx="11332030" cy="3910987"/>
          </a:xfrm>
        </p:spPr>
        <p:txBody>
          <a:bodyPr>
            <a:normAutofit lnSpcReduction="10000"/>
          </a:bodyPr>
          <a:lstStyle/>
          <a:p>
            <a:r>
              <a:rPr lang="en-CA" dirty="0"/>
              <a:t>Modeling</a:t>
            </a:r>
          </a:p>
          <a:p>
            <a:pPr marL="0" indent="0">
              <a:buNone/>
            </a:pPr>
            <a:r>
              <a:rPr lang="en-CA" dirty="0"/>
              <a:t> We use the ratio of the average price in 2018 (y2018) to the average price in 1998 (y1998) to represent the price change. The higher the ratio is the price increase larger.</a:t>
            </a:r>
          </a:p>
          <a:p>
            <a:pPr marL="0" indent="0">
              <a:buNone/>
            </a:pPr>
            <a:endParaRPr lang="en-CA" dirty="0"/>
          </a:p>
          <a:p>
            <a:pPr marL="0" indent="0">
              <a:buNone/>
            </a:pPr>
            <a:endParaRPr lang="en-CA" dirty="0"/>
          </a:p>
          <a:p>
            <a:pPr marL="0" indent="0">
              <a:buNone/>
            </a:pPr>
            <a:endParaRPr lang="en-CA" dirty="0"/>
          </a:p>
          <a:p>
            <a:pPr marL="0" indent="0">
              <a:buNone/>
            </a:pPr>
            <a:r>
              <a:rPr lang="en-CA" dirty="0"/>
              <a:t>The top 15 borough are: Hackney, Waltham Forest, Southwark, Lewisham, Westminster, </a:t>
            </a:r>
            <a:r>
              <a:rPr lang="en-CA" dirty="0" err="1"/>
              <a:t>Newham</a:t>
            </a:r>
            <a:r>
              <a:rPr lang="en-CA" dirty="0"/>
              <a:t>, City of London, Haringey, Kensington &amp; Chelsea, Lambeth, Camden, Barking &amp; Dagenham, Brent, Islington, and </a:t>
            </a:r>
            <a:r>
              <a:rPr lang="en-CA" dirty="0" err="1"/>
              <a:t>Greenwith</a:t>
            </a:r>
            <a:r>
              <a:rPr lang="en-CA" dirty="0"/>
              <a:t>.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F8C7BAB-E049-A0FF-49F1-802BE7E02755}"/>
                  </a:ext>
                </a:extLst>
              </p:cNvPr>
              <p:cNvSpPr txBox="1"/>
              <p:nvPr/>
            </p:nvSpPr>
            <p:spPr>
              <a:xfrm>
                <a:off x="4301612" y="3603523"/>
                <a:ext cx="1694951" cy="5677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𝑑</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𝑓</m:t>
                          </m:r>
                        </m:e>
                        <m:sub>
                          <m:r>
                            <a:rPr lang="en-CA" b="0" i="1" smtClean="0">
                              <a:latin typeface="Cambria Math" panose="02040503050406030204" pitchFamily="18" charset="0"/>
                            </a:rPr>
                            <m:t>𝑅𝑎𝑡𝑖𝑜</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𝑦</m:t>
                          </m:r>
                          <m:r>
                            <a:rPr lang="en-CA" b="0" i="1" smtClean="0">
                              <a:latin typeface="Cambria Math" panose="02040503050406030204" pitchFamily="18" charset="0"/>
                            </a:rPr>
                            <m:t>2008</m:t>
                          </m:r>
                        </m:num>
                        <m:den>
                          <m:r>
                            <a:rPr lang="en-CA" b="0" i="1" smtClean="0">
                              <a:latin typeface="Cambria Math" panose="02040503050406030204" pitchFamily="18" charset="0"/>
                            </a:rPr>
                            <m:t>𝑦</m:t>
                          </m:r>
                          <m:r>
                            <a:rPr lang="en-CA" b="0" i="1" smtClean="0">
                              <a:latin typeface="Cambria Math" panose="02040503050406030204" pitchFamily="18" charset="0"/>
                            </a:rPr>
                            <m:t>1998</m:t>
                          </m:r>
                        </m:den>
                      </m:f>
                    </m:oMath>
                  </m:oMathPara>
                </a14:m>
                <a:endParaRPr lang="en-CA" dirty="0"/>
              </a:p>
            </p:txBody>
          </p:sp>
        </mc:Choice>
        <mc:Fallback>
          <p:sp>
            <p:nvSpPr>
              <p:cNvPr id="4" name="TextBox 3">
                <a:extLst>
                  <a:ext uri="{FF2B5EF4-FFF2-40B4-BE49-F238E27FC236}">
                    <a16:creationId xmlns:a16="http://schemas.microsoft.com/office/drawing/2014/main" id="{FF8C7BAB-E049-A0FF-49F1-802BE7E02755}"/>
                  </a:ext>
                </a:extLst>
              </p:cNvPr>
              <p:cNvSpPr txBox="1">
                <a:spLocks noRot="1" noChangeAspect="1" noMove="1" noResize="1" noEditPoints="1" noAdjustHandles="1" noChangeArrowheads="1" noChangeShapeType="1" noTextEdit="1"/>
              </p:cNvSpPr>
              <p:nvPr/>
            </p:nvSpPr>
            <p:spPr>
              <a:xfrm>
                <a:off x="4301612" y="3603523"/>
                <a:ext cx="1694951" cy="567720"/>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52446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934A-DC52-AA0B-DAD9-BB03385F4BBB}"/>
              </a:ext>
            </a:extLst>
          </p:cNvPr>
          <p:cNvSpPr>
            <a:spLocks noGrp="1"/>
          </p:cNvSpPr>
          <p:nvPr>
            <p:ph type="title"/>
          </p:nvPr>
        </p:nvSpPr>
        <p:spPr/>
        <p:txBody>
          <a:bodyPr/>
          <a:lstStyle/>
          <a:p>
            <a:r>
              <a:rPr lang="en-CA" dirty="0"/>
              <a:t>The Main Challenges</a:t>
            </a:r>
          </a:p>
        </p:txBody>
      </p:sp>
      <p:sp>
        <p:nvSpPr>
          <p:cNvPr id="3" name="Content Placeholder 2">
            <a:extLst>
              <a:ext uri="{FF2B5EF4-FFF2-40B4-BE49-F238E27FC236}">
                <a16:creationId xmlns:a16="http://schemas.microsoft.com/office/drawing/2014/main" id="{574402D9-E5F5-B4CD-9D2A-1DCE3184E0D0}"/>
              </a:ext>
            </a:extLst>
          </p:cNvPr>
          <p:cNvSpPr>
            <a:spLocks noGrp="1"/>
          </p:cNvSpPr>
          <p:nvPr>
            <p:ph idx="1"/>
          </p:nvPr>
        </p:nvSpPr>
        <p:spPr/>
        <p:txBody>
          <a:bodyPr/>
          <a:lstStyle/>
          <a:p>
            <a:r>
              <a:rPr lang="en-CA" dirty="0"/>
              <a:t>The main challenge I encounter is to create what kind of model to compare the price change of each Borough. In other words, how to make a clear model to show the average increase. I plot the average price change over the decades of the Borough to see the trend, and I find the price has an increase trend during this 2 decades. This means that I can use the ratio of the price in 2018 to the price in 1998 to represent the price change of each Borough. Then, I can use the histogram to compare the average price change, because it is really clear to see the price increase for every Borough.</a:t>
            </a:r>
          </a:p>
        </p:txBody>
      </p:sp>
    </p:spTree>
    <p:extLst>
      <p:ext uri="{BB962C8B-B14F-4D97-AF65-F5344CB8AC3E}">
        <p14:creationId xmlns:p14="http://schemas.microsoft.com/office/powerpoint/2010/main" val="113751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2440-3D37-A039-57B4-34A6FD6A8610}"/>
              </a:ext>
            </a:extLst>
          </p:cNvPr>
          <p:cNvSpPr>
            <a:spLocks noGrp="1"/>
          </p:cNvSpPr>
          <p:nvPr>
            <p:ph type="title"/>
          </p:nvPr>
        </p:nvSpPr>
        <p:spPr/>
        <p:txBody>
          <a:bodyPr/>
          <a:lstStyle/>
          <a:p>
            <a:r>
              <a:rPr lang="en-CA" dirty="0"/>
              <a:t>Outlook</a:t>
            </a:r>
          </a:p>
        </p:txBody>
      </p:sp>
      <p:sp>
        <p:nvSpPr>
          <p:cNvPr id="4" name="Content Placeholder 3">
            <a:extLst>
              <a:ext uri="{FF2B5EF4-FFF2-40B4-BE49-F238E27FC236}">
                <a16:creationId xmlns:a16="http://schemas.microsoft.com/office/drawing/2014/main" id="{07B88775-A43D-713F-8426-B290616AD387}"/>
              </a:ext>
            </a:extLst>
          </p:cNvPr>
          <p:cNvSpPr>
            <a:spLocks noGrp="1"/>
          </p:cNvSpPr>
          <p:nvPr>
            <p:ph idx="1"/>
          </p:nvPr>
        </p:nvSpPr>
        <p:spPr/>
        <p:txBody>
          <a:bodyPr/>
          <a:lstStyle/>
          <a:p>
            <a:r>
              <a:rPr lang="en-CA" dirty="0"/>
              <a:t>For Camden, </a:t>
            </a:r>
            <a:r>
              <a:rPr lang="en-CA" sz="2000" dirty="0"/>
              <a:t>the price becomes relatively stable after 2014. Why the price do not increase after 2014. What impact the price? </a:t>
            </a:r>
            <a:r>
              <a:rPr lang="en-CA" dirty="0"/>
              <a:t>The future work should check the features that impact the price to make sure the average price for each Borough is reliable. </a:t>
            </a:r>
            <a:r>
              <a:rPr lang="en-CA" sz="2000" dirty="0"/>
              <a:t> </a:t>
            </a:r>
          </a:p>
          <a:p>
            <a:endParaRPr lang="en-CA" dirty="0"/>
          </a:p>
        </p:txBody>
      </p:sp>
    </p:spTree>
    <p:extLst>
      <p:ext uri="{BB962C8B-B14F-4D97-AF65-F5344CB8AC3E}">
        <p14:creationId xmlns:p14="http://schemas.microsoft.com/office/powerpoint/2010/main" val="3231315634"/>
      </p:ext>
    </p:extLst>
  </p:cSld>
  <p:clrMapOvr>
    <a:masterClrMapping/>
  </p:clrMapOvr>
</p:sld>
</file>

<file path=ppt/theme/theme1.xml><?xml version="1.0" encoding="utf-8"?>
<a:theme xmlns:a="http://schemas.openxmlformats.org/drawingml/2006/main" name="AlignmentVTI">
  <a:themeElements>
    <a:clrScheme name="AnalogousFromRegularSeed_2SEEDS">
      <a:dk1>
        <a:srgbClr val="000000"/>
      </a:dk1>
      <a:lt1>
        <a:srgbClr val="FFFFFF"/>
      </a:lt1>
      <a:dk2>
        <a:srgbClr val="412428"/>
      </a:dk2>
      <a:lt2>
        <a:srgbClr val="E2E8E8"/>
      </a:lt2>
      <a:accent1>
        <a:srgbClr val="B13B3D"/>
      </a:accent1>
      <a:accent2>
        <a:srgbClr val="C34D80"/>
      </a:accent2>
      <a:accent3>
        <a:srgbClr val="C37C4D"/>
      </a:accent3>
      <a:accent4>
        <a:srgbClr val="3BB174"/>
      </a:accent4>
      <a:accent5>
        <a:srgbClr val="46B3A8"/>
      </a:accent5>
      <a:accent6>
        <a:srgbClr val="3B8CB1"/>
      </a:accent6>
      <a:hlink>
        <a:srgbClr val="30918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288</TotalTime>
  <Words>542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Batang</vt:lpstr>
      <vt:lpstr>Arial</vt:lpstr>
      <vt:lpstr>Avenir Next LT Pro Light</vt:lpstr>
      <vt:lpstr>Cambria Math</vt:lpstr>
      <vt:lpstr>AlignmentVTI</vt:lpstr>
      <vt:lpstr>London Housing Price</vt:lpstr>
      <vt:lpstr>The Trend of the Average Price of Each Borough</vt:lpstr>
      <vt:lpstr>Which Borough of London Has Seen the Greatest Average Increase in Housing Prices Over the Two Decades?</vt:lpstr>
      <vt:lpstr>Techniques</vt:lpstr>
      <vt:lpstr>Techniques</vt:lpstr>
      <vt:lpstr>The Main Challenges</vt:lpstr>
      <vt:lpstr>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Botong Miao</dc:creator>
  <cp:lastModifiedBy>Botong Miao</cp:lastModifiedBy>
  <cp:revision>43</cp:revision>
  <dcterms:created xsi:type="dcterms:W3CDTF">2023-06-15T13:18:51Z</dcterms:created>
  <dcterms:modified xsi:type="dcterms:W3CDTF">2023-06-15T18:07:10Z</dcterms:modified>
</cp:coreProperties>
</file>