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
      <p:font typeface="PT Sans Narrow" panose="020F050202020403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AE7E0-E85E-410F-AA91-F14615EEFE72}">
  <a:tblStyle styleId="{A22AE7E0-E85E-410F-AA91-F14615EEFE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c7f150e69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c7f150e6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bc5e80825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bc5e80825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4216176b8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4216176b8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216176b8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216176b8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1a02915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41a02915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216176b8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4216176b8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4216176b8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4216176b8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41a029151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41a029151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216176b8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216176b8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216176b8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4216176b8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bbc5e80825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bbc5e8082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1a029151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1a02915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41a029151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1a02915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d1b8f7eb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d1b8f7eb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bbc5e80825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bbc5e80825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bbc5e8082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bbc5e8082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cd0e0175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cd0e0175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bbc5e80825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bbc5e8082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d1b8f7ebf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d1b8f7ebf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bc5e80825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bbc5e80825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7f150e6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7f150e6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367956"/>
            <a:ext cx="7136700" cy="1558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Cost Estimation for Electric Vehicles Charging Stations</a:t>
            </a:r>
            <a:endParaRPr/>
          </a:p>
        </p:txBody>
      </p:sp>
      <p:sp>
        <p:nvSpPr>
          <p:cNvPr id="67" name="Google Shape;67;p13"/>
          <p:cNvSpPr txBox="1">
            <a:spLocks noGrp="1"/>
          </p:cNvSpPr>
          <p:nvPr>
            <p:ph type="subTitle" idx="1"/>
          </p:nvPr>
        </p:nvSpPr>
        <p:spPr>
          <a:xfrm>
            <a:off x="2137225" y="2896104"/>
            <a:ext cx="4870500" cy="519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Capstone Project - 2 (CP303)</a:t>
            </a:r>
            <a:endParaRPr/>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1309688" y="217054"/>
            <a:ext cx="6524625" cy="4257675"/>
          </a:xfrm>
          <a:prstGeom prst="rect">
            <a:avLst/>
          </a:prstGeom>
          <a:noFill/>
          <a:ln>
            <a:noFill/>
          </a:ln>
        </p:spPr>
      </p:pic>
      <p:sp>
        <p:nvSpPr>
          <p:cNvPr id="129" name="Google Shape;12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190875" y="1172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ACCURACY</a:t>
            </a:r>
            <a:endParaRPr/>
          </a:p>
        </p:txBody>
      </p:sp>
      <p:pic>
        <p:nvPicPr>
          <p:cNvPr id="135" name="Google Shape;135;p23"/>
          <p:cNvPicPr preferRelativeResize="0"/>
          <p:nvPr/>
        </p:nvPicPr>
        <p:blipFill>
          <a:blip r:embed="rId3">
            <a:alphaModFix/>
          </a:blip>
          <a:stretch>
            <a:fillRect/>
          </a:stretch>
        </p:blipFill>
        <p:spPr>
          <a:xfrm>
            <a:off x="470550" y="1032100"/>
            <a:ext cx="3969949" cy="3959000"/>
          </a:xfrm>
          <a:prstGeom prst="rect">
            <a:avLst/>
          </a:prstGeom>
          <a:noFill/>
          <a:ln>
            <a:noFill/>
          </a:ln>
        </p:spPr>
      </p:pic>
      <p:pic>
        <p:nvPicPr>
          <p:cNvPr id="136" name="Google Shape;136;p23"/>
          <p:cNvPicPr preferRelativeResize="0"/>
          <p:nvPr/>
        </p:nvPicPr>
        <p:blipFill>
          <a:blip r:embed="rId4">
            <a:alphaModFix/>
          </a:blip>
          <a:stretch>
            <a:fillRect/>
          </a:stretch>
        </p:blipFill>
        <p:spPr>
          <a:xfrm>
            <a:off x="4641475" y="1032100"/>
            <a:ext cx="3887516" cy="3958999"/>
          </a:xfrm>
          <a:prstGeom prst="rect">
            <a:avLst/>
          </a:prstGeom>
          <a:noFill/>
          <a:ln>
            <a:noFill/>
          </a:ln>
        </p:spPr>
      </p:pic>
      <p:sp>
        <p:nvSpPr>
          <p:cNvPr id="137" name="Google Shape;137;p23"/>
          <p:cNvSpPr txBox="1"/>
          <p:nvPr/>
        </p:nvSpPr>
        <p:spPr>
          <a:xfrm>
            <a:off x="1738425" y="655713"/>
            <a:ext cx="117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Irradiance</a:t>
            </a:r>
            <a:endParaRPr>
              <a:latin typeface="Open Sans"/>
              <a:ea typeface="Open Sans"/>
              <a:cs typeface="Open Sans"/>
              <a:sym typeface="Open Sans"/>
            </a:endParaRPr>
          </a:p>
        </p:txBody>
      </p:sp>
      <p:sp>
        <p:nvSpPr>
          <p:cNvPr id="138" name="Google Shape;138;p23"/>
          <p:cNvSpPr txBox="1"/>
          <p:nvPr/>
        </p:nvSpPr>
        <p:spPr>
          <a:xfrm>
            <a:off x="5870863" y="655713"/>
            <a:ext cx="117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Power</a:t>
            </a:r>
            <a:endParaRPr>
              <a:latin typeface="Open Sans"/>
              <a:ea typeface="Open Sans"/>
              <a:cs typeface="Open Sans"/>
              <a:sym typeface="Open Sans"/>
            </a:endParaRPr>
          </a:p>
        </p:txBody>
      </p:sp>
      <p:sp>
        <p:nvSpPr>
          <p:cNvPr id="139" name="Google Shape;13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the cost is calculated</a:t>
            </a:r>
            <a:endParaRPr/>
          </a:p>
        </p:txBody>
      </p:sp>
      <p:sp>
        <p:nvSpPr>
          <p:cNvPr id="145" name="Google Shape;145;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two methods for charging: </a:t>
            </a:r>
            <a:br>
              <a:rPr lang="en"/>
            </a:br>
            <a:r>
              <a:rPr lang="en"/>
              <a:t>1. Solar energy</a:t>
            </a:r>
            <a:br>
              <a:rPr lang="en"/>
            </a:br>
            <a:r>
              <a:rPr lang="en"/>
              <a:t>2. Grid energy</a:t>
            </a:r>
            <a:endParaRPr/>
          </a:p>
          <a:p>
            <a:pPr marL="457200" lvl="0" indent="-342900" algn="l" rtl="0">
              <a:spcBef>
                <a:spcPts val="0"/>
              </a:spcBef>
              <a:spcAft>
                <a:spcPts val="0"/>
              </a:spcAft>
              <a:buSzPts val="1800"/>
              <a:buChar char="●"/>
            </a:pPr>
            <a:r>
              <a:rPr lang="en"/>
              <a:t>Suppose we have to charge 30% of battery:</a:t>
            </a:r>
            <a:endParaRPr/>
          </a:p>
          <a:p>
            <a:pPr marL="914400" lvl="1" indent="-317500" algn="l" rtl="0">
              <a:spcBef>
                <a:spcPts val="0"/>
              </a:spcBef>
              <a:spcAft>
                <a:spcPts val="0"/>
              </a:spcAft>
              <a:buSzPts val="1400"/>
              <a:buChar char="○"/>
            </a:pPr>
            <a:r>
              <a:rPr lang="en"/>
              <a:t>Multiple values of time for solar charging are taken.</a:t>
            </a:r>
            <a:endParaRPr/>
          </a:p>
          <a:p>
            <a:pPr marL="914400" lvl="1" indent="-317500" algn="l" rtl="0">
              <a:spcBef>
                <a:spcPts val="0"/>
              </a:spcBef>
              <a:spcAft>
                <a:spcPts val="0"/>
              </a:spcAft>
              <a:buSzPts val="1400"/>
              <a:buChar char="○"/>
            </a:pPr>
            <a:r>
              <a:rPr lang="en"/>
              <a:t>Initially, 0 mins of solar charging =&gt; complete 30% is charged by grid</a:t>
            </a:r>
            <a:endParaRPr/>
          </a:p>
          <a:p>
            <a:pPr marL="914400" lvl="1" indent="-317500" algn="l" rtl="0">
              <a:spcBef>
                <a:spcPts val="0"/>
              </a:spcBef>
              <a:spcAft>
                <a:spcPts val="0"/>
              </a:spcAft>
              <a:buSzPts val="1400"/>
              <a:buChar char="○"/>
            </a:pPr>
            <a:r>
              <a:rPr lang="en"/>
              <a:t>Now, solar charging time is 15 mins =&gt; rest is charged by grid</a:t>
            </a:r>
            <a:endParaRPr/>
          </a:p>
          <a:p>
            <a:pPr marL="914400" lvl="1" indent="-317500" algn="l" rtl="0">
              <a:spcBef>
                <a:spcPts val="0"/>
              </a:spcBef>
              <a:spcAft>
                <a:spcPts val="0"/>
              </a:spcAft>
              <a:buSzPts val="1400"/>
              <a:buChar char="○"/>
            </a:pPr>
            <a:r>
              <a:rPr lang="en"/>
              <a:t>And so on…</a:t>
            </a:r>
            <a:endParaRPr/>
          </a:p>
          <a:p>
            <a:pPr marL="457200" lvl="0" indent="-342900" algn="l" rtl="0">
              <a:spcBef>
                <a:spcPts val="0"/>
              </a:spcBef>
              <a:spcAft>
                <a:spcPts val="0"/>
              </a:spcAft>
              <a:buSzPts val="1800"/>
              <a:buChar char="●"/>
            </a:pPr>
            <a:r>
              <a:rPr lang="en"/>
              <a:t>We have the rate for solar charging and grid charging. Hence the cost is:</a:t>
            </a:r>
            <a:br>
              <a:rPr lang="en"/>
            </a:br>
            <a:r>
              <a:rPr lang="en" sz="1400">
                <a:solidFill>
                  <a:srgbClr val="000000"/>
                </a:solidFill>
              </a:rPr>
              <a:t>t_solar * rate_solar + t_grid * rate_grid </a:t>
            </a:r>
            <a:endParaRPr sz="1400">
              <a:solidFill>
                <a:srgbClr val="000000"/>
              </a:solidFill>
            </a:endParaRPr>
          </a:p>
          <a:p>
            <a:pPr marL="457200" lvl="0" indent="-342900" algn="l" rtl="0">
              <a:spcBef>
                <a:spcPts val="0"/>
              </a:spcBef>
              <a:spcAft>
                <a:spcPts val="0"/>
              </a:spcAft>
              <a:buSzPts val="1800"/>
              <a:buChar char="●"/>
            </a:pPr>
            <a:r>
              <a:rPr lang="en"/>
              <a:t>The variation of t_solar vs cost is plotted and minimum point is obtained.</a:t>
            </a:r>
            <a:endParaRPr/>
          </a:p>
          <a:p>
            <a:pPr marL="457200" lvl="0" indent="0" algn="l" rtl="0">
              <a:spcBef>
                <a:spcPts val="1200"/>
              </a:spcBef>
              <a:spcAft>
                <a:spcPts val="1200"/>
              </a:spcAft>
              <a:buNone/>
            </a:pPr>
            <a:endParaRPr/>
          </a:p>
        </p:txBody>
      </p:sp>
      <p:sp>
        <p:nvSpPr>
          <p:cNvPr id="146" name="Google Shape;14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52" name="Google Shape;152;p25"/>
          <p:cNvPicPr preferRelativeResize="0"/>
          <p:nvPr/>
        </p:nvPicPr>
        <p:blipFill>
          <a:blip r:embed="rId3">
            <a:alphaModFix/>
          </a:blip>
          <a:stretch>
            <a:fillRect/>
          </a:stretch>
        </p:blipFill>
        <p:spPr>
          <a:xfrm>
            <a:off x="488175" y="163925"/>
            <a:ext cx="8167659" cy="462705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214875"/>
            <a:ext cx="8520600" cy="1097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Mathematical Interpretation of Factors Contributing to the Cost Calculation</a:t>
            </a:r>
            <a:endParaRPr/>
          </a:p>
        </p:txBody>
      </p:sp>
      <p:sp>
        <p:nvSpPr>
          <p:cNvPr id="158" name="Google Shape;158;p26"/>
          <p:cNvSpPr txBox="1">
            <a:spLocks noGrp="1"/>
          </p:cNvSpPr>
          <p:nvPr>
            <p:ph type="body" idx="1"/>
          </p:nvPr>
        </p:nvSpPr>
        <p:spPr>
          <a:xfrm>
            <a:off x="311700" y="1427075"/>
            <a:ext cx="5766300" cy="45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Rush Factor:</a:t>
            </a:r>
            <a:endParaRPr/>
          </a:p>
          <a:p>
            <a:pPr marL="457200" lvl="0" indent="0" algn="l" rtl="0">
              <a:spcBef>
                <a:spcPts val="1200"/>
              </a:spcBef>
              <a:spcAft>
                <a:spcPts val="1200"/>
              </a:spcAft>
              <a:buNone/>
            </a:pPr>
            <a:endParaRPr/>
          </a:p>
        </p:txBody>
      </p:sp>
      <p:sp>
        <p:nvSpPr>
          <p:cNvPr id="159" name="Google Shape;15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160" name="Google Shape;160;p26"/>
          <p:cNvPicPr preferRelativeResize="0"/>
          <p:nvPr/>
        </p:nvPicPr>
        <p:blipFill rotWithShape="1">
          <a:blip r:embed="rId3">
            <a:alphaModFix/>
          </a:blip>
          <a:srcRect t="23902"/>
          <a:stretch/>
        </p:blipFill>
        <p:spPr>
          <a:xfrm>
            <a:off x="1248625" y="2051000"/>
            <a:ext cx="6646750" cy="667400"/>
          </a:xfrm>
          <a:prstGeom prst="rect">
            <a:avLst/>
          </a:prstGeom>
          <a:noFill/>
          <a:ln>
            <a:noFill/>
          </a:ln>
        </p:spPr>
      </p:pic>
      <p:sp>
        <p:nvSpPr>
          <p:cNvPr id="161" name="Google Shape;161;p26"/>
          <p:cNvSpPr txBox="1">
            <a:spLocks noGrp="1"/>
          </p:cNvSpPr>
          <p:nvPr>
            <p:ph type="body" idx="1"/>
          </p:nvPr>
        </p:nvSpPr>
        <p:spPr>
          <a:xfrm>
            <a:off x="418050" y="2718400"/>
            <a:ext cx="7477200" cy="201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alpha is the rush factor which determines the traffic at the station.</a:t>
            </a:r>
            <a:endParaRPr/>
          </a:p>
          <a:p>
            <a:pPr marL="0" lvl="0" indent="0" algn="l" rtl="0">
              <a:spcBef>
                <a:spcPts val="1200"/>
              </a:spcBef>
              <a:spcAft>
                <a:spcPts val="0"/>
              </a:spcAft>
              <a:buNone/>
            </a:pPr>
            <a:r>
              <a:rPr lang="en"/>
              <a:t>The solar cost is now increased and the overall cost is recalculated. The graph is changed as shown:-</a:t>
            </a:r>
            <a:endParaRPr/>
          </a:p>
          <a:p>
            <a:pPr marL="45720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167" name="Google Shape;167;p27"/>
          <p:cNvPicPr preferRelativeResize="0"/>
          <p:nvPr/>
        </p:nvPicPr>
        <p:blipFill rotWithShape="1">
          <a:blip r:embed="rId3">
            <a:alphaModFix/>
          </a:blip>
          <a:srcRect b="72925"/>
          <a:stretch/>
        </p:blipFill>
        <p:spPr>
          <a:xfrm>
            <a:off x="503775" y="392541"/>
            <a:ext cx="8136452" cy="1180024"/>
          </a:xfrm>
          <a:prstGeom prst="rect">
            <a:avLst/>
          </a:prstGeom>
          <a:noFill/>
          <a:ln>
            <a:noFill/>
          </a:ln>
        </p:spPr>
      </p:pic>
      <p:pic>
        <p:nvPicPr>
          <p:cNvPr id="168" name="Google Shape;168;p27"/>
          <p:cNvPicPr preferRelativeResize="0"/>
          <p:nvPr/>
        </p:nvPicPr>
        <p:blipFill rotWithShape="1">
          <a:blip r:embed="rId4">
            <a:alphaModFix/>
          </a:blip>
          <a:srcRect b="60035"/>
          <a:stretch/>
        </p:blipFill>
        <p:spPr>
          <a:xfrm>
            <a:off x="421800" y="1572575"/>
            <a:ext cx="8370826" cy="33453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Variation wrt alpha</a:t>
            </a:r>
            <a:endParaRPr/>
          </a:p>
        </p:txBody>
      </p:sp>
      <p:sp>
        <p:nvSpPr>
          <p:cNvPr id="174" name="Google Shape;17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175" name="Google Shape;175;p28"/>
          <p:cNvPicPr preferRelativeResize="0"/>
          <p:nvPr/>
        </p:nvPicPr>
        <p:blipFill>
          <a:blip r:embed="rId3">
            <a:alphaModFix/>
          </a:blip>
          <a:stretch>
            <a:fillRect/>
          </a:stretch>
        </p:blipFill>
        <p:spPr>
          <a:xfrm>
            <a:off x="118188" y="1233525"/>
            <a:ext cx="4692834" cy="3686274"/>
          </a:xfrm>
          <a:prstGeom prst="rect">
            <a:avLst/>
          </a:prstGeom>
          <a:noFill/>
          <a:ln>
            <a:noFill/>
          </a:ln>
        </p:spPr>
      </p:pic>
      <p:pic>
        <p:nvPicPr>
          <p:cNvPr id="176" name="Google Shape;176;p28"/>
          <p:cNvPicPr preferRelativeResize="0"/>
          <p:nvPr/>
        </p:nvPicPr>
        <p:blipFill>
          <a:blip r:embed="rId4">
            <a:alphaModFix/>
          </a:blip>
          <a:stretch>
            <a:fillRect/>
          </a:stretch>
        </p:blipFill>
        <p:spPr>
          <a:xfrm>
            <a:off x="4811025" y="1418500"/>
            <a:ext cx="4210125" cy="33163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body" idx="1"/>
          </p:nvPr>
        </p:nvSpPr>
        <p:spPr>
          <a:xfrm>
            <a:off x="116100" y="149250"/>
            <a:ext cx="8520600" cy="47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Fixed Cost Factor:</a:t>
            </a:r>
            <a:endParaRPr/>
          </a:p>
          <a:p>
            <a:pPr marL="0" lvl="0" indent="0" algn="l" rtl="0">
              <a:spcBef>
                <a:spcPts val="1200"/>
              </a:spcBef>
              <a:spcAft>
                <a:spcPts val="0"/>
              </a:spcAft>
              <a:buNone/>
            </a:pPr>
            <a:endParaRPr sz="600"/>
          </a:p>
          <a:p>
            <a:pPr marL="0" lvl="0" indent="0" algn="l" rtl="0">
              <a:spcBef>
                <a:spcPts val="1200"/>
              </a:spcBef>
              <a:spcAft>
                <a:spcPts val="0"/>
              </a:spcAft>
              <a:buNone/>
            </a:pPr>
            <a:r>
              <a:rPr lang="en"/>
              <a:t>3. Pre-booking Factor:</a:t>
            </a: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0"/>
              </a:spcAft>
              <a:buNone/>
            </a:pPr>
            <a:r>
              <a:rPr lang="en"/>
              <a:t>4. Priority Factor:</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5. Profit Factor:</a:t>
            </a:r>
            <a:endParaRPr/>
          </a:p>
          <a:p>
            <a:pPr marL="0" lvl="0" indent="0" algn="l" rtl="0">
              <a:spcBef>
                <a:spcPts val="1200"/>
              </a:spcBef>
              <a:spcAft>
                <a:spcPts val="1200"/>
              </a:spcAft>
              <a:buNone/>
            </a:pPr>
            <a:endParaRPr/>
          </a:p>
        </p:txBody>
      </p:sp>
      <p:sp>
        <p:nvSpPr>
          <p:cNvPr id="182" name="Google Shape;18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183" name="Google Shape;183;p29"/>
          <p:cNvPicPr preferRelativeResize="0"/>
          <p:nvPr/>
        </p:nvPicPr>
        <p:blipFill>
          <a:blip r:embed="rId3">
            <a:alphaModFix/>
          </a:blip>
          <a:stretch>
            <a:fillRect/>
          </a:stretch>
        </p:blipFill>
        <p:spPr>
          <a:xfrm>
            <a:off x="663050" y="1319800"/>
            <a:ext cx="7311672" cy="822350"/>
          </a:xfrm>
          <a:prstGeom prst="rect">
            <a:avLst/>
          </a:prstGeom>
          <a:noFill/>
          <a:ln>
            <a:noFill/>
          </a:ln>
        </p:spPr>
      </p:pic>
      <p:pic>
        <p:nvPicPr>
          <p:cNvPr id="184" name="Google Shape;184;p29"/>
          <p:cNvPicPr preferRelativeResize="0"/>
          <p:nvPr/>
        </p:nvPicPr>
        <p:blipFill>
          <a:blip r:embed="rId4">
            <a:alphaModFix/>
          </a:blip>
          <a:stretch>
            <a:fillRect/>
          </a:stretch>
        </p:blipFill>
        <p:spPr>
          <a:xfrm>
            <a:off x="663050" y="2676950"/>
            <a:ext cx="7311676" cy="800609"/>
          </a:xfrm>
          <a:prstGeom prst="rect">
            <a:avLst/>
          </a:prstGeom>
          <a:noFill/>
          <a:ln>
            <a:noFill/>
          </a:ln>
        </p:spPr>
      </p:pic>
      <p:pic>
        <p:nvPicPr>
          <p:cNvPr id="185" name="Google Shape;185;p29"/>
          <p:cNvPicPr preferRelativeResize="0"/>
          <p:nvPr/>
        </p:nvPicPr>
        <p:blipFill>
          <a:blip r:embed="rId5">
            <a:alphaModFix/>
          </a:blip>
          <a:stretch>
            <a:fillRect/>
          </a:stretch>
        </p:blipFill>
        <p:spPr>
          <a:xfrm>
            <a:off x="1499662" y="4174300"/>
            <a:ext cx="5638451" cy="488925"/>
          </a:xfrm>
          <a:prstGeom prst="rect">
            <a:avLst/>
          </a:prstGeom>
          <a:noFill/>
          <a:ln>
            <a:noFill/>
          </a:ln>
        </p:spPr>
      </p:pic>
      <p:pic>
        <p:nvPicPr>
          <p:cNvPr id="186" name="Google Shape;186;p29"/>
          <p:cNvPicPr preferRelativeResize="0"/>
          <p:nvPr/>
        </p:nvPicPr>
        <p:blipFill>
          <a:blip r:embed="rId6">
            <a:alphaModFix/>
          </a:blip>
          <a:stretch>
            <a:fillRect/>
          </a:stretch>
        </p:blipFill>
        <p:spPr>
          <a:xfrm>
            <a:off x="2362313" y="80225"/>
            <a:ext cx="5460275" cy="7047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311700" y="734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a:t>
            </a:r>
            <a:endParaRPr/>
          </a:p>
        </p:txBody>
      </p:sp>
      <p:sp>
        <p:nvSpPr>
          <p:cNvPr id="192" name="Google Shape;192;p30"/>
          <p:cNvSpPr txBox="1">
            <a:spLocks noGrp="1"/>
          </p:cNvSpPr>
          <p:nvPr>
            <p:ph type="body" idx="1"/>
          </p:nvPr>
        </p:nvSpPr>
        <p:spPr>
          <a:xfrm>
            <a:off x="311700" y="767950"/>
            <a:ext cx="2532000" cy="3966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a:t>Sucessfully fetched the data from the API.</a:t>
            </a:r>
            <a:endParaRPr sz="1300"/>
          </a:p>
          <a:p>
            <a:pPr marL="0" lvl="0" indent="0" algn="l" rtl="0">
              <a:spcBef>
                <a:spcPts val="1200"/>
              </a:spcBef>
              <a:spcAft>
                <a:spcPts val="0"/>
              </a:spcAft>
              <a:buNone/>
            </a:pPr>
            <a:r>
              <a:rPr lang="en" sz="1300"/>
              <a:t>Month: 5.0 </a:t>
            </a:r>
            <a:endParaRPr sz="1300"/>
          </a:p>
          <a:p>
            <a:pPr marL="0" lvl="0" indent="0" algn="l" rtl="0">
              <a:spcBef>
                <a:spcPts val="1200"/>
              </a:spcBef>
              <a:spcAft>
                <a:spcPts val="0"/>
              </a:spcAft>
              <a:buNone/>
            </a:pPr>
            <a:r>
              <a:rPr lang="en" sz="1300"/>
              <a:t>Day: 10.0 </a:t>
            </a:r>
            <a:endParaRPr sz="1300"/>
          </a:p>
          <a:p>
            <a:pPr marL="0" lvl="0" indent="0" algn="l" rtl="0">
              <a:spcBef>
                <a:spcPts val="1200"/>
              </a:spcBef>
              <a:spcAft>
                <a:spcPts val="0"/>
              </a:spcAft>
              <a:buNone/>
            </a:pPr>
            <a:r>
              <a:rPr lang="en" sz="1300"/>
              <a:t>hour: 13.0</a:t>
            </a:r>
            <a:endParaRPr sz="1300"/>
          </a:p>
          <a:p>
            <a:pPr marL="0" lvl="0" indent="0" algn="l" rtl="0">
              <a:spcBef>
                <a:spcPts val="1200"/>
              </a:spcBef>
              <a:spcAft>
                <a:spcPts val="0"/>
              </a:spcAft>
              <a:buNone/>
            </a:pPr>
            <a:r>
              <a:rPr lang="en" sz="1300"/>
              <a:t>Temperature: 309.34 </a:t>
            </a:r>
            <a:endParaRPr sz="1300"/>
          </a:p>
          <a:p>
            <a:pPr marL="0" lvl="0" indent="0" algn="l" rtl="0">
              <a:spcBef>
                <a:spcPts val="1200"/>
              </a:spcBef>
              <a:spcAft>
                <a:spcPts val="0"/>
              </a:spcAft>
              <a:buNone/>
            </a:pPr>
            <a:r>
              <a:rPr lang="en" sz="1300"/>
              <a:t>Feels_Like: 306.55 </a:t>
            </a:r>
            <a:endParaRPr sz="1300"/>
          </a:p>
          <a:p>
            <a:pPr marL="0" lvl="0" indent="0" algn="l" rtl="0">
              <a:spcBef>
                <a:spcPts val="1200"/>
              </a:spcBef>
              <a:spcAft>
                <a:spcPts val="0"/>
              </a:spcAft>
              <a:buNone/>
            </a:pPr>
            <a:r>
              <a:rPr lang="en" sz="1300"/>
              <a:t>Pressure: 1005.0</a:t>
            </a:r>
            <a:endParaRPr sz="1300"/>
          </a:p>
          <a:p>
            <a:pPr marL="0" lvl="0" indent="0" algn="l" rtl="0">
              <a:spcBef>
                <a:spcPts val="1200"/>
              </a:spcBef>
              <a:spcAft>
                <a:spcPts val="0"/>
              </a:spcAft>
              <a:buNone/>
            </a:pPr>
            <a:r>
              <a:rPr lang="en" sz="1300"/>
              <a:t>Humidity: 10.0 </a:t>
            </a:r>
            <a:endParaRPr sz="1300"/>
          </a:p>
          <a:p>
            <a:pPr marL="0" lvl="0" indent="0" algn="l" rtl="0">
              <a:spcBef>
                <a:spcPts val="1200"/>
              </a:spcBef>
              <a:spcAft>
                <a:spcPts val="0"/>
              </a:spcAft>
              <a:buNone/>
            </a:pPr>
            <a:r>
              <a:rPr lang="en" sz="1300"/>
              <a:t>Wind Speed: 4.17 </a:t>
            </a:r>
            <a:endParaRPr sz="1300"/>
          </a:p>
          <a:p>
            <a:pPr marL="0" lvl="0" indent="0" algn="l" rtl="0">
              <a:spcBef>
                <a:spcPts val="1200"/>
              </a:spcBef>
              <a:spcAft>
                <a:spcPts val="1200"/>
              </a:spcAft>
              <a:buNone/>
            </a:pPr>
            <a:r>
              <a:rPr lang="en" sz="1300"/>
              <a:t>Clouds: 0.0</a:t>
            </a:r>
            <a:endParaRPr sz="1300"/>
          </a:p>
        </p:txBody>
      </p:sp>
      <p:sp>
        <p:nvSpPr>
          <p:cNvPr id="193" name="Google Shape;19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194" name="Google Shape;194;p30"/>
          <p:cNvSpPr txBox="1"/>
          <p:nvPr/>
        </p:nvSpPr>
        <p:spPr>
          <a:xfrm>
            <a:off x="2925175" y="767950"/>
            <a:ext cx="6029700" cy="3966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dk2"/>
                </a:solidFill>
                <a:latin typeface="Open Sans"/>
                <a:ea typeface="Open Sans"/>
                <a:cs typeface="Open Sans"/>
                <a:sym typeface="Open Sans"/>
              </a:rPr>
              <a:t>alpha = 0.4, prebooking_category = 2, priority_rating = 2</a:t>
            </a:r>
            <a:endParaRPr sz="130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300">
                <a:solidFill>
                  <a:schemeClr val="dk2"/>
                </a:solidFill>
                <a:latin typeface="Open Sans"/>
                <a:ea typeface="Open Sans"/>
                <a:cs typeface="Open Sans"/>
                <a:sym typeface="Open Sans"/>
              </a:rPr>
              <a:t>base cost = 225.82050800000002, solar charging time = 3.0, total_charging_time = 4.06910254</a:t>
            </a:r>
            <a:endParaRPr sz="130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300">
                <a:solidFill>
                  <a:schemeClr val="dk2"/>
                </a:solidFill>
                <a:latin typeface="Open Sans"/>
                <a:ea typeface="Open Sans"/>
                <a:cs typeface="Open Sans"/>
                <a:sym typeface="Open Sans"/>
              </a:rPr>
              <a:t>cost after rush factor = 229.74940813348886, solar charging time = 1.75, total charging time = 2.84653317625</a:t>
            </a:r>
            <a:endParaRPr sz="130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300">
                <a:solidFill>
                  <a:schemeClr val="dk2"/>
                </a:solidFill>
                <a:latin typeface="Open Sans"/>
                <a:ea typeface="Open Sans"/>
                <a:cs typeface="Open Sans"/>
                <a:sym typeface="Open Sans"/>
              </a:rPr>
              <a:t>cost after fixed cost factor = 249.74940813348886</a:t>
            </a:r>
            <a:endParaRPr sz="130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300">
                <a:solidFill>
                  <a:schemeClr val="dk2"/>
                </a:solidFill>
                <a:latin typeface="Open Sans"/>
                <a:ea typeface="Open Sans"/>
                <a:cs typeface="Open Sans"/>
                <a:sym typeface="Open Sans"/>
              </a:rPr>
              <a:t>cost after prebooking factor = 229.74940813348886</a:t>
            </a:r>
            <a:endParaRPr sz="130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300">
                <a:solidFill>
                  <a:schemeClr val="dk2"/>
                </a:solidFill>
                <a:latin typeface="Open Sans"/>
                <a:ea typeface="Open Sans"/>
                <a:cs typeface="Open Sans"/>
                <a:sym typeface="Open Sans"/>
              </a:rPr>
              <a:t>cost after priority factor = 261.7494081334888</a:t>
            </a:r>
            <a:endParaRPr sz="130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300">
                <a:solidFill>
                  <a:schemeClr val="dk2"/>
                </a:solidFill>
                <a:latin typeface="Open Sans"/>
                <a:ea typeface="Open Sans"/>
                <a:cs typeface="Open Sans"/>
                <a:sym typeface="Open Sans"/>
              </a:rPr>
              <a:t>cost after profit factor = 287.9243489468377</a:t>
            </a:r>
            <a:endParaRPr sz="1300">
              <a:solidFill>
                <a:schemeClr val="dk2"/>
              </a:solidFill>
              <a:latin typeface="Open Sans"/>
              <a:ea typeface="Open Sans"/>
              <a:cs typeface="Open Sans"/>
              <a:sym typeface="Open Sans"/>
            </a:endParaRPr>
          </a:p>
          <a:p>
            <a:pPr marL="0" lvl="0" indent="0" algn="l" rtl="0">
              <a:lnSpc>
                <a:spcPct val="115000"/>
              </a:lnSpc>
              <a:spcBef>
                <a:spcPts val="1200"/>
              </a:spcBef>
              <a:spcAft>
                <a:spcPts val="1200"/>
              </a:spcAft>
              <a:buNone/>
            </a:pPr>
            <a:r>
              <a:rPr lang="en" sz="1300">
                <a:solidFill>
                  <a:schemeClr val="dk2"/>
                </a:solidFill>
                <a:latin typeface="Open Sans"/>
                <a:ea typeface="Open Sans"/>
                <a:cs typeface="Open Sans"/>
                <a:sym typeface="Open Sans"/>
              </a:rPr>
              <a:t>FINAL COST = 287.9243489468377, SOLAR CHARGING TIME = 1.75, TOTAL CHARGING TIME = 2.84653317625</a:t>
            </a:r>
            <a:endParaRPr sz="13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Scope</a:t>
            </a:r>
            <a:endParaRPr/>
          </a:p>
        </p:txBody>
      </p:sp>
      <p:sp>
        <p:nvSpPr>
          <p:cNvPr id="200" name="Google Shape;200;p31"/>
          <p:cNvSpPr txBox="1">
            <a:spLocks noGrp="1"/>
          </p:cNvSpPr>
          <p:nvPr>
            <p:ph type="body" idx="1"/>
          </p:nvPr>
        </p:nvSpPr>
        <p:spPr>
          <a:xfrm>
            <a:off x="311700" y="1256850"/>
            <a:ext cx="8520600" cy="33123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Our current machine learning model for predicting the irradiance is trained on the data for a single region, thus it may have errors for predicting the irradiance for some other region.</a:t>
            </a:r>
            <a:endParaRPr/>
          </a:p>
          <a:p>
            <a:pPr marL="457200" lvl="0" indent="-342900" algn="just" rtl="0">
              <a:spcBef>
                <a:spcPts val="0"/>
              </a:spcBef>
              <a:spcAft>
                <a:spcPts val="0"/>
              </a:spcAft>
              <a:buSzPts val="1800"/>
              <a:buChar char="●"/>
            </a:pPr>
            <a:r>
              <a:rPr lang="en"/>
              <a:t>This error can be diminished by training the model with two new features (longitude and latitude of the region).</a:t>
            </a:r>
            <a:endParaRPr/>
          </a:p>
          <a:p>
            <a:pPr marL="457200" lvl="0" indent="-342900" algn="just" rtl="0">
              <a:spcBef>
                <a:spcPts val="0"/>
              </a:spcBef>
              <a:spcAft>
                <a:spcPts val="0"/>
              </a:spcAft>
              <a:buSzPts val="1800"/>
              <a:buChar char="●"/>
            </a:pPr>
            <a:r>
              <a:rPr lang="en"/>
              <a:t>Also if we have the traffic data for charging station, we can automate the prediction of alpha (rush factor) according to the traffic.</a:t>
            </a:r>
            <a:endParaRPr/>
          </a:p>
          <a:p>
            <a:pPr marL="457200" lvl="0" indent="-342900" algn="just" rtl="0">
              <a:spcBef>
                <a:spcPts val="0"/>
              </a:spcBef>
              <a:spcAft>
                <a:spcPts val="0"/>
              </a:spcAft>
              <a:buSzPts val="1800"/>
              <a:buChar char="●"/>
            </a:pPr>
            <a:r>
              <a:rPr lang="en"/>
              <a:t>We can also show the user different price of charging according to the time specified by the user in the application environment.</a:t>
            </a:r>
            <a:endParaRPr/>
          </a:p>
        </p:txBody>
      </p:sp>
      <p:sp>
        <p:nvSpPr>
          <p:cNvPr id="201" name="Google Shape;20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73" name="Google Shape;73;p14"/>
          <p:cNvGraphicFramePr/>
          <p:nvPr/>
        </p:nvGraphicFramePr>
        <p:xfrm>
          <a:off x="952500" y="1322100"/>
          <a:ext cx="7239000" cy="2499300"/>
        </p:xfrm>
        <a:graphic>
          <a:graphicData uri="http://schemas.openxmlformats.org/drawingml/2006/table">
            <a:tbl>
              <a:tblPr>
                <a:noFill/>
                <a:tableStyleId>{A22AE7E0-E85E-410F-AA91-F14615EEFE72}</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b="1">
                          <a:latin typeface="Open Sans"/>
                          <a:ea typeface="Open Sans"/>
                          <a:cs typeface="Open Sans"/>
                          <a:sym typeface="Open Sans"/>
                        </a:rPr>
                        <a:t>Submitted By:-</a:t>
                      </a:r>
                      <a:endParaRPr b="1">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Yash Jain - 2019EEB1208</a:t>
                      </a: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Swapnil Saurav - 2019EEB1204</a:t>
                      </a: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Aishwarya Pal - 2019EEB1136</a:t>
                      </a: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(Department of Electrical Engineering)</a:t>
                      </a:r>
                      <a:endParaRPr>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t>Project Supervisor:-</a:t>
                      </a:r>
                      <a:endParaRPr b="1"/>
                    </a:p>
                    <a:p>
                      <a:pPr marL="0" lvl="0" indent="0" algn="ctr" rtl="0">
                        <a:spcBef>
                          <a:spcPts val="0"/>
                        </a:spcBef>
                        <a:spcAft>
                          <a:spcPts val="0"/>
                        </a:spcAft>
                        <a:buNone/>
                      </a:pPr>
                      <a:r>
                        <a:rPr lang="en"/>
                        <a:t>Dr K. Ramachandra Sekhar</a:t>
                      </a:r>
                      <a:endParaRPr/>
                    </a:p>
                    <a:p>
                      <a:pPr marL="0" lvl="0" indent="0" algn="ctr" rtl="0">
                        <a:spcBef>
                          <a:spcPts val="0"/>
                        </a:spcBef>
                        <a:spcAft>
                          <a:spcPts val="0"/>
                        </a:spcAft>
                        <a:buNone/>
                      </a:pPr>
                      <a:r>
                        <a:rPr lang="en"/>
                        <a:t>Assistant Professor </a:t>
                      </a:r>
                      <a:endParaRPr/>
                    </a:p>
                    <a:p>
                      <a:pPr marL="0" lvl="0" indent="0" algn="ctr" rtl="0">
                        <a:spcBef>
                          <a:spcPts val="0"/>
                        </a:spcBef>
                        <a:spcAft>
                          <a:spcPts val="0"/>
                        </a:spcAft>
                        <a:buNone/>
                      </a:pPr>
                      <a:r>
                        <a:rPr lang="en"/>
                        <a:t>Department of Electrical Engineering </a:t>
                      </a:r>
                      <a:endParaRPr/>
                    </a:p>
                    <a:p>
                      <a:pPr marL="0" lvl="0" indent="0" algn="ctr" rtl="0">
                        <a:spcBef>
                          <a:spcPts val="0"/>
                        </a:spcBef>
                        <a:spcAft>
                          <a:spcPts val="0"/>
                        </a:spcAft>
                        <a:buNone/>
                      </a:pPr>
                      <a:r>
                        <a:rPr lang="en"/>
                        <a:t>Indian Institute of Technology, Ropar</a:t>
                      </a:r>
                      <a:endParaRPr/>
                    </a:p>
                  </a:txBody>
                  <a:tcPr marL="91425" marR="91425" marT="91425" marB="91425"/>
                </a:tc>
                <a:tc>
                  <a:txBody>
                    <a:bodyPr/>
                    <a:lstStyle/>
                    <a:p>
                      <a:pPr marL="0" lvl="0" indent="0" algn="ctr" rtl="0">
                        <a:spcBef>
                          <a:spcPts val="0"/>
                        </a:spcBef>
                        <a:spcAft>
                          <a:spcPts val="0"/>
                        </a:spcAft>
                        <a:buNone/>
                      </a:pPr>
                      <a:r>
                        <a:rPr lang="en" b="1"/>
                        <a:t>Course Coordinator:-</a:t>
                      </a:r>
                      <a:endParaRPr b="1"/>
                    </a:p>
                    <a:p>
                      <a:pPr marL="0" lvl="0" indent="0" algn="ctr" rtl="0">
                        <a:spcBef>
                          <a:spcPts val="0"/>
                        </a:spcBef>
                        <a:spcAft>
                          <a:spcPts val="0"/>
                        </a:spcAft>
                        <a:buNone/>
                      </a:pPr>
                      <a:r>
                        <a:rPr lang="en"/>
                        <a:t>Dr Devarshi Das</a:t>
                      </a:r>
                      <a:endParaRPr/>
                    </a:p>
                    <a:p>
                      <a:pPr marL="0" lvl="0" indent="0" algn="ctr" rtl="0">
                        <a:spcBef>
                          <a:spcPts val="0"/>
                        </a:spcBef>
                        <a:spcAft>
                          <a:spcPts val="0"/>
                        </a:spcAft>
                        <a:buNone/>
                      </a:pPr>
                      <a:r>
                        <a:rPr lang="en"/>
                        <a:t>Assistant Professor</a:t>
                      </a:r>
                      <a:endParaRPr/>
                    </a:p>
                    <a:p>
                      <a:pPr marL="0" lvl="0" indent="0" algn="ctr" rtl="0">
                        <a:spcBef>
                          <a:spcPts val="0"/>
                        </a:spcBef>
                        <a:spcAft>
                          <a:spcPts val="0"/>
                        </a:spcAft>
                        <a:buNone/>
                      </a:pPr>
                      <a:r>
                        <a:rPr lang="en"/>
                        <a:t>Department of Electrical Engineering </a:t>
                      </a:r>
                      <a:endParaRPr/>
                    </a:p>
                    <a:p>
                      <a:pPr marL="0" lvl="0" indent="0" algn="ctr" rtl="0">
                        <a:spcBef>
                          <a:spcPts val="0"/>
                        </a:spcBef>
                        <a:spcAft>
                          <a:spcPts val="0"/>
                        </a:spcAft>
                        <a:buNone/>
                      </a:pPr>
                      <a:r>
                        <a:rPr lang="en"/>
                        <a:t>Indian Institute of Technology, Ropar</a:t>
                      </a:r>
                      <a:endParaRPr/>
                    </a:p>
                  </a:txBody>
                  <a:tcPr marL="91425" marR="91425" marT="91425" marB="91425"/>
                </a:tc>
                <a:extLst>
                  <a:ext uri="{0D108BD9-81ED-4DB2-BD59-A6C34878D82A}">
                    <a16:rowId xmlns:a16="http://schemas.microsoft.com/office/drawing/2014/main" val="10001"/>
                  </a:ext>
                </a:extLst>
              </a:tr>
            </a:tbl>
          </a:graphicData>
        </a:graphic>
      </p:graphicFrame>
      <p:sp>
        <p:nvSpPr>
          <p:cNvPr id="74" name="Google Shape;7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128350" y="119075"/>
            <a:ext cx="24912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Flow</a:t>
            </a:r>
            <a:endParaRPr/>
          </a:p>
        </p:txBody>
      </p:sp>
      <p:sp>
        <p:nvSpPr>
          <p:cNvPr id="207" name="Google Shape;20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08" name="Google Shape;208;p32"/>
          <p:cNvSpPr txBox="1"/>
          <p:nvPr/>
        </p:nvSpPr>
        <p:spPr>
          <a:xfrm>
            <a:off x="2711213" y="268650"/>
            <a:ext cx="45528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Extract current Weather Data from the Weather API.</a:t>
            </a:r>
            <a:endParaRPr>
              <a:latin typeface="Open Sans"/>
              <a:ea typeface="Open Sans"/>
              <a:cs typeface="Open Sans"/>
              <a:sym typeface="Open Sans"/>
            </a:endParaRPr>
          </a:p>
        </p:txBody>
      </p:sp>
      <p:sp>
        <p:nvSpPr>
          <p:cNvPr id="209" name="Google Shape;209;p32"/>
          <p:cNvSpPr txBox="1"/>
          <p:nvPr/>
        </p:nvSpPr>
        <p:spPr>
          <a:xfrm>
            <a:off x="3413963" y="936967"/>
            <a:ext cx="31473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Calculate Irradiance using Model 1.</a:t>
            </a:r>
            <a:endParaRPr>
              <a:latin typeface="Open Sans"/>
              <a:ea typeface="Open Sans"/>
              <a:cs typeface="Open Sans"/>
              <a:sym typeface="Open Sans"/>
            </a:endParaRPr>
          </a:p>
        </p:txBody>
      </p:sp>
      <p:sp>
        <p:nvSpPr>
          <p:cNvPr id="210" name="Google Shape;210;p32"/>
          <p:cNvSpPr txBox="1"/>
          <p:nvPr/>
        </p:nvSpPr>
        <p:spPr>
          <a:xfrm>
            <a:off x="3286613" y="1605283"/>
            <a:ext cx="3402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Calculate Output Power using Model 2.</a:t>
            </a:r>
            <a:endParaRPr>
              <a:latin typeface="Open Sans"/>
              <a:ea typeface="Open Sans"/>
              <a:cs typeface="Open Sans"/>
              <a:sym typeface="Open Sans"/>
            </a:endParaRPr>
          </a:p>
        </p:txBody>
      </p:sp>
      <p:sp>
        <p:nvSpPr>
          <p:cNvPr id="211" name="Google Shape;211;p32"/>
          <p:cNvSpPr txBox="1"/>
          <p:nvPr/>
        </p:nvSpPr>
        <p:spPr>
          <a:xfrm>
            <a:off x="2711213" y="2273600"/>
            <a:ext cx="45528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Vary the solar charging time from 0 to 3 hours (15 mins step) and obtain all the costs.</a:t>
            </a:r>
            <a:endParaRPr>
              <a:latin typeface="Open Sans"/>
              <a:ea typeface="Open Sans"/>
              <a:cs typeface="Open Sans"/>
              <a:sym typeface="Open Sans"/>
            </a:endParaRPr>
          </a:p>
        </p:txBody>
      </p:sp>
      <p:sp>
        <p:nvSpPr>
          <p:cNvPr id="212" name="Google Shape;212;p32"/>
          <p:cNvSpPr txBox="1"/>
          <p:nvPr/>
        </p:nvSpPr>
        <p:spPr>
          <a:xfrm>
            <a:off x="2965913" y="3157317"/>
            <a:ext cx="40434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Use the min cost point as the operating point.</a:t>
            </a:r>
            <a:endParaRPr>
              <a:latin typeface="Open Sans"/>
              <a:ea typeface="Open Sans"/>
              <a:cs typeface="Open Sans"/>
              <a:sym typeface="Open Sans"/>
            </a:endParaRPr>
          </a:p>
        </p:txBody>
      </p:sp>
      <p:sp>
        <p:nvSpPr>
          <p:cNvPr id="213" name="Google Shape;213;p32"/>
          <p:cNvSpPr txBox="1"/>
          <p:nvPr/>
        </p:nvSpPr>
        <p:spPr>
          <a:xfrm>
            <a:off x="3006563" y="3825633"/>
            <a:ext cx="39621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Apply all the factors as mentioned previously.</a:t>
            </a:r>
            <a:endParaRPr>
              <a:latin typeface="Open Sans"/>
              <a:ea typeface="Open Sans"/>
              <a:cs typeface="Open Sans"/>
              <a:sym typeface="Open Sans"/>
            </a:endParaRPr>
          </a:p>
        </p:txBody>
      </p:sp>
      <p:sp>
        <p:nvSpPr>
          <p:cNvPr id="214" name="Google Shape;214;p32"/>
          <p:cNvSpPr txBox="1"/>
          <p:nvPr/>
        </p:nvSpPr>
        <p:spPr>
          <a:xfrm>
            <a:off x="3918113" y="4493950"/>
            <a:ext cx="2139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Generate the final cost.</a:t>
            </a:r>
            <a:endParaRPr>
              <a:latin typeface="Open Sans"/>
              <a:ea typeface="Open Sans"/>
              <a:cs typeface="Open Sans"/>
              <a:sym typeface="Open Sans"/>
            </a:endParaRPr>
          </a:p>
        </p:txBody>
      </p:sp>
      <p:cxnSp>
        <p:nvCxnSpPr>
          <p:cNvPr id="215" name="Google Shape;215;p32"/>
          <p:cNvCxnSpPr>
            <a:stCxn id="208" idx="2"/>
            <a:endCxn id="209" idx="0"/>
          </p:cNvCxnSpPr>
          <p:nvPr/>
        </p:nvCxnSpPr>
        <p:spPr>
          <a:xfrm>
            <a:off x="4987613" y="668850"/>
            <a:ext cx="0" cy="268200"/>
          </a:xfrm>
          <a:prstGeom prst="straightConnector1">
            <a:avLst/>
          </a:prstGeom>
          <a:noFill/>
          <a:ln w="9525" cap="flat" cmpd="sng">
            <a:solidFill>
              <a:schemeClr val="dk2"/>
            </a:solidFill>
            <a:prstDash val="solid"/>
            <a:round/>
            <a:headEnd type="none" w="med" len="med"/>
            <a:tailEnd type="triangle" w="med" len="med"/>
          </a:ln>
        </p:spPr>
      </p:cxnSp>
      <p:cxnSp>
        <p:nvCxnSpPr>
          <p:cNvPr id="216" name="Google Shape;216;p32"/>
          <p:cNvCxnSpPr>
            <a:stCxn id="209" idx="2"/>
            <a:endCxn id="210" idx="0"/>
          </p:cNvCxnSpPr>
          <p:nvPr/>
        </p:nvCxnSpPr>
        <p:spPr>
          <a:xfrm>
            <a:off x="4987613" y="1337167"/>
            <a:ext cx="0" cy="268200"/>
          </a:xfrm>
          <a:prstGeom prst="straightConnector1">
            <a:avLst/>
          </a:prstGeom>
          <a:noFill/>
          <a:ln w="9525" cap="flat" cmpd="sng">
            <a:solidFill>
              <a:schemeClr val="dk2"/>
            </a:solidFill>
            <a:prstDash val="solid"/>
            <a:round/>
            <a:headEnd type="none" w="med" len="med"/>
            <a:tailEnd type="triangle" w="med" len="med"/>
          </a:ln>
        </p:spPr>
      </p:cxnSp>
      <p:cxnSp>
        <p:nvCxnSpPr>
          <p:cNvPr id="217" name="Google Shape;217;p32"/>
          <p:cNvCxnSpPr>
            <a:stCxn id="210" idx="2"/>
            <a:endCxn id="211" idx="0"/>
          </p:cNvCxnSpPr>
          <p:nvPr/>
        </p:nvCxnSpPr>
        <p:spPr>
          <a:xfrm>
            <a:off x="4987613" y="2005483"/>
            <a:ext cx="0" cy="268200"/>
          </a:xfrm>
          <a:prstGeom prst="straightConnector1">
            <a:avLst/>
          </a:prstGeom>
          <a:noFill/>
          <a:ln w="9525" cap="flat" cmpd="sng">
            <a:solidFill>
              <a:schemeClr val="dk2"/>
            </a:solidFill>
            <a:prstDash val="solid"/>
            <a:round/>
            <a:headEnd type="none" w="med" len="med"/>
            <a:tailEnd type="triangle" w="med" len="med"/>
          </a:ln>
        </p:spPr>
      </p:cxnSp>
      <p:cxnSp>
        <p:nvCxnSpPr>
          <p:cNvPr id="218" name="Google Shape;218;p32"/>
          <p:cNvCxnSpPr>
            <a:stCxn id="211" idx="2"/>
            <a:endCxn id="212" idx="0"/>
          </p:cNvCxnSpPr>
          <p:nvPr/>
        </p:nvCxnSpPr>
        <p:spPr>
          <a:xfrm>
            <a:off x="4987613" y="2889200"/>
            <a:ext cx="0" cy="268200"/>
          </a:xfrm>
          <a:prstGeom prst="straightConnector1">
            <a:avLst/>
          </a:prstGeom>
          <a:noFill/>
          <a:ln w="9525" cap="flat" cmpd="sng">
            <a:solidFill>
              <a:schemeClr val="dk2"/>
            </a:solidFill>
            <a:prstDash val="solid"/>
            <a:round/>
            <a:headEnd type="none" w="med" len="med"/>
            <a:tailEnd type="triangle" w="med" len="med"/>
          </a:ln>
        </p:spPr>
      </p:cxnSp>
      <p:cxnSp>
        <p:nvCxnSpPr>
          <p:cNvPr id="219" name="Google Shape;219;p32"/>
          <p:cNvCxnSpPr>
            <a:stCxn id="212" idx="2"/>
            <a:endCxn id="213" idx="0"/>
          </p:cNvCxnSpPr>
          <p:nvPr/>
        </p:nvCxnSpPr>
        <p:spPr>
          <a:xfrm>
            <a:off x="4987613" y="3557517"/>
            <a:ext cx="0" cy="268200"/>
          </a:xfrm>
          <a:prstGeom prst="straightConnector1">
            <a:avLst/>
          </a:prstGeom>
          <a:noFill/>
          <a:ln w="9525" cap="flat" cmpd="sng">
            <a:solidFill>
              <a:schemeClr val="dk2"/>
            </a:solidFill>
            <a:prstDash val="solid"/>
            <a:round/>
            <a:headEnd type="none" w="med" len="med"/>
            <a:tailEnd type="triangle" w="med" len="med"/>
          </a:ln>
        </p:spPr>
      </p:cxnSp>
      <p:cxnSp>
        <p:nvCxnSpPr>
          <p:cNvPr id="220" name="Google Shape;220;p32"/>
          <p:cNvCxnSpPr>
            <a:stCxn id="213" idx="2"/>
            <a:endCxn id="214" idx="0"/>
          </p:cNvCxnSpPr>
          <p:nvPr/>
        </p:nvCxnSpPr>
        <p:spPr>
          <a:xfrm>
            <a:off x="4987613" y="4225833"/>
            <a:ext cx="0" cy="268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83100" y="-88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Webpage</a:t>
            </a:r>
            <a:endParaRPr/>
          </a:p>
        </p:txBody>
      </p:sp>
      <p:sp>
        <p:nvSpPr>
          <p:cNvPr id="226" name="Google Shape;226;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27" name="Google Shape;22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28" name="Google Shape;228;p33"/>
          <p:cNvPicPr preferRelativeResize="0"/>
          <p:nvPr/>
        </p:nvPicPr>
        <p:blipFill>
          <a:blip r:embed="rId3">
            <a:alphaModFix/>
          </a:blip>
          <a:stretch>
            <a:fillRect/>
          </a:stretch>
        </p:blipFill>
        <p:spPr>
          <a:xfrm>
            <a:off x="0" y="546784"/>
            <a:ext cx="9144001" cy="4507132"/>
          </a:xfrm>
          <a:prstGeom prst="rect">
            <a:avLst/>
          </a:prstGeom>
          <a:noFill/>
          <a:ln>
            <a:noFill/>
          </a:ln>
        </p:spPr>
      </p:pic>
      <p:pic>
        <p:nvPicPr>
          <p:cNvPr id="229" name="Google Shape;229;p33"/>
          <p:cNvPicPr preferRelativeResize="0"/>
          <p:nvPr/>
        </p:nvPicPr>
        <p:blipFill rotWithShape="1">
          <a:blip r:embed="rId4">
            <a:alphaModFix/>
          </a:blip>
          <a:srcRect t="3836"/>
          <a:stretch/>
        </p:blipFill>
        <p:spPr>
          <a:xfrm>
            <a:off x="2657550" y="3843875"/>
            <a:ext cx="4170900" cy="12100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311700" y="2128650"/>
            <a:ext cx="8520600" cy="88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640"/>
              <a:t>THANK YOU</a:t>
            </a:r>
            <a:endParaRPr sz="4640"/>
          </a:p>
        </p:txBody>
      </p:sp>
      <p:sp>
        <p:nvSpPr>
          <p:cNvPr id="235" name="Google Shape;23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 dirty="0"/>
              <a:t>Electric Vehicles are a promising technology in the coming times due to their pollution-free nature. Every electric vehicle needs to be charged. The charging cost of these EVs is calculated at the time of charging. Currently, there is yet to be a method which can determine/estimate the cost of charging an electric vehicle beforehand. Our team has decided to work on that part.</a:t>
            </a:r>
            <a:endParaRPr dirty="0"/>
          </a:p>
        </p:txBody>
      </p:sp>
      <p:sp>
        <p:nvSpPr>
          <p:cNvPr id="81" name="Google Shape;8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APPROACH</a:t>
            </a:r>
            <a:endParaRPr/>
          </a:p>
        </p:txBody>
      </p:sp>
      <p:sp>
        <p:nvSpPr>
          <p:cNvPr id="87" name="Google Shape;87;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t>The first thing we need to estimate is the power output of the solar panels. This further depends on the irradiance and temperature of the area. There is currently no API which gives the current irradiance data. Our first step now was to estimate the irradiance using the weather data. For that, we need to use Machine Learning. The data was taken from openweathermap.com and some private institutes. We have also utilized PV arrays in MATLAB to get power output data.</a:t>
            </a:r>
            <a:endParaRPr dirty="0"/>
          </a:p>
          <a:p>
            <a:pPr marL="0" lvl="0" indent="0" algn="just" rtl="0">
              <a:spcBef>
                <a:spcPts val="1200"/>
              </a:spcBef>
              <a:spcAft>
                <a:spcPts val="1200"/>
              </a:spcAft>
              <a:buNone/>
            </a:pPr>
            <a:r>
              <a:rPr lang="en" dirty="0"/>
              <a:t>After that, we need to use that power output to predict the cost of charging.</a:t>
            </a:r>
            <a:endParaRPr dirty="0"/>
          </a:p>
        </p:txBody>
      </p:sp>
      <p:sp>
        <p:nvSpPr>
          <p:cNvPr id="88" name="Google Shape;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92150" y="1512688"/>
            <a:ext cx="4192100" cy="3070475"/>
          </a:xfrm>
          <a:prstGeom prst="rect">
            <a:avLst/>
          </a:prstGeom>
          <a:noFill/>
          <a:ln>
            <a:noFill/>
          </a:ln>
        </p:spPr>
      </p:pic>
      <p:pic>
        <p:nvPicPr>
          <p:cNvPr id="94" name="Google Shape;94;p17"/>
          <p:cNvPicPr preferRelativeResize="0"/>
          <p:nvPr/>
        </p:nvPicPr>
        <p:blipFill>
          <a:blip r:embed="rId4">
            <a:alphaModFix/>
          </a:blip>
          <a:stretch>
            <a:fillRect/>
          </a:stretch>
        </p:blipFill>
        <p:spPr>
          <a:xfrm>
            <a:off x="4793000" y="1512693"/>
            <a:ext cx="4192100" cy="3014387"/>
          </a:xfrm>
          <a:prstGeom prst="rect">
            <a:avLst/>
          </a:prstGeom>
          <a:noFill/>
          <a:ln>
            <a:noFill/>
          </a:ln>
        </p:spPr>
      </p:pic>
      <p:sp>
        <p:nvSpPr>
          <p:cNvPr id="95" name="Google Shape;95;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a:t>
            </a:r>
            <a:endParaRPr/>
          </a:p>
        </p:txBody>
      </p:sp>
      <p:sp>
        <p:nvSpPr>
          <p:cNvPr id="96" name="Google Shape;9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8"/>
          <p:cNvPicPr preferRelativeResize="0"/>
          <p:nvPr/>
        </p:nvPicPr>
        <p:blipFill rotWithShape="1">
          <a:blip r:embed="rId3">
            <a:alphaModFix/>
          </a:blip>
          <a:srcRect t="-2092"/>
          <a:stretch/>
        </p:blipFill>
        <p:spPr>
          <a:xfrm>
            <a:off x="377975" y="129465"/>
            <a:ext cx="8388050" cy="4807775"/>
          </a:xfrm>
          <a:prstGeom prst="rect">
            <a:avLst/>
          </a:prstGeom>
          <a:noFill/>
          <a:ln>
            <a:noFill/>
          </a:ln>
        </p:spPr>
      </p:pic>
      <p:sp>
        <p:nvSpPr>
          <p:cNvPr id="102" name="Google Shape;10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108" name="Google Shape;108;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Weather Data taken from openweather API - Hourly Data for 5 years.</a:t>
            </a:r>
            <a:endParaRPr dirty="0"/>
          </a:p>
          <a:p>
            <a:pPr marL="457200" lvl="0" indent="-342900" algn="l" rtl="0">
              <a:spcBef>
                <a:spcPts val="0"/>
              </a:spcBef>
              <a:spcAft>
                <a:spcPts val="0"/>
              </a:spcAft>
              <a:buSzPts val="1800"/>
              <a:buChar char="●"/>
            </a:pPr>
            <a:r>
              <a:rPr lang="en" dirty="0"/>
              <a:t>Irradiance Data taken from Ropar.</a:t>
            </a:r>
            <a:endParaRPr dirty="0"/>
          </a:p>
          <a:p>
            <a:pPr marL="457200" lvl="0" indent="-342900" algn="l" rtl="0">
              <a:spcBef>
                <a:spcPts val="0"/>
              </a:spcBef>
              <a:spcAft>
                <a:spcPts val="0"/>
              </a:spcAft>
              <a:buSzPts val="1800"/>
              <a:buChar char="●"/>
            </a:pPr>
            <a:r>
              <a:rPr lang="en" dirty="0"/>
              <a:t>Power output data taken from MATLAB.</a:t>
            </a:r>
            <a:endParaRPr dirty="0"/>
          </a:p>
          <a:p>
            <a:pPr marL="0" lvl="0" indent="0" algn="l" rtl="0">
              <a:spcBef>
                <a:spcPts val="1200"/>
              </a:spcBef>
              <a:spcAft>
                <a:spcPts val="1200"/>
              </a:spcAft>
              <a:buNone/>
            </a:pPr>
            <a:endParaRPr dirty="0"/>
          </a:p>
        </p:txBody>
      </p:sp>
      <p:sp>
        <p:nvSpPr>
          <p:cNvPr id="109" name="Google Shape;10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Google Shape;114;p20"/>
          <p:cNvGraphicFramePr/>
          <p:nvPr/>
        </p:nvGraphicFramePr>
        <p:xfrm>
          <a:off x="800100" y="1466850"/>
          <a:ext cx="7239000" cy="1307640"/>
        </p:xfrm>
        <a:graphic>
          <a:graphicData uri="http://schemas.openxmlformats.org/drawingml/2006/table">
            <a:tbl>
              <a:tblPr>
                <a:noFill/>
                <a:tableStyleId>{A22AE7E0-E85E-410F-AA91-F14615EEFE72}</a:tableStyleId>
              </a:tblPr>
              <a:tblGrid>
                <a:gridCol w="1876000">
                  <a:extLst>
                    <a:ext uri="{9D8B030D-6E8A-4147-A177-3AD203B41FA5}">
                      <a16:colId xmlns:a16="http://schemas.microsoft.com/office/drawing/2014/main" val="20000"/>
                    </a:ext>
                  </a:extLst>
                </a:gridCol>
                <a:gridCol w="174350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latin typeface="Open Sans"/>
                          <a:ea typeface="Open Sans"/>
                          <a:cs typeface="Open Sans"/>
                          <a:sym typeface="Open Sans"/>
                        </a:rPr>
                        <a:t>Programming languages</a:t>
                      </a:r>
                      <a:endParaRPr b="1">
                        <a:latin typeface="Open Sans"/>
                        <a:ea typeface="Open Sans"/>
                        <a:cs typeface="Open Sans"/>
                        <a:sym typeface="Open Sans"/>
                      </a:endParaRPr>
                    </a:p>
                  </a:txBody>
                  <a:tcPr marL="18300" marR="18300" marT="18300" marB="18300" anchor="ctr">
                    <a:lnL w="12700" cap="flat" cmpd="sng">
                      <a:solidFill>
                        <a:srgbClr val="B7B7B7"/>
                      </a:solidFill>
                      <a:prstDash val="solid"/>
                      <a:round/>
                      <a:headEnd type="none" w="sm" len="sm"/>
                      <a:tailEnd type="none" w="sm" len="sm"/>
                    </a:lnL>
                    <a:lnR w="12700" cap="flat" cmpd="sng">
                      <a:solidFill>
                        <a:srgbClr val="B7B7B7"/>
                      </a:solidFill>
                      <a:prstDash val="solid"/>
                      <a:round/>
                      <a:headEnd type="none" w="sm" len="sm"/>
                      <a:tailEnd type="none" w="sm" len="sm"/>
                    </a:lnR>
                    <a:lnT w="12700" cap="flat" cmpd="sng">
                      <a:solidFill>
                        <a:srgbClr val="B7B7B7"/>
                      </a:solidFill>
                      <a:prstDash val="solid"/>
                      <a:round/>
                      <a:headEnd type="none" w="sm" len="sm"/>
                      <a:tailEnd type="none" w="sm" len="sm"/>
                    </a:lnT>
                    <a:lnB w="12700" cap="flat" cmpd="sng">
                      <a:solidFill>
                        <a:srgbClr val="B7B7B7"/>
                      </a:solidFill>
                      <a:prstDash val="solid"/>
                      <a:round/>
                      <a:headEnd type="none" w="sm" len="sm"/>
                      <a:tailEnd type="none" w="sm" len="sm"/>
                    </a:lnB>
                    <a:solidFill>
                      <a:srgbClr val="FFFFFF"/>
                    </a:solidFill>
                  </a:tcPr>
                </a:tc>
                <a:tc gridSpan="3">
                  <a:txBody>
                    <a:bodyPr/>
                    <a:lstStyle/>
                    <a:p>
                      <a:pPr marL="0" lvl="0" indent="0" algn="ctr" rtl="0">
                        <a:spcBef>
                          <a:spcPts val="0"/>
                        </a:spcBef>
                        <a:spcAft>
                          <a:spcPts val="0"/>
                        </a:spcAft>
                        <a:buNone/>
                      </a:pPr>
                      <a:r>
                        <a:rPr lang="en">
                          <a:latin typeface="Open Sans"/>
                          <a:ea typeface="Open Sans"/>
                          <a:cs typeface="Open Sans"/>
                          <a:sym typeface="Open Sans"/>
                        </a:rPr>
                        <a:t>Python, Matlab</a:t>
                      </a:r>
                      <a:endParaRPr>
                        <a:latin typeface="Open Sans"/>
                        <a:ea typeface="Open Sans"/>
                        <a:cs typeface="Open Sans"/>
                        <a:sym typeface="Open Sans"/>
                      </a:endParaRPr>
                    </a:p>
                  </a:txBody>
                  <a:tcPr marL="18300" marR="18300" marT="18300" marB="18300" anchor="ctr">
                    <a:lnL w="12700" cap="flat" cmpd="sng">
                      <a:solidFill>
                        <a:srgbClr val="B7B7B7"/>
                      </a:solidFill>
                      <a:prstDash val="solid"/>
                      <a:round/>
                      <a:headEnd type="none" w="sm" len="sm"/>
                      <a:tailEnd type="none" w="sm" len="sm"/>
                    </a:lnL>
                    <a:lnR w="12700" cap="flat" cmpd="sng">
                      <a:solidFill>
                        <a:srgbClr val="B7B7B7"/>
                      </a:solidFill>
                      <a:prstDash val="solid"/>
                      <a:round/>
                      <a:headEnd type="none" w="sm" len="sm"/>
                      <a:tailEnd type="none" w="sm" len="sm"/>
                    </a:lnR>
                    <a:lnT w="12700" cap="flat" cmpd="sng">
                      <a:solidFill>
                        <a:srgbClr val="B7B7B7"/>
                      </a:solidFill>
                      <a:prstDash val="solid"/>
                      <a:round/>
                      <a:headEnd type="none" w="sm" len="sm"/>
                      <a:tailEnd type="none" w="sm" len="sm"/>
                    </a:lnT>
                    <a:lnB w="12700" cap="flat" cmpd="sng">
                      <a:solidFill>
                        <a:srgbClr val="B7B7B7"/>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Open Sans"/>
                          <a:ea typeface="Open Sans"/>
                          <a:cs typeface="Open Sans"/>
                          <a:sym typeface="Open Sans"/>
                        </a:rPr>
                        <a:t>Framework, Libraries</a:t>
                      </a:r>
                      <a:endParaRPr b="1">
                        <a:latin typeface="Open Sans"/>
                        <a:ea typeface="Open Sans"/>
                        <a:cs typeface="Open Sans"/>
                        <a:sym typeface="Open Sans"/>
                      </a:endParaRPr>
                    </a:p>
                  </a:txBody>
                  <a:tcPr marL="18300" marR="18300" marT="18300" marB="18300" anchor="ctr">
                    <a:lnL w="12700" cap="flat" cmpd="sng">
                      <a:solidFill>
                        <a:srgbClr val="B7B7B7"/>
                      </a:solidFill>
                      <a:prstDash val="solid"/>
                      <a:round/>
                      <a:headEnd type="none" w="sm" len="sm"/>
                      <a:tailEnd type="none" w="sm" len="sm"/>
                    </a:lnL>
                    <a:lnR w="12700" cap="flat" cmpd="sng">
                      <a:solidFill>
                        <a:srgbClr val="B7B7B7"/>
                      </a:solidFill>
                      <a:prstDash val="solid"/>
                      <a:round/>
                      <a:headEnd type="none" w="sm" len="sm"/>
                      <a:tailEnd type="none" w="sm" len="sm"/>
                    </a:lnR>
                    <a:lnT w="12700" cap="flat" cmpd="sng">
                      <a:solidFill>
                        <a:srgbClr val="B7B7B7"/>
                      </a:solidFill>
                      <a:prstDash val="solid"/>
                      <a:round/>
                      <a:headEnd type="none" w="sm" len="sm"/>
                      <a:tailEnd type="none" w="sm" len="sm"/>
                    </a:lnT>
                    <a:lnB w="12700" cap="flat" cmpd="sng">
                      <a:solidFill>
                        <a:srgbClr val="B7B7B7"/>
                      </a:solidFill>
                      <a:prstDash val="solid"/>
                      <a:round/>
                      <a:headEnd type="none" w="sm" len="sm"/>
                      <a:tailEnd type="none" w="sm" len="sm"/>
                    </a:lnB>
                    <a:solidFill>
                      <a:srgbClr val="FFFFFF"/>
                    </a:solidFill>
                  </a:tcPr>
                </a:tc>
                <a:tc gridSpan="3">
                  <a:txBody>
                    <a:bodyPr/>
                    <a:lstStyle/>
                    <a:p>
                      <a:pPr marL="0" lvl="0" indent="0" algn="ctr" rtl="0">
                        <a:spcBef>
                          <a:spcPts val="0"/>
                        </a:spcBef>
                        <a:spcAft>
                          <a:spcPts val="0"/>
                        </a:spcAft>
                        <a:buNone/>
                      </a:pPr>
                      <a:r>
                        <a:rPr lang="en">
                          <a:latin typeface="Open Sans"/>
                          <a:ea typeface="Open Sans"/>
                          <a:cs typeface="Open Sans"/>
                          <a:sym typeface="Open Sans"/>
                        </a:rPr>
                        <a:t>Tensorflow.js, NLTK, Scikit-Learn, Simulink, Keras, pandas, Matplotlib, Django, joblib (for saving model)</a:t>
                      </a:r>
                      <a:endParaRPr>
                        <a:latin typeface="Open Sans"/>
                        <a:ea typeface="Open Sans"/>
                        <a:cs typeface="Open Sans"/>
                        <a:sym typeface="Open Sans"/>
                      </a:endParaRPr>
                    </a:p>
                  </a:txBody>
                  <a:tcPr marL="18300" marR="18300" marT="18300" marB="18300" anchor="ctr">
                    <a:lnL w="12700" cap="flat" cmpd="sng">
                      <a:solidFill>
                        <a:srgbClr val="B7B7B7"/>
                      </a:solidFill>
                      <a:prstDash val="solid"/>
                      <a:round/>
                      <a:headEnd type="none" w="sm" len="sm"/>
                      <a:tailEnd type="none" w="sm" len="sm"/>
                    </a:lnL>
                    <a:lnR w="12700" cap="flat" cmpd="sng">
                      <a:solidFill>
                        <a:srgbClr val="B7B7B7"/>
                      </a:solidFill>
                      <a:prstDash val="solid"/>
                      <a:round/>
                      <a:headEnd type="none" w="sm" len="sm"/>
                      <a:tailEnd type="none" w="sm" len="sm"/>
                    </a:lnR>
                    <a:lnT w="12700" cap="flat" cmpd="sng">
                      <a:solidFill>
                        <a:srgbClr val="B7B7B7"/>
                      </a:solidFill>
                      <a:prstDash val="solid"/>
                      <a:round/>
                      <a:headEnd type="none" w="sm" len="sm"/>
                      <a:tailEnd type="none" w="sm" len="sm"/>
                    </a:lnT>
                    <a:lnB w="12700" cap="flat" cmpd="sng">
                      <a:solidFill>
                        <a:srgbClr val="B7B7B7"/>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Open Sans"/>
                          <a:ea typeface="Open Sans"/>
                          <a:cs typeface="Open Sans"/>
                          <a:sym typeface="Open Sans"/>
                        </a:rPr>
                        <a:t>Tools</a:t>
                      </a:r>
                      <a:endParaRPr b="1">
                        <a:latin typeface="Open Sans"/>
                        <a:ea typeface="Open Sans"/>
                        <a:cs typeface="Open Sans"/>
                        <a:sym typeface="Open Sans"/>
                      </a:endParaRPr>
                    </a:p>
                  </a:txBody>
                  <a:tcPr marL="18300" marR="18300" marT="18300" marB="18300" anchor="ctr">
                    <a:lnL w="12700" cap="flat" cmpd="sng">
                      <a:solidFill>
                        <a:srgbClr val="B7B7B7"/>
                      </a:solidFill>
                      <a:prstDash val="solid"/>
                      <a:round/>
                      <a:headEnd type="none" w="sm" len="sm"/>
                      <a:tailEnd type="none" w="sm" len="sm"/>
                    </a:lnL>
                    <a:lnR w="12700" cap="flat" cmpd="sng">
                      <a:solidFill>
                        <a:srgbClr val="B7B7B7"/>
                      </a:solidFill>
                      <a:prstDash val="solid"/>
                      <a:round/>
                      <a:headEnd type="none" w="sm" len="sm"/>
                      <a:tailEnd type="none" w="sm" len="sm"/>
                    </a:lnR>
                    <a:lnT w="12700" cap="flat" cmpd="sng">
                      <a:solidFill>
                        <a:srgbClr val="B7B7B7"/>
                      </a:solidFill>
                      <a:prstDash val="solid"/>
                      <a:round/>
                      <a:headEnd type="none" w="sm" len="sm"/>
                      <a:tailEnd type="none" w="sm" len="sm"/>
                    </a:lnT>
                    <a:lnB w="12700" cap="flat" cmpd="sng">
                      <a:solidFill>
                        <a:srgbClr val="B7B7B7"/>
                      </a:solidFill>
                      <a:prstDash val="solid"/>
                      <a:round/>
                      <a:headEnd type="none" w="sm" len="sm"/>
                      <a:tailEnd type="none" w="sm" len="sm"/>
                    </a:lnB>
                    <a:solidFill>
                      <a:srgbClr val="FFFFFF"/>
                    </a:solidFill>
                  </a:tcPr>
                </a:tc>
                <a:tc gridSpan="3">
                  <a:txBody>
                    <a:bodyPr/>
                    <a:lstStyle/>
                    <a:p>
                      <a:pPr marL="0" lvl="0" indent="0" algn="ctr" rtl="0">
                        <a:spcBef>
                          <a:spcPts val="0"/>
                        </a:spcBef>
                        <a:spcAft>
                          <a:spcPts val="0"/>
                        </a:spcAft>
                        <a:buNone/>
                      </a:pPr>
                      <a:r>
                        <a:rPr lang="en" dirty="0">
                          <a:latin typeface="Open Sans"/>
                          <a:ea typeface="Open Sans"/>
                          <a:cs typeface="Open Sans"/>
                          <a:sym typeface="Open Sans"/>
                        </a:rPr>
                        <a:t>Google Colab, Google Sheets</a:t>
                      </a:r>
                      <a:endParaRPr dirty="0">
                        <a:latin typeface="Open Sans"/>
                        <a:ea typeface="Open Sans"/>
                        <a:cs typeface="Open Sans"/>
                        <a:sym typeface="Open Sans"/>
                      </a:endParaRPr>
                    </a:p>
                  </a:txBody>
                  <a:tcPr marL="18300" marR="18300" marT="18300" marB="18300" anchor="ctr">
                    <a:lnL w="12700" cap="flat" cmpd="sng">
                      <a:solidFill>
                        <a:srgbClr val="B7B7B7"/>
                      </a:solidFill>
                      <a:prstDash val="solid"/>
                      <a:round/>
                      <a:headEnd type="none" w="sm" len="sm"/>
                      <a:tailEnd type="none" w="sm" len="sm"/>
                    </a:lnL>
                    <a:lnR w="12700" cap="flat" cmpd="sng">
                      <a:solidFill>
                        <a:srgbClr val="B7B7B7"/>
                      </a:solidFill>
                      <a:prstDash val="solid"/>
                      <a:round/>
                      <a:headEnd type="none" w="sm" len="sm"/>
                      <a:tailEnd type="none" w="sm" len="sm"/>
                    </a:lnR>
                    <a:lnT w="12700" cap="flat" cmpd="sng">
                      <a:solidFill>
                        <a:srgbClr val="B7B7B7"/>
                      </a:solidFill>
                      <a:prstDash val="solid"/>
                      <a:round/>
                      <a:headEnd type="none" w="sm" len="sm"/>
                      <a:tailEnd type="none" w="sm" len="sm"/>
                    </a:lnT>
                    <a:lnB w="12700" cap="flat" cmpd="sng">
                      <a:solidFill>
                        <a:srgbClr val="B7B7B7"/>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15" name="Google Shape;115;p20"/>
          <p:cNvSpPr txBox="1">
            <a:spLocks noGrp="1"/>
          </p:cNvSpPr>
          <p:nvPr>
            <p:ph type="title"/>
          </p:nvPr>
        </p:nvSpPr>
        <p:spPr>
          <a:xfrm>
            <a:off x="311700" y="3345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 STACK</a:t>
            </a:r>
            <a:endParaRPr/>
          </a:p>
        </p:txBody>
      </p:sp>
      <p:sp>
        <p:nvSpPr>
          <p:cNvPr id="116" name="Google Shape;11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EXTRA TREES REGRESSOR</a:t>
            </a:r>
            <a:endParaRPr/>
          </a:p>
        </p:txBody>
      </p:sp>
      <p:sp>
        <p:nvSpPr>
          <p:cNvPr id="122" name="Google Shape;122;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rgbClr val="4C4C4C"/>
                </a:solidFill>
                <a:highlight>
                  <a:srgbClr val="FFFFFF"/>
                </a:highlight>
              </a:rPr>
              <a:t>The extra trees algorithm, like the random forests algorithm, creates many decision trees, but the sampling for each tree is random, without replacement. This creates a dataset for each tree with unique samples. A specific number of features, from the total set of features, are also selected randomly for each tree. The most important and unique characteristic of extra trees is the random selection of a splitting value for a feature. Instead of calculating a locally optimal value using Gini or entropy to split the data, the algorithm randomly selects a split value. This makes the trees diversified and uncorrelated.</a:t>
            </a:r>
            <a:endParaRPr/>
          </a:p>
        </p:txBody>
      </p:sp>
      <p:sp>
        <p:nvSpPr>
          <p:cNvPr id="123" name="Google Shape;12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On-screen Show (16:9)</PresentationFormat>
  <Paragraphs>118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PT Sans Narrow</vt:lpstr>
      <vt:lpstr>Open Sans</vt:lpstr>
      <vt:lpstr>Tropic</vt:lpstr>
      <vt:lpstr>Cost Estimation for Electric Vehicles Charging Stations</vt:lpstr>
      <vt:lpstr>PowerPoint Presentation</vt:lpstr>
      <vt:lpstr>PROBLEM STATEMENT</vt:lpstr>
      <vt:lpstr>OUR APPROACH</vt:lpstr>
      <vt:lpstr>CORRELATION</vt:lpstr>
      <vt:lpstr>PowerPoint Presentation</vt:lpstr>
      <vt:lpstr>DATA</vt:lpstr>
      <vt:lpstr>TECH STACK</vt:lpstr>
      <vt:lpstr>EXTRA TREES REGRESSOR</vt:lpstr>
      <vt:lpstr>PowerPoint Presentation</vt:lpstr>
      <vt:lpstr>ACCURACY</vt:lpstr>
      <vt:lpstr>How the cost is calculated</vt:lpstr>
      <vt:lpstr>PowerPoint Presentation</vt:lpstr>
      <vt:lpstr>Mathematical Interpretation of Factors Contributing to the Cost Calculation</vt:lpstr>
      <vt:lpstr>PowerPoint Presentation</vt:lpstr>
      <vt:lpstr>Variation wrt alpha</vt:lpstr>
      <vt:lpstr>PowerPoint Presentation</vt:lpstr>
      <vt:lpstr>Result</vt:lpstr>
      <vt:lpstr>Future Scope</vt:lpstr>
      <vt:lpstr>Code Flow</vt:lpstr>
      <vt:lpstr>Webpage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Estimation for Electric Vehicles Charging Stations</dc:title>
  <cp:lastModifiedBy>Yash Jain</cp:lastModifiedBy>
  <cp:revision>1</cp:revision>
  <dcterms:modified xsi:type="dcterms:W3CDTF">2023-10-07T10:03:05Z</dcterms:modified>
</cp:coreProperties>
</file>