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6"/>
  </p:notesMasterIdLst>
  <p:sldIdLst>
    <p:sldId id="256" r:id="rId5"/>
    <p:sldId id="257" r:id="rId6"/>
    <p:sldId id="260" r:id="rId7"/>
    <p:sldId id="261" r:id="rId8"/>
    <p:sldId id="280" r:id="rId9"/>
    <p:sldId id="262" r:id="rId10"/>
    <p:sldId id="263" r:id="rId11"/>
    <p:sldId id="258" r:id="rId12"/>
    <p:sldId id="264" r:id="rId13"/>
    <p:sldId id="278" r:id="rId14"/>
    <p:sldId id="279" r:id="rId15"/>
    <p:sldId id="267" r:id="rId16"/>
    <p:sldId id="268" r:id="rId17"/>
    <p:sldId id="269" r:id="rId18"/>
    <p:sldId id="270" r:id="rId19"/>
    <p:sldId id="272" r:id="rId20"/>
    <p:sldId id="273" r:id="rId21"/>
    <p:sldId id="274" r:id="rId22"/>
    <p:sldId id="275" r:id="rId23"/>
    <p:sldId id="276" r:id="rId24"/>
    <p:sldId id="277" r:id="rId25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81" autoAdjust="0"/>
    <p:restoredTop sz="97430" autoAdjust="0"/>
  </p:normalViewPr>
  <p:slideViewPr>
    <p:cSldViewPr snapToGrid="0" snapToObjects="1" showGuides="1">
      <p:cViewPr varScale="1">
        <p:scale>
          <a:sx n="143" d="100"/>
          <a:sy n="143" d="100"/>
        </p:scale>
        <p:origin x="1326" y="102"/>
      </p:cViewPr>
      <p:guideLst/>
    </p:cSldViewPr>
  </p:slideViewPr>
  <p:outlineViewPr>
    <p:cViewPr>
      <p:scale>
        <a:sx n="33" d="100"/>
        <a:sy n="33" d="100"/>
      </p:scale>
      <p:origin x="0" y="-1422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uljrz/IBM-Data-Analyst-Capstone-Project/blob/master/Stack%20Overflow%20Developer%20Survey%202019.pdf" TargetMode="External"/><Relationship Id="rId2" Type="http://schemas.openxmlformats.org/officeDocument/2006/relationships/hyperlink" Target="https://github.com/BTRF2404/bug-free-octo-palm-tree/blob/main/Collecting_Jobs_data_Using_API-Questions.ipynb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customXml" Target="../ink/ink31.xml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5738390" cy="1325563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rgbClr val="0E659B"/>
                </a:solidFill>
              </a:rPr>
              <a:t>STACK OVERFLOW DEVELOPER SURVEY-2019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3559" y="4426906"/>
            <a:ext cx="5181600" cy="999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BEATRIZ T. RICARDO FERRO</a:t>
            </a:r>
          </a:p>
          <a:p>
            <a:pPr marL="0" indent="0">
              <a:buNone/>
            </a:pPr>
            <a:r>
              <a:rPr lang="en-US" dirty="0"/>
              <a:t>APRIL 2024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10DFB2-2BAA-3027-B134-5A26FDA52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09" y="2574198"/>
            <a:ext cx="5802991" cy="29469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60D3D8-3AB3-CE4A-61B7-3D8A02588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511886"/>
            <a:ext cx="5838876" cy="307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0780"/>
          </a:xfrm>
        </p:spPr>
        <p:txBody>
          <a:bodyPr>
            <a:normAutofit/>
          </a:bodyPr>
          <a:lstStyle/>
          <a:p>
            <a:r>
              <a:rPr lang="en-US" sz="2800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SQL databases were the most used types of databases in 2019, with MySQL at the top, then Microsoft SQL Server, PostgreSQL, and SQLite.</a:t>
            </a:r>
          </a:p>
          <a:p>
            <a:endParaRPr lang="en-US" dirty="0"/>
          </a:p>
          <a:p>
            <a:r>
              <a:rPr lang="en-US" dirty="0"/>
              <a:t>PostgreSQL is becoming more popular compared to other SQL databases and is the most wanted database for the next year.</a:t>
            </a:r>
          </a:p>
          <a:p>
            <a:endParaRPr lang="en-US" dirty="0"/>
          </a:p>
          <a:p>
            <a:r>
              <a:rPr lang="en-US" dirty="0"/>
              <a:t>MongoDB, Elasticsearch, and Redis are getting more attention for the upcoming year.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Usage of database choice is changing very fast;</a:t>
            </a:r>
          </a:p>
          <a:p>
            <a:r>
              <a:rPr lang="en-US" dirty="0"/>
              <a:t>Professional developers seem to like using open-source databases like PostgreSQL, MongoDB, Redis, and MySQL in the future.</a:t>
            </a:r>
          </a:p>
          <a:p>
            <a:r>
              <a:rPr lang="en-US" dirty="0"/>
              <a:t>The growing popularity of NoSQL databases like MongoDB, Elasticsearch, and Redis shows a market trend toward using a database system that can manage large amounts of unstructured data.</a:t>
            </a:r>
          </a:p>
          <a:p>
            <a:r>
              <a:rPr lang="en-US" dirty="0"/>
              <a:t>Learning more than one database is promising more opportunities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5148108"/>
            <a:ext cx="7068725" cy="12132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hlinkClick r:id="rId2"/>
              </a:rPr>
              <a:t>https://github.com/BTRF2404/bug-free-octo-palm-tree/blob/main/Collecting_Jobs_data_Using_API-Questions.ipynb</a:t>
            </a:r>
            <a:endParaRPr lang="en-US" sz="2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2C9887-2547-227A-3183-55CD71F6C6CA}"/>
              </a:ext>
            </a:extLst>
          </p:cNvPr>
          <p:cNvSpPr txBox="1"/>
          <p:nvPr/>
        </p:nvSpPr>
        <p:spPr>
          <a:xfrm>
            <a:off x="970706" y="1802522"/>
            <a:ext cx="6310422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IBM Plex Mono Text" panose="020B0509050203000203" pitchFamily="49" charset="0"/>
                <a:ea typeface="+mn-ea"/>
                <a:cs typeface="+mn-cs"/>
              </a:rPr>
              <a:t>In this section will show the static screenshots of the dashboard that summarize the following: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IBM Plex Mono Text" panose="020B0509050203000203" pitchFamily="49" charset="0"/>
                <a:ea typeface="+mn-ea"/>
                <a:cs typeface="+mn-cs"/>
              </a:rPr>
              <a:t>I. Current Technology Usage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IBM Plex Mono Text" panose="020B0509050203000203" pitchFamily="49" charset="0"/>
                <a:ea typeface="+mn-ea"/>
                <a:cs typeface="+mn-cs"/>
              </a:rPr>
              <a:t>II. Future Technology Trends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IBM Plex Mono Text" panose="020B0509050203000203" pitchFamily="49" charset="0"/>
                <a:ea typeface="+mn-ea"/>
                <a:cs typeface="+mn-cs"/>
              </a:rPr>
              <a:t>III. Demographics of Respondents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816985-847A-76FE-0B62-8719EA19A44D}"/>
              </a:ext>
            </a:extLst>
          </p:cNvPr>
          <p:cNvSpPr txBox="1"/>
          <p:nvPr/>
        </p:nvSpPr>
        <p:spPr>
          <a:xfrm>
            <a:off x="4285075" y="4799214"/>
            <a:ext cx="6310422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BM Plex Mono Text" panose="020B0509050203000203" pitchFamily="49" charset="0"/>
                <a:ea typeface="+mn-ea"/>
                <a:cs typeface="+mn-cs"/>
              </a:rPr>
              <a:t>By clicking the link below you will have access to the dashboard.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BM Plex Mono Text" panose="020B0509050203000203" pitchFamily="49" charset="0"/>
              <a:ea typeface="+mn-ea"/>
              <a:cs typeface="+mn-cs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9608CC1-6032-898A-F7A7-77F7EADBFF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08" t="5076" r="1588" b="6814"/>
          <a:stretch/>
        </p:blipFill>
        <p:spPr>
          <a:xfrm>
            <a:off x="1973178" y="1360507"/>
            <a:ext cx="7676147" cy="4787631"/>
          </a:xfr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5EB0F1-7A92-4950-D1BD-D0BCBCBAE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332" y="1479263"/>
            <a:ext cx="7293336" cy="482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3206FB-B1A9-4946-5536-C874D912A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548" y="1478015"/>
            <a:ext cx="7234904" cy="465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 and HTML/CSS are the top-used and wanted programming languages, with TypeScript also catching developers' attention.</a:t>
            </a:r>
          </a:p>
          <a:p>
            <a:r>
              <a:rPr lang="en-US" dirty="0"/>
              <a:t>Python is becoming more popular with developers.</a:t>
            </a:r>
          </a:p>
          <a:p>
            <a:r>
              <a:rPr lang="en-US" dirty="0"/>
              <a:t>MySQL was the most used database in 2019, but PostgreSQL and MongoDB are getting more interest from developers.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There's still a big demand for skilled web developers. People learning or thinking about it should also look into TypeScript along with JavaScript and HTML/CSS.</a:t>
            </a:r>
          </a:p>
          <a:p>
            <a:r>
              <a:rPr lang="en-US" dirty="0"/>
              <a:t>As the demand for data experts to work with big data grows, developers should keep improving their skills in SQL and Python.</a:t>
            </a:r>
          </a:p>
          <a:p>
            <a:r>
              <a:rPr lang="en-US" dirty="0"/>
              <a:t>NoSQL might become more popular in the future. Developers should work on their NoSQL skills to stay competitive.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47441" y="1552574"/>
            <a:ext cx="6809509" cy="4822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Stack Overflow Developer Survey 2019 provided valuable insights into the evolving landscape of software development, helping developers and organizations understand current trends and make informed decisions.</a:t>
            </a:r>
          </a:p>
          <a:p>
            <a:r>
              <a:rPr lang="en-US" dirty="0"/>
              <a:t>JavaScript and HTML were the top choices for developers for the current year. Python moved up to third place as a desired programming language to work with.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570581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E62000-4F58-58E4-29C3-AB1BCDE86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927" y="1594543"/>
            <a:ext cx="6950059" cy="468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DB4024-4513-29F6-54E0-2CACE8B2D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444" y="1575588"/>
            <a:ext cx="6388301" cy="479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7435" y="1630528"/>
            <a:ext cx="7068725" cy="4465447"/>
          </a:xfrm>
        </p:spPr>
        <p:txBody>
          <a:bodyPr>
            <a:normAutofit fontScale="92500" lnSpcReduction="10000"/>
          </a:bodyPr>
          <a:lstStyle/>
          <a:p>
            <a:r>
              <a:rPr lang="en-US" sz="2200" b="1" dirty="0"/>
              <a:t>Current Technology Usage</a:t>
            </a:r>
          </a:p>
          <a:p>
            <a:pPr lvl="1"/>
            <a:r>
              <a:rPr lang="en-US" sz="1800" dirty="0"/>
              <a:t>Top 10 programming languages in demand</a:t>
            </a:r>
          </a:p>
          <a:p>
            <a:pPr lvl="1"/>
            <a:r>
              <a:rPr lang="en-US" sz="1800" dirty="0"/>
              <a:t>Top 10 Database in demand</a:t>
            </a:r>
          </a:p>
          <a:p>
            <a:pPr lvl="1"/>
            <a:r>
              <a:rPr lang="en-US" sz="1800" dirty="0"/>
              <a:t>Popular Platforms</a:t>
            </a:r>
          </a:p>
          <a:p>
            <a:pPr lvl="1"/>
            <a:r>
              <a:rPr lang="en-US" sz="1800" dirty="0"/>
              <a:t>Top 10 Web Frame </a:t>
            </a:r>
            <a:endParaRPr lang="en-US" sz="2200" dirty="0"/>
          </a:p>
          <a:p>
            <a:r>
              <a:rPr lang="en-US" sz="2200" b="1" dirty="0"/>
              <a:t>Future Technology Trends</a:t>
            </a:r>
          </a:p>
          <a:p>
            <a:pPr lvl="1"/>
            <a:r>
              <a:rPr lang="en-US" sz="1800" dirty="0"/>
              <a:t>Top 10 Language Desire Next Year</a:t>
            </a:r>
          </a:p>
          <a:p>
            <a:pPr lvl="1"/>
            <a:r>
              <a:rPr lang="en-US" sz="1800" dirty="0"/>
              <a:t>Top 10 Database Desire Next Year</a:t>
            </a:r>
          </a:p>
          <a:p>
            <a:pPr lvl="1"/>
            <a:r>
              <a:rPr lang="en-US" sz="1800" dirty="0"/>
              <a:t>Popular Platforms Desire Next Year</a:t>
            </a:r>
          </a:p>
          <a:p>
            <a:pPr lvl="1"/>
            <a:r>
              <a:rPr lang="en-US" sz="1800" dirty="0"/>
              <a:t>Top 10 Web Frame Desire Next Year</a:t>
            </a:r>
            <a:endParaRPr lang="en-US" sz="2200" dirty="0"/>
          </a:p>
          <a:p>
            <a:r>
              <a:rPr lang="en-US" sz="2200" b="1" dirty="0"/>
              <a:t>Demographics</a:t>
            </a:r>
          </a:p>
          <a:p>
            <a:pPr lvl="1"/>
            <a:r>
              <a:rPr lang="en-US" sz="1800" dirty="0"/>
              <a:t>Respondent classified by Gender</a:t>
            </a:r>
          </a:p>
          <a:p>
            <a:pPr lvl="1"/>
            <a:r>
              <a:rPr lang="en-US" sz="1800" dirty="0"/>
              <a:t>Respondent Count by Countries</a:t>
            </a:r>
          </a:p>
          <a:p>
            <a:pPr lvl="1"/>
            <a:r>
              <a:rPr lang="en-US" sz="1800" dirty="0"/>
              <a:t>Respondent Count by Age</a:t>
            </a:r>
          </a:p>
          <a:p>
            <a:pPr lvl="1"/>
            <a:r>
              <a:rPr lang="en-US" sz="1800" dirty="0"/>
              <a:t>Respondent Count by Gender, classified by Formal Education Level</a:t>
            </a:r>
          </a:p>
        </p:txBody>
      </p:sp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770021" y="2349654"/>
            <a:ext cx="10794837" cy="2879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Stack Overflow’s annual Developer Survey is the largest and most comprehensive survey of people who code around the world. </a:t>
            </a:r>
          </a:p>
          <a:p>
            <a:r>
              <a:rPr lang="en-US" sz="2200" dirty="0"/>
              <a:t>Each year, they field a survey covering everything from developers’ favorite technologies to their job preferences. </a:t>
            </a:r>
          </a:p>
          <a:p>
            <a:r>
              <a:rPr lang="en-US" sz="2200" dirty="0"/>
              <a:t>2019 marks the ninth year they have published their annual Developer Survey results, and nearly 90,000 developers took the 20-minute survey earlier this year.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559165" y="1753433"/>
            <a:ext cx="110385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The Stack Overflow Developer Survey 2019 offers a complete overview of the world developer community's preferences, trends, and demographics. </a:t>
            </a:r>
          </a:p>
          <a:p>
            <a:r>
              <a:rPr lang="en-US" sz="2200" dirty="0"/>
              <a:t>The survey provides insights into current technology usage, future trends, and the diversity within the developer ecosystem</a:t>
            </a:r>
          </a:p>
          <a:p>
            <a:r>
              <a:rPr lang="en-US" sz="2200" dirty="0"/>
              <a:t>Principal aspects include top programming languages, databases, platforms, and web frameworks in use, as well as desired technologies for the upcoming year. </a:t>
            </a:r>
          </a:p>
          <a:p>
            <a:r>
              <a:rPr lang="en-US" sz="2200" dirty="0"/>
              <a:t>Additionally, the survey reveals respondent demographics, including gender distribution, country representation, age groups, and educational backgrounds.</a:t>
            </a:r>
          </a:p>
          <a:p>
            <a:r>
              <a:rPr lang="en-US" sz="2200" dirty="0"/>
              <a:t>Overall, the Stack Overflow Developer Survey 2019 serves as a valuable resource for understanding the evolving landscape of technology and development.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17432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74236" y="1464678"/>
            <a:ext cx="404077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200" b="1" dirty="0"/>
              <a:t>Data Collection </a:t>
            </a:r>
          </a:p>
          <a:p>
            <a:pPr lvl="1"/>
            <a:r>
              <a:rPr lang="en-US" sz="1800" dirty="0"/>
              <a:t>Collecting Data Using APIs</a:t>
            </a:r>
          </a:p>
          <a:p>
            <a:pPr lvl="1"/>
            <a:r>
              <a:rPr lang="en-US" sz="1800" dirty="0"/>
              <a:t>Collecting Data Using Web Scraping</a:t>
            </a:r>
          </a:p>
          <a:p>
            <a:pPr lvl="1"/>
            <a:r>
              <a:rPr lang="en-US" sz="1800" dirty="0"/>
              <a:t>Exploring Data</a:t>
            </a:r>
          </a:p>
          <a:p>
            <a:r>
              <a:rPr lang="en-US" sz="2200" b="1" dirty="0"/>
              <a:t>Data Wrangling</a:t>
            </a:r>
          </a:p>
          <a:p>
            <a:pPr lvl="1"/>
            <a:r>
              <a:rPr lang="en-US" sz="1800" dirty="0"/>
              <a:t>Finding Missing Values</a:t>
            </a:r>
          </a:p>
          <a:p>
            <a:pPr lvl="1"/>
            <a:r>
              <a:rPr lang="en-US" sz="1800" dirty="0"/>
              <a:t>Determine Missing Values</a:t>
            </a:r>
          </a:p>
          <a:p>
            <a:pPr lvl="1"/>
            <a:r>
              <a:rPr lang="en-US" sz="1800" dirty="0"/>
              <a:t>Finding and Removing Duplicates</a:t>
            </a:r>
          </a:p>
          <a:p>
            <a:pPr lvl="1"/>
            <a:r>
              <a:rPr lang="en-US" sz="1800" dirty="0"/>
              <a:t>Normalizing Data</a:t>
            </a:r>
          </a:p>
          <a:p>
            <a:r>
              <a:rPr lang="en-US" sz="2200" b="1" dirty="0"/>
              <a:t>Exploratory Data Analysis</a:t>
            </a:r>
          </a:p>
          <a:p>
            <a:pPr lvl="1"/>
            <a:r>
              <a:rPr lang="en-US" sz="1800" dirty="0"/>
              <a:t>Distribution</a:t>
            </a:r>
          </a:p>
          <a:p>
            <a:pPr lvl="1"/>
            <a:r>
              <a:rPr lang="en-US" sz="1800" dirty="0"/>
              <a:t>Outliers</a:t>
            </a:r>
          </a:p>
          <a:p>
            <a:pPr lvl="1"/>
            <a:r>
              <a:rPr lang="en-US" sz="1800" dirty="0"/>
              <a:t>Correlation</a:t>
            </a:r>
          </a:p>
          <a:p>
            <a:r>
              <a:rPr lang="en-US" sz="2200" b="1" dirty="0"/>
              <a:t>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21B03B-178C-1B77-8827-1F640F98AAC6}"/>
              </a:ext>
            </a:extLst>
          </p:cNvPr>
          <p:cNvSpPr txBox="1"/>
          <p:nvPr/>
        </p:nvSpPr>
        <p:spPr>
          <a:xfrm>
            <a:off x="8012776" y="4631445"/>
            <a:ext cx="4040777" cy="1319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sz="2000" b="1" dirty="0">
                <a:solidFill>
                  <a:srgbClr val="0070C0"/>
                </a:solidFill>
                <a:latin typeface="IBM Plex Mono Text" panose="020B0509050203000203" pitchFamily="49" charset="0"/>
              </a:rPr>
              <a:t>Report is based on data from: </a:t>
            </a:r>
          </a:p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sz="1600" dirty="0">
                <a:solidFill>
                  <a:srgbClr val="0070C0"/>
                </a:solidFill>
                <a:latin typeface="IBM Plex Mono Text" panose="020B0509050203000203" pitchFamily="49" charset="0"/>
              </a:rPr>
              <a:t>• Stack Overflow Developer Survey 2019; </a:t>
            </a:r>
          </a:p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sz="1600" dirty="0">
                <a:solidFill>
                  <a:srgbClr val="0070C0"/>
                </a:solidFill>
                <a:latin typeface="IBM Plex Mono Text" panose="020B0509050203000203" pitchFamily="49" charset="0"/>
              </a:rPr>
              <a:t>• Job Data from GITHUB job portal; </a:t>
            </a:r>
          </a:p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sz="1600" dirty="0">
                <a:solidFill>
                  <a:srgbClr val="0070C0"/>
                </a:solidFill>
                <a:latin typeface="IBM Plex Mono Text" panose="020B0509050203000203" pitchFamily="49" charset="0"/>
              </a:rPr>
              <a:t>• Average annual salary report by IBM;</a:t>
            </a:r>
          </a:p>
        </p:txBody>
      </p:sp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4C773C4-3A15-8F42-7AC7-651585273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28" y="2652408"/>
            <a:ext cx="5366973" cy="27393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3EF66A-B64B-DF05-259F-D4550B84F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62501"/>
            <a:ext cx="5963383" cy="324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303212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r>
              <a:rPr lang="en-US" sz="2400" dirty="0"/>
              <a:t>JavaScript and HTML were the top programming languages in 2019 and are also highly desired for the upcoming year.</a:t>
            </a:r>
          </a:p>
          <a:p>
            <a:r>
              <a:rPr lang="en-US" sz="2400" dirty="0"/>
              <a:t>SQL continues to be the favored programming language for 2019 and the subsequent year.</a:t>
            </a:r>
          </a:p>
          <a:p>
            <a:r>
              <a:rPr lang="en-US" sz="2400" dirty="0"/>
              <a:t>Growing interest in Python and TypeScript reflects their rising popularity;</a:t>
            </a:r>
          </a:p>
          <a:p>
            <a:r>
              <a:rPr lang="en-US" sz="2400" dirty="0"/>
              <a:t>Declining interest in Bash/Shell/Power Shell.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dirty="0"/>
              <a:t>Implications</a:t>
            </a:r>
          </a:p>
          <a:p>
            <a:r>
              <a:rPr lang="en-US" sz="2400" dirty="0"/>
              <a:t>JavaScript and HTML are expected to remain the dominant programming languages, but there could be a transition among developers moving from JavaScript to TypeScript.</a:t>
            </a:r>
          </a:p>
          <a:p>
            <a:r>
              <a:rPr lang="en-US" sz="2400" dirty="0"/>
              <a:t>The increasing popularity of Python suggests a rising demand for data science professionals in the market.</a:t>
            </a:r>
          </a:p>
          <a:p>
            <a:r>
              <a:rPr lang="en-US" sz="2400" dirty="0"/>
              <a:t>Interest among developers in Java, C#, and C++ appears to be diminishing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elements/1.1/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155be751-a274-42e8-93fb-f39d3b9bccc8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1883</TotalTime>
  <Words>903</Words>
  <Application>Microsoft Office PowerPoint</Application>
  <PresentationFormat>Widescreen</PresentationFormat>
  <Paragraphs>124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STACK OVERFLOW DEVELOPER SURVEY-2019</vt:lpstr>
      <vt:lpstr>OUTLINE</vt:lpstr>
      <vt:lpstr>EXECUTIVE SUMMARY</vt:lpstr>
      <vt:lpstr>INTRODUCTION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Beatriz Ricardo Ferro</cp:lastModifiedBy>
  <cp:revision>39</cp:revision>
  <dcterms:created xsi:type="dcterms:W3CDTF">2020-10-28T18:29:43Z</dcterms:created>
  <dcterms:modified xsi:type="dcterms:W3CDTF">2024-06-04T17:23:45Z</dcterms:modified>
</cp:coreProperties>
</file>