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62" r:id="rId2"/>
    <p:sldId id="263" r:id="rId3"/>
    <p:sldId id="337" r:id="rId4"/>
    <p:sldId id="342" r:id="rId5"/>
    <p:sldId id="297" r:id="rId6"/>
    <p:sldId id="264" r:id="rId7"/>
    <p:sldId id="269" r:id="rId8"/>
    <p:sldId id="453" r:id="rId9"/>
    <p:sldId id="339" r:id="rId10"/>
    <p:sldId id="288" r:id="rId11"/>
    <p:sldId id="266" r:id="rId12"/>
    <p:sldId id="435" r:id="rId13"/>
    <p:sldId id="455" r:id="rId14"/>
    <p:sldId id="457" r:id="rId15"/>
    <p:sldId id="456" r:id="rId16"/>
    <p:sldId id="340" r:id="rId17"/>
    <p:sldId id="458" r:id="rId18"/>
    <p:sldId id="268" r:id="rId19"/>
    <p:sldId id="441" r:id="rId20"/>
    <p:sldId id="442" r:id="rId21"/>
    <p:sldId id="459" r:id="rId22"/>
    <p:sldId id="443" r:id="rId23"/>
    <p:sldId id="322" r:id="rId24"/>
    <p:sldId id="303" r:id="rId25"/>
    <p:sldId id="449" r:id="rId26"/>
    <p:sldId id="445" r:id="rId27"/>
    <p:sldId id="446" r:id="rId28"/>
    <p:sldId id="447" r:id="rId29"/>
    <p:sldId id="448" r:id="rId30"/>
    <p:sldId id="415" r:id="rId31"/>
    <p:sldId id="398" r:id="rId32"/>
    <p:sldId id="417" r:id="rId33"/>
    <p:sldId id="418" r:id="rId34"/>
    <p:sldId id="420" r:id="rId35"/>
    <p:sldId id="428" r:id="rId36"/>
    <p:sldId id="429" r:id="rId37"/>
    <p:sldId id="430" r:id="rId38"/>
    <p:sldId id="421" r:id="rId39"/>
    <p:sldId id="422" r:id="rId40"/>
    <p:sldId id="431" r:id="rId41"/>
    <p:sldId id="432" r:id="rId42"/>
    <p:sldId id="433" r:id="rId43"/>
    <p:sldId id="424" r:id="rId44"/>
    <p:sldId id="423" r:id="rId45"/>
    <p:sldId id="426" r:id="rId46"/>
    <p:sldId id="399" r:id="rId47"/>
    <p:sldId id="343" r:id="rId48"/>
    <p:sldId id="327" r:id="rId49"/>
    <p:sldId id="335" r:id="rId50"/>
    <p:sldId id="336" r:id="rId51"/>
    <p:sldId id="341" r:id="rId52"/>
    <p:sldId id="460" r:id="rId53"/>
    <p:sldId id="461" r:id="rId54"/>
    <p:sldId id="283" r:id="rId55"/>
  </p:sldIdLst>
  <p:sldSz cx="9144000" cy="6858000" type="screen4x3"/>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86" autoAdjust="0"/>
    <p:restoredTop sz="87183" autoAdjust="0"/>
  </p:normalViewPr>
  <p:slideViewPr>
    <p:cSldViewPr>
      <p:cViewPr varScale="1">
        <p:scale>
          <a:sx n="63" d="100"/>
          <a:sy n="63" d="100"/>
        </p:scale>
        <p:origin x="840" y="44"/>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t>28/02/2022</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t>28/02/2022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ogle.com/url?sa=i&amp;url=https%3A%2F%2Fwww.cdc.gov%2Fmedia%2Fsubtopic%2Fimages.htm&amp;psig=AOvVaw1mvZ2WvAAf0lyuJfYHbbjy&amp;ust=1595856133939000&amp;source=images&amp;cd=vfe&amp;ved=0CA0QjhxqFwoTCNjC0cGB6-oCFQAAAAAdAAAAABA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ons.wikimedia.org/wiki/User:Fibonacci"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commons.wikimedia.org/wiki/File:World_using_the_four_color_theorem.png" TargetMode="External"/><Relationship Id="rId4" Type="http://schemas.openxmlformats.org/officeDocument/2006/relationships/hyperlink" Target="https://commons.wikimedia.org/wiki/File:BlankMap-World6,_compact.sv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This PowerPoint</a:t>
            </a:r>
            <a:r>
              <a:rPr lang="en-US" baseline="0" dirty="0"/>
              <a:t> has been created for you to customise for your course.  It can be used for your first lecture with students and uploaded to your MyUni course. </a:t>
            </a:r>
          </a:p>
          <a:p>
            <a:endParaRPr lang="en-US" baseline="0" dirty="0"/>
          </a:p>
          <a:p>
            <a:r>
              <a:rPr lang="en-US" baseline="0" dirty="0"/>
              <a:t>When you have finished customising the slides save as a PowerPoint Show ( .PPS) </a:t>
            </a:r>
          </a:p>
          <a:p>
            <a:endParaRPr lang="en-US" sz="1200" b="1" i="1" baseline="0" dirty="0"/>
          </a:p>
          <a:p>
            <a:r>
              <a:rPr lang="en-AU" dirty="0"/>
              <a:t>Show</a:t>
            </a:r>
            <a:r>
              <a:rPr lang="en-AU" baseline="0" dirty="0"/>
              <a:t> students where they can access this PowerPoint in the MyUni course.</a:t>
            </a:r>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customize</a:t>
            </a:r>
            <a:r>
              <a:rPr lang="en-US" baseline="0" dirty="0"/>
              <a:t> according to your requirements</a:t>
            </a:r>
          </a:p>
          <a:p>
            <a:endParaRPr lang="en-US" baseline="0"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18</a:t>
            </a:fld>
            <a:endParaRPr lang="en-AU"/>
          </a:p>
        </p:txBody>
      </p:sp>
    </p:spTree>
    <p:extLst>
      <p:ext uri="{BB962C8B-B14F-4D97-AF65-F5344CB8AC3E}">
        <p14:creationId xmlns:p14="http://schemas.microsoft.com/office/powerpoint/2010/main" val="99498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x-none" dirty="0"/>
              <a:t>Where they can find information about examinations. We (academic staff) are not allowed to tell students anything about the examination (i.e. location, time, date, what they can bring in). They have to get this information from the exam site or office.</a:t>
            </a:r>
            <a:endParaRPr lang="x-none" altLang="en-US" dirty="0"/>
          </a:p>
          <a:p>
            <a:pPr eaLnBrk="1" hangingPunct="1">
              <a:spcBef>
                <a:spcPct val="0"/>
              </a:spcBef>
            </a:pPr>
            <a:endParaRPr lang="x-none" altLang="en-US" dirty="0"/>
          </a:p>
          <a:p>
            <a:pPr eaLnBrk="1" hangingPunct="1">
              <a:spcBef>
                <a:spcPct val="0"/>
              </a:spcBef>
            </a:pPr>
            <a:r>
              <a:rPr lang="en-US" altLang="x-none" dirty="0"/>
              <a:t>They should also check out this site to check out exam policies.</a:t>
            </a:r>
            <a:endParaRPr lang="x-none" altLang="en-US" dirty="0"/>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24</a:t>
            </a:fld>
            <a:endParaRPr lang="en-AU"/>
          </a:p>
        </p:txBody>
      </p:sp>
    </p:spTree>
    <p:extLst>
      <p:ext uri="{BB962C8B-B14F-4D97-AF65-F5344CB8AC3E}">
        <p14:creationId xmlns:p14="http://schemas.microsoft.com/office/powerpoint/2010/main" val="2104511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2E02F9-0F9F-D248-8342-4E8715EE029F}" type="slidenum">
              <a:rPr lang="en-US" sz="1200">
                <a:latin typeface="Calibri" charset="0"/>
              </a:rPr>
              <a:pPr eaLnBrk="1" hangingPunct="1"/>
              <a:t>25</a:t>
            </a:fld>
            <a:endParaRPr lang="en-US" sz="1200">
              <a:latin typeface="Calibri" charset="0"/>
            </a:endParaRPr>
          </a:p>
        </p:txBody>
      </p:sp>
    </p:spTree>
    <p:extLst>
      <p:ext uri="{BB962C8B-B14F-4D97-AF65-F5344CB8AC3E}">
        <p14:creationId xmlns:p14="http://schemas.microsoft.com/office/powerpoint/2010/main" val="255549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26</a:t>
            </a:fld>
            <a:endParaRPr lang="en-US" sz="1200">
              <a:latin typeface="Calibri" charset="0"/>
            </a:endParaRPr>
          </a:p>
        </p:txBody>
      </p:sp>
    </p:spTree>
    <p:extLst>
      <p:ext uri="{BB962C8B-B14F-4D97-AF65-F5344CB8AC3E}">
        <p14:creationId xmlns:p14="http://schemas.microsoft.com/office/powerpoint/2010/main" val="2763967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27</a:t>
            </a:fld>
            <a:endParaRPr lang="en-US" sz="1200">
              <a:latin typeface="Calibri" charset="0"/>
            </a:endParaRPr>
          </a:p>
        </p:txBody>
      </p:sp>
    </p:spTree>
    <p:extLst>
      <p:ext uri="{BB962C8B-B14F-4D97-AF65-F5344CB8AC3E}">
        <p14:creationId xmlns:p14="http://schemas.microsoft.com/office/powerpoint/2010/main" val="4012737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28</a:t>
            </a:fld>
            <a:endParaRPr lang="en-US" sz="1200">
              <a:latin typeface="Calibri" charset="0"/>
            </a:endParaRPr>
          </a:p>
        </p:txBody>
      </p:sp>
    </p:spTree>
    <p:extLst>
      <p:ext uri="{BB962C8B-B14F-4D97-AF65-F5344CB8AC3E}">
        <p14:creationId xmlns:p14="http://schemas.microsoft.com/office/powerpoint/2010/main" val="3071408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47</a:t>
            </a:fld>
            <a:endParaRPr lang="en-AU"/>
          </a:p>
        </p:txBody>
      </p:sp>
    </p:spTree>
    <p:extLst>
      <p:ext uri="{BB962C8B-B14F-4D97-AF65-F5344CB8AC3E}">
        <p14:creationId xmlns:p14="http://schemas.microsoft.com/office/powerpoint/2010/main" val="1607303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52</a:t>
            </a:fld>
            <a:endParaRPr lang="en-AU"/>
          </a:p>
        </p:txBody>
      </p:sp>
    </p:spTree>
    <p:extLst>
      <p:ext uri="{BB962C8B-B14F-4D97-AF65-F5344CB8AC3E}">
        <p14:creationId xmlns:p14="http://schemas.microsoft.com/office/powerpoint/2010/main" val="879153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54</a:t>
            </a:fld>
            <a:endParaRPr lang="en-AU"/>
          </a:p>
        </p:txBody>
      </p:sp>
    </p:spTree>
    <p:extLst>
      <p:ext uri="{BB962C8B-B14F-4D97-AF65-F5344CB8AC3E}">
        <p14:creationId xmlns:p14="http://schemas.microsoft.com/office/powerpoint/2010/main" val="276458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a:t>
            </a:r>
            <a:r>
              <a:rPr lang="en-US" baseline="0" dirty="0"/>
              <a:t> with students whether they have finished OOP or not</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dirty="0"/>
          </a:p>
        </p:txBody>
      </p:sp>
    </p:spTree>
    <p:extLst>
      <p:ext uri="{BB962C8B-B14F-4D97-AF65-F5344CB8AC3E}">
        <p14:creationId xmlns:p14="http://schemas.microsoft.com/office/powerpoint/2010/main" val="131707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is not designed to be a programming course.</a:t>
            </a:r>
          </a:p>
          <a:p>
            <a:r>
              <a:rPr lang="en-US" dirty="0"/>
              <a:t>The</a:t>
            </a:r>
            <a:r>
              <a:rPr lang="en-US" baseline="0" dirty="0"/>
              <a:t> key point of the course : complexity analysis, the design and analysis of algorithms , the common data structure</a:t>
            </a:r>
            <a:r>
              <a:rPr lang="en-US" dirty="0"/>
              <a:t> </a:t>
            </a:r>
          </a:p>
          <a:p>
            <a:endParaRPr lang="en-US" dirty="0"/>
          </a:p>
          <a:p>
            <a:r>
              <a:rPr lang="en-US" dirty="0"/>
              <a:t>As</a:t>
            </a:r>
            <a:r>
              <a:rPr lang="en-US" baseline="0" dirty="0"/>
              <a:t> computers become faster and faster, the need for program</a:t>
            </a:r>
            <a:r>
              <a:rPr lang="mr-IN" baseline="0" dirty="0"/>
              <a:t>…</a:t>
            </a:r>
            <a:endParaRPr lang="en-US" dirty="0"/>
          </a:p>
          <a:p>
            <a:r>
              <a:rPr lang="en-US" dirty="0"/>
              <a:t>The goal of this course is to help</a:t>
            </a:r>
            <a:r>
              <a:rPr lang="en-US" baseline="0" dirty="0"/>
              <a:t> you develop good programming and algorithm analysis skills simultaneously so that you can develop such programs with the maximum amount of efficiency.</a:t>
            </a:r>
          </a:p>
          <a:p>
            <a:endParaRPr lang="en-US" baseline="0" dirty="0"/>
          </a:p>
        </p:txBody>
      </p:sp>
      <p:sp>
        <p:nvSpPr>
          <p:cNvPr id="4" name="Slide Number Placeholder 3"/>
          <p:cNvSpPr>
            <a:spLocks noGrp="1"/>
          </p:cNvSpPr>
          <p:nvPr>
            <p:ph type="sldNum" sz="quarter" idx="10"/>
          </p:nvPr>
        </p:nvSpPr>
        <p:spPr/>
        <p:txBody>
          <a:bodyPr/>
          <a:lstStyle/>
          <a:p>
            <a:fld id="{477FE650-C70C-4B1D-9166-83BB00854515}" type="slidenum">
              <a:rPr lang="en-AU" smtClean="0"/>
              <a:t>4</a:t>
            </a:fld>
            <a:endParaRPr lang="en-AU"/>
          </a:p>
        </p:txBody>
      </p:sp>
    </p:spTree>
    <p:extLst>
      <p:ext uri="{BB962C8B-B14F-4D97-AF65-F5344CB8AC3E}">
        <p14:creationId xmlns:p14="http://schemas.microsoft.com/office/powerpoint/2010/main" val="3657472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a:t>
            </a:r>
          </a:p>
        </p:txBody>
      </p:sp>
      <p:sp>
        <p:nvSpPr>
          <p:cNvPr id="4" name="Slide Number Placeholder 3"/>
          <p:cNvSpPr>
            <a:spLocks noGrp="1"/>
          </p:cNvSpPr>
          <p:nvPr>
            <p:ph type="sldNum" sz="quarter" idx="10"/>
          </p:nvPr>
        </p:nvSpPr>
        <p:spPr/>
        <p:txBody>
          <a:bodyPr/>
          <a:lstStyle/>
          <a:p>
            <a:fld id="{477FE650-C70C-4B1D-9166-83BB00854515}" type="slidenum">
              <a:rPr lang="en-AU" smtClean="0"/>
              <a:t>5</a:t>
            </a:fld>
            <a:endParaRPr lang="en-AU"/>
          </a:p>
        </p:txBody>
      </p:sp>
    </p:spTree>
    <p:extLst>
      <p:ext uri="{BB962C8B-B14F-4D97-AF65-F5344CB8AC3E}">
        <p14:creationId xmlns:p14="http://schemas.microsoft.com/office/powerpoint/2010/main" val="97504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It is suggested</a:t>
            </a:r>
            <a:r>
              <a:rPr lang="en-AU" baseline="0" dirty="0"/>
              <a:t> that you g</a:t>
            </a:r>
            <a:r>
              <a:rPr lang="en-AU" dirty="0"/>
              <a:t>o through the MyUni Course</a:t>
            </a:r>
            <a:r>
              <a:rPr lang="en-AU" baseline="0" dirty="0"/>
              <a:t> as you outline what the course is about and what students have to do to pass.</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Show students where they can find: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Readings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Lecture 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Lecture recordings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Assessments</a:t>
            </a:r>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6</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sng" kern="1200" dirty="0">
                <a:solidFill>
                  <a:schemeClr val="tx1"/>
                </a:solidFill>
                <a:effectLst/>
                <a:latin typeface="+mn-lt"/>
                <a:ea typeface="+mn-ea"/>
                <a:cs typeface="+mn-cs"/>
                <a:hlinkClick r:id="rId3"/>
              </a:rPr>
              <a:t>COVID-19 image: Image Library | CDC Online Newsroom | CDC</a:t>
            </a:r>
            <a:endParaRPr lang="en-US" dirty="0"/>
          </a:p>
        </p:txBody>
      </p:sp>
      <p:sp>
        <p:nvSpPr>
          <p:cNvPr id="4" name="Slide Number Placeholder 3"/>
          <p:cNvSpPr>
            <a:spLocks noGrp="1"/>
          </p:cNvSpPr>
          <p:nvPr>
            <p:ph type="sldNum" sz="quarter" idx="5"/>
          </p:nvPr>
        </p:nvSpPr>
        <p:spPr/>
        <p:txBody>
          <a:bodyPr/>
          <a:lstStyle/>
          <a:p>
            <a:fld id="{477FE650-C70C-4B1D-9166-83BB00854515}" type="slidenum">
              <a:rPr lang="en-AU" smtClean="0"/>
              <a:t>7</a:t>
            </a:fld>
            <a:endParaRPr lang="en-AU"/>
          </a:p>
        </p:txBody>
      </p:sp>
    </p:spTree>
    <p:extLst>
      <p:ext uri="{BB962C8B-B14F-4D97-AF65-F5344CB8AC3E}">
        <p14:creationId xmlns:p14="http://schemas.microsoft.com/office/powerpoint/2010/main" val="278903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Map: </a:t>
            </a:r>
            <a:r>
              <a:rPr lang="en-AU" sz="1200" b="0" i="0" u="none" strike="noStrike" kern="1200" dirty="0">
                <a:solidFill>
                  <a:schemeClr val="tx1"/>
                </a:solidFill>
                <a:effectLst/>
                <a:latin typeface="+mn-lt"/>
                <a:ea typeface="+mn-ea"/>
                <a:cs typeface="+mn-cs"/>
                <a:hlinkClick r:id="rId3" tooltip="User:Fibonacci"/>
              </a:rPr>
              <a:t>Fibonacci</a:t>
            </a:r>
            <a:r>
              <a:rPr lang="en-AU" sz="1200" b="0" i="0" kern="1200" dirty="0">
                <a:solidFill>
                  <a:schemeClr val="tx1"/>
                </a:solidFill>
                <a:effectLst/>
                <a:latin typeface="+mn-lt"/>
                <a:ea typeface="+mn-ea"/>
                <a:cs typeface="+mn-cs"/>
              </a:rPr>
              <a:t> - Own work based on: </a:t>
            </a:r>
            <a:r>
              <a:rPr lang="en-AU" sz="1200" b="0" i="0" u="none" strike="noStrike" kern="1200" dirty="0">
                <a:solidFill>
                  <a:schemeClr val="tx1"/>
                </a:solidFill>
                <a:effectLst/>
                <a:latin typeface="+mn-lt"/>
                <a:ea typeface="+mn-ea"/>
                <a:cs typeface="+mn-cs"/>
                <a:hlinkClick r:id="rId4" tooltip="File:BlankMap-World6, compact.svg"/>
              </a:rPr>
              <a:t>BlankMap-World6, compact.svg</a:t>
            </a:r>
            <a:r>
              <a:rPr lang="en-AU" sz="1200" b="0" i="0" kern="1200" dirty="0">
                <a:solidFill>
                  <a:schemeClr val="tx1"/>
                </a:solidFill>
                <a:effectLst/>
                <a:latin typeface="+mn-lt"/>
                <a:ea typeface="+mn-ea"/>
                <a:cs typeface="+mn-cs"/>
              </a:rPr>
              <a:t> and </a:t>
            </a:r>
            <a:r>
              <a:rPr lang="en-AU" sz="1200" b="0" i="0" u="none" strike="noStrike" kern="1200" dirty="0">
                <a:solidFill>
                  <a:schemeClr val="tx1"/>
                </a:solidFill>
                <a:effectLst/>
                <a:latin typeface="+mn-lt"/>
                <a:ea typeface="+mn-ea"/>
                <a:cs typeface="+mn-cs"/>
                <a:hlinkClick r:id="rId5" tooltip="File:World using the four color theorem.png"/>
              </a:rPr>
              <a:t>World using the four color theorem.png</a:t>
            </a:r>
            <a:r>
              <a:rPr lang="en-AU"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77FE650-C70C-4B1D-9166-83BB00854515}" type="slidenum">
              <a:rPr lang="en-AU" smtClean="0"/>
              <a:t>8</a:t>
            </a:fld>
            <a:endParaRPr lang="en-AU"/>
          </a:p>
        </p:txBody>
      </p:sp>
    </p:spTree>
    <p:extLst>
      <p:ext uri="{BB962C8B-B14F-4D97-AF65-F5344CB8AC3E}">
        <p14:creationId xmlns:p14="http://schemas.microsoft.com/office/powerpoint/2010/main" val="259414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b="1" i="1" baseline="0" dirty="0"/>
              <a:t>.</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10</a:t>
            </a:fld>
            <a:endParaRPr lang="en-AU" dirty="0"/>
          </a:p>
        </p:txBody>
      </p:sp>
    </p:spTree>
    <p:extLst>
      <p:ext uri="{BB962C8B-B14F-4D97-AF65-F5344CB8AC3E}">
        <p14:creationId xmlns:p14="http://schemas.microsoft.com/office/powerpoint/2010/main" val="312579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through each assignment:</a:t>
            </a:r>
          </a:p>
          <a:p>
            <a:pPr marL="171450" indent="-171450">
              <a:buFont typeface="Arial"/>
              <a:buChar char="•"/>
            </a:pPr>
            <a:r>
              <a:rPr lang="en-US" baseline="0" dirty="0"/>
              <a:t>Where students find them on the MyUni course</a:t>
            </a:r>
          </a:p>
          <a:p>
            <a:pPr marL="171450" indent="-171450">
              <a:buFont typeface="Arial"/>
              <a:buChar char="•"/>
            </a:pPr>
            <a:r>
              <a:rPr lang="en-US" baseline="0" dirty="0"/>
              <a:t>Due dates</a:t>
            </a:r>
          </a:p>
          <a:p>
            <a:pPr marL="171450" indent="-171450">
              <a:buFont typeface="Arial"/>
              <a:buChar char="•"/>
            </a:pPr>
            <a:r>
              <a:rPr lang="en-US" baseline="0" dirty="0"/>
              <a:t>what each one involves  </a:t>
            </a:r>
          </a:p>
          <a:p>
            <a:pPr marL="171450" indent="-171450">
              <a:buFont typeface="Arial"/>
              <a:buChar char="•"/>
            </a:pPr>
            <a:r>
              <a:rPr lang="en-US" baseline="0" dirty="0"/>
              <a:t>Marking criteria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11</a:t>
            </a:fld>
            <a:endParaRPr lang="en-AU" dirty="0"/>
          </a:p>
        </p:txBody>
      </p:sp>
    </p:spTree>
    <p:extLst>
      <p:ext uri="{BB962C8B-B14F-4D97-AF65-F5344CB8AC3E}">
        <p14:creationId xmlns:p14="http://schemas.microsoft.com/office/powerpoint/2010/main" val="406848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file:///\\localhost\Users\tj\Downloads\Macintosh%20HD:Users:jnick:Admin:2010:Mark.docx!OLE_LINK1"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adelaide.edu.au/policies/3303/?dsn=policy.document;field=data;id=5702;m=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adelaide.edu.au/student/exam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delaide.edu.au/policies/330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adelaide.edu.au/student/exa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2103/7103 Algorithm Design &amp; Data Structure</a:t>
            </a:r>
            <a:r>
              <a:rPr lang="en-AU" dirty="0"/>
              <a:t> </a:t>
            </a:r>
            <a:br>
              <a:rPr lang="en-AU" dirty="0"/>
            </a:br>
            <a:r>
              <a:rPr lang="en-AU" sz="2200" dirty="0"/>
              <a:t>Lecture 1 - Course Profile and Assessment Information</a:t>
            </a:r>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Assessment</a:t>
            </a:r>
          </a:p>
        </p:txBody>
      </p:sp>
      <p:sp>
        <p:nvSpPr>
          <p:cNvPr id="4" name="Footer Placeholder 3"/>
          <p:cNvSpPr>
            <a:spLocks noGrp="1"/>
          </p:cNvSpPr>
          <p:nvPr>
            <p:ph type="ftr" sz="quarter" idx="4294967295"/>
          </p:nvPr>
        </p:nvSpPr>
        <p:spPr>
          <a:xfrm>
            <a:off x="0" y="6448425"/>
            <a:ext cx="2895600" cy="365125"/>
          </a:xfrm>
        </p:spPr>
        <p:txBody>
          <a:bodyPr/>
          <a:lstStyle/>
          <a:p>
            <a:r>
              <a:rPr lang="en-AU" dirty="0"/>
              <a:t>University of Adelaide</a:t>
            </a:r>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10</a:t>
            </a:fld>
            <a:endParaRPr lang="en-AU" dirty="0"/>
          </a:p>
        </p:txBody>
      </p:sp>
      <p:sp>
        <p:nvSpPr>
          <p:cNvPr id="2" name="Text Placeholder 1"/>
          <p:cNvSpPr>
            <a:spLocks noGrp="1"/>
          </p:cNvSpPr>
          <p:nvPr>
            <p:ph type="body" idx="1"/>
          </p:nvPr>
        </p:nvSpPr>
        <p:spPr/>
        <p:txBody>
          <a:bodyPr/>
          <a:lstStyle/>
          <a:p>
            <a:endParaRPr lang="en-AU"/>
          </a:p>
        </p:txBody>
      </p:sp>
    </p:spTree>
    <p:extLst>
      <p:ext uri="{BB962C8B-B14F-4D97-AF65-F5344CB8AC3E}">
        <p14:creationId xmlns:p14="http://schemas.microsoft.com/office/powerpoint/2010/main" val="2079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11</a:t>
            </a:fld>
            <a:endParaRPr lang="en-AU" dirty="0"/>
          </a:p>
        </p:txBody>
      </p:sp>
      <p:sp>
        <p:nvSpPr>
          <p:cNvPr id="10" name="Content Placeholder 2"/>
          <p:cNvSpPr>
            <a:spLocks noGrp="1" noChangeArrowheads="1"/>
          </p:cNvSpPr>
          <p:nvPr>
            <p:ph sz="half" idx="1"/>
          </p:nvPr>
        </p:nvSpPr>
        <p:spPr>
          <a:xfrm>
            <a:off x="457200" y="1412776"/>
            <a:ext cx="7715200" cy="4713387"/>
          </a:xfrm>
          <a:ln/>
        </p:spPr>
        <p:txBody>
          <a:bodyPr>
            <a:normAutofit/>
          </a:bodyPr>
          <a:lstStyle/>
          <a:p>
            <a:pPr marL="342900" indent="-342900" algn="l">
              <a:buFont typeface="Arial" charset="0"/>
              <a:buChar char="•"/>
            </a:pPr>
            <a:r>
              <a:rPr lang="x-none" altLang="zh-CN" dirty="0">
                <a:ea typeface="ＭＳ Ｐゴシック" charset="-128"/>
                <a:cs typeface="ＭＳ Ｐゴシック" charset="-128"/>
                <a:sym typeface="Georgia" charset="0"/>
              </a:rPr>
              <a:t>This course </a:t>
            </a:r>
            <a:r>
              <a:rPr lang="x-none" altLang="zh-CN">
                <a:ea typeface="ＭＳ Ｐゴシック" charset="-128"/>
                <a:cs typeface="ＭＳ Ｐゴシック" charset="-128"/>
                <a:sym typeface="Georgia" charset="0"/>
              </a:rPr>
              <a:t>has </a:t>
            </a:r>
            <a:r>
              <a:rPr lang="en-AU" altLang="zh-CN" dirty="0">
                <a:ea typeface="ＭＳ Ｐゴシック" charset="-128"/>
                <a:cs typeface="ＭＳ Ｐゴシック" charset="-128"/>
                <a:sym typeface="Georgia" charset="0"/>
              </a:rPr>
              <a:t>3</a:t>
            </a:r>
            <a:r>
              <a:rPr lang="x-none" altLang="zh-CN">
                <a:ea typeface="ＭＳ Ｐゴシック" charset="-128"/>
                <a:cs typeface="ＭＳ Ｐゴシック" charset="-128"/>
                <a:sym typeface="Georgia" charset="0"/>
              </a:rPr>
              <a:t> </a:t>
            </a:r>
            <a:r>
              <a:rPr lang="x-none" altLang="zh-CN" dirty="0">
                <a:ea typeface="ＭＳ Ｐゴシック" charset="-128"/>
                <a:cs typeface="ＭＳ Ｐゴシック" charset="-128"/>
                <a:sym typeface="Georgia" charset="0"/>
              </a:rPr>
              <a:t>components:</a:t>
            </a:r>
          </a:p>
          <a:p>
            <a:pPr marL="742950" lvl="1" indent="-285750" algn="l">
              <a:buFont typeface="Arial" charset="0"/>
              <a:buChar char="–"/>
            </a:pPr>
            <a:r>
              <a:rPr lang="en-AU" altLang="zh-CN" dirty="0">
                <a:ea typeface="ＭＳ Ｐゴシック" charset="-128"/>
                <a:cs typeface="ＭＳ Ｐゴシック" charset="-128"/>
                <a:sym typeface="Georgia" charset="0"/>
              </a:rPr>
              <a:t>3</a:t>
            </a:r>
            <a:r>
              <a:rPr lang="x-none" altLang="zh-CN">
                <a:ea typeface="ＭＳ Ｐゴシック" charset="-128"/>
                <a:cs typeface="ＭＳ Ｐゴシック" charset="-128"/>
                <a:sym typeface="Georgia" charset="0"/>
              </a:rPr>
              <a:t> examination</a:t>
            </a:r>
            <a:r>
              <a:rPr lang="en-AU" altLang="zh-CN" dirty="0">
                <a:ea typeface="ＭＳ Ｐゴシック" charset="-128"/>
                <a:cs typeface="ＭＳ Ｐゴシック" charset="-128"/>
                <a:sym typeface="Georgia" charset="0"/>
              </a:rPr>
              <a:t>s</a:t>
            </a:r>
          </a:p>
          <a:p>
            <a:pPr marL="857250" lvl="2" indent="0">
              <a:buNone/>
            </a:pPr>
            <a:r>
              <a:rPr lang="en-AU" altLang="zh-CN" dirty="0">
                <a:ea typeface="ＭＳ Ｐゴシック" charset="-128"/>
                <a:cs typeface="ＭＳ Ｐゴシック" charset="-128"/>
                <a:sym typeface="Georgia" charset="0"/>
              </a:rPr>
              <a:t>1) Week 4 during your scheduled practical – 10%</a:t>
            </a:r>
          </a:p>
          <a:p>
            <a:pPr marL="857250" lvl="2" indent="0">
              <a:buNone/>
            </a:pPr>
            <a:r>
              <a:rPr lang="en-AU" altLang="zh-CN" dirty="0">
                <a:ea typeface="ＭＳ Ｐゴシック" charset="-128"/>
                <a:cs typeface="ＭＳ Ｐゴシック" charset="-128"/>
                <a:sym typeface="Georgia" charset="0"/>
              </a:rPr>
              <a:t>2) Week 8 during your scheduled practical - 10%</a:t>
            </a:r>
          </a:p>
          <a:p>
            <a:pPr marL="857250" lvl="2" indent="0">
              <a:buNone/>
            </a:pPr>
            <a:r>
              <a:rPr lang="en-AU" altLang="zh-CN" dirty="0">
                <a:ea typeface="ＭＳ Ｐゴシック" charset="-128"/>
                <a:cs typeface="ＭＳ Ｐゴシック" charset="-128"/>
                <a:sym typeface="Georgia" charset="0"/>
              </a:rPr>
              <a:t>3) Final Exam period – 50%</a:t>
            </a:r>
          </a:p>
          <a:p>
            <a:pPr lvl="1">
              <a:buFont typeface="Arial" charset="0"/>
              <a:buChar char="–"/>
            </a:pPr>
            <a:r>
              <a:rPr lang="en-AU" altLang="zh-CN" dirty="0">
                <a:ea typeface="ＭＳ Ｐゴシック" charset="-128"/>
                <a:cs typeface="ＭＳ Ｐゴシック" charset="-128"/>
                <a:sym typeface="Georgia" charset="0"/>
              </a:rPr>
              <a:t>Workshops (5%)</a:t>
            </a:r>
          </a:p>
          <a:p>
            <a:pPr lvl="1">
              <a:buFont typeface="Arial" charset="0"/>
              <a:buChar char="–"/>
            </a:pPr>
            <a:r>
              <a:rPr lang="en-AU" altLang="zh-CN" dirty="0">
                <a:ea typeface="ＭＳ Ｐゴシック" charset="-128"/>
                <a:cs typeface="ＭＳ Ｐゴシック" charset="-128"/>
                <a:sym typeface="Georgia" charset="0"/>
              </a:rPr>
              <a:t>Practicals (25%)</a:t>
            </a:r>
          </a:p>
          <a:p>
            <a:pPr marL="342900" indent="-342900" algn="l">
              <a:buFont typeface="Arial" charset="0"/>
              <a:buChar char="•"/>
            </a:pPr>
            <a:r>
              <a:rPr lang="x-none" altLang="zh-CN">
                <a:ea typeface="ＭＳ Ｐゴシック" charset="-128"/>
                <a:cs typeface="ＭＳ Ｐゴシック" charset="-128"/>
                <a:sym typeface="Georgia" charset="0"/>
              </a:rPr>
              <a:t>You </a:t>
            </a:r>
            <a:r>
              <a:rPr lang="x-none" altLang="zh-CN" dirty="0">
                <a:ea typeface="ＭＳ Ｐゴシック" charset="-128"/>
                <a:cs typeface="ＭＳ Ｐゴシック" charset="-128"/>
                <a:sym typeface="Georgia" charset="0"/>
              </a:rPr>
              <a:t>are expected to participate in all </a:t>
            </a:r>
            <a:r>
              <a:rPr lang="x-none" altLang="zh-CN">
                <a:ea typeface="ＭＳ Ｐゴシック" charset="-128"/>
                <a:cs typeface="ＭＳ Ｐゴシック" charset="-128"/>
                <a:sym typeface="Georgia" charset="0"/>
              </a:rPr>
              <a:t>activities.</a:t>
            </a:r>
            <a:endParaRPr lang="en-US" altLang="zh-CN" dirty="0">
              <a:ea typeface="ＭＳ Ｐゴシック" charset="-128"/>
              <a:cs typeface="ＭＳ Ｐゴシック" charset="-128"/>
              <a:sym typeface="Georgia" charset="0"/>
            </a:endParaRPr>
          </a:p>
          <a:p>
            <a:pPr marL="342900" indent="-342900" algn="l">
              <a:buFont typeface="Arial" charset="0"/>
              <a:buChar char="•"/>
            </a:pPr>
            <a:r>
              <a:rPr lang="en-AU" altLang="zh-CN" dirty="0">
                <a:solidFill>
                  <a:schemeClr val="accent2"/>
                </a:solidFill>
                <a:ea typeface="ＭＳ Ｐゴシック" charset="-128"/>
                <a:sym typeface="Georgia" charset="0"/>
              </a:rPr>
              <a:t>Hurdle: You need at least 40% of the mark of the final examination to pass this course.)</a:t>
            </a:r>
            <a:endParaRPr lang="x-none" altLang="zh-CN" dirty="0">
              <a:solidFill>
                <a:schemeClr val="accent2"/>
              </a:solidFill>
            </a:endParaRPr>
          </a:p>
        </p:txBody>
      </p:sp>
    </p:spTree>
    <p:extLst>
      <p:ext uri="{BB962C8B-B14F-4D97-AF65-F5344CB8AC3E}">
        <p14:creationId xmlns:p14="http://schemas.microsoft.com/office/powerpoint/2010/main" val="2745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defRPr/>
            </a:pPr>
            <a:r>
              <a:rPr lang="en-US" dirty="0">
                <a:latin typeface="Georgia"/>
                <a:ea typeface="ＭＳ Ｐゴシック" charset="0"/>
                <a:cs typeface="Georgia"/>
              </a:rPr>
              <a:t>Grades</a:t>
            </a:r>
          </a:p>
        </p:txBody>
      </p:sp>
      <p:sp>
        <p:nvSpPr>
          <p:cNvPr id="43010" name="Content Placeholder 2"/>
          <p:cNvSpPr>
            <a:spLocks noGrp="1"/>
          </p:cNvSpPr>
          <p:nvPr>
            <p:ph idx="1"/>
          </p:nvPr>
        </p:nvSpPr>
        <p:spPr>
          <a:xfrm>
            <a:off x="449356" y="1700808"/>
            <a:ext cx="8229600" cy="4713387"/>
          </a:xfrm>
        </p:spPr>
        <p:txBody>
          <a:bodyPr>
            <a:normAutofit/>
          </a:bodyPr>
          <a:lstStyle/>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r>
              <a:rPr lang="en-US" dirty="0">
                <a:latin typeface="Georgia"/>
                <a:ea typeface="ＭＳ Ｐゴシック" charset="0"/>
                <a:cs typeface="ＭＳ Ｐゴシック" charset="0"/>
              </a:rPr>
              <a:t>	If you see an RP on your transcript, it means that your mark is not currently available. If you don</a:t>
            </a:r>
            <a:r>
              <a:rPr lang="en-AU" dirty="0">
                <a:latin typeface="Georgia"/>
                <a:ea typeface="ＭＳ Ｐゴシック" charset="0"/>
                <a:cs typeface="ＭＳ Ｐゴシック" charset="0"/>
              </a:rPr>
              <a:t>’</a:t>
            </a:r>
            <a:r>
              <a:rPr lang="en-US" altLang="ja-JP" dirty="0">
                <a:latin typeface="Georgia"/>
                <a:ea typeface="ＭＳ Ｐゴシック" charset="0"/>
                <a:cs typeface="ＭＳ Ｐゴシック" charset="0"/>
              </a:rPr>
              <a:t>t know why, you should contact your course coordinator.</a:t>
            </a:r>
          </a:p>
        </p:txBody>
      </p:sp>
      <p:graphicFrame>
        <p:nvGraphicFramePr>
          <p:cNvPr id="43011" name="Object 2"/>
          <p:cNvGraphicFramePr>
            <a:graphicFrameLocks noChangeAspect="1"/>
          </p:cNvGraphicFramePr>
          <p:nvPr>
            <p:extLst>
              <p:ext uri="{D42A27DB-BD31-4B8C-83A1-F6EECF244321}">
                <p14:modId xmlns:p14="http://schemas.microsoft.com/office/powerpoint/2010/main" val="1678549866"/>
              </p:ext>
            </p:extLst>
          </p:nvPr>
        </p:nvGraphicFramePr>
        <p:xfrm>
          <a:off x="151581" y="1844824"/>
          <a:ext cx="8861525" cy="2880320"/>
        </p:xfrm>
        <a:graphic>
          <a:graphicData uri="http://schemas.openxmlformats.org/presentationml/2006/ole">
            <mc:AlternateContent xmlns:mc="http://schemas.openxmlformats.org/markup-compatibility/2006">
              <mc:Choice xmlns:v="urn:schemas-microsoft-com:vml" Requires="v">
                <p:oleObj spid="_x0000_s1049" name="Document" r:id="rId3" imgW="22501587" imgH="7314286" progId="Word.Document.12">
                  <p:link updateAutomatic="1"/>
                </p:oleObj>
              </mc:Choice>
              <mc:Fallback>
                <p:oleObj name="Document" r:id="rId3" imgW="22501587" imgH="7314286" progId="Word.Document.12">
                  <p:link updateAutomatic="1"/>
                  <p:pic>
                    <p:nvPicPr>
                      <p:cNvPr id="430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81" y="1844824"/>
                        <a:ext cx="8861525" cy="2880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8380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CAF9-C64F-B04A-AD36-15662B276DFA}"/>
              </a:ext>
            </a:extLst>
          </p:cNvPr>
          <p:cNvSpPr>
            <a:spLocks noGrp="1"/>
          </p:cNvSpPr>
          <p:nvPr>
            <p:ph type="title"/>
          </p:nvPr>
        </p:nvSpPr>
        <p:spPr/>
        <p:txBody>
          <a:bodyPr/>
          <a:lstStyle/>
          <a:p>
            <a:r>
              <a:rPr lang="en-US" dirty="0"/>
              <a:t>Lectures</a:t>
            </a:r>
          </a:p>
        </p:txBody>
      </p:sp>
      <p:sp>
        <p:nvSpPr>
          <p:cNvPr id="3" name="Content Placeholder 2">
            <a:extLst>
              <a:ext uri="{FF2B5EF4-FFF2-40B4-BE49-F238E27FC236}">
                <a16:creationId xmlns:a16="http://schemas.microsoft.com/office/drawing/2014/main" id="{EDD0D332-9123-E447-A72C-F8119F152A33}"/>
              </a:ext>
            </a:extLst>
          </p:cNvPr>
          <p:cNvSpPr>
            <a:spLocks noGrp="1"/>
          </p:cNvSpPr>
          <p:nvPr>
            <p:ph idx="1"/>
          </p:nvPr>
        </p:nvSpPr>
        <p:spPr/>
        <p:txBody>
          <a:bodyPr>
            <a:normAutofit/>
          </a:bodyPr>
          <a:lstStyle/>
          <a:p>
            <a:r>
              <a:rPr lang="en-US" dirty="0"/>
              <a:t>3 scheduled each week – we may not always use all 3</a:t>
            </a:r>
          </a:p>
          <a:p>
            <a:r>
              <a:rPr lang="en-US" dirty="0"/>
              <a:t>Covers the theory and demonstrates code examples</a:t>
            </a:r>
          </a:p>
          <a:p>
            <a:pPr lvl="1"/>
            <a:r>
              <a:rPr lang="en-US" dirty="0"/>
              <a:t>Workshop and practical assumes the knowledge from the lecture.</a:t>
            </a:r>
          </a:p>
          <a:p>
            <a:pPr lvl="1"/>
            <a:r>
              <a:rPr lang="en-US" dirty="0"/>
              <a:t>If you are not prepared, </a:t>
            </a:r>
          </a:p>
          <a:p>
            <a:pPr lvl="2"/>
            <a:r>
              <a:rPr lang="en-US" dirty="0"/>
              <a:t>your workshop tutor can mark you as not being an active participant in the workshop</a:t>
            </a:r>
          </a:p>
          <a:p>
            <a:pPr lvl="2"/>
            <a:r>
              <a:rPr lang="en-US" dirty="0"/>
              <a:t>Your practical tutor can refer you back to the lecture</a:t>
            </a:r>
          </a:p>
          <a:p>
            <a:r>
              <a:rPr lang="en-US" dirty="0"/>
              <a:t>It’s unfair to others if your tutors or your peers have to catch you up on lecture content.  Be prepared!</a:t>
            </a:r>
          </a:p>
        </p:txBody>
      </p:sp>
      <p:sp>
        <p:nvSpPr>
          <p:cNvPr id="4" name="Footer Placeholder 3">
            <a:extLst>
              <a:ext uri="{FF2B5EF4-FFF2-40B4-BE49-F238E27FC236}">
                <a16:creationId xmlns:a16="http://schemas.microsoft.com/office/drawing/2014/main" id="{742203C3-133D-3344-819F-95ABC8F0411A}"/>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3F856901-56E2-E749-8185-283D400A9420}"/>
              </a:ext>
            </a:extLst>
          </p:cNvPr>
          <p:cNvSpPr>
            <a:spLocks noGrp="1"/>
          </p:cNvSpPr>
          <p:nvPr>
            <p:ph type="sldNum" sz="quarter" idx="12"/>
          </p:nvPr>
        </p:nvSpPr>
        <p:spPr/>
        <p:txBody>
          <a:bodyPr/>
          <a:lstStyle/>
          <a:p>
            <a:fld id="{7E8AFECB-488C-4862-A863-69DB259C81CD}" type="slidenum">
              <a:rPr lang="en-AU" smtClean="0"/>
              <a:t>13</a:t>
            </a:fld>
            <a:endParaRPr lang="en-AU" dirty="0"/>
          </a:p>
        </p:txBody>
      </p:sp>
    </p:spTree>
    <p:extLst>
      <p:ext uri="{BB962C8B-B14F-4D97-AF65-F5344CB8AC3E}">
        <p14:creationId xmlns:p14="http://schemas.microsoft.com/office/powerpoint/2010/main" val="167980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CAF9-C64F-B04A-AD36-15662B276DFA}"/>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EDD0D332-9123-E447-A72C-F8119F152A33}"/>
              </a:ext>
            </a:extLst>
          </p:cNvPr>
          <p:cNvSpPr>
            <a:spLocks noGrp="1"/>
          </p:cNvSpPr>
          <p:nvPr>
            <p:ph idx="1"/>
          </p:nvPr>
        </p:nvSpPr>
        <p:spPr/>
        <p:txBody>
          <a:bodyPr/>
          <a:lstStyle/>
          <a:p>
            <a:r>
              <a:rPr lang="en-US" dirty="0"/>
              <a:t>Due every week except </a:t>
            </a:r>
            <a:r>
              <a:rPr lang="en-US" dirty="0" err="1"/>
              <a:t>prac</a:t>
            </a:r>
            <a:r>
              <a:rPr lang="en-US" dirty="0"/>
              <a:t> exam weeks</a:t>
            </a:r>
          </a:p>
          <a:p>
            <a:r>
              <a:rPr lang="en-US" dirty="0"/>
              <a:t>You can collaborate with peers</a:t>
            </a:r>
          </a:p>
          <a:p>
            <a:pPr lvl="1"/>
            <a:r>
              <a:rPr lang="en-US" dirty="0"/>
              <a:t>As long as you contribute to the solution</a:t>
            </a:r>
          </a:p>
          <a:p>
            <a:pPr lvl="1"/>
            <a:r>
              <a:rPr lang="en-US" dirty="0"/>
              <a:t>As long as you understand the work submitted</a:t>
            </a:r>
          </a:p>
          <a:p>
            <a:pPr lvl="1"/>
            <a:r>
              <a:rPr lang="en-US" dirty="0"/>
              <a:t>You acknowledge the names of peers you worked with in your submission as a comment at the top</a:t>
            </a:r>
          </a:p>
          <a:p>
            <a:r>
              <a:rPr lang="en-US" dirty="0"/>
              <a:t>You must make your own submission to receive credit</a:t>
            </a:r>
          </a:p>
          <a:p>
            <a:r>
              <a:rPr lang="en-US" dirty="0"/>
              <a:t>Tutors are available to assist and answer questions </a:t>
            </a:r>
            <a:r>
              <a:rPr lang="en-US" b="1" dirty="0"/>
              <a:t>during your practical session</a:t>
            </a:r>
          </a:p>
          <a:p>
            <a:r>
              <a:rPr lang="en-US" altLang="zh-CN" dirty="0">
                <a:solidFill>
                  <a:srgbClr val="C00000"/>
                </a:solidFill>
              </a:rPr>
              <a:t>Solving the practical assignments prepares you for practical examinations and is key for your success in this course.</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742203C3-133D-3344-819F-95ABC8F0411A}"/>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3F856901-56E2-E749-8185-283D400A9420}"/>
              </a:ext>
            </a:extLst>
          </p:cNvPr>
          <p:cNvSpPr>
            <a:spLocks noGrp="1"/>
          </p:cNvSpPr>
          <p:nvPr>
            <p:ph type="sldNum" sz="quarter" idx="12"/>
          </p:nvPr>
        </p:nvSpPr>
        <p:spPr/>
        <p:txBody>
          <a:bodyPr/>
          <a:lstStyle/>
          <a:p>
            <a:fld id="{7E8AFECB-488C-4862-A863-69DB259C81CD}" type="slidenum">
              <a:rPr lang="en-AU" smtClean="0"/>
              <a:t>14</a:t>
            </a:fld>
            <a:endParaRPr lang="en-AU" dirty="0"/>
          </a:p>
        </p:txBody>
      </p:sp>
    </p:spTree>
    <p:extLst>
      <p:ext uri="{BB962C8B-B14F-4D97-AF65-F5344CB8AC3E}">
        <p14:creationId xmlns:p14="http://schemas.microsoft.com/office/powerpoint/2010/main" val="266110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CAF9-C64F-B04A-AD36-15662B276DFA}"/>
              </a:ext>
            </a:extLst>
          </p:cNvPr>
          <p:cNvSpPr>
            <a:spLocks noGrp="1"/>
          </p:cNvSpPr>
          <p:nvPr>
            <p:ph type="title"/>
          </p:nvPr>
        </p:nvSpPr>
        <p:spPr/>
        <p:txBody>
          <a:bodyPr/>
          <a:lstStyle/>
          <a:p>
            <a:r>
              <a:rPr lang="en-US" dirty="0"/>
              <a:t>Workshops</a:t>
            </a:r>
          </a:p>
        </p:txBody>
      </p:sp>
      <p:sp>
        <p:nvSpPr>
          <p:cNvPr id="3" name="Content Placeholder 2">
            <a:extLst>
              <a:ext uri="{FF2B5EF4-FFF2-40B4-BE49-F238E27FC236}">
                <a16:creationId xmlns:a16="http://schemas.microsoft.com/office/drawing/2014/main" id="{EDD0D332-9123-E447-A72C-F8119F152A33}"/>
              </a:ext>
            </a:extLst>
          </p:cNvPr>
          <p:cNvSpPr>
            <a:spLocks noGrp="1"/>
          </p:cNvSpPr>
          <p:nvPr>
            <p:ph idx="1"/>
          </p:nvPr>
        </p:nvSpPr>
        <p:spPr/>
        <p:txBody>
          <a:bodyPr>
            <a:normAutofit lnSpcReduction="10000"/>
          </a:bodyPr>
          <a:lstStyle/>
          <a:p>
            <a:r>
              <a:rPr lang="en-US" dirty="0"/>
              <a:t>Every other week starting week 2</a:t>
            </a:r>
          </a:p>
          <a:p>
            <a:r>
              <a:rPr lang="en-US" dirty="0"/>
              <a:t>You </a:t>
            </a:r>
            <a:r>
              <a:rPr lang="en-US" b="1" i="1" dirty="0"/>
              <a:t>must</a:t>
            </a:r>
            <a:r>
              <a:rPr lang="en-US" dirty="0"/>
              <a:t> collaborate with peers</a:t>
            </a:r>
          </a:p>
          <a:p>
            <a:pPr lvl="1"/>
            <a:r>
              <a:rPr lang="en-US" dirty="0"/>
              <a:t>There will be a problem that you are required to solve and/or discuss as a group</a:t>
            </a:r>
          </a:p>
          <a:p>
            <a:pPr lvl="1"/>
            <a:r>
              <a:rPr lang="en-US" dirty="0"/>
              <a:t>There will be work that you need to create as a group</a:t>
            </a:r>
          </a:p>
          <a:p>
            <a:pPr lvl="1"/>
            <a:r>
              <a:rPr lang="en-US" dirty="0"/>
              <a:t>Group work will be presented</a:t>
            </a:r>
          </a:p>
          <a:p>
            <a:r>
              <a:rPr lang="en-US" dirty="0"/>
              <a:t>Your tutor will guide you in these activities</a:t>
            </a:r>
          </a:p>
          <a:p>
            <a:r>
              <a:rPr lang="en-US" dirty="0"/>
              <a:t>Credit is based on preparation and active participation in the specified activities.</a:t>
            </a:r>
          </a:p>
          <a:p>
            <a:r>
              <a:rPr lang="en-US" altLang="zh-CN" dirty="0">
                <a:solidFill>
                  <a:srgbClr val="C00000"/>
                </a:solidFill>
              </a:rPr>
              <a:t>Working through the workshop problems and presenting solutions prepares you for answering theory questions and helps you to develop fluency in the vocabulary of Algorithms and Data Structures.</a:t>
            </a:r>
            <a:endParaRPr lang="en-US" dirty="0"/>
          </a:p>
        </p:txBody>
      </p:sp>
      <p:sp>
        <p:nvSpPr>
          <p:cNvPr id="4" name="Footer Placeholder 3">
            <a:extLst>
              <a:ext uri="{FF2B5EF4-FFF2-40B4-BE49-F238E27FC236}">
                <a16:creationId xmlns:a16="http://schemas.microsoft.com/office/drawing/2014/main" id="{742203C3-133D-3344-819F-95ABC8F0411A}"/>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3F856901-56E2-E749-8185-283D400A9420}"/>
              </a:ext>
            </a:extLst>
          </p:cNvPr>
          <p:cNvSpPr>
            <a:spLocks noGrp="1"/>
          </p:cNvSpPr>
          <p:nvPr>
            <p:ph type="sldNum" sz="quarter" idx="12"/>
          </p:nvPr>
        </p:nvSpPr>
        <p:spPr/>
        <p:txBody>
          <a:bodyPr/>
          <a:lstStyle/>
          <a:p>
            <a:fld id="{7E8AFECB-488C-4862-A863-69DB259C81CD}" type="slidenum">
              <a:rPr lang="en-AU" smtClean="0"/>
              <a:t>15</a:t>
            </a:fld>
            <a:endParaRPr lang="en-AU" dirty="0"/>
          </a:p>
        </p:txBody>
      </p:sp>
    </p:spTree>
    <p:extLst>
      <p:ext uri="{BB962C8B-B14F-4D97-AF65-F5344CB8AC3E}">
        <p14:creationId xmlns:p14="http://schemas.microsoft.com/office/powerpoint/2010/main" val="411770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DBDE-0F5D-6D42-A75D-B32FEC3D0E48}"/>
              </a:ext>
            </a:extLst>
          </p:cNvPr>
          <p:cNvSpPr>
            <a:spLocks noGrp="1"/>
          </p:cNvSpPr>
          <p:nvPr>
            <p:ph type="title"/>
          </p:nvPr>
        </p:nvSpPr>
        <p:spPr>
          <a:xfrm>
            <a:off x="467544" y="260648"/>
            <a:ext cx="8229600" cy="850106"/>
          </a:xfrm>
        </p:spPr>
        <p:txBody>
          <a:bodyPr/>
          <a:lstStyle/>
          <a:p>
            <a:r>
              <a:rPr lang="en-US" altLang="zh-CN" dirty="0">
                <a:ea typeface="ＭＳ Ｐゴシック" charset="-128"/>
                <a:cs typeface="ＭＳ Ｐゴシック" charset="-128"/>
                <a:sym typeface="Georgia" charset="0"/>
              </a:rPr>
              <a:t>E</a:t>
            </a:r>
            <a:r>
              <a:rPr lang="x-none" altLang="zh-CN">
                <a:ea typeface="ＭＳ Ｐゴシック" charset="-128"/>
                <a:cs typeface="ＭＳ Ｐゴシック" charset="-128"/>
                <a:sym typeface="Georgia" charset="0"/>
              </a:rPr>
              <a:t>xam</a:t>
            </a:r>
            <a:r>
              <a:rPr lang="en-US" altLang="zh-CN" dirty="0">
                <a:ea typeface="ＭＳ Ｐゴシック" charset="-128"/>
                <a:cs typeface="ＭＳ Ｐゴシック" charset="-128"/>
                <a:sym typeface="Georgia" charset="0"/>
              </a:rPr>
              <a:t>s</a:t>
            </a:r>
            <a:endParaRPr lang="en-US" dirty="0"/>
          </a:p>
        </p:txBody>
      </p:sp>
      <p:sp>
        <p:nvSpPr>
          <p:cNvPr id="5" name="Footer Placeholder 4">
            <a:extLst>
              <a:ext uri="{FF2B5EF4-FFF2-40B4-BE49-F238E27FC236}">
                <a16:creationId xmlns:a16="http://schemas.microsoft.com/office/drawing/2014/main" id="{9F0A71C6-8D33-4D49-9906-18644A0145EA}"/>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FED70A5A-B048-4841-B8AE-7942C5B17778}"/>
              </a:ext>
            </a:extLst>
          </p:cNvPr>
          <p:cNvSpPr>
            <a:spLocks noGrp="1"/>
          </p:cNvSpPr>
          <p:nvPr>
            <p:ph type="sldNum" sz="quarter" idx="12"/>
          </p:nvPr>
        </p:nvSpPr>
        <p:spPr/>
        <p:txBody>
          <a:bodyPr/>
          <a:lstStyle/>
          <a:p>
            <a:fld id="{7E8AFECB-488C-4862-A863-69DB259C81CD}" type="slidenum">
              <a:rPr lang="en-AU" smtClean="0"/>
              <a:t>16</a:t>
            </a:fld>
            <a:endParaRPr lang="en-AU"/>
          </a:p>
        </p:txBody>
      </p:sp>
      <p:sp>
        <p:nvSpPr>
          <p:cNvPr id="8" name="Content Placeholder 2">
            <a:extLst>
              <a:ext uri="{FF2B5EF4-FFF2-40B4-BE49-F238E27FC236}">
                <a16:creationId xmlns:a16="http://schemas.microsoft.com/office/drawing/2014/main" id="{2B0837BE-52E8-5D4F-9563-70B10B30AC0E}"/>
              </a:ext>
            </a:extLst>
          </p:cNvPr>
          <p:cNvSpPr>
            <a:spLocks noGrp="1" noChangeArrowheads="1"/>
          </p:cNvSpPr>
          <p:nvPr>
            <p:ph sz="half" idx="1"/>
          </p:nvPr>
        </p:nvSpPr>
        <p:spPr>
          <a:xfrm>
            <a:off x="489641" y="980728"/>
            <a:ext cx="7715200" cy="5544616"/>
          </a:xfrm>
          <a:ln/>
        </p:spPr>
        <p:txBody>
          <a:bodyPr>
            <a:normAutofit lnSpcReduction="10000"/>
          </a:bodyPr>
          <a:lstStyle/>
          <a:p>
            <a:pPr>
              <a:buFont typeface="Arial" charset="0"/>
              <a:buChar char="•"/>
            </a:pPr>
            <a:r>
              <a:rPr lang="en-AU" altLang="zh-CN" dirty="0">
                <a:ea typeface="ＭＳ Ｐゴシック" charset="-128"/>
                <a:cs typeface="ＭＳ Ｐゴシック" charset="-128"/>
                <a:sym typeface="Georgia" charset="0"/>
              </a:rPr>
              <a:t>Exams are NOT collaborative</a:t>
            </a:r>
          </a:p>
          <a:p>
            <a:pPr lvl="1">
              <a:buFont typeface="Arial" charset="0"/>
              <a:buChar char="•"/>
            </a:pPr>
            <a:r>
              <a:rPr lang="en-AU" altLang="zh-CN" dirty="0">
                <a:ea typeface="ＭＳ Ｐゴシック" charset="-128"/>
                <a:cs typeface="ＭＳ Ｐゴシック" charset="-128"/>
                <a:sym typeface="Georgia" charset="0"/>
              </a:rPr>
              <a:t>You can not consult or ask questions of ANY other person</a:t>
            </a:r>
          </a:p>
          <a:p>
            <a:pPr>
              <a:buFont typeface="Arial" charset="0"/>
              <a:buChar char="•"/>
            </a:pPr>
            <a:r>
              <a:rPr lang="en-AU" altLang="zh-CN" dirty="0">
                <a:ea typeface="ＭＳ Ｐゴシック" charset="-128"/>
                <a:cs typeface="ＭＳ Ｐゴシック" charset="-128"/>
                <a:sym typeface="Georgia" charset="0"/>
              </a:rPr>
              <a:t>Open Book</a:t>
            </a:r>
          </a:p>
          <a:p>
            <a:pPr>
              <a:buFont typeface="Arial" charset="0"/>
              <a:buChar char="•"/>
            </a:pPr>
            <a:r>
              <a:rPr lang="en-AU" altLang="zh-CN" dirty="0">
                <a:ea typeface="ＭＳ Ｐゴシック" charset="-128"/>
                <a:cs typeface="ＭＳ Ｐゴシック" charset="-128"/>
                <a:sym typeface="Georgia" charset="0"/>
              </a:rPr>
              <a:t>Internet Access</a:t>
            </a:r>
          </a:p>
          <a:p>
            <a:pPr lvl="1">
              <a:buFont typeface="Arial" charset="0"/>
              <a:buChar char="•"/>
            </a:pPr>
            <a:r>
              <a:rPr lang="en-AU" altLang="zh-CN" dirty="0">
                <a:solidFill>
                  <a:srgbClr val="00B050"/>
                </a:solidFill>
                <a:ea typeface="ＭＳ Ｐゴシック" charset="-128"/>
                <a:cs typeface="ＭＳ Ｐゴシック" charset="-128"/>
                <a:sym typeface="Georgia" charset="0"/>
              </a:rPr>
              <a:t>OK:  </a:t>
            </a:r>
            <a:r>
              <a:rPr lang="en-AU" altLang="zh-CN" dirty="0">
                <a:ea typeface="ＭＳ Ｐゴシック" charset="-128"/>
                <a:cs typeface="ＭＳ Ｐゴシック" charset="-128"/>
                <a:sym typeface="Georgia" charset="0"/>
              </a:rPr>
              <a:t>search for information and then, without copying, write your solution</a:t>
            </a:r>
          </a:p>
          <a:p>
            <a:pPr lvl="1">
              <a:buFont typeface="Arial" charset="0"/>
              <a:buChar char="•"/>
            </a:pPr>
            <a:r>
              <a:rPr lang="en-AU" altLang="zh-CN" dirty="0">
                <a:solidFill>
                  <a:srgbClr val="FF0000"/>
                </a:solidFill>
                <a:ea typeface="ＭＳ Ｐゴシック" charset="-128"/>
                <a:cs typeface="ＭＳ Ｐゴシック" charset="-128"/>
                <a:sym typeface="Georgia" charset="0"/>
              </a:rPr>
              <a:t>NOT OK: </a:t>
            </a:r>
            <a:r>
              <a:rPr lang="en-AU" altLang="zh-CN" dirty="0">
                <a:ea typeface="ＭＳ Ｐゴシック" charset="-128"/>
                <a:cs typeface="ＭＳ Ｐゴシック" charset="-128"/>
                <a:sym typeface="Georgia" charset="0"/>
              </a:rPr>
              <a:t>search for the information and then copy it, even if you make small changes</a:t>
            </a:r>
          </a:p>
          <a:p>
            <a:pPr lvl="1">
              <a:buFont typeface="Arial" charset="0"/>
              <a:buChar char="•"/>
            </a:pPr>
            <a:r>
              <a:rPr lang="en-AU" altLang="zh-CN" dirty="0">
                <a:solidFill>
                  <a:srgbClr val="FF0000"/>
                </a:solidFill>
                <a:ea typeface="ＭＳ Ｐゴシック" charset="-128"/>
                <a:cs typeface="ＭＳ Ｐゴシック" charset="-128"/>
                <a:sym typeface="Georgia" charset="0"/>
              </a:rPr>
              <a:t>NOT OK</a:t>
            </a:r>
            <a:r>
              <a:rPr lang="en-AU" altLang="zh-CN" dirty="0">
                <a:ea typeface="ＭＳ Ｐゴシック" charset="-128"/>
                <a:cs typeface="ＭＳ Ｐゴシック" charset="-128"/>
                <a:sym typeface="Georgia" charset="0"/>
              </a:rPr>
              <a:t>: search for the exact question </a:t>
            </a:r>
          </a:p>
          <a:p>
            <a:pPr>
              <a:buFont typeface="Arial" charset="0"/>
              <a:buChar char="•"/>
            </a:pPr>
            <a:r>
              <a:rPr lang="en-AU" altLang="zh-CN" dirty="0">
                <a:ea typeface="ＭＳ Ｐゴシック" charset="-128"/>
                <a:cs typeface="ＭＳ Ｐゴシック" charset="-128"/>
                <a:sym typeface="Georgia" charset="0"/>
              </a:rPr>
              <a:t>Each exam will be a combination of theory questions  and coding problems</a:t>
            </a:r>
          </a:p>
          <a:p>
            <a:pPr lvl="1">
              <a:buFont typeface="Arial" charset="0"/>
              <a:buChar char="•"/>
            </a:pPr>
            <a:endParaRPr lang="en-AU" altLang="zh-CN" dirty="0">
              <a:ea typeface="ＭＳ Ｐゴシック" charset="-128"/>
              <a:cs typeface="ＭＳ Ｐゴシック" charset="-128"/>
              <a:sym typeface="Georgia" charset="0"/>
            </a:endParaRPr>
          </a:p>
          <a:p>
            <a:pPr>
              <a:buFont typeface="Arial" charset="0"/>
              <a:buChar char="•"/>
            </a:pPr>
            <a:r>
              <a:rPr lang="en-AU" altLang="zh-CN" dirty="0">
                <a:ea typeface="ＭＳ Ｐゴシック" charset="-128"/>
                <a:cs typeface="ＭＳ Ｐゴシック" charset="-128"/>
                <a:sym typeface="Georgia" charset="0"/>
              </a:rPr>
              <a:t>Replacement exams will only be offered on documented grounds as covered in the Modified Arrangements for Coursework Assessment policy.</a:t>
            </a:r>
          </a:p>
        </p:txBody>
      </p:sp>
    </p:spTree>
    <p:extLst>
      <p:ext uri="{BB962C8B-B14F-4D97-AF65-F5344CB8AC3E}">
        <p14:creationId xmlns:p14="http://schemas.microsoft.com/office/powerpoint/2010/main" val="234094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DBDE-0F5D-6D42-A75D-B32FEC3D0E48}"/>
              </a:ext>
            </a:extLst>
          </p:cNvPr>
          <p:cNvSpPr>
            <a:spLocks noGrp="1"/>
          </p:cNvSpPr>
          <p:nvPr>
            <p:ph type="title"/>
          </p:nvPr>
        </p:nvSpPr>
        <p:spPr>
          <a:xfrm>
            <a:off x="467544" y="260648"/>
            <a:ext cx="8229600" cy="850106"/>
          </a:xfrm>
        </p:spPr>
        <p:txBody>
          <a:bodyPr/>
          <a:lstStyle/>
          <a:p>
            <a:r>
              <a:rPr lang="en-AU" altLang="zh-CN" dirty="0">
                <a:ea typeface="ＭＳ Ｐゴシック" charset="-128"/>
                <a:cs typeface="ＭＳ Ｐゴシック" charset="-128"/>
                <a:sym typeface="Georgia" charset="0"/>
              </a:rPr>
              <a:t>Exams</a:t>
            </a:r>
            <a:endParaRPr lang="en-US" dirty="0"/>
          </a:p>
        </p:txBody>
      </p:sp>
      <p:sp>
        <p:nvSpPr>
          <p:cNvPr id="5" name="Footer Placeholder 4">
            <a:extLst>
              <a:ext uri="{FF2B5EF4-FFF2-40B4-BE49-F238E27FC236}">
                <a16:creationId xmlns:a16="http://schemas.microsoft.com/office/drawing/2014/main" id="{9F0A71C6-8D33-4D49-9906-18644A0145EA}"/>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FED70A5A-B048-4841-B8AE-7942C5B17778}"/>
              </a:ext>
            </a:extLst>
          </p:cNvPr>
          <p:cNvSpPr>
            <a:spLocks noGrp="1"/>
          </p:cNvSpPr>
          <p:nvPr>
            <p:ph type="sldNum" sz="quarter" idx="12"/>
          </p:nvPr>
        </p:nvSpPr>
        <p:spPr/>
        <p:txBody>
          <a:bodyPr/>
          <a:lstStyle/>
          <a:p>
            <a:fld id="{7E8AFECB-488C-4862-A863-69DB259C81CD}" type="slidenum">
              <a:rPr lang="en-AU" smtClean="0"/>
              <a:t>17</a:t>
            </a:fld>
            <a:endParaRPr lang="en-AU"/>
          </a:p>
        </p:txBody>
      </p:sp>
      <p:sp>
        <p:nvSpPr>
          <p:cNvPr id="8" name="Content Placeholder 2">
            <a:extLst>
              <a:ext uri="{FF2B5EF4-FFF2-40B4-BE49-F238E27FC236}">
                <a16:creationId xmlns:a16="http://schemas.microsoft.com/office/drawing/2014/main" id="{2B0837BE-52E8-5D4F-9563-70B10B30AC0E}"/>
              </a:ext>
            </a:extLst>
          </p:cNvPr>
          <p:cNvSpPr>
            <a:spLocks noGrp="1" noChangeArrowheads="1"/>
          </p:cNvSpPr>
          <p:nvPr>
            <p:ph sz="half" idx="1"/>
          </p:nvPr>
        </p:nvSpPr>
        <p:spPr>
          <a:xfrm>
            <a:off x="489641" y="980728"/>
            <a:ext cx="7715200" cy="5544616"/>
          </a:xfrm>
          <a:ln/>
        </p:spPr>
        <p:txBody>
          <a:bodyPr>
            <a:normAutofit/>
          </a:bodyPr>
          <a:lstStyle/>
          <a:p>
            <a:pPr>
              <a:buFont typeface="Arial" charset="0"/>
              <a:buChar char="•"/>
            </a:pPr>
            <a:r>
              <a:rPr lang="en-AU" altLang="zh-CN" dirty="0">
                <a:ea typeface="ＭＳ Ｐゴシック" charset="-128"/>
                <a:cs typeface="ＭＳ Ｐゴシック" charset="-128"/>
                <a:sym typeface="Georgia" charset="0"/>
              </a:rPr>
              <a:t>The first two exams will be held in the lab or during your online practical session if you are studying online in week 4 and week 8 .</a:t>
            </a:r>
          </a:p>
          <a:p>
            <a:pPr lvl="1">
              <a:buFont typeface="Arial" charset="0"/>
              <a:buChar char="•"/>
            </a:pPr>
            <a:r>
              <a:rPr lang="en-AU" altLang="zh-CN" dirty="0">
                <a:ea typeface="ＭＳ Ｐゴシック" charset="-128"/>
                <a:cs typeface="ＭＳ Ｐゴシック" charset="-128"/>
                <a:sym typeface="Georgia" charset="0"/>
              </a:rPr>
              <a:t>You must attend your enrolled practical session these weeks.</a:t>
            </a:r>
          </a:p>
          <a:p>
            <a:pPr lvl="1">
              <a:buFont typeface="Arial" charset="0"/>
              <a:buChar char="•"/>
            </a:pPr>
            <a:r>
              <a:rPr lang="en-AU" altLang="zh-CN" dirty="0">
                <a:ea typeface="ＭＳ Ｐゴシック" charset="-128"/>
                <a:cs typeface="ＭＳ Ｐゴシック" charset="-128"/>
                <a:sym typeface="Georgia" charset="0"/>
              </a:rPr>
              <a:t>You must not post or discuss the exam until the end of the exam week.</a:t>
            </a:r>
          </a:p>
          <a:p>
            <a:pPr>
              <a:buFont typeface="Arial" charset="0"/>
              <a:buChar char="•"/>
            </a:pPr>
            <a:r>
              <a:rPr lang="en-AU" altLang="zh-CN" dirty="0">
                <a:ea typeface="ＭＳ Ｐゴシック" charset="-128"/>
                <a:cs typeface="ＭＳ Ｐゴシック" charset="-128"/>
                <a:sym typeface="Georgia" charset="0"/>
              </a:rPr>
              <a:t>Final exam</a:t>
            </a:r>
          </a:p>
          <a:p>
            <a:pPr lvl="1">
              <a:buFont typeface="Arial" charset="0"/>
              <a:buChar char="•"/>
            </a:pPr>
            <a:r>
              <a:rPr lang="en-AU" altLang="zh-CN" dirty="0">
                <a:ea typeface="ＭＳ Ｐゴシック" charset="-128"/>
                <a:cs typeface="ＭＳ Ｐゴシック" charset="-128"/>
                <a:sym typeface="Georgia" charset="0"/>
              </a:rPr>
              <a:t>Held during the University exam period</a:t>
            </a:r>
          </a:p>
          <a:p>
            <a:pPr lvl="1">
              <a:buFont typeface="Arial" charset="0"/>
              <a:buChar char="•"/>
            </a:pPr>
            <a:r>
              <a:rPr lang="en-AU" altLang="zh-CN" dirty="0">
                <a:ea typeface="ＭＳ Ｐゴシック" charset="-128"/>
                <a:cs typeface="ＭＳ Ｐゴシック" charset="-128"/>
                <a:sym typeface="Georgia" charset="0"/>
              </a:rPr>
              <a:t>Written exam </a:t>
            </a:r>
          </a:p>
          <a:p>
            <a:pPr lvl="2">
              <a:buFont typeface="Arial" charset="0"/>
              <a:buChar char="•"/>
            </a:pPr>
            <a:r>
              <a:rPr lang="en-AU" altLang="zh-CN" dirty="0">
                <a:ea typeface="ＭＳ Ｐゴシック" charset="-128"/>
                <a:cs typeface="ＭＳ Ｐゴシック" charset="-128"/>
                <a:sym typeface="Georgia" charset="0"/>
              </a:rPr>
              <a:t>Wayville for on-shore students</a:t>
            </a:r>
          </a:p>
          <a:p>
            <a:pPr lvl="2">
              <a:buFont typeface="Arial" charset="0"/>
              <a:buChar char="•"/>
            </a:pPr>
            <a:r>
              <a:rPr lang="en-AU" altLang="zh-CN" dirty="0">
                <a:ea typeface="ＭＳ Ｐゴシック" charset="-128"/>
                <a:cs typeface="ＭＳ Ｐゴシック" charset="-128"/>
                <a:sym typeface="Georgia" charset="0"/>
              </a:rPr>
              <a:t>online-proctored for off-shore students</a:t>
            </a:r>
          </a:p>
        </p:txBody>
      </p:sp>
    </p:spTree>
    <p:extLst>
      <p:ext uri="{BB962C8B-B14F-4D97-AF65-F5344CB8AC3E}">
        <p14:creationId xmlns:p14="http://schemas.microsoft.com/office/powerpoint/2010/main" val="50613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Submissions</a:t>
            </a:r>
          </a:p>
        </p:txBody>
      </p:sp>
      <p:sp>
        <p:nvSpPr>
          <p:cNvPr id="3" name="Content Placeholder 2"/>
          <p:cNvSpPr>
            <a:spLocks noGrp="1"/>
          </p:cNvSpPr>
          <p:nvPr>
            <p:ph sz="half" idx="1"/>
          </p:nvPr>
        </p:nvSpPr>
        <p:spPr>
          <a:xfrm>
            <a:off x="457200" y="1412776"/>
            <a:ext cx="8229600" cy="4713387"/>
          </a:xfrm>
        </p:spPr>
        <p:txBody>
          <a:bodyPr>
            <a:normAutofit lnSpcReduction="10000"/>
          </a:bodyPr>
          <a:lstStyle/>
          <a:p>
            <a:r>
              <a:rPr lang="en-US" dirty="0">
                <a:latin typeface="Georgia"/>
                <a:ea typeface="ＭＳ Ｐゴシック" charset="0"/>
                <a:cs typeface="Georgia"/>
              </a:rPr>
              <a:t>You should hand your coursework in on time.</a:t>
            </a:r>
          </a:p>
          <a:p>
            <a:r>
              <a:rPr lang="en-US" dirty="0">
                <a:latin typeface="Georgia"/>
                <a:ea typeface="ＭＳ Ｐゴシック" charset="0"/>
                <a:cs typeface="Georgia"/>
              </a:rPr>
              <a:t>If you hand in your practical late, your mark will be capped, based on how many days late it is.</a:t>
            </a:r>
          </a:p>
          <a:p>
            <a:pPr lvl="1"/>
            <a:r>
              <a:rPr lang="en-US" dirty="0">
                <a:latin typeface="Georgia"/>
                <a:ea typeface="ＭＳ Ｐゴシック" charset="0"/>
                <a:cs typeface="Georgia"/>
              </a:rPr>
              <a:t>1 day late – mark capped at 75%</a:t>
            </a:r>
          </a:p>
          <a:p>
            <a:pPr lvl="1"/>
            <a:r>
              <a:rPr lang="en-US" dirty="0">
                <a:latin typeface="Georgia"/>
                <a:ea typeface="ＭＳ Ｐゴシック" charset="0"/>
                <a:cs typeface="Georgia"/>
              </a:rPr>
              <a:t>2 days late – mark capped at 50%</a:t>
            </a:r>
          </a:p>
          <a:p>
            <a:pPr lvl="1"/>
            <a:r>
              <a:rPr lang="en-US" dirty="0">
                <a:latin typeface="Georgia"/>
                <a:ea typeface="ＭＳ Ｐゴシック" charset="0"/>
                <a:cs typeface="Georgia"/>
              </a:rPr>
              <a:t>3 days late – mark capped at 25%</a:t>
            </a:r>
          </a:p>
          <a:p>
            <a:pPr lvl="1"/>
            <a:r>
              <a:rPr lang="en-US" dirty="0">
                <a:latin typeface="Georgia"/>
                <a:ea typeface="ＭＳ Ｐゴシック" charset="0"/>
                <a:cs typeface="Georgia"/>
              </a:rPr>
              <a:t>more than 3 days late – no marks available</a:t>
            </a:r>
          </a:p>
          <a:p>
            <a:r>
              <a:rPr lang="en-AU" dirty="0"/>
              <a:t>Late submissions do not apply to exams.  Exams close at the end of the time period and no further work is accepted</a:t>
            </a:r>
          </a:p>
          <a:p>
            <a:r>
              <a:rPr lang="en-AU" dirty="0"/>
              <a:t>One late assignment will turn into two, three or more!</a:t>
            </a:r>
            <a:endParaRPr lang="en-US" dirty="0">
              <a:latin typeface="Georgia"/>
              <a:ea typeface="ＭＳ Ｐゴシック" charset="0"/>
              <a:cs typeface="Georgia"/>
            </a:endParaRPr>
          </a:p>
          <a:p>
            <a:r>
              <a:rPr lang="en-US" dirty="0">
                <a:latin typeface="Georgia"/>
                <a:ea typeface="ＭＳ Ｐゴシック" charset="0"/>
                <a:cs typeface="Georgia"/>
              </a:rPr>
              <a:t>Hand in early!</a:t>
            </a:r>
          </a:p>
          <a:p>
            <a:pPr marL="0" indent="0">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18</a:t>
            </a:fld>
            <a:endParaRPr lang="en-AU"/>
          </a:p>
        </p:txBody>
      </p:sp>
    </p:spTree>
    <p:extLst>
      <p:ext uri="{BB962C8B-B14F-4D97-AF65-F5344CB8AC3E}">
        <p14:creationId xmlns:p14="http://schemas.microsoft.com/office/powerpoint/2010/main" val="7544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AU" dirty="0">
                <a:latin typeface="Georgia"/>
                <a:ea typeface="ＭＳ Ｐゴシック" charset="0"/>
                <a:cs typeface="Georgia"/>
              </a:rPr>
              <a:t>Repeating Students</a:t>
            </a:r>
          </a:p>
        </p:txBody>
      </p:sp>
      <p:sp>
        <p:nvSpPr>
          <p:cNvPr id="26626" name="Content Placeholder 2"/>
          <p:cNvSpPr>
            <a:spLocks noGrp="1"/>
          </p:cNvSpPr>
          <p:nvPr>
            <p:ph idx="1"/>
          </p:nvPr>
        </p:nvSpPr>
        <p:spPr/>
        <p:txBody>
          <a:bodyPr/>
          <a:lstStyle/>
          <a:p>
            <a:r>
              <a:rPr lang="en-AU" dirty="0">
                <a:latin typeface="Georgia"/>
                <a:ea typeface="ＭＳ Ｐゴシック" charset="0"/>
                <a:cs typeface="Georgia"/>
              </a:rPr>
              <a:t>Students who repeat a course are expected to attempt all of the aspects of the course again. This includes making fresh attempts at all coursework assessment items.</a:t>
            </a:r>
          </a:p>
          <a:p>
            <a:r>
              <a:rPr lang="en-AU" dirty="0">
                <a:latin typeface="Georgia"/>
                <a:ea typeface="ＭＳ Ｐゴシック" charset="0"/>
                <a:cs typeface="Georgia"/>
              </a:rPr>
              <a:t>You may apply to the course coordinator to have your previous work counted but this is not usually granted.</a:t>
            </a:r>
          </a:p>
          <a:p>
            <a:r>
              <a:rPr lang="en-AU" dirty="0">
                <a:latin typeface="Georgia"/>
                <a:ea typeface="ＭＳ Ｐゴシック" charset="0"/>
                <a:cs typeface="Georgia"/>
              </a:rPr>
              <a:t>Make sure that you attend all of the lectures, do all of the work and study hard for the exam – you don’t want to get stuck repeating the same course over and over.</a:t>
            </a:r>
          </a:p>
        </p:txBody>
      </p:sp>
    </p:spTree>
    <p:extLst>
      <p:ext uri="{BB962C8B-B14F-4D97-AF65-F5344CB8AC3E}">
        <p14:creationId xmlns:p14="http://schemas.microsoft.com/office/powerpoint/2010/main" val="113844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sz="half" idx="1"/>
          </p:nvPr>
        </p:nvSpPr>
        <p:spPr>
          <a:xfrm>
            <a:off x="457200" y="1412776"/>
            <a:ext cx="8229600" cy="4713387"/>
          </a:xfrm>
        </p:spPr>
        <p:txBody>
          <a:bodyPr/>
          <a:lstStyle/>
          <a:p>
            <a:pPr marL="0" indent="0" algn="ctr">
              <a:buNone/>
            </a:pPr>
            <a:r>
              <a:rPr lang="en-AU" sz="4000" dirty="0">
                <a:solidFill>
                  <a:srgbClr val="C00000"/>
                </a:solidFill>
              </a:rPr>
              <a:t>Welcome to CS 2103/7103, Algorithm Design and Data Structures.</a:t>
            </a:r>
          </a:p>
          <a:p>
            <a:endParaRPr lang="en-AU" dirty="0"/>
          </a:p>
          <a:p>
            <a:endParaRPr lang="en-AU" dirty="0"/>
          </a:p>
          <a:p>
            <a:r>
              <a:rPr lang="en-AU" dirty="0"/>
              <a:t>In this lecture we will:</a:t>
            </a:r>
          </a:p>
          <a:p>
            <a:pPr lvl="1"/>
            <a:r>
              <a:rPr lang="en-AU" dirty="0"/>
              <a:t>Discuss some key administrative issues.</a:t>
            </a:r>
          </a:p>
          <a:p>
            <a:pPr lvl="1"/>
            <a:r>
              <a:rPr lang="en-AU" dirty="0"/>
              <a:t>Describe what we’re going to do in this course.</a:t>
            </a:r>
          </a:p>
          <a:p>
            <a:pPr lvl="1"/>
            <a:r>
              <a:rPr lang="en-AU" dirty="0"/>
              <a:t>Talk about what to do this week.</a:t>
            </a:r>
          </a:p>
          <a:p>
            <a:endParaRPr lang="en-US"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2</a:t>
            </a:fld>
            <a:endParaRPr lang="en-AU" dirty="0"/>
          </a:p>
        </p:txBody>
      </p:sp>
    </p:spTree>
    <p:extLst>
      <p:ext uri="{BB962C8B-B14F-4D97-AF65-F5344CB8AC3E}">
        <p14:creationId xmlns:p14="http://schemas.microsoft.com/office/powerpoint/2010/main" val="214590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Modified arrangements</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t>20</a:t>
            </a:fld>
            <a:endParaRPr lang="en-AU" dirty="0"/>
          </a:p>
        </p:txBody>
      </p:sp>
    </p:spTree>
    <p:extLst>
      <p:ext uri="{BB962C8B-B14F-4D97-AF65-F5344CB8AC3E}">
        <p14:creationId xmlns:p14="http://schemas.microsoft.com/office/powerpoint/2010/main" val="3366693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751D-E225-4248-A95E-7AF10FB88505}"/>
              </a:ext>
            </a:extLst>
          </p:cNvPr>
          <p:cNvSpPr>
            <a:spLocks noGrp="1"/>
          </p:cNvSpPr>
          <p:nvPr>
            <p:ph type="title"/>
          </p:nvPr>
        </p:nvSpPr>
        <p:spPr>
          <a:xfrm>
            <a:off x="251520" y="332656"/>
            <a:ext cx="8892480" cy="864096"/>
          </a:xfrm>
        </p:spPr>
        <p:txBody>
          <a:bodyPr>
            <a:normAutofit fontScale="90000"/>
          </a:bodyPr>
          <a:lstStyle/>
          <a:p>
            <a:r>
              <a:rPr lang="en-US" dirty="0"/>
              <a:t>Assignment extensions and replacement exams</a:t>
            </a:r>
          </a:p>
        </p:txBody>
      </p:sp>
      <p:sp>
        <p:nvSpPr>
          <p:cNvPr id="3" name="Content Placeholder 2">
            <a:extLst>
              <a:ext uri="{FF2B5EF4-FFF2-40B4-BE49-F238E27FC236}">
                <a16:creationId xmlns:a16="http://schemas.microsoft.com/office/drawing/2014/main" id="{9DE55F38-9BAE-5243-9604-D66747A0DBDA}"/>
              </a:ext>
            </a:extLst>
          </p:cNvPr>
          <p:cNvSpPr>
            <a:spLocks noGrp="1"/>
          </p:cNvSpPr>
          <p:nvPr>
            <p:ph idx="1"/>
          </p:nvPr>
        </p:nvSpPr>
        <p:spPr/>
        <p:txBody>
          <a:bodyPr>
            <a:normAutofit fontScale="92500" lnSpcReduction="10000"/>
          </a:bodyPr>
          <a:lstStyle/>
          <a:p>
            <a:r>
              <a:rPr lang="en-US" dirty="0"/>
              <a:t>I follow the Modified Arrangements for Coursework Assessment policy</a:t>
            </a:r>
          </a:p>
          <a:p>
            <a:pPr lvl="1"/>
            <a:r>
              <a:rPr lang="en-AU" dirty="0">
                <a:hlinkClick r:id="rId2"/>
              </a:rPr>
              <a:t>https://www.adelaide.edu.au/policies/3303/?dsn=policy.document;field=data;id=5702;m=view</a:t>
            </a:r>
            <a:endParaRPr lang="en-AU" dirty="0"/>
          </a:p>
          <a:p>
            <a:pPr lvl="1"/>
            <a:r>
              <a:rPr lang="en-AU" dirty="0"/>
              <a:t>In a nutshell</a:t>
            </a:r>
          </a:p>
          <a:p>
            <a:pPr marL="1257300" lvl="2" indent="-342900">
              <a:buFont typeface="+mj-lt"/>
              <a:buAutoNum type="arabicPeriod"/>
            </a:pPr>
            <a:r>
              <a:rPr lang="en-AU" dirty="0"/>
              <a:t>Check that your reason for wanting an extension or replacement exam is covered in that policy</a:t>
            </a:r>
          </a:p>
          <a:p>
            <a:pPr marL="1257300" lvl="2" indent="-342900">
              <a:buFont typeface="+mj-lt"/>
              <a:buAutoNum type="arabicPeriod"/>
            </a:pPr>
            <a:r>
              <a:rPr lang="en-AU" dirty="0"/>
              <a:t>Send me the supporting evidence (the policy states what this is)</a:t>
            </a:r>
          </a:p>
          <a:p>
            <a:pPr marL="1257300" lvl="2" indent="-342900">
              <a:buFont typeface="+mj-lt"/>
              <a:buAutoNum type="arabicPeriod"/>
            </a:pPr>
            <a:r>
              <a:rPr lang="en-AU" dirty="0"/>
              <a:t>Tell me the new due date you are requesting</a:t>
            </a:r>
          </a:p>
          <a:p>
            <a:pPr marL="857250" lvl="1" indent="-342900"/>
            <a:r>
              <a:rPr lang="en-AU" dirty="0"/>
              <a:t>Put your exam dates in your calendar.  You are expected to attend your exams.  </a:t>
            </a:r>
          </a:p>
          <a:p>
            <a:pPr marL="857250" lvl="1" indent="-342900"/>
            <a:r>
              <a:rPr lang="en-AU" dirty="0"/>
              <a:t>I do not grant replacement exams due to a clash with another course unless your lecturer contacts me with evidence of why your other course activity can not be moved.</a:t>
            </a:r>
          </a:p>
          <a:p>
            <a:pPr marL="857250" lvl="1" indent="-342900"/>
            <a:r>
              <a:rPr lang="en-AU" dirty="0"/>
              <a:t>You may be able to negotiate to take your exam earlier, but you can not take it later.</a:t>
            </a:r>
          </a:p>
          <a:p>
            <a:pPr marL="857250" lvl="1" indent="-342900"/>
            <a:endParaRPr lang="en-AU" dirty="0"/>
          </a:p>
          <a:p>
            <a:pPr lvl="2"/>
            <a:endParaRPr lang="en-US" dirty="0"/>
          </a:p>
        </p:txBody>
      </p:sp>
      <p:sp>
        <p:nvSpPr>
          <p:cNvPr id="4" name="Footer Placeholder 3">
            <a:extLst>
              <a:ext uri="{FF2B5EF4-FFF2-40B4-BE49-F238E27FC236}">
                <a16:creationId xmlns:a16="http://schemas.microsoft.com/office/drawing/2014/main" id="{0A76AE4B-B9C7-0247-969F-F0806C80D876}"/>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02862D0A-A771-DA49-95DA-EF9C22E2ED5F}"/>
              </a:ext>
            </a:extLst>
          </p:cNvPr>
          <p:cNvSpPr>
            <a:spLocks noGrp="1"/>
          </p:cNvSpPr>
          <p:nvPr>
            <p:ph type="sldNum" sz="quarter" idx="12"/>
          </p:nvPr>
        </p:nvSpPr>
        <p:spPr/>
        <p:txBody>
          <a:bodyPr/>
          <a:lstStyle/>
          <a:p>
            <a:fld id="{7E8AFECB-488C-4862-A863-69DB259C81CD}" type="slidenum">
              <a:rPr lang="en-AU" smtClean="0"/>
              <a:t>21</a:t>
            </a:fld>
            <a:endParaRPr lang="en-AU" dirty="0"/>
          </a:p>
        </p:txBody>
      </p:sp>
    </p:spTree>
    <p:extLst>
      <p:ext uri="{BB962C8B-B14F-4D97-AF65-F5344CB8AC3E}">
        <p14:creationId xmlns:p14="http://schemas.microsoft.com/office/powerpoint/2010/main" val="139346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defRPr/>
            </a:pPr>
            <a:r>
              <a:rPr lang="en-US" dirty="0">
                <a:latin typeface="Georgia"/>
                <a:ea typeface="ＭＳ Ｐゴシック" charset="0"/>
                <a:cs typeface="Georgia"/>
              </a:rPr>
              <a:t>Assignment extensions</a:t>
            </a:r>
          </a:p>
        </p:txBody>
      </p:sp>
      <p:sp>
        <p:nvSpPr>
          <p:cNvPr id="47106" name="Content Placeholder 2"/>
          <p:cNvSpPr>
            <a:spLocks noGrp="1"/>
          </p:cNvSpPr>
          <p:nvPr>
            <p:ph idx="1"/>
          </p:nvPr>
        </p:nvSpPr>
        <p:spPr>
          <a:xfrm>
            <a:off x="457200" y="1412776"/>
            <a:ext cx="8229600" cy="5115246"/>
          </a:xfrm>
        </p:spPr>
        <p:txBody>
          <a:bodyPr>
            <a:spAutoFit/>
          </a:bodyPr>
          <a:lstStyle/>
          <a:p>
            <a:r>
              <a:rPr lang="en-US" dirty="0">
                <a:solidFill>
                  <a:srgbClr val="FF0000"/>
                </a:solidFill>
                <a:latin typeface="Georgia"/>
                <a:ea typeface="ＭＳ Ｐゴシック" charset="0"/>
                <a:cs typeface="Georgia"/>
              </a:rPr>
              <a:t>Extensions will not be granted for circumstances including minor ailments; travel, employment, family, customary, sport or leisure commitments; problems with balancing workloads; normal exam stress or anxiety.</a:t>
            </a:r>
          </a:p>
          <a:p>
            <a:r>
              <a:rPr lang="en-US" dirty="0">
                <a:latin typeface="Georgia"/>
                <a:ea typeface="ＭＳ Ｐゴシック" charset="0"/>
                <a:cs typeface="Georgia"/>
              </a:rPr>
              <a:t>If you think your situation is exceptional, contact your course coordinator ASAP, who will then consult the Head of School.</a:t>
            </a:r>
          </a:p>
          <a:p>
            <a:r>
              <a:rPr lang="en-US" dirty="0"/>
              <a:t>Students who deliberately submit false or fraudulent documentation may be referred to the Student Misconduct Tribunal.</a:t>
            </a:r>
            <a:endParaRPr lang="en-US" dirty="0">
              <a:latin typeface="Georgia"/>
              <a:ea typeface="ＭＳ Ｐゴシック" charset="0"/>
              <a:cs typeface="Georgia"/>
            </a:endParaRPr>
          </a:p>
          <a:p>
            <a:r>
              <a:rPr lang="en-US" dirty="0">
                <a:solidFill>
                  <a:srgbClr val="000000"/>
                </a:solidFill>
                <a:latin typeface="Georgia"/>
                <a:ea typeface="ＭＳ Ｐゴシック" charset="0"/>
                <a:cs typeface="Georgia"/>
              </a:rPr>
              <a:t>You will normally only receive an extension equivalent to the number of days covered by your documentation. Don’t expect to get an extra week because you lost a day.</a:t>
            </a:r>
          </a:p>
        </p:txBody>
      </p:sp>
    </p:spTree>
    <p:extLst>
      <p:ext uri="{BB962C8B-B14F-4D97-AF65-F5344CB8AC3E}">
        <p14:creationId xmlns:p14="http://schemas.microsoft.com/office/powerpoint/2010/main" val="355192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zh-CN" dirty="0">
                <a:ea typeface="ＭＳ Ｐゴシック" charset="-128"/>
                <a:cs typeface="ＭＳ Ｐゴシック" charset="-128"/>
                <a:sym typeface="Georgia" charset="0"/>
              </a:rPr>
              <a:t>Absence during the semester</a:t>
            </a:r>
            <a:endParaRPr lang="en-US" dirty="0"/>
          </a:p>
        </p:txBody>
      </p:sp>
      <p:sp>
        <p:nvSpPr>
          <p:cNvPr id="3" name="Content Placeholder 2"/>
          <p:cNvSpPr>
            <a:spLocks noGrp="1"/>
          </p:cNvSpPr>
          <p:nvPr>
            <p:ph sz="half" idx="1"/>
          </p:nvPr>
        </p:nvSpPr>
        <p:spPr>
          <a:xfrm>
            <a:off x="457200" y="1412776"/>
            <a:ext cx="8229600" cy="5035475"/>
          </a:xfrm>
        </p:spPr>
        <p:txBody>
          <a:bodyPr>
            <a:normAutofit/>
          </a:bodyPr>
          <a:lstStyle/>
          <a:p>
            <a:pPr>
              <a:lnSpc>
                <a:spcPct val="90000"/>
              </a:lnSpc>
              <a:buFont typeface="Arial" charset="0"/>
              <a:buChar char="•"/>
            </a:pPr>
            <a:r>
              <a:rPr lang="en-AU" altLang="zh-CN" dirty="0">
                <a:ea typeface="ＭＳ Ｐゴシック" charset="-128"/>
                <a:cs typeface="ＭＳ Ｐゴシック" charset="-128"/>
                <a:sym typeface="Georgia" charset="0"/>
              </a:rPr>
              <a:t>You are expected to be able to attend all activities from the start of semester through the end of the R/AA exam period.</a:t>
            </a:r>
            <a:r>
              <a:rPr lang="x-none" altLang="zh-CN">
                <a:ea typeface="ＭＳ Ｐゴシック" charset="-128"/>
                <a:cs typeface="ＭＳ Ｐゴシック" charset="-128"/>
                <a:sym typeface="Georgia" charset="0"/>
              </a:rPr>
              <a:t> </a:t>
            </a:r>
            <a:endParaRPr lang="en-AU" altLang="zh-CN" dirty="0">
              <a:ea typeface="ＭＳ Ｐゴシック" charset="-128"/>
              <a:cs typeface="ＭＳ Ｐゴシック" charset="-128"/>
              <a:sym typeface="Georgia" charset="0"/>
            </a:endParaRPr>
          </a:p>
          <a:p>
            <a:pPr>
              <a:lnSpc>
                <a:spcPct val="90000"/>
              </a:lnSpc>
              <a:buFont typeface="Arial" charset="0"/>
              <a:buChar char="•"/>
            </a:pPr>
            <a:endParaRPr lang="en-AU" altLang="zh-CN" dirty="0">
              <a:ea typeface="ＭＳ Ｐゴシック" charset="-128"/>
              <a:cs typeface="ＭＳ Ｐゴシック" charset="-128"/>
              <a:sym typeface="Georgia" charset="0"/>
            </a:endParaRPr>
          </a:p>
          <a:p>
            <a:pPr>
              <a:lnSpc>
                <a:spcPct val="90000"/>
              </a:lnSpc>
              <a:buFont typeface="Arial" charset="0"/>
              <a:buChar char="•"/>
            </a:pPr>
            <a:r>
              <a:rPr lang="x-none" altLang="zh-CN">
                <a:ea typeface="ＭＳ Ｐゴシック" charset="-128"/>
                <a:cs typeface="ＭＳ Ｐゴシック" charset="-128"/>
                <a:sym typeface="Georgia" charset="0"/>
              </a:rPr>
              <a:t>If </a:t>
            </a:r>
            <a:r>
              <a:rPr lang="x-none" altLang="zh-CN" dirty="0">
                <a:ea typeface="ＭＳ Ｐゴシック" charset="-128"/>
                <a:cs typeface="ＭＳ Ｐゴシック" charset="-128"/>
                <a:sym typeface="Georgia" charset="0"/>
              </a:rPr>
              <a:t>you leave Adelaide, or the state, or </a:t>
            </a:r>
            <a:r>
              <a:rPr lang="x-none" altLang="zh-CN">
                <a:ea typeface="ＭＳ Ｐゴシック" charset="-128"/>
                <a:cs typeface="ＭＳ Ｐゴシック" charset="-128"/>
                <a:sym typeface="Georgia" charset="0"/>
              </a:rPr>
              <a:t>the country</a:t>
            </a:r>
            <a:r>
              <a:rPr lang="en-AU" altLang="zh-CN" dirty="0">
                <a:ea typeface="ＭＳ Ｐゴシック" charset="-128"/>
                <a:cs typeface="ＭＳ Ｐゴシック" charset="-128"/>
                <a:sym typeface="Georgia" charset="0"/>
              </a:rPr>
              <a:t> </a:t>
            </a:r>
            <a:r>
              <a:rPr lang="x-none" altLang="zh-CN">
                <a:ea typeface="ＭＳ Ｐゴシック" charset="-128"/>
                <a:cs typeface="ＭＳ Ｐゴシック" charset="-128"/>
                <a:sym typeface="Georgia" charset="0"/>
              </a:rPr>
              <a:t>we </a:t>
            </a:r>
            <a:r>
              <a:rPr lang="x-none" altLang="zh-CN" dirty="0">
                <a:ea typeface="ＭＳ Ｐゴシック" charset="-128"/>
                <a:cs typeface="ＭＳ Ｐゴシック" charset="-128"/>
                <a:sym typeface="Georgia" charset="0"/>
              </a:rPr>
              <a:t>will not provide extensions or </a:t>
            </a:r>
            <a:r>
              <a:rPr lang="x-none" altLang="zh-CN">
                <a:ea typeface="ＭＳ Ｐゴシック" charset="-128"/>
                <a:cs typeface="ＭＳ Ｐゴシック" charset="-128"/>
                <a:sym typeface="Georgia" charset="0"/>
              </a:rPr>
              <a:t>move examinations</a:t>
            </a:r>
            <a:r>
              <a:rPr lang="en-AU" altLang="zh-CN" dirty="0">
                <a:ea typeface="ＭＳ Ｐゴシック" charset="-128"/>
                <a:cs typeface="ＭＳ Ｐゴシック" charset="-128"/>
                <a:sym typeface="Georgia" charset="0"/>
              </a:rPr>
              <a:t>.</a:t>
            </a:r>
            <a:endParaRPr lang="x-none" altLang="zh-CN" dirty="0">
              <a:ea typeface="ＭＳ Ｐゴシック" charset="-128"/>
              <a:cs typeface="ＭＳ Ｐゴシック" charset="-128"/>
              <a:sym typeface="Georgia" charset="0"/>
            </a:endParaRPr>
          </a:p>
          <a:p>
            <a:pPr>
              <a:lnSpc>
                <a:spcPct val="90000"/>
              </a:lnSpc>
              <a:buFont typeface="Arial" charset="0"/>
              <a:buChar char="•"/>
            </a:pPr>
            <a:endParaRPr lang="en-AU" altLang="zh-CN" dirty="0">
              <a:ea typeface="ＭＳ Ｐゴシック" charset="-128"/>
              <a:cs typeface="ＭＳ Ｐゴシック" charset="-128"/>
              <a:sym typeface="Georgia" charset="0"/>
            </a:endParaRPr>
          </a:p>
          <a:p>
            <a:pPr>
              <a:lnSpc>
                <a:spcPct val="90000"/>
              </a:lnSpc>
              <a:buFont typeface="Arial" charset="0"/>
              <a:buChar char="•"/>
            </a:pPr>
            <a:r>
              <a:rPr lang="x-none" altLang="zh-CN">
                <a:ea typeface="ＭＳ Ｐゴシック" charset="-128"/>
                <a:cs typeface="ＭＳ Ｐゴシック" charset="-128"/>
                <a:sym typeface="Georgia" charset="0"/>
              </a:rPr>
              <a:t>If </a:t>
            </a:r>
            <a:r>
              <a:rPr lang="x-none" altLang="zh-CN" dirty="0">
                <a:ea typeface="ＭＳ Ｐゴシック" charset="-128"/>
                <a:cs typeface="ＭＳ Ｐゴシック" charset="-128"/>
                <a:sym typeface="Georgia" charset="0"/>
              </a:rPr>
              <a:t>you have a genuine medical or compassionate reason that requires you to leave the University during the academic year, you should get in contact with the course coordinator immediately to discuss your options.</a:t>
            </a:r>
            <a:endParaRPr lang="x-none" altLang="zh-CN"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23</a:t>
            </a:fld>
            <a:endParaRPr lang="en-AU"/>
          </a:p>
        </p:txBody>
      </p:sp>
    </p:spTree>
    <p:extLst>
      <p:ext uri="{BB962C8B-B14F-4D97-AF65-F5344CB8AC3E}">
        <p14:creationId xmlns:p14="http://schemas.microsoft.com/office/powerpoint/2010/main" val="197761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ea typeface="ＭＳ Ｐゴシック" charset="-128"/>
                <a:cs typeface="ＭＳ Ｐゴシック" charset="-128"/>
                <a:sym typeface="Georgia" charset="0"/>
              </a:rPr>
              <a:t>Examinations</a:t>
            </a:r>
            <a:endParaRPr lang="en-US" dirty="0"/>
          </a:p>
        </p:txBody>
      </p:sp>
      <p:sp>
        <p:nvSpPr>
          <p:cNvPr id="3" name="Content Placeholder 2"/>
          <p:cNvSpPr>
            <a:spLocks noGrp="1"/>
          </p:cNvSpPr>
          <p:nvPr>
            <p:ph sz="half" idx="1"/>
          </p:nvPr>
        </p:nvSpPr>
        <p:spPr>
          <a:xfrm>
            <a:off x="457200" y="1412776"/>
            <a:ext cx="7931224" cy="4713387"/>
          </a:xfrm>
        </p:spPr>
        <p:txBody>
          <a:bodyPr>
            <a:normAutofit/>
          </a:bodyPr>
          <a:lstStyle/>
          <a:p>
            <a:pPr>
              <a:buFont typeface="Arial" charset="0"/>
              <a:buChar char="•"/>
            </a:pPr>
            <a:r>
              <a:rPr lang="x-none" altLang="zh-CN">
                <a:ea typeface="ＭＳ Ｐゴシック" charset="-128"/>
                <a:cs typeface="ＭＳ Ｐゴシック" charset="-128"/>
                <a:sym typeface="Georgia" charset="0"/>
              </a:rPr>
              <a:t>Go to the University Examinations Site for information on Examinations:</a:t>
            </a:r>
          </a:p>
          <a:p>
            <a:pPr lvl="1">
              <a:buFont typeface="Arial" charset="0"/>
              <a:buChar char="–"/>
            </a:pPr>
            <a:r>
              <a:rPr lang="x-none" altLang="zh-CN" dirty="0">
                <a:ea typeface="ＭＳ Ｐゴシック" charset="-128"/>
                <a:cs typeface="ＭＳ Ｐゴシック" charset="-128"/>
                <a:sym typeface="Georgia" charset="0"/>
                <a:hlinkClick r:id="rId3"/>
              </a:rPr>
              <a:t>http://www.adelaide.edu.au/student/exams/</a:t>
            </a:r>
            <a:endParaRPr lang="x-none" altLang="zh-CN" dirty="0">
              <a:ea typeface="ＭＳ Ｐゴシック" charset="-128"/>
              <a:cs typeface="ＭＳ Ｐゴシック" charset="-128"/>
              <a:sym typeface="Georgia" charset="0"/>
            </a:endParaRPr>
          </a:p>
          <a:p>
            <a:pPr>
              <a:buFont typeface="Arial" charset="0"/>
              <a:buChar char="•"/>
            </a:pPr>
            <a:r>
              <a:rPr lang="x-none" altLang="zh-CN" dirty="0">
                <a:ea typeface="ＭＳ Ｐゴシック" charset="-128"/>
                <a:cs typeface="ＭＳ Ｐゴシック" charset="-128"/>
                <a:sym typeface="Georgia" charset="0"/>
              </a:rPr>
              <a:t>This includes timetable information, and information on what you can take with you into the exam.</a:t>
            </a:r>
          </a:p>
          <a:p>
            <a:pPr>
              <a:buFont typeface="Arial" charset="0"/>
              <a:buChar char="•"/>
            </a:pPr>
            <a:r>
              <a:rPr lang="x-none" altLang="zh-CN" dirty="0">
                <a:ea typeface="ＭＳ Ｐゴシック" charset="-128"/>
                <a:cs typeface="ＭＳ Ｐゴシック" charset="-128"/>
                <a:sym typeface="Georgia" charset="0"/>
              </a:rPr>
              <a:t>Also includes policies for examinations and additional/</a:t>
            </a:r>
            <a:r>
              <a:rPr lang="x-none" altLang="zh-CN">
                <a:ea typeface="ＭＳ Ｐゴシック" charset="-128"/>
                <a:cs typeface="ＭＳ Ｐゴシック" charset="-128"/>
                <a:sym typeface="Georgia" charset="0"/>
              </a:rPr>
              <a:t>replacement examinations</a:t>
            </a:r>
            <a:endParaRPr lang="en-US" altLang="zh-CN" dirty="0">
              <a:ea typeface="ＭＳ Ｐゴシック" charset="-128"/>
              <a:cs typeface="ＭＳ Ｐゴシック" charset="-128"/>
              <a:sym typeface="Georgia" charset="0"/>
            </a:endParaRPr>
          </a:p>
          <a:p>
            <a:pPr lvl="1">
              <a:buFont typeface="Arial" charset="0"/>
              <a:buChar char="•"/>
            </a:pPr>
            <a:r>
              <a:rPr lang="x-none" altLang="zh-CN">
                <a:ea typeface="ＭＳ Ｐゴシック" charset="-128"/>
                <a:cs typeface="ＭＳ Ｐゴシック" charset="-128"/>
                <a:sym typeface="Georgia" charset="0"/>
              </a:rPr>
              <a:t>Supplementary exams are usually held shortly after results are announced.</a:t>
            </a:r>
          </a:p>
          <a:p>
            <a:pPr lvl="1">
              <a:buFont typeface="Arial" charset="0"/>
              <a:buChar char="•"/>
            </a:pPr>
            <a:r>
              <a:rPr lang="en-US" altLang="zh-CN" dirty="0">
                <a:ea typeface="ＭＳ Ｐゴシック" charset="-128"/>
                <a:cs typeface="ＭＳ Ｐゴシック" charset="-128"/>
                <a:sym typeface="Georgia" charset="0"/>
              </a:rPr>
              <a:t>Check the above link for timetable and other information</a:t>
            </a:r>
            <a:endParaRPr lang="x-none" altLang="zh-CN" dirty="0">
              <a:ea typeface="ＭＳ Ｐゴシック" charset="-128"/>
              <a:cs typeface="ＭＳ Ｐゴシック" charset="-128"/>
              <a:sym typeface="Georgia" charset="0"/>
            </a:endParaRP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24</a:t>
            </a:fld>
            <a:endParaRPr lang="en-AU"/>
          </a:p>
        </p:txBody>
      </p:sp>
    </p:spTree>
    <p:extLst>
      <p:ext uri="{BB962C8B-B14F-4D97-AF65-F5344CB8AC3E}">
        <p14:creationId xmlns:p14="http://schemas.microsoft.com/office/powerpoint/2010/main" val="75830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normAutofit/>
          </a:bodyPr>
          <a:lstStyle/>
          <a:p>
            <a:pPr eaLnBrk="1" hangingPunct="1"/>
            <a:r>
              <a:rPr lang="en-US" dirty="0">
                <a:latin typeface="Georgia"/>
                <a:ea typeface="ＭＳ Ｐゴシック" charset="0"/>
                <a:cs typeface="Georgia"/>
              </a:rPr>
              <a:t>Additional assessment</a:t>
            </a:r>
          </a:p>
        </p:txBody>
      </p:sp>
      <p:sp>
        <p:nvSpPr>
          <p:cNvPr id="29698" name="Content Placeholder 2"/>
          <p:cNvSpPr>
            <a:spLocks noGrp="1"/>
          </p:cNvSpPr>
          <p:nvPr>
            <p:ph idx="1"/>
          </p:nvPr>
        </p:nvSpPr>
        <p:spPr>
          <a:xfrm>
            <a:off x="457200" y="1412776"/>
            <a:ext cx="8229600" cy="4968552"/>
          </a:xfrm>
        </p:spPr>
        <p:txBody>
          <a:bodyPr>
            <a:normAutofit/>
          </a:bodyPr>
          <a:lstStyle/>
          <a:p>
            <a:pPr marL="0" indent="0">
              <a:lnSpc>
                <a:spcPct val="90000"/>
              </a:lnSpc>
              <a:buNone/>
            </a:pPr>
            <a:r>
              <a:rPr lang="en-US" sz="2600" dirty="0">
                <a:latin typeface="Georgia"/>
                <a:ea typeface="ＭＳ Ｐゴシック" charset="0"/>
                <a:cs typeface="Georgia"/>
              </a:rPr>
              <a:t>For Level 2 and above courses:</a:t>
            </a:r>
          </a:p>
          <a:p>
            <a:pPr>
              <a:lnSpc>
                <a:spcPct val="90000"/>
              </a:lnSpc>
            </a:pPr>
            <a:r>
              <a:rPr lang="en-US" sz="2600" dirty="0">
                <a:latin typeface="Georgia"/>
                <a:ea typeface="ＭＳ Ｐゴシック" charset="0"/>
                <a:cs typeface="Georgia"/>
              </a:rPr>
              <a:t>If your final result is 45-49, additional assessment (assignment, exam) is automatically granted.</a:t>
            </a:r>
          </a:p>
          <a:p>
            <a:pPr>
              <a:lnSpc>
                <a:spcPct val="90000"/>
              </a:lnSpc>
            </a:pPr>
            <a:r>
              <a:rPr lang="en-US" sz="2600" dirty="0">
                <a:latin typeface="Georgia"/>
                <a:ea typeface="ＭＳ Ｐゴシック" charset="0"/>
                <a:cs typeface="Georgia"/>
              </a:rPr>
              <a:t>In the case where an additional exam is granted, the better of the primary or additional exam results is used to calculate your final grade.</a:t>
            </a:r>
          </a:p>
          <a:p>
            <a:pPr>
              <a:lnSpc>
                <a:spcPct val="90000"/>
              </a:lnSpc>
            </a:pPr>
            <a:r>
              <a:rPr lang="en-US" sz="2600" dirty="0">
                <a:latin typeface="Georgia"/>
                <a:ea typeface="ＭＳ Ｐゴシック" charset="0"/>
                <a:cs typeface="Georgia"/>
              </a:rPr>
              <a:t>If any kind of additional assessment is granted your overall result for the course is capped at 50P.</a:t>
            </a:r>
          </a:p>
          <a:p>
            <a:pPr>
              <a:lnSpc>
                <a:spcPct val="90000"/>
              </a:lnSpc>
            </a:pPr>
            <a:r>
              <a:rPr lang="en-US" sz="2600" dirty="0">
                <a:solidFill>
                  <a:srgbClr val="FF0000"/>
                </a:solidFill>
                <a:latin typeface="Georgia"/>
                <a:ea typeface="ＭＳ Ｐゴシック" charset="0"/>
                <a:cs typeface="Georgia"/>
              </a:rPr>
              <a:t>You must make yourself available during the additional assessment period.</a:t>
            </a:r>
          </a:p>
        </p:txBody>
      </p:sp>
    </p:spTree>
    <p:extLst>
      <p:ext uri="{BB962C8B-B14F-4D97-AF65-F5344CB8AC3E}">
        <p14:creationId xmlns:p14="http://schemas.microsoft.com/office/powerpoint/2010/main" val="3531695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a:t>
            </a:r>
          </a:p>
        </p:txBody>
      </p:sp>
      <p:sp>
        <p:nvSpPr>
          <p:cNvPr id="2" name="Content Placeholder 1"/>
          <p:cNvSpPr>
            <a:spLocks noGrp="1"/>
          </p:cNvSpPr>
          <p:nvPr>
            <p:ph idx="1"/>
          </p:nvPr>
        </p:nvSpPr>
        <p:spPr/>
        <p:txBody>
          <a:bodyPr>
            <a:normAutofit/>
          </a:bodyPr>
          <a:lstStyle/>
          <a:p>
            <a:r>
              <a:rPr lang="en-US" dirty="0">
                <a:solidFill>
                  <a:srgbClr val="FF0000"/>
                </a:solidFill>
              </a:rPr>
              <a:t>Replacement exams will not be granted for circumstances including minor ailments; travel, employment, family, customary, sport or leisure commitments; problems with balancing workloads; normal exam stress or anxiety.</a:t>
            </a:r>
          </a:p>
          <a:p>
            <a:r>
              <a:rPr lang="en-US" dirty="0">
                <a:solidFill>
                  <a:srgbClr val="FF0000"/>
                </a:solidFill>
              </a:rPr>
              <a:t>Students granted a replacement exam are not eligible to sit the primary exam.</a:t>
            </a:r>
          </a:p>
          <a:p>
            <a:r>
              <a:rPr lang="en-US" dirty="0">
                <a:solidFill>
                  <a:srgbClr val="FF0000"/>
                </a:solidFill>
              </a:rPr>
              <a:t>Students who sit the primary exam will not be eligible to apply for a replacement exam unless a major issue arose during the exam.</a:t>
            </a:r>
          </a:p>
          <a:p>
            <a:r>
              <a:rPr lang="en-US" dirty="0">
                <a:solidFill>
                  <a:srgbClr val="FF0000"/>
                </a:solidFill>
              </a:rPr>
              <a:t>Students must make themselves available during the replacement exam period.</a:t>
            </a:r>
          </a:p>
          <a:p>
            <a:endParaRPr lang="en-US" dirty="0"/>
          </a:p>
          <a:p>
            <a:endParaRPr lang="en-US" dirty="0"/>
          </a:p>
          <a:p>
            <a:endParaRPr lang="en-US" dirty="0"/>
          </a:p>
        </p:txBody>
      </p:sp>
    </p:spTree>
    <p:extLst>
      <p:ext uri="{BB962C8B-B14F-4D97-AF65-F5344CB8AC3E}">
        <p14:creationId xmlns:p14="http://schemas.microsoft.com/office/powerpoint/2010/main" val="1163996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 (cont.)</a:t>
            </a:r>
          </a:p>
        </p:txBody>
      </p:sp>
      <p:sp>
        <p:nvSpPr>
          <p:cNvPr id="2" name="Content Placeholder 1"/>
          <p:cNvSpPr>
            <a:spLocks noGrp="1"/>
          </p:cNvSpPr>
          <p:nvPr>
            <p:ph idx="1"/>
          </p:nvPr>
        </p:nvSpPr>
        <p:spPr/>
        <p:txBody>
          <a:bodyPr>
            <a:normAutofit/>
          </a:bodyPr>
          <a:lstStyle/>
          <a:p>
            <a:r>
              <a:rPr lang="en-US" dirty="0"/>
              <a:t>Students will not be entitled to an additional assessment if they have already sat a replacement exam, i.e., no </a:t>
            </a:r>
            <a:r>
              <a:rPr lang="en-US" dirty="0" err="1"/>
              <a:t>supps</a:t>
            </a:r>
            <a:r>
              <a:rPr lang="en-US" dirty="0"/>
              <a:t> on </a:t>
            </a:r>
            <a:r>
              <a:rPr lang="en-US" dirty="0" err="1"/>
              <a:t>supps</a:t>
            </a:r>
            <a:r>
              <a:rPr lang="en-US" dirty="0"/>
              <a:t>.</a:t>
            </a:r>
          </a:p>
          <a:p>
            <a:r>
              <a:rPr lang="en-US" dirty="0"/>
              <a:t>Students granted a deferred replacement exam will not be eligible to sit the primary exam or the replacement exam (only under exceptional circumstances will a deferred replacement exam be granted).</a:t>
            </a:r>
          </a:p>
          <a:p>
            <a:r>
              <a:rPr lang="en-US" dirty="0"/>
              <a:t>The University must notify students of the outcome of their replacement exam applications within 3 business days (if you already sat the primary exam, do not bother applying for a replacement exam).</a:t>
            </a:r>
          </a:p>
          <a:p>
            <a:endParaRPr lang="en-US" dirty="0"/>
          </a:p>
          <a:p>
            <a:endParaRPr lang="en-US" dirty="0"/>
          </a:p>
        </p:txBody>
      </p:sp>
    </p:spTree>
    <p:extLst>
      <p:ext uri="{BB962C8B-B14F-4D97-AF65-F5344CB8AC3E}">
        <p14:creationId xmlns:p14="http://schemas.microsoft.com/office/powerpoint/2010/main" val="39365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 (cont.)</a:t>
            </a:r>
          </a:p>
        </p:txBody>
      </p:sp>
      <p:sp>
        <p:nvSpPr>
          <p:cNvPr id="2" name="Content Placeholder 1"/>
          <p:cNvSpPr>
            <a:spLocks noGrp="1"/>
          </p:cNvSpPr>
          <p:nvPr>
            <p:ph idx="1"/>
          </p:nvPr>
        </p:nvSpPr>
        <p:spPr/>
        <p:txBody>
          <a:bodyPr>
            <a:normAutofit/>
          </a:bodyPr>
          <a:lstStyle/>
          <a:p>
            <a:r>
              <a:rPr lang="en-US" dirty="0"/>
              <a:t>Students who deliberately submit false or fraudulent documentation may be referred to the Student Misconduct Tribunal.</a:t>
            </a:r>
          </a:p>
          <a:p>
            <a:r>
              <a:rPr lang="en-US" dirty="0"/>
              <a:t>For the full policy on Modified Arrangements, see:</a:t>
            </a:r>
          </a:p>
          <a:p>
            <a:pPr marL="0" indent="0" algn="ctr">
              <a:buNone/>
            </a:pPr>
            <a:r>
              <a:rPr lang="en-US" dirty="0">
                <a:hlinkClick r:id="rId3"/>
              </a:rPr>
              <a:t>https://www.adelaide.edu.au/policies/3303</a:t>
            </a:r>
            <a:endParaRPr lang="en-US" dirty="0"/>
          </a:p>
        </p:txBody>
      </p:sp>
    </p:spTree>
    <p:extLst>
      <p:ext uri="{BB962C8B-B14F-4D97-AF65-F5344CB8AC3E}">
        <p14:creationId xmlns:p14="http://schemas.microsoft.com/office/powerpoint/2010/main" val="133976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Georgia"/>
                <a:ea typeface="ＭＳ Ｐゴシック" charset="0"/>
                <a:cs typeface="Georgia"/>
              </a:rPr>
              <a:t>Additional/Replacement exam dates</a:t>
            </a:r>
          </a:p>
        </p:txBody>
      </p:sp>
      <p:sp>
        <p:nvSpPr>
          <p:cNvPr id="33794" name="Content Placeholder 2"/>
          <p:cNvSpPr>
            <a:spLocks noGrp="1"/>
          </p:cNvSpPr>
          <p:nvPr>
            <p:ph idx="1"/>
          </p:nvPr>
        </p:nvSpPr>
        <p:spPr/>
        <p:txBody>
          <a:bodyPr>
            <a:normAutofit/>
          </a:bodyPr>
          <a:lstStyle/>
          <a:p>
            <a:pPr eaLnBrk="1" hangingPunct="1"/>
            <a:r>
              <a:rPr lang="en-US" dirty="0">
                <a:latin typeface="Georgia"/>
                <a:ea typeface="ＭＳ Ｐゴシック" charset="0"/>
                <a:cs typeface="Georgia"/>
              </a:rPr>
              <a:t>Go to the University Examinations Site for information on Additional/Replacement exams:</a:t>
            </a:r>
          </a:p>
          <a:p>
            <a:pPr lvl="1" eaLnBrk="1" hangingPunct="1">
              <a:buFont typeface="Arial" charset="0"/>
              <a:buChar char="–"/>
            </a:pPr>
            <a:r>
              <a:rPr lang="en-US" sz="2400" dirty="0">
                <a:latin typeface="Georgia"/>
                <a:ea typeface="ＭＳ Ｐゴシック" charset="0"/>
                <a:cs typeface="Georgia"/>
                <a:hlinkClick r:id="rId2"/>
              </a:rPr>
              <a:t>http://www.adelaide.edu.au/student/exams/</a:t>
            </a:r>
            <a:endParaRPr lang="en-US" sz="2400" dirty="0">
              <a:latin typeface="Georgia"/>
              <a:ea typeface="ＭＳ Ｐゴシック" charset="0"/>
              <a:cs typeface="Georgia"/>
            </a:endParaRPr>
          </a:p>
        </p:txBody>
      </p:sp>
    </p:spTree>
    <p:extLst>
      <p:ext uri="{BB962C8B-B14F-4D97-AF65-F5344CB8AC3E}">
        <p14:creationId xmlns:p14="http://schemas.microsoft.com/office/powerpoint/2010/main" val="18810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3026-6A5A-E544-BB9C-258E8CBB44FF}"/>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9DD9040B-E686-FD44-901F-487DE6431017}"/>
              </a:ext>
            </a:extLst>
          </p:cNvPr>
          <p:cNvSpPr>
            <a:spLocks noGrp="1"/>
          </p:cNvSpPr>
          <p:nvPr>
            <p:ph sz="half" idx="1"/>
          </p:nvPr>
        </p:nvSpPr>
        <p:spPr>
          <a:xfrm>
            <a:off x="457200" y="1412776"/>
            <a:ext cx="8075240" cy="4713387"/>
          </a:xfrm>
        </p:spPr>
        <p:txBody>
          <a:bodyPr/>
          <a:lstStyle/>
          <a:p>
            <a:r>
              <a:rPr lang="en-AU" dirty="0"/>
              <a:t>Who should be here?</a:t>
            </a:r>
          </a:p>
          <a:p>
            <a:pPr lvl="1"/>
            <a:r>
              <a:rPr lang="en-AU" dirty="0"/>
              <a:t>You have passed CS1102/1202 (OO Programming)</a:t>
            </a:r>
          </a:p>
          <a:p>
            <a:pPr lvl="1"/>
            <a:endParaRPr lang="en-AU" dirty="0"/>
          </a:p>
          <a:p>
            <a:r>
              <a:rPr lang="en-AU" dirty="0"/>
              <a:t>Who should not be here?</a:t>
            </a:r>
          </a:p>
          <a:p>
            <a:pPr lvl="1"/>
            <a:r>
              <a:rPr lang="en-AU" dirty="0"/>
              <a:t>Anyone who has done CS2004 (DSA) or CS1103/2103.</a:t>
            </a:r>
          </a:p>
          <a:p>
            <a:pPr lvl="1"/>
            <a:r>
              <a:rPr lang="en-AU" dirty="0"/>
              <a:t>Anyone who has not passed 1102/1202!</a:t>
            </a:r>
          </a:p>
          <a:p>
            <a:endParaRPr lang="en-US" dirty="0"/>
          </a:p>
        </p:txBody>
      </p:sp>
      <p:sp>
        <p:nvSpPr>
          <p:cNvPr id="5" name="Footer Placeholder 4">
            <a:extLst>
              <a:ext uri="{FF2B5EF4-FFF2-40B4-BE49-F238E27FC236}">
                <a16:creationId xmlns:a16="http://schemas.microsoft.com/office/drawing/2014/main" id="{B2272385-6C29-5F40-9AFE-D006536F6A3E}"/>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85FE05F4-6872-D342-9A58-7CDC49137BEC}"/>
              </a:ext>
            </a:extLst>
          </p:cNvPr>
          <p:cNvSpPr>
            <a:spLocks noGrp="1"/>
          </p:cNvSpPr>
          <p:nvPr>
            <p:ph type="sldNum" sz="quarter" idx="12"/>
          </p:nvPr>
        </p:nvSpPr>
        <p:spPr/>
        <p:txBody>
          <a:bodyPr/>
          <a:lstStyle/>
          <a:p>
            <a:fld id="{7E8AFECB-488C-4862-A863-69DB259C81CD}" type="slidenum">
              <a:rPr lang="en-AU" smtClean="0"/>
              <a:t>3</a:t>
            </a:fld>
            <a:endParaRPr lang="en-AU"/>
          </a:p>
        </p:txBody>
      </p:sp>
    </p:spTree>
    <p:extLst>
      <p:ext uri="{BB962C8B-B14F-4D97-AF65-F5344CB8AC3E}">
        <p14:creationId xmlns:p14="http://schemas.microsoft.com/office/powerpoint/2010/main" val="3308631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Academic honesty policies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6080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defRPr/>
            </a:pPr>
            <a:r>
              <a:rPr lang="en-US" dirty="0">
                <a:latin typeface="Georgia"/>
                <a:ea typeface="ＭＳ Ｐゴシック" charset="0"/>
                <a:cs typeface="Georgia"/>
              </a:rPr>
              <a:t>Academic Honesty Policies</a:t>
            </a:r>
          </a:p>
        </p:txBody>
      </p:sp>
      <p:sp>
        <p:nvSpPr>
          <p:cNvPr id="48130" name="Content Placeholder 2"/>
          <p:cNvSpPr>
            <a:spLocks noGrp="1"/>
          </p:cNvSpPr>
          <p:nvPr>
            <p:ph idx="1"/>
          </p:nvPr>
        </p:nvSpPr>
        <p:spPr/>
        <p:txBody>
          <a:bodyPr>
            <a:normAutofit fontScale="85000" lnSpcReduction="10000"/>
          </a:bodyPr>
          <a:lstStyle/>
          <a:p>
            <a:pPr eaLnBrk="1" hangingPunct="1"/>
            <a:r>
              <a:rPr lang="en-US" dirty="0">
                <a:latin typeface="Georgia"/>
                <a:ea typeface="ＭＳ Ｐゴシック" charset="0"/>
                <a:cs typeface="Georgia"/>
              </a:rPr>
              <a:t>The University has strict policies prohibiting students from presenting other people’s work as their own, whether that of students or from outside the University.</a:t>
            </a:r>
          </a:p>
          <a:p>
            <a:r>
              <a:rPr lang="en-US" dirty="0">
                <a:latin typeface="Georgia"/>
                <a:ea typeface="ＭＳ Ｐゴシック" charset="0"/>
                <a:cs typeface="Georgia"/>
              </a:rPr>
              <a:t>You may not copy code from another student or give another student your code to copy from, unless specifically </a:t>
            </a:r>
            <a:r>
              <a:rPr lang="en-US" dirty="0" err="1">
                <a:latin typeface="Georgia"/>
                <a:ea typeface="ＭＳ Ｐゴシック" charset="0"/>
                <a:cs typeface="Georgia"/>
              </a:rPr>
              <a:t>authorised</a:t>
            </a:r>
            <a:r>
              <a:rPr lang="en-US" dirty="0">
                <a:latin typeface="Georgia"/>
                <a:ea typeface="ＭＳ Ｐゴシック" charset="0"/>
                <a:cs typeface="Georgia"/>
              </a:rPr>
              <a:t> to do so by a staff member.</a:t>
            </a:r>
          </a:p>
          <a:p>
            <a:r>
              <a:rPr lang="en-US" dirty="0">
                <a:latin typeface="Georgia"/>
                <a:ea typeface="ＭＳ Ｐゴシック" charset="0"/>
                <a:cs typeface="Georgia"/>
              </a:rPr>
              <a:t>You may not copy code from anywhere else, without permission.</a:t>
            </a:r>
          </a:p>
          <a:p>
            <a:r>
              <a:rPr lang="en-US" dirty="0">
                <a:solidFill>
                  <a:srgbClr val="FF0000"/>
                </a:solidFill>
                <a:latin typeface="Georgia"/>
                <a:ea typeface="ＭＳ Ｐゴシック" charset="0"/>
                <a:cs typeface="Georgia"/>
              </a:rPr>
              <a:t>If caught, you may receive zero for the assignment, zero for the course or be expelled.</a:t>
            </a:r>
            <a:endParaRPr lang="en-US" dirty="0">
              <a:latin typeface="Georgia"/>
              <a:ea typeface="ＭＳ Ｐゴシック" charset="0"/>
              <a:cs typeface="Georgia"/>
            </a:endParaRPr>
          </a:p>
          <a:p>
            <a:pPr eaLnBrk="1" hangingPunct="1"/>
            <a:r>
              <a:rPr lang="en-US" dirty="0">
                <a:latin typeface="Georgia"/>
                <a:ea typeface="ＭＳ Ｐゴシック" charset="0"/>
                <a:cs typeface="Georgia"/>
              </a:rPr>
              <a:t>We don’t give you assignment work just to keep you busy, we do it to develop your understanding and ability to apply important techniques.</a:t>
            </a:r>
          </a:p>
          <a:p>
            <a:pPr eaLnBrk="1" hangingPunct="1"/>
            <a:r>
              <a:rPr lang="en-US" dirty="0">
                <a:latin typeface="Georgia"/>
                <a:ea typeface="ＭＳ Ｐゴシック" charset="0"/>
                <a:cs typeface="Georgia"/>
              </a:rPr>
              <a:t>If you don’t do the work yourself, you won’t be able to do it in the examination and you won’t be able to do it in the work force.</a:t>
            </a:r>
          </a:p>
          <a:p>
            <a:pPr eaLnBrk="1" hangingPunct="1"/>
            <a:r>
              <a:rPr lang="en-US" dirty="0">
                <a:latin typeface="Georgia"/>
                <a:ea typeface="ＭＳ Ｐゴシック" charset="0"/>
                <a:cs typeface="Georgia"/>
              </a:rPr>
              <a:t>Full policy available at the university webpages.</a:t>
            </a:r>
          </a:p>
        </p:txBody>
      </p:sp>
    </p:spTree>
    <p:extLst>
      <p:ext uri="{BB962C8B-B14F-4D97-AF65-F5344CB8AC3E}">
        <p14:creationId xmlns:p14="http://schemas.microsoft.com/office/powerpoint/2010/main" val="45538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a:ea typeface="ＭＳ Ｐゴシック" charset="0"/>
                <a:cs typeface="Georgia"/>
              </a:rPr>
              <a:t>Violations of Academic Integrity policy</a:t>
            </a:r>
            <a:endParaRPr lang="en-US" dirty="0"/>
          </a:p>
        </p:txBody>
      </p:sp>
      <p:sp>
        <p:nvSpPr>
          <p:cNvPr id="3" name="Content Placeholder 2"/>
          <p:cNvSpPr>
            <a:spLocks noGrp="1"/>
          </p:cNvSpPr>
          <p:nvPr>
            <p:ph idx="1"/>
          </p:nvPr>
        </p:nvSpPr>
        <p:spPr/>
        <p:txBody>
          <a:bodyPr>
            <a:normAutofit fontScale="92500"/>
          </a:bodyPr>
          <a:lstStyle/>
          <a:p>
            <a:r>
              <a:rPr lang="en-US" dirty="0"/>
              <a:t>Plagiarism</a:t>
            </a:r>
          </a:p>
          <a:p>
            <a:pPr lvl="1"/>
            <a:r>
              <a:rPr lang="en-US" dirty="0"/>
              <a:t>Using another person’s ideas, designs, words or works without appropriate acknowledgment.</a:t>
            </a:r>
          </a:p>
          <a:p>
            <a:r>
              <a:rPr lang="en-US" dirty="0"/>
              <a:t>Collusion</a:t>
            </a:r>
          </a:p>
          <a:p>
            <a:pPr lvl="1"/>
            <a:r>
              <a:rPr lang="en-US" dirty="0"/>
              <a:t>Another person assisting in the production of an assessment submission without the express requirement, or consent, or knowledge of the assessor.</a:t>
            </a:r>
          </a:p>
          <a:p>
            <a:r>
              <a:rPr lang="en-US" dirty="0"/>
              <a:t>Workshops and </a:t>
            </a:r>
            <a:r>
              <a:rPr lang="en-US" dirty="0" err="1"/>
              <a:t>practicals</a:t>
            </a:r>
            <a:r>
              <a:rPr lang="en-US" dirty="0"/>
              <a:t> are there to support your learning.  You are expressly encouraged to work together on them.</a:t>
            </a:r>
          </a:p>
          <a:p>
            <a:r>
              <a:rPr lang="en-US" dirty="0"/>
              <a:t>Exams are assessments of </a:t>
            </a:r>
            <a:r>
              <a:rPr lang="en-US" b="1" dirty="0"/>
              <a:t>your</a:t>
            </a:r>
            <a:r>
              <a:rPr lang="en-US" dirty="0"/>
              <a:t> skill level.  You must not submit someone else’s answer.</a:t>
            </a:r>
          </a:p>
          <a:p>
            <a:r>
              <a:rPr lang="en-US" dirty="0"/>
              <a:t>If you have understood your practical and workshop work, you should be able to do the exam without assistance.</a:t>
            </a:r>
          </a:p>
        </p:txBody>
      </p:sp>
    </p:spTree>
    <p:extLst>
      <p:ext uri="{BB962C8B-B14F-4D97-AF65-F5344CB8AC3E}">
        <p14:creationId xmlns:p14="http://schemas.microsoft.com/office/powerpoint/2010/main" val="1679921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a:ea typeface="ＭＳ Ｐゴシック" charset="0"/>
                <a:cs typeface="Georgia"/>
              </a:rPr>
              <a:t>Violations to policy</a:t>
            </a:r>
            <a:endParaRPr lang="en-US" dirty="0"/>
          </a:p>
        </p:txBody>
      </p:sp>
      <p:sp>
        <p:nvSpPr>
          <p:cNvPr id="3" name="Content Placeholder 2"/>
          <p:cNvSpPr>
            <a:spLocks noGrp="1"/>
          </p:cNvSpPr>
          <p:nvPr>
            <p:ph idx="1"/>
          </p:nvPr>
        </p:nvSpPr>
        <p:spPr/>
        <p:txBody>
          <a:bodyPr/>
          <a:lstStyle/>
          <a:p>
            <a:r>
              <a:rPr lang="en-US" dirty="0"/>
              <a:t>Plagiarism</a:t>
            </a:r>
          </a:p>
          <a:p>
            <a:pPr lvl="1"/>
            <a:r>
              <a:rPr lang="en-US" dirty="0"/>
              <a:t>Using another person’s ideas, designs, words or works without appropriate acknowledgment.</a:t>
            </a:r>
          </a:p>
          <a:p>
            <a:r>
              <a:rPr lang="en-US" dirty="0"/>
              <a:t>Collusion</a:t>
            </a:r>
          </a:p>
          <a:p>
            <a:pPr lvl="1"/>
            <a:r>
              <a:rPr lang="en-US" dirty="0"/>
              <a:t>Another person assisting in the production of an assessment submission without the express requirement, or consent, or knowledge of the assessor.</a:t>
            </a:r>
          </a:p>
        </p:txBody>
      </p:sp>
      <p:sp>
        <p:nvSpPr>
          <p:cNvPr id="4" name="TextBox 3"/>
          <p:cNvSpPr txBox="1"/>
          <p:nvPr/>
        </p:nvSpPr>
        <p:spPr>
          <a:xfrm>
            <a:off x="611560" y="4149080"/>
            <a:ext cx="7992888" cy="2308324"/>
          </a:xfrm>
          <a:prstGeom prst="rect">
            <a:avLst/>
          </a:prstGeom>
          <a:solidFill>
            <a:srgbClr val="FF0000"/>
          </a:solidFill>
        </p:spPr>
        <p:txBody>
          <a:bodyPr wrap="square">
            <a:spAutoFit/>
          </a:bodyPr>
          <a:lstStyle/>
          <a:p>
            <a:r>
              <a:rPr lang="en-AU" sz="3600" b="1" dirty="0"/>
              <a:t>1. Do not submit any work or </a:t>
            </a:r>
            <a:r>
              <a:rPr lang="en-AU" sz="3600" b="1"/>
              <a:t>part thereof </a:t>
            </a:r>
            <a:r>
              <a:rPr lang="en-AU" sz="3600" b="1" dirty="0"/>
              <a:t>which is not yours.</a:t>
            </a:r>
          </a:p>
          <a:p>
            <a:r>
              <a:rPr lang="en-AU" sz="3600" b="1" dirty="0"/>
              <a:t>2. Do not submit any work for which you have received unfair assistance.</a:t>
            </a:r>
          </a:p>
        </p:txBody>
      </p:sp>
    </p:spTree>
    <p:extLst>
      <p:ext uri="{BB962C8B-B14F-4D97-AF65-F5344CB8AC3E}">
        <p14:creationId xmlns:p14="http://schemas.microsoft.com/office/powerpoint/2010/main" val="3637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p:txBody>
      </p:sp>
    </p:spTree>
    <p:extLst>
      <p:ext uri="{BB962C8B-B14F-4D97-AF65-F5344CB8AC3E}">
        <p14:creationId xmlns:p14="http://schemas.microsoft.com/office/powerpoint/2010/main" val="3547186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p:txBody>
      </p:sp>
    </p:spTree>
    <p:extLst>
      <p:ext uri="{BB962C8B-B14F-4D97-AF65-F5344CB8AC3E}">
        <p14:creationId xmlns:p14="http://schemas.microsoft.com/office/powerpoint/2010/main" val="566316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a:p>
            <a:pPr lvl="1"/>
            <a:r>
              <a:rPr lang="en-US" dirty="0"/>
              <a:t>Allowed the classmate to have a look at my code on paper/screen.</a:t>
            </a:r>
          </a:p>
        </p:txBody>
      </p:sp>
    </p:spTree>
    <p:extLst>
      <p:ext uri="{BB962C8B-B14F-4D97-AF65-F5344CB8AC3E}">
        <p14:creationId xmlns:p14="http://schemas.microsoft.com/office/powerpoint/2010/main" val="717949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a:p>
            <a:pPr lvl="1"/>
            <a:r>
              <a:rPr lang="en-US" dirty="0"/>
              <a:t>Allowed the classmate to have a look at my code on paper/screen.</a:t>
            </a:r>
          </a:p>
        </p:txBody>
      </p:sp>
      <p:pic>
        <p:nvPicPr>
          <p:cNvPr id="5" name="Picture 4"/>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182572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a few high-level tips to my classmate.</a:t>
            </a:r>
          </a:p>
          <a:p>
            <a:pPr lvl="1"/>
            <a:r>
              <a:rPr lang="en-US" dirty="0"/>
              <a:t>Discussed high-level concepts regarding the assignment with my classmate.</a:t>
            </a:r>
          </a:p>
        </p:txBody>
      </p:sp>
      <p:pic>
        <p:nvPicPr>
          <p:cNvPr id="4" name="Picture 3"/>
          <p:cNvPicPr>
            <a:picLocks noChangeAspect="1"/>
          </p:cNvPicPr>
          <p:nvPr/>
        </p:nvPicPr>
        <p:blipFill>
          <a:blip r:embed="rId2"/>
          <a:stretch>
            <a:fillRect/>
          </a:stretch>
        </p:blipFill>
        <p:spPr>
          <a:xfrm>
            <a:off x="2843808" y="3501008"/>
            <a:ext cx="3401892" cy="2736304"/>
          </a:xfrm>
          <a:prstGeom prst="rect">
            <a:avLst/>
          </a:prstGeom>
        </p:spPr>
      </p:pic>
    </p:spTree>
    <p:extLst>
      <p:ext uri="{BB962C8B-B14F-4D97-AF65-F5344CB8AC3E}">
        <p14:creationId xmlns:p14="http://schemas.microsoft.com/office/powerpoint/2010/main" val="1954074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p:txBody>
      </p:sp>
    </p:spTree>
    <p:extLst>
      <p:ext uri="{BB962C8B-B14F-4D97-AF65-F5344CB8AC3E}">
        <p14:creationId xmlns:p14="http://schemas.microsoft.com/office/powerpoint/2010/main" val="278890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Content Placeholder 2"/>
          <p:cNvSpPr>
            <a:spLocks noGrp="1"/>
          </p:cNvSpPr>
          <p:nvPr>
            <p:ph sz="half" idx="1"/>
          </p:nvPr>
        </p:nvSpPr>
        <p:spPr>
          <a:xfrm>
            <a:off x="457200" y="1412776"/>
            <a:ext cx="8075240" cy="2952327"/>
          </a:xfrm>
        </p:spPr>
        <p:txBody>
          <a:bodyPr>
            <a:normAutofit/>
          </a:bodyPr>
          <a:lstStyle/>
          <a:p>
            <a:pPr>
              <a:lnSpc>
                <a:spcPct val="90000"/>
              </a:lnSpc>
              <a:spcBef>
                <a:spcPts val="1400"/>
              </a:spcBef>
            </a:pPr>
            <a:r>
              <a:rPr lang="en-US" altLang="x-none" dirty="0"/>
              <a:t>Week 1-5: ADTs, Inheritance, Design, Recursion, Polymorphism, Complexity analysis of algorithms, Sorting and Searching</a:t>
            </a:r>
          </a:p>
          <a:p>
            <a:pPr>
              <a:lnSpc>
                <a:spcPct val="90000"/>
              </a:lnSpc>
              <a:spcBef>
                <a:spcPts val="1400"/>
              </a:spcBef>
            </a:pPr>
            <a:r>
              <a:rPr lang="en-US" altLang="x-none" dirty="0"/>
              <a:t>Week 6-12: Data Structures: Linked Lists, Stacks, Queues, Heaps, Trees and Graphs, Algorithmic strategies.</a:t>
            </a:r>
          </a:p>
          <a:p>
            <a:endParaRPr lang="en-US"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4</a:t>
            </a:fld>
            <a:endParaRPr lang="en-AU" dirty="0"/>
          </a:p>
        </p:txBody>
      </p:sp>
      <p:sp>
        <p:nvSpPr>
          <p:cNvPr id="9" name="Rectangle 8"/>
          <p:cNvSpPr/>
          <p:nvPr/>
        </p:nvSpPr>
        <p:spPr>
          <a:xfrm>
            <a:off x="971600" y="4077073"/>
            <a:ext cx="6538428" cy="1015663"/>
          </a:xfrm>
          <a:prstGeom prst="rect">
            <a:avLst/>
          </a:prstGeom>
        </p:spPr>
        <p:txBody>
          <a:bodyPr wrap="square">
            <a:spAutoFit/>
          </a:bodyPr>
          <a:lstStyle/>
          <a:p>
            <a:r>
              <a:rPr lang="en-US" altLang="x-none" sz="2000" dirty="0">
                <a:solidFill>
                  <a:srgbClr val="C00000"/>
                </a:solidFill>
              </a:rPr>
              <a:t>Assumed Knowledge</a:t>
            </a:r>
          </a:p>
          <a:p>
            <a:r>
              <a:rPr lang="en-US" altLang="x-none" sz="2000" dirty="0"/>
              <a:t>You can design and build simple object-oriented programs in C++, including classes and memory management.</a:t>
            </a:r>
          </a:p>
        </p:txBody>
      </p:sp>
    </p:spTree>
    <p:extLst>
      <p:ext uri="{BB962C8B-B14F-4D97-AF65-F5344CB8AC3E}">
        <p14:creationId xmlns:p14="http://schemas.microsoft.com/office/powerpoint/2010/main" val="56738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p:txBody>
      </p:sp>
    </p:spTree>
    <p:extLst>
      <p:ext uri="{BB962C8B-B14F-4D97-AF65-F5344CB8AC3E}">
        <p14:creationId xmlns:p14="http://schemas.microsoft.com/office/powerpoint/2010/main" val="3965353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a:p>
            <a:pPr lvl="1"/>
            <a:r>
              <a:rPr lang="en-US" dirty="0"/>
              <a:t>Sat side-by-side and looked at each other’s answers when doing the assignment.</a:t>
            </a:r>
          </a:p>
        </p:txBody>
      </p:sp>
    </p:spTree>
    <p:extLst>
      <p:ext uri="{BB962C8B-B14F-4D97-AF65-F5344CB8AC3E}">
        <p14:creationId xmlns:p14="http://schemas.microsoft.com/office/powerpoint/2010/main" val="2523366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a:p>
            <a:pPr lvl="1"/>
            <a:r>
              <a:rPr lang="en-US" dirty="0"/>
              <a:t>Sat side-by-side and looked at each other’s answers when doing the assignment.</a:t>
            </a:r>
          </a:p>
        </p:txBody>
      </p:sp>
      <p:pic>
        <p:nvPicPr>
          <p:cNvPr id="5" name="Picture 4"/>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825760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3" name="Content Placeholder 2"/>
          <p:cNvSpPr>
            <a:spLocks noGrp="1"/>
          </p:cNvSpPr>
          <p:nvPr>
            <p:ph idx="1"/>
          </p:nvPr>
        </p:nvSpPr>
        <p:spPr/>
        <p:txBody>
          <a:bodyPr/>
          <a:lstStyle/>
          <a:p>
            <a:r>
              <a:rPr lang="en-US" dirty="0"/>
              <a:t>The assignment seems to be the same as the one given last year. I contacted my friend who took the course last year and got a copy of his solution.</a:t>
            </a:r>
          </a:p>
          <a:p>
            <a:pPr lvl="1"/>
            <a:endParaRPr lang="en-US" dirty="0"/>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2669517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p>
        </p:txBody>
      </p:sp>
      <p:sp>
        <p:nvSpPr>
          <p:cNvPr id="3" name="Content Placeholder 2"/>
          <p:cNvSpPr>
            <a:spLocks noGrp="1"/>
          </p:cNvSpPr>
          <p:nvPr>
            <p:ph idx="1"/>
          </p:nvPr>
        </p:nvSpPr>
        <p:spPr/>
        <p:txBody>
          <a:bodyPr/>
          <a:lstStyle/>
          <a:p>
            <a:r>
              <a:rPr lang="en-US" dirty="0"/>
              <a:t>The </a:t>
            </a:r>
            <a:r>
              <a:rPr lang="en-US"/>
              <a:t>assignment seemed </a:t>
            </a:r>
            <a:r>
              <a:rPr lang="en-US" dirty="0"/>
              <a:t>to be similar to another given at a different university. So, I</a:t>
            </a:r>
          </a:p>
          <a:p>
            <a:pPr lvl="1"/>
            <a:r>
              <a:rPr lang="en-US" dirty="0"/>
              <a:t>Copied and submitted the model answers available at that university’s website.</a:t>
            </a:r>
          </a:p>
          <a:p>
            <a:pPr lvl="1"/>
            <a:r>
              <a:rPr lang="en-US" dirty="0"/>
              <a:t>Took parts of the model answers and integrated them into my solution.</a:t>
            </a:r>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2000171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p>
        </p:txBody>
      </p:sp>
      <p:sp>
        <p:nvSpPr>
          <p:cNvPr id="3" name="Content Placeholder 2"/>
          <p:cNvSpPr>
            <a:spLocks noGrp="1"/>
          </p:cNvSpPr>
          <p:nvPr>
            <p:ph idx="1"/>
          </p:nvPr>
        </p:nvSpPr>
        <p:spPr/>
        <p:txBody>
          <a:bodyPr/>
          <a:lstStyle/>
          <a:p>
            <a:r>
              <a:rPr lang="en-US" dirty="0"/>
              <a:t>I studied at a school</a:t>
            </a:r>
            <a:r>
              <a:rPr lang="en-US"/>
              <a:t>/college/university </a:t>
            </a:r>
            <a:r>
              <a:rPr lang="en-US" dirty="0"/>
              <a:t>where doing ______________ is acceptable. So I assumed doing this at The University of Adelaide is also acceptable.</a:t>
            </a:r>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2272128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defRPr/>
            </a:pPr>
            <a:r>
              <a:rPr lang="en-US" dirty="0">
                <a:latin typeface="Georgia"/>
                <a:ea typeface="ＭＳ Ｐゴシック" charset="0"/>
                <a:cs typeface="Georgia"/>
              </a:rPr>
              <a:t>How to avoid plagiarism/collusion</a:t>
            </a:r>
          </a:p>
        </p:txBody>
      </p:sp>
      <p:sp>
        <p:nvSpPr>
          <p:cNvPr id="49154" name="Content Placeholder 2"/>
          <p:cNvSpPr>
            <a:spLocks noGrp="1"/>
          </p:cNvSpPr>
          <p:nvPr>
            <p:ph idx="1"/>
          </p:nvPr>
        </p:nvSpPr>
        <p:spPr/>
        <p:txBody>
          <a:bodyPr>
            <a:noAutofit/>
          </a:bodyPr>
          <a:lstStyle/>
          <a:p>
            <a:r>
              <a:rPr lang="en-US" dirty="0">
                <a:latin typeface="Georgia"/>
                <a:ea typeface="ＭＳ Ｐゴシック" charset="0"/>
                <a:cs typeface="Georgia"/>
              </a:rPr>
              <a:t>If you get stuck, seek help from the lecturer, tutor or </a:t>
            </a:r>
            <a:r>
              <a:rPr lang="en-US" dirty="0" err="1">
                <a:latin typeface="Georgia"/>
                <a:ea typeface="ＭＳ Ｐゴシック" charset="0"/>
                <a:cs typeface="Georgia"/>
              </a:rPr>
              <a:t>prac</a:t>
            </a:r>
            <a:r>
              <a:rPr lang="en-US" dirty="0">
                <a:latin typeface="Georgia"/>
                <a:ea typeface="ＭＳ Ｐゴシック" charset="0"/>
                <a:cs typeface="Georgia"/>
              </a:rPr>
              <a:t> demonstrator rather than copying from someone else.</a:t>
            </a:r>
          </a:p>
          <a:p>
            <a:r>
              <a:rPr lang="en-US" dirty="0">
                <a:solidFill>
                  <a:srgbClr val="FF0000"/>
                </a:solidFill>
                <a:latin typeface="Georgia"/>
                <a:ea typeface="ＭＳ Ｐゴシック" charset="0"/>
                <a:cs typeface="Georgia"/>
              </a:rPr>
              <a:t>Starting your work</a:t>
            </a:r>
            <a:r>
              <a:rPr lang="en-US" dirty="0">
                <a:latin typeface="Georgia"/>
                <a:ea typeface="ＭＳ Ｐゴシック" charset="0"/>
                <a:cs typeface="Georgia"/>
              </a:rPr>
              <a:t> early will help you to avoid getting stuck at the last minute.</a:t>
            </a:r>
          </a:p>
        </p:txBody>
      </p:sp>
      <p:sp>
        <p:nvSpPr>
          <p:cNvPr id="8" name="TextBox 7"/>
          <p:cNvSpPr txBox="1"/>
          <p:nvPr/>
        </p:nvSpPr>
        <p:spPr>
          <a:xfrm>
            <a:off x="1115616" y="3573016"/>
            <a:ext cx="6912768" cy="646331"/>
          </a:xfrm>
          <a:prstGeom prst="rect">
            <a:avLst/>
          </a:prstGeom>
          <a:solidFill>
            <a:srgbClr val="FF0000"/>
          </a:solidFill>
        </p:spPr>
        <p:txBody>
          <a:bodyPr wrap="square">
            <a:spAutoFit/>
          </a:bodyPr>
          <a:lstStyle/>
          <a:p>
            <a:r>
              <a:rPr lang="en-AU" sz="3600" b="1" dirty="0"/>
              <a:t>When in doubt, ask your lecturer.</a:t>
            </a:r>
          </a:p>
        </p:txBody>
      </p:sp>
    </p:spTree>
    <p:extLst>
      <p:ext uri="{BB962C8B-B14F-4D97-AF65-F5344CB8AC3E}">
        <p14:creationId xmlns:p14="http://schemas.microsoft.com/office/powerpoint/2010/main" val="105585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Submission </a:t>
            </a:r>
            <a:r>
              <a:rPr lang="en-US" dirty="0" err="1"/>
              <a:t>practicals</a:t>
            </a:r>
            <a:r>
              <a:rPr lang="en-US" dirty="0"/>
              <a:t> / practical examinations</a:t>
            </a:r>
          </a:p>
        </p:txBody>
      </p:sp>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47</a:t>
            </a:fld>
            <a:endParaRPr lang="en-AU" dirty="0"/>
          </a:p>
        </p:txBody>
      </p:sp>
      <p:sp>
        <p:nvSpPr>
          <p:cNvPr id="2" name="Text Placeholder 1"/>
          <p:cNvSpPr>
            <a:spLocks noGrp="1"/>
          </p:cNvSpPr>
          <p:nvPr>
            <p:ph type="body" idx="1"/>
          </p:nvPr>
        </p:nvSpPr>
        <p:spPr/>
        <p:txBody>
          <a:bodyPr/>
          <a:lstStyle/>
          <a:p>
            <a:endParaRPr lang="en-AU"/>
          </a:p>
        </p:txBody>
      </p:sp>
    </p:spTree>
    <p:extLst>
      <p:ext uri="{BB962C8B-B14F-4D97-AF65-F5344CB8AC3E}">
        <p14:creationId xmlns:p14="http://schemas.microsoft.com/office/powerpoint/2010/main" val="26601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30A2-23B5-6B4B-9793-39C39EBF3BC3}"/>
              </a:ext>
            </a:extLst>
          </p:cNvPr>
          <p:cNvSpPr>
            <a:spLocks noGrp="1"/>
          </p:cNvSpPr>
          <p:nvPr>
            <p:ph type="title"/>
          </p:nvPr>
        </p:nvSpPr>
        <p:spPr/>
        <p:txBody>
          <a:bodyPr/>
          <a:lstStyle/>
          <a:p>
            <a:r>
              <a:rPr lang="en-US" dirty="0"/>
              <a:t>How to Submit your </a:t>
            </a:r>
            <a:r>
              <a:rPr lang="en-US" dirty="0" err="1"/>
              <a:t>Practicals</a:t>
            </a:r>
            <a:endParaRPr lang="en-US" dirty="0"/>
          </a:p>
        </p:txBody>
      </p:sp>
      <p:sp>
        <p:nvSpPr>
          <p:cNvPr id="5" name="Footer Placeholder 4">
            <a:extLst>
              <a:ext uri="{FF2B5EF4-FFF2-40B4-BE49-F238E27FC236}">
                <a16:creationId xmlns:a16="http://schemas.microsoft.com/office/drawing/2014/main" id="{6E9BE703-909E-5241-9BBA-C297628AC501}"/>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88D2EBDD-455D-2B4A-B38A-2B79B6327D55}"/>
              </a:ext>
            </a:extLst>
          </p:cNvPr>
          <p:cNvSpPr>
            <a:spLocks noGrp="1"/>
          </p:cNvSpPr>
          <p:nvPr>
            <p:ph type="sldNum" sz="quarter" idx="12"/>
          </p:nvPr>
        </p:nvSpPr>
        <p:spPr/>
        <p:txBody>
          <a:bodyPr/>
          <a:lstStyle/>
          <a:p>
            <a:fld id="{7E8AFECB-488C-4862-A863-69DB259C81CD}" type="slidenum">
              <a:rPr lang="en-AU" smtClean="0"/>
              <a:t>48</a:t>
            </a:fld>
            <a:endParaRPr lang="en-AU"/>
          </a:p>
        </p:txBody>
      </p:sp>
      <p:sp>
        <p:nvSpPr>
          <p:cNvPr id="7" name="Content Placeholder 6">
            <a:extLst>
              <a:ext uri="{FF2B5EF4-FFF2-40B4-BE49-F238E27FC236}">
                <a16:creationId xmlns:a16="http://schemas.microsoft.com/office/drawing/2014/main" id="{30AB2355-87F9-7248-BF05-FDD047A516E5}"/>
              </a:ext>
            </a:extLst>
          </p:cNvPr>
          <p:cNvSpPr>
            <a:spLocks noGrp="1"/>
          </p:cNvSpPr>
          <p:nvPr>
            <p:ph sz="half" idx="1"/>
          </p:nvPr>
        </p:nvSpPr>
        <p:spPr>
          <a:xfrm>
            <a:off x="457200" y="1412776"/>
            <a:ext cx="8435280" cy="4713387"/>
          </a:xfrm>
        </p:spPr>
        <p:txBody>
          <a:bodyPr/>
          <a:lstStyle/>
          <a:p>
            <a:r>
              <a:rPr lang="en-US" dirty="0"/>
              <a:t>This semester we will be trialing a new submission system in this course called </a:t>
            </a:r>
            <a:r>
              <a:rPr lang="en-US" dirty="0" err="1"/>
              <a:t>Gradescope</a:t>
            </a:r>
            <a:r>
              <a:rPr lang="en-US" dirty="0"/>
              <a:t>.  See your first practical for more information.</a:t>
            </a:r>
          </a:p>
        </p:txBody>
      </p:sp>
    </p:spTree>
    <p:extLst>
      <p:ext uri="{BB962C8B-B14F-4D97-AF65-F5344CB8AC3E}">
        <p14:creationId xmlns:p14="http://schemas.microsoft.com/office/powerpoint/2010/main" val="129069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214C-6208-D246-BFDB-F6DCDADBA6A0}"/>
              </a:ext>
            </a:extLst>
          </p:cNvPr>
          <p:cNvSpPr>
            <a:spLocks noGrp="1"/>
          </p:cNvSpPr>
          <p:nvPr>
            <p:ph type="title"/>
          </p:nvPr>
        </p:nvSpPr>
        <p:spPr/>
        <p:txBody>
          <a:bodyPr/>
          <a:lstStyle/>
          <a:p>
            <a:r>
              <a:rPr lang="en-US" dirty="0"/>
              <a:t>SVN</a:t>
            </a:r>
          </a:p>
        </p:txBody>
      </p:sp>
      <p:sp>
        <p:nvSpPr>
          <p:cNvPr id="3" name="Content Placeholder 2">
            <a:extLst>
              <a:ext uri="{FF2B5EF4-FFF2-40B4-BE49-F238E27FC236}">
                <a16:creationId xmlns:a16="http://schemas.microsoft.com/office/drawing/2014/main" id="{B9001A4C-31AE-0147-BEFA-87AEF0A7615B}"/>
              </a:ext>
            </a:extLst>
          </p:cNvPr>
          <p:cNvSpPr>
            <a:spLocks noGrp="1"/>
          </p:cNvSpPr>
          <p:nvPr>
            <p:ph idx="1"/>
          </p:nvPr>
        </p:nvSpPr>
        <p:spPr/>
        <p:txBody>
          <a:bodyPr>
            <a:normAutofit fontScale="92500" lnSpcReduction="10000"/>
          </a:bodyPr>
          <a:lstStyle/>
          <a:p>
            <a:r>
              <a:rPr lang="en-US" dirty="0"/>
              <a:t>You know what exactly the repository address of your assignment needs to be (from web-submission)</a:t>
            </a:r>
          </a:p>
          <a:p>
            <a:r>
              <a:rPr lang="en-US" dirty="0"/>
              <a:t>Use </a:t>
            </a:r>
            <a:r>
              <a:rPr lang="en-US" dirty="0" err="1"/>
              <a:t>svn</a:t>
            </a:r>
            <a:r>
              <a:rPr lang="en-US" dirty="0"/>
              <a:t> commands to make that folder </a:t>
            </a:r>
          </a:p>
          <a:p>
            <a:pPr marL="457200" lvl="1" indent="0">
              <a:buNone/>
            </a:pPr>
            <a:r>
              <a:rPr lang="en-US" dirty="0" err="1"/>
              <a:t>svn</a:t>
            </a:r>
            <a:r>
              <a:rPr lang="en-US" dirty="0"/>
              <a:t> </a:t>
            </a:r>
            <a:r>
              <a:rPr lang="en-US" dirty="0" err="1"/>
              <a:t>mkdir</a:t>
            </a:r>
            <a:r>
              <a:rPr lang="en-US" dirty="0"/>
              <a:t> </a:t>
            </a:r>
            <a:r>
              <a:rPr lang="en-US" dirty="0">
                <a:solidFill>
                  <a:schemeClr val="tx2"/>
                </a:solidFill>
              </a:rPr>
              <a:t>--parents https://version-</a:t>
            </a:r>
            <a:r>
              <a:rPr lang="en-US" dirty="0" err="1">
                <a:solidFill>
                  <a:schemeClr val="tx2"/>
                </a:solidFill>
              </a:rPr>
              <a:t>control.adelaide.edu.au</a:t>
            </a:r>
            <a:r>
              <a:rPr lang="en-US" dirty="0">
                <a:solidFill>
                  <a:schemeClr val="tx2"/>
                </a:solidFill>
              </a:rPr>
              <a:t>/</a:t>
            </a:r>
            <a:r>
              <a:rPr lang="en-US" dirty="0" err="1">
                <a:solidFill>
                  <a:schemeClr val="tx2"/>
                </a:solidFill>
              </a:rPr>
              <a:t>svn</a:t>
            </a:r>
            <a:r>
              <a:rPr lang="en-US" dirty="0">
                <a:solidFill>
                  <a:schemeClr val="tx2"/>
                </a:solidFill>
              </a:rPr>
              <a:t> /</a:t>
            </a:r>
            <a:r>
              <a:rPr lang="en-US" dirty="0" err="1">
                <a:solidFill>
                  <a:schemeClr val="tx2"/>
                </a:solidFill>
              </a:rPr>
              <a:t>aXXXXXXX</a:t>
            </a:r>
            <a:r>
              <a:rPr lang="en-US" dirty="0">
                <a:solidFill>
                  <a:schemeClr val="tx2"/>
                </a:solidFill>
              </a:rPr>
              <a:t>/what/ever/you/want </a:t>
            </a:r>
            <a:r>
              <a:rPr lang="en-US" dirty="0"/>
              <a:t>-m “must have some comments”</a:t>
            </a:r>
          </a:p>
          <a:p>
            <a:pPr lvl="1"/>
            <a:r>
              <a:rPr lang="en-US" dirty="0"/>
              <a:t>Either from your own terminal</a:t>
            </a:r>
          </a:p>
          <a:p>
            <a:pPr lvl="1"/>
            <a:r>
              <a:rPr lang="en-US" dirty="0"/>
              <a:t>Or from the server, which you connect to by </a:t>
            </a:r>
            <a:r>
              <a:rPr lang="en-US" dirty="0" err="1"/>
              <a:t>ssh</a:t>
            </a:r>
            <a:r>
              <a:rPr lang="en-US" dirty="0"/>
              <a:t>. If you have windows, use Putty (a free </a:t>
            </a:r>
            <a:r>
              <a:rPr lang="en-US" dirty="0" err="1"/>
              <a:t>ssh</a:t>
            </a:r>
            <a:r>
              <a:rPr lang="en-US" dirty="0"/>
              <a:t> client) to connect to the server through </a:t>
            </a:r>
            <a:r>
              <a:rPr lang="en-US" dirty="0" err="1"/>
              <a:t>ssh</a:t>
            </a:r>
            <a:endParaRPr lang="en-US" dirty="0"/>
          </a:p>
          <a:p>
            <a:r>
              <a:rPr lang="en-US" dirty="0"/>
              <a:t>If you don’t have a working copy, check out this folder (or one of the parents) to get a fresh working copy of that</a:t>
            </a:r>
          </a:p>
          <a:p>
            <a:pPr marL="457200" lvl="1" indent="0">
              <a:buNone/>
            </a:pPr>
            <a:r>
              <a:rPr lang="en-US" dirty="0" err="1"/>
              <a:t>svn</a:t>
            </a:r>
            <a:r>
              <a:rPr lang="en-US" dirty="0"/>
              <a:t> co </a:t>
            </a:r>
            <a:r>
              <a:rPr lang="en-US" dirty="0">
                <a:solidFill>
                  <a:schemeClr val="tx2"/>
                </a:solidFill>
              </a:rPr>
              <a:t>https://version-</a:t>
            </a:r>
            <a:r>
              <a:rPr lang="en-US" dirty="0" err="1">
                <a:solidFill>
                  <a:schemeClr val="tx2"/>
                </a:solidFill>
              </a:rPr>
              <a:t>control.adelaide.edu.au</a:t>
            </a:r>
            <a:r>
              <a:rPr lang="en-US" dirty="0">
                <a:solidFill>
                  <a:schemeClr val="tx2"/>
                </a:solidFill>
              </a:rPr>
              <a:t>/</a:t>
            </a:r>
            <a:r>
              <a:rPr lang="en-US" dirty="0" err="1">
                <a:solidFill>
                  <a:schemeClr val="tx2"/>
                </a:solidFill>
              </a:rPr>
              <a:t>svn</a:t>
            </a:r>
            <a:r>
              <a:rPr lang="en-US" dirty="0">
                <a:solidFill>
                  <a:schemeClr val="tx2"/>
                </a:solidFill>
              </a:rPr>
              <a:t> /</a:t>
            </a:r>
            <a:r>
              <a:rPr lang="en-US" dirty="0" err="1">
                <a:solidFill>
                  <a:schemeClr val="tx2"/>
                </a:solidFill>
              </a:rPr>
              <a:t>aXXXXXXX</a:t>
            </a:r>
            <a:r>
              <a:rPr lang="en-US" dirty="0">
                <a:solidFill>
                  <a:schemeClr val="tx2"/>
                </a:solidFill>
              </a:rPr>
              <a:t>/what/ever/you/want</a:t>
            </a:r>
            <a:r>
              <a:rPr lang="en-US" dirty="0"/>
              <a:t> </a:t>
            </a:r>
            <a:r>
              <a:rPr lang="en-US" dirty="0" err="1">
                <a:solidFill>
                  <a:srgbClr val="00B050"/>
                </a:solidFill>
              </a:rPr>
              <a:t>localFolderAddress</a:t>
            </a:r>
            <a:endParaRPr lang="en-US" dirty="0">
              <a:solidFill>
                <a:srgbClr val="00B050"/>
              </a:solidFill>
            </a:endParaRPr>
          </a:p>
          <a:p>
            <a:pPr lvl="1"/>
            <a:r>
              <a:rPr lang="en-US" dirty="0"/>
              <a:t>Either on your own computer</a:t>
            </a:r>
          </a:p>
          <a:p>
            <a:pPr lvl="1"/>
            <a:r>
              <a:rPr lang="en-US" dirty="0"/>
              <a:t>Or on the server (first use </a:t>
            </a:r>
            <a:r>
              <a:rPr lang="en-US" dirty="0" err="1"/>
              <a:t>ssh</a:t>
            </a:r>
            <a:r>
              <a:rPr lang="en-US" dirty="0"/>
              <a:t> to connect)</a:t>
            </a:r>
          </a:p>
        </p:txBody>
      </p:sp>
      <p:sp>
        <p:nvSpPr>
          <p:cNvPr id="4" name="Footer Placeholder 3">
            <a:extLst>
              <a:ext uri="{FF2B5EF4-FFF2-40B4-BE49-F238E27FC236}">
                <a16:creationId xmlns:a16="http://schemas.microsoft.com/office/drawing/2014/main" id="{0E95D29E-7667-ED47-A8C1-2F8215BA2D1F}"/>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12170680-27FA-C740-911F-8AE45EF0D3BD}"/>
              </a:ext>
            </a:extLst>
          </p:cNvPr>
          <p:cNvSpPr>
            <a:spLocks noGrp="1"/>
          </p:cNvSpPr>
          <p:nvPr>
            <p:ph type="sldNum" sz="quarter" idx="12"/>
          </p:nvPr>
        </p:nvSpPr>
        <p:spPr/>
        <p:txBody>
          <a:bodyPr/>
          <a:lstStyle/>
          <a:p>
            <a:fld id="{7E8AFECB-488C-4862-A863-69DB259C81CD}" type="slidenum">
              <a:rPr lang="en-AU" smtClean="0"/>
              <a:t>49</a:t>
            </a:fld>
            <a:endParaRPr lang="en-AU" dirty="0"/>
          </a:p>
        </p:txBody>
      </p:sp>
    </p:spTree>
    <p:extLst>
      <p:ext uri="{BB962C8B-B14F-4D97-AF65-F5344CB8AC3E}">
        <p14:creationId xmlns:p14="http://schemas.microsoft.com/office/powerpoint/2010/main" val="69919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sz="half" idx="1"/>
          </p:nvPr>
        </p:nvSpPr>
        <p:spPr>
          <a:xfrm>
            <a:off x="466878" y="1369848"/>
            <a:ext cx="4462649" cy="3045858"/>
          </a:xfrm>
        </p:spPr>
        <p:txBody>
          <a:bodyPr>
            <a:normAutofit fontScale="85000" lnSpcReduction="10000"/>
          </a:bodyPr>
          <a:lstStyle/>
          <a:p>
            <a:pPr marL="0" indent="0">
              <a:buNone/>
            </a:pPr>
            <a:r>
              <a:rPr lang="en-US" dirty="0"/>
              <a:t>Dr Cheryl Pope</a:t>
            </a:r>
          </a:p>
          <a:p>
            <a:pPr marL="0" indent="0">
              <a:buNone/>
            </a:pPr>
            <a:r>
              <a:rPr lang="en-US" dirty="0"/>
              <a:t>Lecturer (weeks 1-5) &amp; Course Coordinator</a:t>
            </a:r>
          </a:p>
          <a:p>
            <a:pPr marL="0" indent="0">
              <a:buNone/>
            </a:pPr>
            <a:endParaRPr lang="en-US" dirty="0"/>
          </a:p>
          <a:p>
            <a:pPr marL="0" indent="0">
              <a:buNone/>
            </a:pPr>
            <a:endParaRPr lang="en-US" dirty="0"/>
          </a:p>
          <a:p>
            <a:pPr marL="0" indent="0">
              <a:buNone/>
            </a:pPr>
            <a:endParaRPr lang="en-US" dirty="0"/>
          </a:p>
          <a:p>
            <a:pPr marL="0" indent="0">
              <a:buNone/>
            </a:pPr>
            <a:r>
              <a:rPr lang="en-US" dirty="0"/>
              <a:t>Dr </a:t>
            </a:r>
            <a:r>
              <a:rPr lang="en-US" dirty="0" err="1"/>
              <a:t>Chitchanok</a:t>
            </a:r>
            <a:r>
              <a:rPr lang="en-US" dirty="0"/>
              <a:t> </a:t>
            </a:r>
            <a:r>
              <a:rPr lang="en-US" dirty="0" err="1"/>
              <a:t>Chuengsatiansup</a:t>
            </a:r>
            <a:endParaRPr lang="en-US" dirty="0"/>
          </a:p>
          <a:p>
            <a:pPr marL="0" indent="0">
              <a:buNone/>
            </a:pPr>
            <a:r>
              <a:rPr lang="en-US" dirty="0"/>
              <a:t>Lecturer (weeks 6-12)</a:t>
            </a:r>
          </a:p>
          <a:p>
            <a:pPr marL="0" indent="0">
              <a:buNone/>
            </a:pPr>
            <a:endParaRPr lang="en-US" dirty="0"/>
          </a:p>
        </p:txBody>
      </p:sp>
      <p:sp>
        <p:nvSpPr>
          <p:cNvPr id="4" name="Content Placeholder 3"/>
          <p:cNvSpPr>
            <a:spLocks noGrp="1"/>
          </p:cNvSpPr>
          <p:nvPr>
            <p:ph sz="half" idx="2"/>
          </p:nvPr>
        </p:nvSpPr>
        <p:spPr>
          <a:xfrm>
            <a:off x="466879" y="4252729"/>
            <a:ext cx="6745757" cy="1846319"/>
          </a:xfrm>
        </p:spPr>
        <p:txBody>
          <a:bodyPr>
            <a:normAutofit fontScale="85000" lnSpcReduction="10000"/>
          </a:bodyPr>
          <a:lstStyle/>
          <a:p>
            <a:pPr marL="0" indent="0">
              <a:buNone/>
            </a:pPr>
            <a:endParaRPr lang="en-US" dirty="0"/>
          </a:p>
          <a:p>
            <a:pPr marL="0" indent="0">
              <a:buNone/>
            </a:pPr>
            <a:endParaRPr lang="en-US" dirty="0"/>
          </a:p>
          <a:p>
            <a:pPr marL="0" indent="0">
              <a:buNone/>
            </a:pPr>
            <a:r>
              <a:rPr lang="en-US" dirty="0"/>
              <a:t>Practical Demonstrators / Workshop Supervisors:</a:t>
            </a:r>
          </a:p>
          <a:p>
            <a:r>
              <a:rPr lang="en-AU" dirty="0"/>
              <a:t>Ravi, Matthew, </a:t>
            </a:r>
            <a:r>
              <a:rPr lang="en-AU" dirty="0" err="1"/>
              <a:t>Sree</a:t>
            </a:r>
            <a:r>
              <a:rPr lang="en-AU" dirty="0"/>
              <a:t>, April, Josh</a:t>
            </a:r>
          </a:p>
          <a:p>
            <a:r>
              <a:rPr lang="en-AU" dirty="0"/>
              <a:t>Available </a:t>
            </a:r>
            <a:r>
              <a:rPr lang="en-AU" b="1" dirty="0"/>
              <a:t>only</a:t>
            </a:r>
            <a:r>
              <a:rPr lang="en-AU" dirty="0"/>
              <a:t> during scheduled practical sessions.</a:t>
            </a:r>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5</a:t>
            </a:fld>
            <a:endParaRPr lang="en-AU" dirty="0"/>
          </a:p>
        </p:txBody>
      </p:sp>
      <p:sp>
        <p:nvSpPr>
          <p:cNvPr id="8" name="Content Placeholder 3"/>
          <p:cNvSpPr txBox="1">
            <a:spLocks/>
          </p:cNvSpPr>
          <p:nvPr/>
        </p:nvSpPr>
        <p:spPr>
          <a:xfrm>
            <a:off x="4211960" y="3765856"/>
            <a:ext cx="4302968"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AU" dirty="0"/>
          </a:p>
        </p:txBody>
      </p:sp>
      <p:pic>
        <p:nvPicPr>
          <p:cNvPr id="9" name="Picture 8" descr="A person with long hair smiling&#10;&#10;Description automatically generated with medium confidence">
            <a:extLst>
              <a:ext uri="{FF2B5EF4-FFF2-40B4-BE49-F238E27FC236}">
                <a16:creationId xmlns:a16="http://schemas.microsoft.com/office/drawing/2014/main" id="{78709E31-A39D-2843-9777-2E82CE3D95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9292" y="416174"/>
            <a:ext cx="1515065" cy="2404865"/>
          </a:xfrm>
          <a:prstGeom prst="rect">
            <a:avLst/>
          </a:prstGeom>
        </p:spPr>
      </p:pic>
      <p:pic>
        <p:nvPicPr>
          <p:cNvPr id="2050" name="Picture 2">
            <a:extLst>
              <a:ext uri="{FF2B5EF4-FFF2-40B4-BE49-F238E27FC236}">
                <a16:creationId xmlns:a16="http://schemas.microsoft.com/office/drawing/2014/main" id="{11D7A935-182F-4543-BBA6-E11FCD875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189" y="1601229"/>
            <a:ext cx="1722064" cy="258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214C-6208-D246-BFDB-F6DCDADBA6A0}"/>
              </a:ext>
            </a:extLst>
          </p:cNvPr>
          <p:cNvSpPr>
            <a:spLocks noGrp="1"/>
          </p:cNvSpPr>
          <p:nvPr>
            <p:ph type="title"/>
          </p:nvPr>
        </p:nvSpPr>
        <p:spPr/>
        <p:txBody>
          <a:bodyPr/>
          <a:lstStyle/>
          <a:p>
            <a:r>
              <a:rPr lang="en-US" dirty="0"/>
              <a:t>SVN</a:t>
            </a:r>
          </a:p>
        </p:txBody>
      </p:sp>
      <p:sp>
        <p:nvSpPr>
          <p:cNvPr id="3" name="Content Placeholder 2">
            <a:extLst>
              <a:ext uri="{FF2B5EF4-FFF2-40B4-BE49-F238E27FC236}">
                <a16:creationId xmlns:a16="http://schemas.microsoft.com/office/drawing/2014/main" id="{B9001A4C-31AE-0147-BEFA-87AEF0A7615B}"/>
              </a:ext>
            </a:extLst>
          </p:cNvPr>
          <p:cNvSpPr>
            <a:spLocks noGrp="1"/>
          </p:cNvSpPr>
          <p:nvPr>
            <p:ph idx="1"/>
          </p:nvPr>
        </p:nvSpPr>
        <p:spPr>
          <a:xfrm>
            <a:off x="457200" y="1412776"/>
            <a:ext cx="8229600" cy="5035475"/>
          </a:xfrm>
        </p:spPr>
        <p:txBody>
          <a:bodyPr>
            <a:normAutofit/>
          </a:bodyPr>
          <a:lstStyle/>
          <a:p>
            <a:r>
              <a:rPr lang="en-US" dirty="0"/>
              <a:t>If you already have a working copy of one of the parent folders, </a:t>
            </a:r>
          </a:p>
          <a:p>
            <a:pPr lvl="1"/>
            <a:r>
              <a:rPr lang="en-US" dirty="0"/>
              <a:t>Either make the assignment folder(s) locally and add them by </a:t>
            </a:r>
            <a:r>
              <a:rPr lang="en-US" dirty="0" err="1"/>
              <a:t>svn</a:t>
            </a:r>
            <a:r>
              <a:rPr lang="en-US" dirty="0"/>
              <a:t> commands</a:t>
            </a:r>
          </a:p>
          <a:p>
            <a:pPr lvl="2"/>
            <a:r>
              <a:rPr lang="en-US" dirty="0"/>
              <a:t>cd </a:t>
            </a:r>
            <a:r>
              <a:rPr lang="en-US" dirty="0" err="1"/>
              <a:t>ExistingParentFolder</a:t>
            </a:r>
            <a:endParaRPr lang="en-US" dirty="0"/>
          </a:p>
          <a:p>
            <a:pPr lvl="2"/>
            <a:r>
              <a:rPr lang="en-US" dirty="0" err="1"/>
              <a:t>svn</a:t>
            </a:r>
            <a:r>
              <a:rPr lang="en-US" dirty="0"/>
              <a:t> add </a:t>
            </a:r>
            <a:r>
              <a:rPr lang="en-US" dirty="0" err="1"/>
              <a:t>NewFolderName</a:t>
            </a:r>
            <a:endParaRPr lang="en-US" dirty="0"/>
          </a:p>
          <a:p>
            <a:pPr lvl="2"/>
            <a:r>
              <a:rPr lang="en-US" dirty="0" err="1"/>
              <a:t>svn</a:t>
            </a:r>
            <a:r>
              <a:rPr lang="en-US" dirty="0"/>
              <a:t> ci –m “comments”</a:t>
            </a:r>
          </a:p>
          <a:p>
            <a:pPr lvl="1"/>
            <a:r>
              <a:rPr lang="en-US" dirty="0"/>
              <a:t>Or use </a:t>
            </a:r>
            <a:r>
              <a:rPr lang="en-US" dirty="0" err="1"/>
              <a:t>svn</a:t>
            </a:r>
            <a:r>
              <a:rPr lang="en-US" dirty="0"/>
              <a:t> commands to make that folder(s) on the server</a:t>
            </a:r>
          </a:p>
          <a:p>
            <a:pPr lvl="2"/>
            <a:r>
              <a:rPr lang="en-US" dirty="0"/>
              <a:t>Then update your working copy folder. You will see the new directory in that </a:t>
            </a:r>
          </a:p>
          <a:p>
            <a:pPr lvl="3"/>
            <a:r>
              <a:rPr lang="en-US" dirty="0"/>
              <a:t>cd </a:t>
            </a:r>
            <a:r>
              <a:rPr lang="en-US" dirty="0" err="1"/>
              <a:t>ExistingParentFolder</a:t>
            </a:r>
            <a:endParaRPr lang="en-US" dirty="0"/>
          </a:p>
          <a:p>
            <a:pPr lvl="3"/>
            <a:r>
              <a:rPr lang="en-US" dirty="0" err="1"/>
              <a:t>svn</a:t>
            </a:r>
            <a:r>
              <a:rPr lang="en-US" dirty="0"/>
              <a:t> update</a:t>
            </a:r>
          </a:p>
          <a:p>
            <a:r>
              <a:rPr lang="en-US" dirty="0"/>
              <a:t>Try not to have more than one working copy. </a:t>
            </a:r>
          </a:p>
          <a:p>
            <a:endParaRPr lang="en-US" dirty="0"/>
          </a:p>
          <a:p>
            <a:pPr lvl="2"/>
            <a:endParaRPr lang="en-US" dirty="0"/>
          </a:p>
        </p:txBody>
      </p:sp>
      <p:sp>
        <p:nvSpPr>
          <p:cNvPr id="4" name="Footer Placeholder 3">
            <a:extLst>
              <a:ext uri="{FF2B5EF4-FFF2-40B4-BE49-F238E27FC236}">
                <a16:creationId xmlns:a16="http://schemas.microsoft.com/office/drawing/2014/main" id="{0E95D29E-7667-ED47-A8C1-2F8215BA2D1F}"/>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12170680-27FA-C740-911F-8AE45EF0D3BD}"/>
              </a:ext>
            </a:extLst>
          </p:cNvPr>
          <p:cNvSpPr>
            <a:spLocks noGrp="1"/>
          </p:cNvSpPr>
          <p:nvPr>
            <p:ph type="sldNum" sz="quarter" idx="12"/>
          </p:nvPr>
        </p:nvSpPr>
        <p:spPr/>
        <p:txBody>
          <a:bodyPr/>
          <a:lstStyle/>
          <a:p>
            <a:fld id="{7E8AFECB-488C-4862-A863-69DB259C81CD}" type="slidenum">
              <a:rPr lang="en-AU" smtClean="0"/>
              <a:t>50</a:t>
            </a:fld>
            <a:endParaRPr lang="en-AU" dirty="0"/>
          </a:p>
        </p:txBody>
      </p:sp>
    </p:spTree>
    <p:extLst>
      <p:ext uri="{BB962C8B-B14F-4D97-AF65-F5344CB8AC3E}">
        <p14:creationId xmlns:p14="http://schemas.microsoft.com/office/powerpoint/2010/main" val="1831616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50D-3EB2-E141-AE14-CAFB9140C29A}"/>
              </a:ext>
            </a:extLst>
          </p:cNvPr>
          <p:cNvSpPr>
            <a:spLocks noGrp="1"/>
          </p:cNvSpPr>
          <p:nvPr>
            <p:ph type="title"/>
          </p:nvPr>
        </p:nvSpPr>
        <p:spPr/>
        <p:txBody>
          <a:bodyPr/>
          <a:lstStyle/>
          <a:p>
            <a:r>
              <a:rPr lang="en-US" dirty="0"/>
              <a:t>Code on the server</a:t>
            </a:r>
          </a:p>
        </p:txBody>
      </p:sp>
      <p:sp>
        <p:nvSpPr>
          <p:cNvPr id="3" name="Content Placeholder 2">
            <a:extLst>
              <a:ext uri="{FF2B5EF4-FFF2-40B4-BE49-F238E27FC236}">
                <a16:creationId xmlns:a16="http://schemas.microsoft.com/office/drawing/2014/main" id="{2E9833C1-8E95-E64D-8180-EE7F8F5CCE72}"/>
              </a:ext>
            </a:extLst>
          </p:cNvPr>
          <p:cNvSpPr>
            <a:spLocks noGrp="1"/>
          </p:cNvSpPr>
          <p:nvPr>
            <p:ph idx="1"/>
          </p:nvPr>
        </p:nvSpPr>
        <p:spPr/>
        <p:txBody>
          <a:bodyPr/>
          <a:lstStyle/>
          <a:p>
            <a:r>
              <a:rPr lang="en-US" dirty="0"/>
              <a:t>If your working copy is on the server</a:t>
            </a:r>
          </a:p>
          <a:p>
            <a:pPr lvl="1"/>
            <a:r>
              <a:rPr lang="en-US" dirty="0" err="1"/>
              <a:t>ssh</a:t>
            </a:r>
            <a:r>
              <a:rPr lang="en-US" dirty="0"/>
              <a:t> to server each time you want to work on it</a:t>
            </a:r>
          </a:p>
          <a:p>
            <a:pPr lvl="1"/>
            <a:r>
              <a:rPr lang="en-US" dirty="0"/>
              <a:t>Go to your working copy folder</a:t>
            </a:r>
          </a:p>
          <a:p>
            <a:pPr lvl="1"/>
            <a:r>
              <a:rPr lang="en-US" dirty="0"/>
              <a:t>Use vim (or any other terminal-based text editor):</a:t>
            </a:r>
            <a:br>
              <a:rPr lang="en-US" dirty="0"/>
            </a:br>
            <a:r>
              <a:rPr lang="en-US" dirty="0"/>
              <a:t>vim </a:t>
            </a:r>
            <a:r>
              <a:rPr lang="en-US" dirty="0" err="1"/>
              <a:t>main.cpp</a:t>
            </a:r>
            <a:endParaRPr lang="en-US" dirty="0"/>
          </a:p>
          <a:p>
            <a:pPr lvl="1"/>
            <a:r>
              <a:rPr lang="en-US" dirty="0"/>
              <a:t>g++ -Wall </a:t>
            </a:r>
            <a:r>
              <a:rPr lang="en-US" dirty="0" err="1"/>
              <a:t>main.cpp</a:t>
            </a:r>
            <a:endParaRPr lang="en-US" dirty="0"/>
          </a:p>
          <a:p>
            <a:pPr lvl="1"/>
            <a:r>
              <a:rPr lang="en-US" dirty="0"/>
              <a:t>./</a:t>
            </a:r>
            <a:r>
              <a:rPr lang="en-US" dirty="0" err="1"/>
              <a:t>a.out</a:t>
            </a:r>
            <a:r>
              <a:rPr lang="en-US" dirty="0"/>
              <a:t> </a:t>
            </a:r>
          </a:p>
        </p:txBody>
      </p:sp>
      <p:sp>
        <p:nvSpPr>
          <p:cNvPr id="4" name="Footer Placeholder 3">
            <a:extLst>
              <a:ext uri="{FF2B5EF4-FFF2-40B4-BE49-F238E27FC236}">
                <a16:creationId xmlns:a16="http://schemas.microsoft.com/office/drawing/2014/main" id="{B443EA2A-1299-0E42-8EC2-248115A1AA4A}"/>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34A7077B-3D5A-9C43-838F-FDA762B1AD1E}"/>
              </a:ext>
            </a:extLst>
          </p:cNvPr>
          <p:cNvSpPr>
            <a:spLocks noGrp="1"/>
          </p:cNvSpPr>
          <p:nvPr>
            <p:ph type="sldNum" sz="quarter" idx="12"/>
          </p:nvPr>
        </p:nvSpPr>
        <p:spPr/>
        <p:txBody>
          <a:bodyPr/>
          <a:lstStyle/>
          <a:p>
            <a:fld id="{7E8AFECB-488C-4862-A863-69DB259C81CD}" type="slidenum">
              <a:rPr lang="en-AU" smtClean="0"/>
              <a:t>51</a:t>
            </a:fld>
            <a:endParaRPr lang="en-AU" dirty="0"/>
          </a:p>
        </p:txBody>
      </p:sp>
    </p:spTree>
    <p:extLst>
      <p:ext uri="{BB962C8B-B14F-4D97-AF65-F5344CB8AC3E}">
        <p14:creationId xmlns:p14="http://schemas.microsoft.com/office/powerpoint/2010/main" val="1569193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next?</a:t>
            </a:r>
          </a:p>
        </p:txBody>
      </p:sp>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52</a:t>
            </a:fld>
            <a:endParaRPr lang="en-AU" dirty="0"/>
          </a:p>
        </p:txBody>
      </p:sp>
      <p:sp>
        <p:nvSpPr>
          <p:cNvPr id="2" name="Text Placeholder 1"/>
          <p:cNvSpPr>
            <a:spLocks noGrp="1"/>
          </p:cNvSpPr>
          <p:nvPr>
            <p:ph type="body" idx="1"/>
          </p:nvPr>
        </p:nvSpPr>
        <p:spPr/>
        <p:txBody>
          <a:bodyPr/>
          <a:lstStyle/>
          <a:p>
            <a:endParaRPr lang="en-AU"/>
          </a:p>
        </p:txBody>
      </p:sp>
    </p:spTree>
    <p:extLst>
      <p:ext uri="{BB962C8B-B14F-4D97-AF65-F5344CB8AC3E}">
        <p14:creationId xmlns:p14="http://schemas.microsoft.com/office/powerpoint/2010/main" val="70042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3798-A73E-6C4B-92DE-DDADAD7CF4B7}"/>
              </a:ext>
            </a:extLst>
          </p:cNvPr>
          <p:cNvSpPr>
            <a:spLocks noGrp="1"/>
          </p:cNvSpPr>
          <p:nvPr>
            <p:ph type="title"/>
          </p:nvPr>
        </p:nvSpPr>
        <p:spPr/>
        <p:txBody>
          <a:bodyPr>
            <a:normAutofit fontScale="90000"/>
          </a:bodyPr>
          <a:lstStyle/>
          <a:p>
            <a:r>
              <a:rPr lang="en-US" dirty="0"/>
              <a:t>Week 1 – all materials in Week 1 module</a:t>
            </a:r>
          </a:p>
        </p:txBody>
      </p:sp>
      <p:sp>
        <p:nvSpPr>
          <p:cNvPr id="3" name="Content Placeholder 2">
            <a:extLst>
              <a:ext uri="{FF2B5EF4-FFF2-40B4-BE49-F238E27FC236}">
                <a16:creationId xmlns:a16="http://schemas.microsoft.com/office/drawing/2014/main" id="{E34D92C1-94B3-E24A-9B97-8995F39E04CF}"/>
              </a:ext>
            </a:extLst>
          </p:cNvPr>
          <p:cNvSpPr>
            <a:spLocks noGrp="1"/>
          </p:cNvSpPr>
          <p:nvPr>
            <p:ph idx="1"/>
          </p:nvPr>
        </p:nvSpPr>
        <p:spPr/>
        <p:txBody>
          <a:bodyPr/>
          <a:lstStyle/>
          <a:p>
            <a:r>
              <a:rPr lang="en-US" dirty="0"/>
              <a:t>Lecture Monday</a:t>
            </a:r>
          </a:p>
          <a:p>
            <a:pPr lvl="1"/>
            <a:r>
              <a:rPr lang="en-US" dirty="0"/>
              <a:t>Course Intro  </a:t>
            </a:r>
            <a:r>
              <a:rPr lang="en-US" dirty="0">
                <a:solidFill>
                  <a:srgbClr val="00B050"/>
                </a:solidFill>
              </a:rPr>
              <a:t>DONE</a:t>
            </a:r>
          </a:p>
          <a:p>
            <a:r>
              <a:rPr lang="en-US" dirty="0"/>
              <a:t>Lecture on Tuesday &amp; Friday</a:t>
            </a:r>
          </a:p>
          <a:p>
            <a:pPr lvl="1"/>
            <a:r>
              <a:rPr lang="en-US" dirty="0"/>
              <a:t>Designing abstract data types</a:t>
            </a:r>
          </a:p>
          <a:p>
            <a:r>
              <a:rPr lang="en-US" dirty="0"/>
              <a:t>If you plan to work from home, set up your laptop (info in practical 1 sheet)</a:t>
            </a:r>
          </a:p>
          <a:p>
            <a:r>
              <a:rPr lang="en-US" dirty="0"/>
              <a:t>First practical session </a:t>
            </a:r>
          </a:p>
          <a:p>
            <a:pPr lvl="1"/>
            <a:r>
              <a:rPr lang="en-US" dirty="0"/>
              <a:t>Work through the practical sheet.  </a:t>
            </a:r>
          </a:p>
          <a:p>
            <a:pPr lvl="1"/>
            <a:r>
              <a:rPr lang="en-US" dirty="0"/>
              <a:t>You may want to bring your laptop if you have </a:t>
            </a:r>
            <a:r>
              <a:rPr lang="en-US"/>
              <a:t>any questions</a:t>
            </a:r>
            <a:endParaRPr lang="en-US" dirty="0"/>
          </a:p>
        </p:txBody>
      </p:sp>
      <p:sp>
        <p:nvSpPr>
          <p:cNvPr id="4" name="Footer Placeholder 3">
            <a:extLst>
              <a:ext uri="{FF2B5EF4-FFF2-40B4-BE49-F238E27FC236}">
                <a16:creationId xmlns:a16="http://schemas.microsoft.com/office/drawing/2014/main" id="{CE297188-FD4C-8640-9B8F-33883D7E6E00}"/>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5408DB58-5F7E-1044-92E4-03BA3F9D4BB6}"/>
              </a:ext>
            </a:extLst>
          </p:cNvPr>
          <p:cNvSpPr>
            <a:spLocks noGrp="1"/>
          </p:cNvSpPr>
          <p:nvPr>
            <p:ph type="sldNum" sz="quarter" idx="12"/>
          </p:nvPr>
        </p:nvSpPr>
        <p:spPr/>
        <p:txBody>
          <a:bodyPr/>
          <a:lstStyle/>
          <a:p>
            <a:fld id="{7E8AFECB-488C-4862-A863-69DB259C81CD}" type="slidenum">
              <a:rPr lang="en-AU" smtClean="0"/>
              <a:t>53</a:t>
            </a:fld>
            <a:endParaRPr lang="en-AU" dirty="0"/>
          </a:p>
        </p:txBody>
      </p:sp>
    </p:spTree>
    <p:extLst>
      <p:ext uri="{BB962C8B-B14F-4D97-AF65-F5344CB8AC3E}">
        <p14:creationId xmlns:p14="http://schemas.microsoft.com/office/powerpoint/2010/main" val="1855704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560" y="2780928"/>
            <a:ext cx="7379097" cy="1362075"/>
          </a:xfrm>
        </p:spPr>
        <p:txBody>
          <a:bodyPr/>
          <a:lstStyle/>
          <a:p>
            <a:endParaRPr lang="en-US" dirty="0"/>
          </a:p>
        </p:txBody>
      </p:sp>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54</a:t>
            </a:fld>
            <a:endParaRPr lang="en-AU" dirty="0"/>
          </a:p>
        </p:txBody>
      </p:sp>
    </p:spTree>
    <p:extLst>
      <p:ext uri="{BB962C8B-B14F-4D97-AF65-F5344CB8AC3E}">
        <p14:creationId xmlns:p14="http://schemas.microsoft.com/office/powerpoint/2010/main" val="21587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Course Organisation</a:t>
            </a:r>
          </a:p>
        </p:txBody>
      </p:sp>
      <p:sp>
        <p:nvSpPr>
          <p:cNvPr id="3" name="Content Placeholder 2"/>
          <p:cNvSpPr>
            <a:spLocks noGrp="1"/>
          </p:cNvSpPr>
          <p:nvPr>
            <p:ph sz="half" idx="1"/>
          </p:nvPr>
        </p:nvSpPr>
        <p:spPr>
          <a:xfrm>
            <a:off x="457200" y="1412776"/>
            <a:ext cx="7931224" cy="4713387"/>
          </a:xfrm>
        </p:spPr>
        <p:txBody>
          <a:bodyPr>
            <a:normAutofit/>
          </a:bodyPr>
          <a:lstStyle/>
          <a:p>
            <a:pPr lvl="1"/>
            <a:r>
              <a:rPr lang="en-AU" b="1" dirty="0"/>
              <a:t>How the course is structured: </a:t>
            </a:r>
          </a:p>
          <a:p>
            <a:pPr lvl="2"/>
            <a:r>
              <a:rPr lang="en-AU" dirty="0"/>
              <a:t>Three hours of lectures (will include practice/examples) per week</a:t>
            </a:r>
          </a:p>
          <a:p>
            <a:pPr lvl="2"/>
            <a:r>
              <a:rPr lang="en-AU" dirty="0"/>
              <a:t>1 x 2 hour practical sessions every week.</a:t>
            </a:r>
          </a:p>
          <a:p>
            <a:pPr lvl="2"/>
            <a:r>
              <a:rPr lang="en-AU" dirty="0"/>
              <a:t>1 x 1 hour workshop every fortnight</a:t>
            </a:r>
          </a:p>
          <a:p>
            <a:pPr marL="0" indent="0">
              <a:buNone/>
            </a:pP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6</a:t>
            </a:fld>
            <a:endParaRPr lang="en-AU" dirty="0"/>
          </a:p>
        </p:txBody>
      </p:sp>
      <p:pic>
        <p:nvPicPr>
          <p:cNvPr id="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9556" y="3453197"/>
            <a:ext cx="2152644" cy="26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444208" y="3769469"/>
            <a:ext cx="2252936" cy="1200329"/>
          </a:xfrm>
          <a:prstGeom prst="rect">
            <a:avLst/>
          </a:prstGeom>
          <a:noFill/>
        </p:spPr>
        <p:txBody>
          <a:bodyPr wrap="square" rtlCol="0">
            <a:spAutoFit/>
          </a:bodyPr>
          <a:lstStyle/>
          <a:p>
            <a:r>
              <a:rPr lang="en-US" dirty="0"/>
              <a:t>Walter </a:t>
            </a:r>
            <a:r>
              <a:rPr lang="en-US" dirty="0" err="1"/>
              <a:t>Savitch</a:t>
            </a:r>
            <a:r>
              <a:rPr lang="en-US" dirty="0"/>
              <a:t>: </a:t>
            </a:r>
            <a:r>
              <a:rPr lang="en-US" b="1" i="1" dirty="0"/>
              <a:t>Problem Solving in C++</a:t>
            </a:r>
          </a:p>
          <a:p>
            <a:r>
              <a:rPr lang="en-US" dirty="0"/>
              <a:t>10th Global Edition</a:t>
            </a:r>
          </a:p>
        </p:txBody>
      </p:sp>
      <p:sp>
        <p:nvSpPr>
          <p:cNvPr id="9" name="Flowchart: Alternate Process 16"/>
          <p:cNvSpPr>
            <a:spLocks noChangeArrowheads="1"/>
          </p:cNvSpPr>
          <p:nvPr/>
        </p:nvSpPr>
        <p:spPr bwMode="auto">
          <a:xfrm>
            <a:off x="2203284" y="4745210"/>
            <a:ext cx="1388319" cy="427578"/>
          </a:xfrm>
          <a:prstGeom prst="flowChartAlternateProcess">
            <a:avLst/>
          </a:prstGeom>
          <a:solidFill>
            <a:schemeClr val="accent1"/>
          </a:solidFill>
          <a:ln w="25400" cap="flat" cmpd="sng">
            <a:solidFill>
              <a:srgbClr val="395E8A"/>
            </a:solidFill>
            <a:miter lim="800000"/>
            <a:headEnd/>
            <a:tailEnd/>
          </a:ln>
        </p:spPr>
        <p:txBody>
          <a:bodyPr anchor="ctr"/>
          <a:lstStyle/>
          <a:p>
            <a:pPr algn="ctr"/>
            <a:r>
              <a:rPr lang="x-none" altLang="zh-CN" sz="2000">
                <a:solidFill>
                  <a:srgbClr val="E6E6E6"/>
                </a:solidFill>
              </a:rPr>
              <a:t>Practicals</a:t>
            </a:r>
          </a:p>
        </p:txBody>
      </p:sp>
      <p:sp>
        <p:nvSpPr>
          <p:cNvPr id="10" name="Flowchart: Alternate Process 14"/>
          <p:cNvSpPr>
            <a:spLocks noChangeArrowheads="1"/>
          </p:cNvSpPr>
          <p:nvPr/>
        </p:nvSpPr>
        <p:spPr bwMode="auto">
          <a:xfrm>
            <a:off x="1438469" y="3210686"/>
            <a:ext cx="1216323" cy="485022"/>
          </a:xfrm>
          <a:prstGeom prst="flowChartAlternateProcess">
            <a:avLst/>
          </a:prstGeom>
          <a:solidFill>
            <a:schemeClr val="accent1"/>
          </a:solidFill>
          <a:ln w="25400" cap="flat" cmpd="sng">
            <a:solidFill>
              <a:srgbClr val="395E8A"/>
            </a:solidFill>
            <a:miter lim="800000"/>
            <a:headEnd/>
            <a:tailEnd/>
          </a:ln>
        </p:spPr>
        <p:txBody>
          <a:bodyPr anchor="ctr"/>
          <a:lstStyle/>
          <a:p>
            <a:pPr algn="ctr"/>
            <a:r>
              <a:rPr lang="x-none" altLang="zh-CN" sz="2000">
                <a:solidFill>
                  <a:srgbClr val="E6E6E6"/>
                </a:solidFill>
              </a:rPr>
              <a:t>Lectures</a:t>
            </a:r>
          </a:p>
        </p:txBody>
      </p:sp>
      <p:sp>
        <p:nvSpPr>
          <p:cNvPr id="11" name="TextBox 31"/>
          <p:cNvSpPr>
            <a:spLocks noChangeArrowheads="1"/>
          </p:cNvSpPr>
          <p:nvPr/>
        </p:nvSpPr>
        <p:spPr bwMode="auto">
          <a:xfrm>
            <a:off x="-54678" y="3797562"/>
            <a:ext cx="18645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x-none" altLang="zh-CN" sz="1600" b="1" u="sng">
                <a:solidFill>
                  <a:srgbClr val="101010"/>
                </a:solidFill>
                <a:latin typeface="Calibri" charset="0"/>
                <a:ea typeface="Calibri" charset="0"/>
                <a:cs typeface="Calibri" charset="0"/>
                <a:sym typeface="Calibri" charset="0"/>
              </a:rPr>
              <a:t>Understand </a:t>
            </a:r>
            <a:r>
              <a:rPr lang="x-none" altLang="zh-CN" sz="1600" b="1">
                <a:solidFill>
                  <a:srgbClr val="101010"/>
                </a:solidFill>
                <a:latin typeface="Calibri" charset="0"/>
                <a:ea typeface="Calibri" charset="0"/>
                <a:cs typeface="Calibri" charset="0"/>
                <a:sym typeface="Calibri" charset="0"/>
              </a:rPr>
              <a:t>theory to answer questions</a:t>
            </a:r>
          </a:p>
        </p:txBody>
      </p:sp>
      <p:sp>
        <p:nvSpPr>
          <p:cNvPr id="17" name="TextBox 32"/>
          <p:cNvSpPr>
            <a:spLocks noChangeArrowheads="1"/>
          </p:cNvSpPr>
          <p:nvPr/>
        </p:nvSpPr>
        <p:spPr bwMode="auto">
          <a:xfrm>
            <a:off x="2715295" y="3807943"/>
            <a:ext cx="17921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AU" altLang="zh-CN" sz="1600" b="1" u="sng" dirty="0">
                <a:solidFill>
                  <a:srgbClr val="101010"/>
                </a:solidFill>
                <a:latin typeface="Calibri" charset="0"/>
                <a:ea typeface="Calibri" charset="0"/>
                <a:cs typeface="Calibri" charset="0"/>
                <a:sym typeface="Calibri" charset="0"/>
              </a:rPr>
              <a:t>Use</a:t>
            </a:r>
            <a:r>
              <a:rPr lang="x-none" altLang="zh-CN" sz="1600" b="1">
                <a:solidFill>
                  <a:srgbClr val="101010"/>
                </a:solidFill>
                <a:latin typeface="Calibri" charset="0"/>
                <a:ea typeface="Calibri" charset="0"/>
                <a:cs typeface="Calibri" charset="0"/>
                <a:sym typeface="Calibri" charset="0"/>
              </a:rPr>
              <a:t> theory to implement solutions</a:t>
            </a:r>
          </a:p>
        </p:txBody>
      </p:sp>
      <p:cxnSp>
        <p:nvCxnSpPr>
          <p:cNvPr id="19" name="Straight Arrow Connector 18"/>
          <p:cNvCxnSpPr>
            <a:cxnSpLocks/>
          </p:cNvCxnSpPr>
          <p:nvPr/>
        </p:nvCxnSpPr>
        <p:spPr>
          <a:xfrm flipH="1">
            <a:off x="1691680" y="3695708"/>
            <a:ext cx="354950" cy="105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Alternate Process 16">
            <a:extLst>
              <a:ext uri="{FF2B5EF4-FFF2-40B4-BE49-F238E27FC236}">
                <a16:creationId xmlns:a16="http://schemas.microsoft.com/office/drawing/2014/main" id="{CC3FBA66-FE05-1846-81ED-59B60089933F}"/>
              </a:ext>
            </a:extLst>
          </p:cNvPr>
          <p:cNvSpPr>
            <a:spLocks noChangeArrowheads="1"/>
          </p:cNvSpPr>
          <p:nvPr/>
        </p:nvSpPr>
        <p:spPr bwMode="auto">
          <a:xfrm>
            <a:off x="422662" y="4751177"/>
            <a:ext cx="1388319" cy="427578"/>
          </a:xfrm>
          <a:prstGeom prst="flowChartAlternateProcess">
            <a:avLst/>
          </a:prstGeom>
          <a:solidFill>
            <a:schemeClr val="accent1"/>
          </a:solidFill>
          <a:ln w="25400" cap="flat" cmpd="sng">
            <a:solidFill>
              <a:srgbClr val="395E8A"/>
            </a:solidFill>
            <a:miter lim="800000"/>
            <a:headEnd/>
            <a:tailEnd/>
          </a:ln>
        </p:spPr>
        <p:txBody>
          <a:bodyPr anchor="ctr"/>
          <a:lstStyle/>
          <a:p>
            <a:pPr algn="ctr"/>
            <a:r>
              <a:rPr lang="en-AU" altLang="zh-CN" sz="2000" dirty="0">
                <a:solidFill>
                  <a:srgbClr val="E6E6E6"/>
                </a:solidFill>
              </a:rPr>
              <a:t>Workshops</a:t>
            </a:r>
            <a:endParaRPr lang="x-none" altLang="zh-CN" sz="2000">
              <a:solidFill>
                <a:srgbClr val="E6E6E6"/>
              </a:solidFill>
            </a:endParaRPr>
          </a:p>
        </p:txBody>
      </p:sp>
      <p:cxnSp>
        <p:nvCxnSpPr>
          <p:cNvPr id="15" name="Straight Arrow Connector 14">
            <a:extLst>
              <a:ext uri="{FF2B5EF4-FFF2-40B4-BE49-F238E27FC236}">
                <a16:creationId xmlns:a16="http://schemas.microsoft.com/office/drawing/2014/main" id="{5F5E5460-36C2-0740-A75A-B855FDBF482E}"/>
              </a:ext>
            </a:extLst>
          </p:cNvPr>
          <p:cNvCxnSpPr>
            <a:cxnSpLocks/>
            <a:stCxn id="10" idx="2"/>
          </p:cNvCxnSpPr>
          <p:nvPr/>
        </p:nvCxnSpPr>
        <p:spPr>
          <a:xfrm>
            <a:off x="2046631" y="3695708"/>
            <a:ext cx="473920" cy="104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89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5F5A-361C-3A47-B657-EEDA50CD94C1}"/>
              </a:ext>
            </a:extLst>
          </p:cNvPr>
          <p:cNvSpPr>
            <a:spLocks noGrp="1"/>
          </p:cNvSpPr>
          <p:nvPr>
            <p:ph type="title"/>
          </p:nvPr>
        </p:nvSpPr>
        <p:spPr>
          <a:xfrm>
            <a:off x="518982" y="240927"/>
            <a:ext cx="8063850" cy="809895"/>
          </a:xfrm>
        </p:spPr>
        <p:txBody>
          <a:bodyPr/>
          <a:lstStyle/>
          <a:p>
            <a:r>
              <a:rPr lang="en-US" dirty="0"/>
              <a:t>Covid-19 precautions</a:t>
            </a:r>
          </a:p>
        </p:txBody>
      </p:sp>
      <p:sp>
        <p:nvSpPr>
          <p:cNvPr id="3" name="Content Placeholder 2">
            <a:extLst>
              <a:ext uri="{FF2B5EF4-FFF2-40B4-BE49-F238E27FC236}">
                <a16:creationId xmlns:a16="http://schemas.microsoft.com/office/drawing/2014/main" id="{550BE22A-720D-0744-A624-34706B452286}"/>
              </a:ext>
            </a:extLst>
          </p:cNvPr>
          <p:cNvSpPr>
            <a:spLocks noGrp="1"/>
          </p:cNvSpPr>
          <p:nvPr>
            <p:ph idx="1"/>
          </p:nvPr>
        </p:nvSpPr>
        <p:spPr>
          <a:xfrm>
            <a:off x="399515" y="1163320"/>
            <a:ext cx="5275948" cy="4898457"/>
          </a:xfrm>
        </p:spPr>
        <p:txBody>
          <a:bodyPr>
            <a:normAutofit fontScale="62500" lnSpcReduction="20000"/>
          </a:bodyPr>
          <a:lstStyle/>
          <a:p>
            <a:pPr marL="342854" indent="-342854">
              <a:lnSpc>
                <a:spcPct val="120000"/>
              </a:lnSpc>
              <a:spcBef>
                <a:spcPts val="450"/>
              </a:spcBef>
            </a:pPr>
            <a:r>
              <a:rPr lang="en-AU" b="0" dirty="0">
                <a:latin typeface="Arial" panose="020B0604020202020204" pitchFamily="34" charset="0"/>
                <a:cs typeface="Arial" panose="020B0604020202020204" pitchFamily="34" charset="0"/>
              </a:rPr>
              <a:t>Lectures</a:t>
            </a:r>
          </a:p>
          <a:p>
            <a:pPr marL="742904" lvl="1" indent="-342854">
              <a:lnSpc>
                <a:spcPct val="120000"/>
              </a:lnSpc>
              <a:spcBef>
                <a:spcPts val="450"/>
              </a:spcBef>
            </a:pPr>
            <a:r>
              <a:rPr lang="en-AU" b="0" dirty="0">
                <a:latin typeface="Arial" panose="020B0604020202020204" pitchFamily="34" charset="0"/>
                <a:cs typeface="Arial" panose="020B0604020202020204" pitchFamily="34" charset="0"/>
              </a:rPr>
              <a:t>Live streamed through Echo 360 at scheduled time with live Q&amp;A</a:t>
            </a:r>
          </a:p>
          <a:p>
            <a:pPr marL="742904" lvl="1" indent="-342854">
              <a:lnSpc>
                <a:spcPct val="120000"/>
              </a:lnSpc>
              <a:spcBef>
                <a:spcPts val="450"/>
              </a:spcBef>
            </a:pPr>
            <a:r>
              <a:rPr lang="en-AU" dirty="0">
                <a:latin typeface="Arial" panose="020B0604020202020204" pitchFamily="34" charset="0"/>
                <a:cs typeface="Arial" panose="020B0604020202020204" pitchFamily="34" charset="0"/>
              </a:rPr>
              <a:t>Recording available after</a:t>
            </a:r>
            <a:endParaRPr lang="en-AU" b="0" dirty="0">
              <a:latin typeface="Arial" panose="020B0604020202020204" pitchFamily="34" charset="0"/>
              <a:cs typeface="Arial" panose="020B0604020202020204" pitchFamily="34" charset="0"/>
            </a:endParaRPr>
          </a:p>
          <a:p>
            <a:pPr marL="342854" indent="-342854">
              <a:lnSpc>
                <a:spcPct val="120000"/>
              </a:lnSpc>
              <a:spcBef>
                <a:spcPts val="450"/>
              </a:spcBef>
            </a:pPr>
            <a:r>
              <a:rPr lang="en-AU" b="0" dirty="0"/>
              <a:t>Workshops</a:t>
            </a:r>
          </a:p>
          <a:p>
            <a:pPr marL="742904" lvl="1" indent="-342854">
              <a:lnSpc>
                <a:spcPct val="120000"/>
              </a:lnSpc>
              <a:spcBef>
                <a:spcPts val="450"/>
              </a:spcBef>
            </a:pPr>
            <a:r>
              <a:rPr lang="en-AU" dirty="0"/>
              <a:t>Wear masks if able</a:t>
            </a:r>
          </a:p>
          <a:p>
            <a:pPr marL="742904" lvl="1" indent="-342854">
              <a:lnSpc>
                <a:spcPct val="120000"/>
              </a:lnSpc>
              <a:spcBef>
                <a:spcPts val="450"/>
              </a:spcBef>
            </a:pPr>
            <a:r>
              <a:rPr lang="en-AU" b="0" dirty="0"/>
              <a:t>Hand </a:t>
            </a:r>
            <a:r>
              <a:rPr lang="en-AU" b="0" dirty="0" err="1"/>
              <a:t>hygeine</a:t>
            </a:r>
            <a:endParaRPr lang="en-AU" b="0" dirty="0"/>
          </a:p>
          <a:p>
            <a:pPr marL="342854" indent="-342854">
              <a:lnSpc>
                <a:spcPct val="120000"/>
              </a:lnSpc>
              <a:spcBef>
                <a:spcPts val="450"/>
              </a:spcBef>
            </a:pPr>
            <a:r>
              <a:rPr lang="en-AU" b="0" dirty="0"/>
              <a:t>Practicals</a:t>
            </a:r>
          </a:p>
          <a:p>
            <a:pPr marL="742904" lvl="1" indent="-342854">
              <a:lnSpc>
                <a:spcPct val="120000"/>
              </a:lnSpc>
              <a:spcBef>
                <a:spcPts val="450"/>
              </a:spcBef>
            </a:pPr>
            <a:r>
              <a:rPr lang="en-AU" dirty="0"/>
              <a:t>Clean mouse/keyboards before/after use</a:t>
            </a:r>
          </a:p>
          <a:p>
            <a:pPr marL="742904" lvl="1" indent="-342854">
              <a:lnSpc>
                <a:spcPct val="120000"/>
              </a:lnSpc>
              <a:spcBef>
                <a:spcPts val="450"/>
              </a:spcBef>
            </a:pPr>
            <a:r>
              <a:rPr lang="en-AU" b="0" dirty="0"/>
              <a:t>Wear masks if able</a:t>
            </a:r>
          </a:p>
          <a:p>
            <a:pPr marL="342854" indent="-342854">
              <a:lnSpc>
                <a:spcPct val="120000"/>
              </a:lnSpc>
              <a:spcBef>
                <a:spcPts val="450"/>
              </a:spcBef>
            </a:pPr>
            <a:endParaRPr lang="en-AU" dirty="0"/>
          </a:p>
          <a:p>
            <a:pPr marL="342854" indent="-342854">
              <a:lnSpc>
                <a:spcPct val="120000"/>
              </a:lnSpc>
              <a:spcBef>
                <a:spcPts val="450"/>
              </a:spcBef>
            </a:pPr>
            <a:r>
              <a:rPr lang="en-AU" b="0" dirty="0"/>
              <a:t>If you are unwell DO NOT come in to campus</a:t>
            </a:r>
          </a:p>
          <a:p>
            <a:pPr marL="742904" lvl="1" indent="-342854">
              <a:lnSpc>
                <a:spcPct val="120000"/>
              </a:lnSpc>
              <a:spcBef>
                <a:spcPts val="450"/>
              </a:spcBef>
            </a:pPr>
            <a:r>
              <a:rPr lang="en-AU" dirty="0"/>
              <a:t>You can join one of the online workshop or practical sessions </a:t>
            </a:r>
          </a:p>
          <a:p>
            <a:pPr marL="742904" lvl="1" indent="-342854">
              <a:lnSpc>
                <a:spcPct val="120000"/>
              </a:lnSpc>
              <a:spcBef>
                <a:spcPts val="450"/>
              </a:spcBef>
            </a:pPr>
            <a:r>
              <a:rPr lang="en-AU" b="0" dirty="0"/>
              <a:t>Asynchronous options for completing workshop/practical work</a:t>
            </a:r>
          </a:p>
          <a:p>
            <a:pPr marL="1142954" lvl="2" indent="-342854">
              <a:lnSpc>
                <a:spcPct val="120000"/>
              </a:lnSpc>
              <a:spcBef>
                <a:spcPts val="450"/>
              </a:spcBef>
            </a:pPr>
            <a:r>
              <a:rPr lang="en-AU" b="0" dirty="0"/>
              <a:t>Piazza board discussion with peers</a:t>
            </a:r>
          </a:p>
          <a:p>
            <a:pPr marL="1142954" lvl="2" indent="-342854">
              <a:lnSpc>
                <a:spcPct val="120000"/>
              </a:lnSpc>
              <a:spcBef>
                <a:spcPts val="450"/>
              </a:spcBef>
            </a:pPr>
            <a:r>
              <a:rPr lang="en-AU" dirty="0"/>
              <a:t>Details in practical/workshop sheets</a:t>
            </a:r>
            <a:endParaRPr lang="en-AU" b="0" dirty="0"/>
          </a:p>
        </p:txBody>
      </p:sp>
      <p:sp>
        <p:nvSpPr>
          <p:cNvPr id="4" name="Footer Placeholder 3">
            <a:extLst>
              <a:ext uri="{FF2B5EF4-FFF2-40B4-BE49-F238E27FC236}">
                <a16:creationId xmlns:a16="http://schemas.microsoft.com/office/drawing/2014/main" id="{83F811A7-A873-3749-8AD4-E3CBE8346793}"/>
              </a:ext>
            </a:extLst>
          </p:cNvPr>
          <p:cNvSpPr>
            <a:spLocks noGrp="1"/>
          </p:cNvSpPr>
          <p:nvPr>
            <p:ph type="ftr" sz="quarter" idx="11"/>
          </p:nvPr>
        </p:nvSpPr>
        <p:spPr/>
        <p:txBody>
          <a:bodyPr/>
          <a:lstStyle/>
          <a:p>
            <a:r>
              <a:rPr lang="en-US"/>
              <a:t>The University of Adelaide</a:t>
            </a:r>
            <a:endParaRPr lang="en-US" dirty="0"/>
          </a:p>
        </p:txBody>
      </p:sp>
      <p:sp>
        <p:nvSpPr>
          <p:cNvPr id="5" name="Slide Number Placeholder 4">
            <a:extLst>
              <a:ext uri="{FF2B5EF4-FFF2-40B4-BE49-F238E27FC236}">
                <a16:creationId xmlns:a16="http://schemas.microsoft.com/office/drawing/2014/main" id="{22BC060F-3ED7-4649-BD3B-D649448931BF}"/>
              </a:ext>
            </a:extLst>
          </p:cNvPr>
          <p:cNvSpPr>
            <a:spLocks noGrp="1"/>
          </p:cNvSpPr>
          <p:nvPr>
            <p:ph type="sldNum" sz="quarter" idx="12"/>
          </p:nvPr>
        </p:nvSpPr>
        <p:spPr/>
        <p:txBody>
          <a:bodyPr/>
          <a:lstStyle/>
          <a:p>
            <a:r>
              <a:rPr lang="en-US"/>
              <a:t>Slide </a:t>
            </a:r>
            <a:fld id="{D902FE81-C05A-FB4E-B374-FDEE4BFE83C1}" type="slidenum">
              <a:rPr lang="en-US" smtClean="0"/>
              <a:t>7</a:t>
            </a:fld>
            <a:endParaRPr lang="en-US" dirty="0"/>
          </a:p>
        </p:txBody>
      </p:sp>
      <p:pic>
        <p:nvPicPr>
          <p:cNvPr id="7" name="Picture 6">
            <a:extLst>
              <a:ext uri="{FF2B5EF4-FFF2-40B4-BE49-F238E27FC236}">
                <a16:creationId xmlns:a16="http://schemas.microsoft.com/office/drawing/2014/main" id="{BEF97B2F-626D-204E-8370-41A450C8AA91}"/>
              </a:ext>
            </a:extLst>
          </p:cNvPr>
          <p:cNvPicPr>
            <a:picLocks noChangeAspect="1"/>
          </p:cNvPicPr>
          <p:nvPr/>
        </p:nvPicPr>
        <p:blipFill>
          <a:blip r:embed="rId3"/>
          <a:stretch>
            <a:fillRect/>
          </a:stretch>
        </p:blipFill>
        <p:spPr>
          <a:xfrm>
            <a:off x="6096449" y="44624"/>
            <a:ext cx="2237393" cy="2237393"/>
          </a:xfrm>
          <a:prstGeom prst="rect">
            <a:avLst/>
          </a:prstGeom>
        </p:spPr>
      </p:pic>
      <p:pic>
        <p:nvPicPr>
          <p:cNvPr id="9" name="Picture 2" descr="https://www.sahealth.sa.gov.au/wps/wcm/connect/977d4faa-ba76-4afd-93e9-72475373b584/Capture.JPG?MOD=AJPERES&amp;CACHEID=ROOTWORKSPACE-977d4faa-ba76-4afd-93e9-72475373b584-mG-oHev">
            <a:extLst>
              <a:ext uri="{FF2B5EF4-FFF2-40B4-BE49-F238E27FC236}">
                <a16:creationId xmlns:a16="http://schemas.microsoft.com/office/drawing/2014/main" id="{A6C1CE4A-BD2C-BA41-98DD-2759F20FD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222" y="2494996"/>
            <a:ext cx="2777848" cy="3953255"/>
          </a:xfrm>
          <a:prstGeom prst="rect">
            <a:avLst/>
          </a:prstGeom>
          <a:noFill/>
          <a:ln>
            <a:solidFill>
              <a:srgbClr val="102535"/>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91FB-05FE-8D4B-A98F-33398F0FB675}"/>
              </a:ext>
            </a:extLst>
          </p:cNvPr>
          <p:cNvSpPr>
            <a:spLocks noGrp="1"/>
          </p:cNvSpPr>
          <p:nvPr>
            <p:ph type="title"/>
          </p:nvPr>
        </p:nvSpPr>
        <p:spPr/>
        <p:txBody>
          <a:bodyPr/>
          <a:lstStyle/>
          <a:p>
            <a:r>
              <a:rPr lang="en-US" dirty="0"/>
              <a:t>On campus or remote?</a:t>
            </a:r>
          </a:p>
        </p:txBody>
      </p:sp>
      <p:sp>
        <p:nvSpPr>
          <p:cNvPr id="3" name="Content Placeholder 2">
            <a:extLst>
              <a:ext uri="{FF2B5EF4-FFF2-40B4-BE49-F238E27FC236}">
                <a16:creationId xmlns:a16="http://schemas.microsoft.com/office/drawing/2014/main" id="{6FB879F0-251C-5E43-84A5-A3A4278C74F2}"/>
              </a:ext>
            </a:extLst>
          </p:cNvPr>
          <p:cNvSpPr>
            <a:spLocks noGrp="1"/>
          </p:cNvSpPr>
          <p:nvPr>
            <p:ph idx="1"/>
          </p:nvPr>
        </p:nvSpPr>
        <p:spPr>
          <a:xfrm>
            <a:off x="457200" y="4055842"/>
            <a:ext cx="8147248" cy="2070321"/>
          </a:xfrm>
        </p:spPr>
        <p:txBody>
          <a:bodyPr/>
          <a:lstStyle/>
          <a:p>
            <a:r>
              <a:rPr lang="en-US" dirty="0"/>
              <a:t>The assessments, activities and schedule is identical whether you are on campus or remote.</a:t>
            </a:r>
          </a:p>
          <a:p>
            <a:r>
              <a:rPr lang="en-US" dirty="0"/>
              <a:t>The only difference is that if you are remote, you will be enrolled in the online workshop and practical session which is held in Zoom.</a:t>
            </a:r>
          </a:p>
        </p:txBody>
      </p:sp>
      <p:sp>
        <p:nvSpPr>
          <p:cNvPr id="4" name="Footer Placeholder 3">
            <a:extLst>
              <a:ext uri="{FF2B5EF4-FFF2-40B4-BE49-F238E27FC236}">
                <a16:creationId xmlns:a16="http://schemas.microsoft.com/office/drawing/2014/main" id="{6A04E1D0-B70E-D04A-8421-0B38ACDF1ADD}"/>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658D7954-1EAC-254E-98A7-39E4DD83D55F}"/>
              </a:ext>
            </a:extLst>
          </p:cNvPr>
          <p:cNvSpPr>
            <a:spLocks noGrp="1"/>
          </p:cNvSpPr>
          <p:nvPr>
            <p:ph type="sldNum" sz="quarter" idx="12"/>
          </p:nvPr>
        </p:nvSpPr>
        <p:spPr/>
        <p:txBody>
          <a:bodyPr/>
          <a:lstStyle/>
          <a:p>
            <a:fld id="{7E8AFECB-488C-4862-A863-69DB259C81CD}" type="slidenum">
              <a:rPr lang="en-AU" smtClean="0"/>
              <a:t>8</a:t>
            </a:fld>
            <a:endParaRPr lang="en-AU" dirty="0"/>
          </a:p>
        </p:txBody>
      </p:sp>
      <p:pic>
        <p:nvPicPr>
          <p:cNvPr id="6" name="Picture 5">
            <a:extLst>
              <a:ext uri="{FF2B5EF4-FFF2-40B4-BE49-F238E27FC236}">
                <a16:creationId xmlns:a16="http://schemas.microsoft.com/office/drawing/2014/main" id="{30B6F038-975E-3548-8277-83067CA8DA7B}"/>
              </a:ext>
            </a:extLst>
          </p:cNvPr>
          <p:cNvPicPr>
            <a:picLocks noChangeAspect="1"/>
          </p:cNvPicPr>
          <p:nvPr/>
        </p:nvPicPr>
        <p:blipFill>
          <a:blip r:embed="rId3"/>
          <a:stretch>
            <a:fillRect/>
          </a:stretch>
        </p:blipFill>
        <p:spPr>
          <a:xfrm>
            <a:off x="1259632" y="1214664"/>
            <a:ext cx="6511348" cy="2779698"/>
          </a:xfrm>
          <a:prstGeom prst="rect">
            <a:avLst/>
          </a:prstGeom>
        </p:spPr>
      </p:pic>
    </p:spTree>
    <p:extLst>
      <p:ext uri="{BB962C8B-B14F-4D97-AF65-F5344CB8AC3E}">
        <p14:creationId xmlns:p14="http://schemas.microsoft.com/office/powerpoint/2010/main" val="375677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B6A4-CBE3-5344-8003-17B534A30E4D}"/>
              </a:ext>
            </a:extLst>
          </p:cNvPr>
          <p:cNvSpPr>
            <a:spLocks noGrp="1"/>
          </p:cNvSpPr>
          <p:nvPr>
            <p:ph type="title"/>
          </p:nvPr>
        </p:nvSpPr>
        <p:spPr/>
        <p:txBody>
          <a:bodyPr/>
          <a:lstStyle/>
          <a:p>
            <a:r>
              <a:rPr lang="en-US" dirty="0"/>
              <a:t>Where to find information and get help</a:t>
            </a:r>
          </a:p>
        </p:txBody>
      </p:sp>
      <p:sp>
        <p:nvSpPr>
          <p:cNvPr id="3" name="Content Placeholder 2">
            <a:extLst>
              <a:ext uri="{FF2B5EF4-FFF2-40B4-BE49-F238E27FC236}">
                <a16:creationId xmlns:a16="http://schemas.microsoft.com/office/drawing/2014/main" id="{F7752DB6-7CB2-454D-BF92-026E51AAD77D}"/>
              </a:ext>
            </a:extLst>
          </p:cNvPr>
          <p:cNvSpPr>
            <a:spLocks noGrp="1"/>
          </p:cNvSpPr>
          <p:nvPr>
            <p:ph sz="half" idx="1"/>
          </p:nvPr>
        </p:nvSpPr>
        <p:spPr>
          <a:xfrm>
            <a:off x="457200" y="1412776"/>
            <a:ext cx="8229600" cy="4713387"/>
          </a:xfrm>
        </p:spPr>
        <p:txBody>
          <a:bodyPr>
            <a:normAutofit lnSpcReduction="10000"/>
          </a:bodyPr>
          <a:lstStyle/>
          <a:p>
            <a:r>
              <a:rPr lang="en-AU" dirty="0"/>
              <a:t>The Course Information module in </a:t>
            </a:r>
            <a:r>
              <a:rPr lang="en-AU" dirty="0" err="1"/>
              <a:t>MyUni</a:t>
            </a:r>
            <a:r>
              <a:rPr lang="en-AU" dirty="0"/>
              <a:t> contains links to all the important course information</a:t>
            </a:r>
          </a:p>
          <a:p>
            <a:endParaRPr lang="en-AU" dirty="0"/>
          </a:p>
          <a:p>
            <a:endParaRPr lang="en-AU" dirty="0"/>
          </a:p>
          <a:p>
            <a:endParaRPr lang="en-AU" dirty="0"/>
          </a:p>
          <a:p>
            <a:endParaRPr lang="en-AU" dirty="0"/>
          </a:p>
          <a:p>
            <a:endParaRPr lang="en-AU" dirty="0"/>
          </a:p>
          <a:p>
            <a:endParaRPr lang="en-AU" dirty="0"/>
          </a:p>
          <a:p>
            <a:endParaRPr lang="en-AU" dirty="0"/>
          </a:p>
          <a:p>
            <a:r>
              <a:rPr lang="en-US" dirty="0"/>
              <a:t>If you have any questions regarding this course and cannot find the answer in there ask on the Piazza discussion board. </a:t>
            </a:r>
          </a:p>
          <a:p>
            <a:pPr marL="0" indent="0">
              <a:buNone/>
            </a:pPr>
            <a:endParaRPr lang="en-AU" dirty="0"/>
          </a:p>
          <a:p>
            <a:endParaRPr lang="en-US" dirty="0"/>
          </a:p>
        </p:txBody>
      </p:sp>
      <p:sp>
        <p:nvSpPr>
          <p:cNvPr id="5" name="Footer Placeholder 4">
            <a:extLst>
              <a:ext uri="{FF2B5EF4-FFF2-40B4-BE49-F238E27FC236}">
                <a16:creationId xmlns:a16="http://schemas.microsoft.com/office/drawing/2014/main" id="{69B0446A-2520-8242-AC9D-62A234E0E317}"/>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51A2DFA2-E88E-CD4B-86C5-3A8FEF418BDD}"/>
              </a:ext>
            </a:extLst>
          </p:cNvPr>
          <p:cNvSpPr>
            <a:spLocks noGrp="1"/>
          </p:cNvSpPr>
          <p:nvPr>
            <p:ph type="sldNum" sz="quarter" idx="12"/>
          </p:nvPr>
        </p:nvSpPr>
        <p:spPr/>
        <p:txBody>
          <a:bodyPr/>
          <a:lstStyle/>
          <a:p>
            <a:fld id="{7E8AFECB-488C-4862-A863-69DB259C81CD}" type="slidenum">
              <a:rPr lang="en-AU" smtClean="0"/>
              <a:t>9</a:t>
            </a:fld>
            <a:endParaRPr lang="en-AU"/>
          </a:p>
        </p:txBody>
      </p:sp>
      <p:pic>
        <p:nvPicPr>
          <p:cNvPr id="7" name="Picture 6" descr="A screenshot of a cell phone&#10;&#10;Description automatically generated">
            <a:extLst>
              <a:ext uri="{FF2B5EF4-FFF2-40B4-BE49-F238E27FC236}">
                <a16:creationId xmlns:a16="http://schemas.microsoft.com/office/drawing/2014/main" id="{1640F766-229E-CF40-8678-0F79270CA3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178991"/>
            <a:ext cx="7920880" cy="2738811"/>
          </a:xfrm>
          <a:prstGeom prst="rect">
            <a:avLst/>
          </a:prstGeom>
        </p:spPr>
      </p:pic>
    </p:spTree>
    <p:extLst>
      <p:ext uri="{BB962C8B-B14F-4D97-AF65-F5344CB8AC3E}">
        <p14:creationId xmlns:p14="http://schemas.microsoft.com/office/powerpoint/2010/main" val="36325691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23197</TotalTime>
  <Words>4002</Words>
  <Application>Microsoft Office PowerPoint</Application>
  <PresentationFormat>On-screen Show (4:3)</PresentationFormat>
  <Paragraphs>445</Paragraphs>
  <Slides>54</Slides>
  <Notes>18</Notes>
  <HiddenSlides>28</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54</vt:i4>
      </vt:variant>
    </vt:vector>
  </HeadingPairs>
  <TitlesOfParts>
    <vt:vector size="60" baseType="lpstr">
      <vt:lpstr>Arial</vt:lpstr>
      <vt:lpstr>Calibri</vt:lpstr>
      <vt:lpstr>Georgia</vt:lpstr>
      <vt:lpstr>Wingdings 2</vt:lpstr>
      <vt:lpstr>UoA_PPT2</vt:lpstr>
      <vt:lpstr>file:///localhost/Users/tj/Downloads/Macintosh%20HD:Users:jnick:Admin:2010:Mark.docx!OLE_LINK1</vt:lpstr>
      <vt:lpstr>COMP SCI 2103/7103 Algorithm Design &amp; Data Structure  Lecture 1 - Course Profile and Assessment Information</vt:lpstr>
      <vt:lpstr>Welcome</vt:lpstr>
      <vt:lpstr>Pre-requisites</vt:lpstr>
      <vt:lpstr>Course Outline</vt:lpstr>
      <vt:lpstr>Teaching Staff</vt:lpstr>
      <vt:lpstr>Course Organisation</vt:lpstr>
      <vt:lpstr>Covid-19 precautions</vt:lpstr>
      <vt:lpstr>On campus or remote?</vt:lpstr>
      <vt:lpstr>Where to find information and get help</vt:lpstr>
      <vt:lpstr>Assessment</vt:lpstr>
      <vt:lpstr>Assessment</vt:lpstr>
      <vt:lpstr>Grades</vt:lpstr>
      <vt:lpstr>Lectures</vt:lpstr>
      <vt:lpstr>Practicals</vt:lpstr>
      <vt:lpstr>Workshops</vt:lpstr>
      <vt:lpstr>Exams</vt:lpstr>
      <vt:lpstr>Exams</vt:lpstr>
      <vt:lpstr>Late Submissions</vt:lpstr>
      <vt:lpstr>Repeating Students</vt:lpstr>
      <vt:lpstr>Modified arrangements</vt:lpstr>
      <vt:lpstr>Assignment extensions and replacement exams</vt:lpstr>
      <vt:lpstr>Assignment extensions</vt:lpstr>
      <vt:lpstr>Absence during the semester</vt:lpstr>
      <vt:lpstr>Examinations</vt:lpstr>
      <vt:lpstr>Additional assessment</vt:lpstr>
      <vt:lpstr>Replacement exams</vt:lpstr>
      <vt:lpstr>Replacement exams (cont.)</vt:lpstr>
      <vt:lpstr>Replacement exams (cont.)</vt:lpstr>
      <vt:lpstr>Additional/Replacement exam dates</vt:lpstr>
      <vt:lpstr>Academic honesty policies</vt:lpstr>
      <vt:lpstr>Academic Honesty Policies</vt:lpstr>
      <vt:lpstr>Violations of Academic Integrity policy</vt:lpstr>
      <vt:lpstr>Violations to policy</vt:lpstr>
      <vt:lpstr>Example 1</vt:lpstr>
      <vt:lpstr>Example 1</vt:lpstr>
      <vt:lpstr>Example 1</vt:lpstr>
      <vt:lpstr>Example 1</vt:lpstr>
      <vt:lpstr>Example 2</vt:lpstr>
      <vt:lpstr>Example 3</vt:lpstr>
      <vt:lpstr>Example 3</vt:lpstr>
      <vt:lpstr>Example 3</vt:lpstr>
      <vt:lpstr>Example 3</vt:lpstr>
      <vt:lpstr>Example 4</vt:lpstr>
      <vt:lpstr>Example 5</vt:lpstr>
      <vt:lpstr>Example 6</vt:lpstr>
      <vt:lpstr>How to avoid plagiarism/collusion</vt:lpstr>
      <vt:lpstr>Submission practicals / practical examinations</vt:lpstr>
      <vt:lpstr>How to Submit your Practicals</vt:lpstr>
      <vt:lpstr>SVN</vt:lpstr>
      <vt:lpstr>SVN</vt:lpstr>
      <vt:lpstr>Code on the server</vt:lpstr>
      <vt:lpstr>What next?</vt:lpstr>
      <vt:lpstr>Week 1 – all materials in Week 1 module</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Gia Bao Hoang (Student)</cp:lastModifiedBy>
  <cp:revision>247</cp:revision>
  <cp:lastPrinted>2020-03-02T23:23:43Z</cp:lastPrinted>
  <dcterms:created xsi:type="dcterms:W3CDTF">2012-09-13T03:45:37Z</dcterms:created>
  <dcterms:modified xsi:type="dcterms:W3CDTF">2022-02-28T10:46:51Z</dcterms:modified>
</cp:coreProperties>
</file>