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2" r:id="rId2"/>
    <p:sldId id="304" r:id="rId3"/>
    <p:sldId id="316" r:id="rId4"/>
    <p:sldId id="358" r:id="rId5"/>
    <p:sldId id="323" r:id="rId6"/>
    <p:sldId id="349" r:id="rId7"/>
    <p:sldId id="318" r:id="rId8"/>
    <p:sldId id="319" r:id="rId9"/>
    <p:sldId id="320" r:id="rId10"/>
    <p:sldId id="321" r:id="rId11"/>
    <p:sldId id="322" r:id="rId12"/>
    <p:sldId id="356" r:id="rId13"/>
    <p:sldId id="359" r:id="rId14"/>
    <p:sldId id="360" r:id="rId15"/>
    <p:sldId id="324" r:id="rId16"/>
    <p:sldId id="361" r:id="rId17"/>
    <p:sldId id="362" r:id="rId18"/>
    <p:sldId id="351" r:id="rId19"/>
    <p:sldId id="352" r:id="rId20"/>
    <p:sldId id="353" r:id="rId21"/>
    <p:sldId id="335" r:id="rId22"/>
    <p:sldId id="336" r:id="rId23"/>
    <p:sldId id="357" r:id="rId24"/>
    <p:sldId id="28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8" autoAdjust="0"/>
    <p:restoredTop sz="87324" autoAdjust="0"/>
  </p:normalViewPr>
  <p:slideViewPr>
    <p:cSldViewPr>
      <p:cViewPr varScale="1">
        <p:scale>
          <a:sx n="107" d="100"/>
          <a:sy n="107" d="100"/>
        </p:scale>
        <p:origin x="1736" y="168"/>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pPr/>
              <a:t>8/3/2022</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pPr/>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pPr/>
              <a:t>8/3/2022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pPr/>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Encapsulation is usually described</a:t>
            </a:r>
            <a:r>
              <a:rPr lang="en-US" baseline="0" dirty="0"/>
              <a:t> as a form of information hiding or abstraction. In C++, encapsulation can be achieved using class.</a:t>
            </a:r>
          </a:p>
          <a:p>
            <a:endParaRPr lang="en-US" baseline="0" dirty="0"/>
          </a:p>
          <a:p>
            <a:r>
              <a:rPr lang="en-US" baseline="0" dirty="0"/>
              <a:t>Benefit: secure the data from the others.</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20</a:t>
            </a:fld>
            <a:endParaRPr lang="en-AU"/>
          </a:p>
        </p:txBody>
      </p:sp>
    </p:spTree>
    <p:extLst>
      <p:ext uri="{BB962C8B-B14F-4D97-AF65-F5344CB8AC3E}">
        <p14:creationId xmlns:p14="http://schemas.microsoft.com/office/powerpoint/2010/main" val="293271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ucida Grande" charset="0"/>
                <a:sym typeface="Lucida Grande" charset="0"/>
              </a:rPr>
              <a:t>Basically, the object that you call code on might be overloading the name, or overriding the name (to be explained later), so you don’t know which version of the code is actually going to be called until the program is running</a:t>
            </a:r>
          </a:p>
          <a:p>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22</a:t>
            </a:fld>
            <a:endParaRPr lang="en-AU"/>
          </a:p>
        </p:txBody>
      </p:sp>
    </p:spTree>
    <p:extLst>
      <p:ext uri="{BB962C8B-B14F-4D97-AF65-F5344CB8AC3E}">
        <p14:creationId xmlns:p14="http://schemas.microsoft.com/office/powerpoint/2010/main" val="339207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24</a:t>
            </a:fld>
            <a:endParaRPr lang="en-AU"/>
          </a:p>
        </p:txBody>
      </p:sp>
    </p:spTree>
    <p:extLst>
      <p:ext uri="{BB962C8B-B14F-4D97-AF65-F5344CB8AC3E}">
        <p14:creationId xmlns:p14="http://schemas.microsoft.com/office/powerpoint/2010/main" val="312579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Designing</a:t>
            </a:r>
            <a:r>
              <a:rPr lang="en-US" baseline="0" dirty="0"/>
              <a:t> a program is often a difficult task. There is no complete set of rules and no algorithms to tell you how to write programs.</a:t>
            </a:r>
          </a:p>
          <a:p>
            <a:endParaRPr lang="en-US" baseline="0" dirty="0"/>
          </a:p>
          <a:p>
            <a:r>
              <a:rPr lang="en-US" baseline="0" dirty="0"/>
              <a:t>Program design is a creative process.</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a:p>
        </p:txBody>
      </p:sp>
    </p:spTree>
    <p:extLst>
      <p:ext uri="{BB962C8B-B14F-4D97-AF65-F5344CB8AC3E}">
        <p14:creationId xmlns:p14="http://schemas.microsoft.com/office/powerpoint/2010/main" val="267521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Can construct a library of code functions, separate tasks, makes debugging easier, version control simpler, compile once use many times.</a:t>
            </a:r>
          </a:p>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You can construct your own elements that work like the pre-defined libraries.</a:t>
            </a:r>
          </a:p>
          <a:p>
            <a:pPr>
              <a:spcBef>
                <a:spcPts val="3200"/>
              </a:spcBef>
            </a:pPr>
            <a:r>
              <a:rPr lang="en-US" altLang="x-none" sz="1200" dirty="0">
                <a:solidFill>
                  <a:srgbClr val="646461"/>
                </a:solidFill>
                <a:latin typeface="Helvetica Neue" charset="0"/>
                <a:ea typeface="Helvetica Neue" charset="0"/>
                <a:cs typeface="Helvetica Neue" charset="0"/>
                <a:sym typeface="Helvetica Neue" charset="0"/>
              </a:rPr>
              <a:t>Can also separate declaration and implementation - which completes data hiding.</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3</a:t>
            </a:fld>
            <a:endParaRPr lang="en-AU"/>
          </a:p>
        </p:txBody>
      </p:sp>
    </p:spTree>
    <p:extLst>
      <p:ext uri="{BB962C8B-B14F-4D97-AF65-F5344CB8AC3E}">
        <p14:creationId xmlns:p14="http://schemas.microsoft.com/office/powerpoint/2010/main" val="323083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7</a:t>
            </a:fld>
            <a:endParaRPr lang="en-AU"/>
          </a:p>
        </p:txBody>
      </p:sp>
    </p:spTree>
    <p:extLst>
      <p:ext uri="{BB962C8B-B14F-4D97-AF65-F5344CB8AC3E}">
        <p14:creationId xmlns:p14="http://schemas.microsoft.com/office/powerpoint/2010/main" val="372471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9</a:t>
            </a:fld>
            <a:endParaRPr lang="en-AU"/>
          </a:p>
        </p:txBody>
      </p:sp>
    </p:spTree>
    <p:extLst>
      <p:ext uri="{BB962C8B-B14F-4D97-AF65-F5344CB8AC3E}">
        <p14:creationId xmlns:p14="http://schemas.microsoft.com/office/powerpoint/2010/main" val="27046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10</a:t>
            </a:fld>
            <a:endParaRPr lang="en-AU"/>
          </a:p>
        </p:txBody>
      </p:sp>
    </p:spTree>
    <p:extLst>
      <p:ext uri="{BB962C8B-B14F-4D97-AF65-F5344CB8AC3E}">
        <p14:creationId xmlns:p14="http://schemas.microsoft.com/office/powerpoint/2010/main" val="384302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ea typeface="Lucida Grande" charset="0"/>
                <a:cs typeface="Lucida Grande" charset="0"/>
                <a:sym typeface="Lucida Grande" charset="0"/>
              </a:rPr>
              <a:t>Technically, the use of “” is used to say ‘You’ll find this wherever programmer-defined header files are kept’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x-none" sz="1200" dirty="0">
              <a:latin typeface="Lucida Grande" charset="0"/>
              <a:ea typeface="Lucida Grande" charset="0"/>
              <a:cs typeface="Lucida Grande" charset="0"/>
              <a:sym typeface="Lucida Grande"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x-none" sz="1200" dirty="0">
                <a:latin typeface="Lucida Grande" charset="0"/>
                <a:ea typeface="Lucida Grande" charset="0"/>
                <a:cs typeface="Lucida Grande" charset="0"/>
                <a:sym typeface="Lucida Grande" charset="0"/>
              </a:rPr>
              <a:t>“” first</a:t>
            </a:r>
            <a:r>
              <a:rPr lang="en-US" altLang="x-none" sz="1200" baseline="0" dirty="0">
                <a:latin typeface="Lucida Grande" charset="0"/>
                <a:ea typeface="Lucida Grande" charset="0"/>
                <a:cs typeface="Lucida Grande" charset="0"/>
                <a:sym typeface="Lucida Grande" charset="0"/>
              </a:rPr>
              <a:t> check the local directory and if doesn’t find a match </a:t>
            </a:r>
            <a:r>
              <a:rPr lang="en-US" altLang="x-none" sz="1200" baseline="0">
                <a:latin typeface="Lucida Grande" charset="0"/>
                <a:ea typeface="Lucida Grande" charset="0"/>
                <a:cs typeface="Lucida Grande" charset="0"/>
                <a:sym typeface="Lucida Grande" charset="0"/>
              </a:rPr>
              <a:t>then moves on to check the system path.</a:t>
            </a:r>
            <a:endParaRPr lang="en-US" altLang="x-none" sz="1200" dirty="0">
              <a:latin typeface="Lucida Grande" charset="0"/>
              <a:ea typeface="Lucida Grande" charset="0"/>
              <a:cs typeface="Lucida Grande" charset="0"/>
              <a:sym typeface="Lucida Grande" charset="0"/>
            </a:endParaRP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11</a:t>
            </a:fld>
            <a:endParaRPr lang="en-AU"/>
          </a:p>
        </p:txBody>
      </p:sp>
    </p:spTree>
    <p:extLst>
      <p:ext uri="{BB962C8B-B14F-4D97-AF65-F5344CB8AC3E}">
        <p14:creationId xmlns:p14="http://schemas.microsoft.com/office/powerpoint/2010/main" val="72253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15</a:t>
            </a:fld>
            <a:endParaRPr lang="en-AU"/>
          </a:p>
        </p:txBody>
      </p:sp>
    </p:spTree>
    <p:extLst>
      <p:ext uri="{BB962C8B-B14F-4D97-AF65-F5344CB8AC3E}">
        <p14:creationId xmlns:p14="http://schemas.microsoft.com/office/powerpoint/2010/main" val="423392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meaning of obsolescence is obvious.</a:t>
            </a:r>
            <a:r>
              <a:rPr lang="en-US" altLang="zh-CN" baseline="0" dirty="0"/>
              <a:t> When a program is not working as it should and cannot be fixed with a reasonable amount of effort, it should be discarded and replaced with a completely new program.</a:t>
            </a:r>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18</a:t>
            </a:fld>
            <a:endParaRPr lang="en-AU"/>
          </a:p>
        </p:txBody>
      </p:sp>
    </p:spTree>
    <p:extLst>
      <p:ext uri="{BB962C8B-B14F-4D97-AF65-F5344CB8AC3E}">
        <p14:creationId xmlns:p14="http://schemas.microsoft.com/office/powerpoint/2010/main" val="2736140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pPr/>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pPr/>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US" altLang="x-none" sz="2400" dirty="0"/>
              <a:t>Compilation </a:t>
            </a:r>
            <a:r>
              <a:rPr lang="en-AU" altLang="x-none" sz="2400" dirty="0"/>
              <a:t>&amp; Testing of Object Systems</a:t>
            </a:r>
            <a:endParaRPr lang="en-AU" sz="2200" dirty="0"/>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Where do I use it?</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The implementation of the class must include the interface file - to allow checking.</a:t>
            </a:r>
          </a:p>
          <a:p>
            <a:r>
              <a:rPr lang="en-US" altLang="x-none" b="1" dirty="0"/>
              <a:t>Wherever</a:t>
            </a:r>
            <a:r>
              <a:rPr lang="en-US" altLang="x-none" dirty="0"/>
              <a:t> you use the class, you must also include the interface file.</a:t>
            </a:r>
          </a:p>
          <a:p>
            <a:r>
              <a:rPr lang="en-US" altLang="x-none" dirty="0"/>
              <a:t>If you are not using the class, you should </a:t>
            </a:r>
            <a:r>
              <a:rPr lang="en-US" altLang="x-none" b="1" dirty="0"/>
              <a:t>NOT</a:t>
            </a:r>
            <a:r>
              <a:rPr lang="en-US" altLang="x-none" dirty="0"/>
              <a:t> include the interface file.</a:t>
            </a:r>
          </a:p>
          <a:p>
            <a:r>
              <a:rPr lang="en-US" altLang="x-none" dirty="0"/>
              <a:t>The </a:t>
            </a:r>
            <a:r>
              <a:rPr lang="en-US" altLang="x-none" b="1" dirty="0"/>
              <a:t>application file</a:t>
            </a:r>
            <a:r>
              <a:rPr lang="en-US" altLang="x-none" dirty="0"/>
              <a:t> or </a:t>
            </a:r>
            <a:r>
              <a:rPr lang="en-US" altLang="x-none" b="1" dirty="0"/>
              <a:t>driver file</a:t>
            </a:r>
            <a:r>
              <a:rPr lang="en-US" altLang="x-none" dirty="0"/>
              <a:t>, the one that contains the </a:t>
            </a:r>
            <a:r>
              <a:rPr lang="en-US" altLang="x-none" dirty="0">
                <a:solidFill>
                  <a:srgbClr val="507495"/>
                </a:solidFill>
                <a:latin typeface="Courier" charset="0"/>
                <a:ea typeface="Courier" charset="0"/>
                <a:cs typeface="Courier" charset="0"/>
                <a:sym typeface="Courier" charset="0"/>
              </a:rPr>
              <a:t>main()</a:t>
            </a:r>
            <a:r>
              <a:rPr lang="en-US" altLang="x-none" dirty="0"/>
              <a:t> method, often includes many of these as it creates most of the objects.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10</a:t>
            </a:fld>
            <a:endParaRPr lang="en-AU"/>
          </a:p>
        </p:txBody>
      </p:sp>
    </p:spTree>
    <p:extLst>
      <p:ext uri="{BB962C8B-B14F-4D97-AF65-F5344CB8AC3E}">
        <p14:creationId xmlns:p14="http://schemas.microsoft.com/office/powerpoint/2010/main" val="285852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Two ways to include s header file</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We use a well-established short-hand to tell the </a:t>
            </a:r>
            <a:br>
              <a:rPr lang="en-US" altLang="x-none" dirty="0"/>
            </a:br>
            <a:r>
              <a:rPr lang="en-US" altLang="x-none" dirty="0"/>
              <a:t>C++ compiler where to find the interface file.</a:t>
            </a:r>
          </a:p>
          <a:p>
            <a:r>
              <a:rPr lang="en-US" altLang="x-none" dirty="0"/>
              <a:t>Using “ and “ means that the header file may be found in this directory (usually):</a:t>
            </a:r>
            <a:br>
              <a:rPr lang="en-US" altLang="x-none" dirty="0"/>
            </a:br>
            <a:r>
              <a:rPr lang="en-US" altLang="x-none" dirty="0">
                <a:solidFill>
                  <a:srgbClr val="507495"/>
                </a:solidFill>
                <a:latin typeface="Courier" charset="0"/>
                <a:ea typeface="Courier" charset="0"/>
                <a:cs typeface="Courier" charset="0"/>
                <a:sym typeface="Courier" charset="0"/>
              </a:rPr>
              <a:t>#include “</a:t>
            </a:r>
            <a:r>
              <a:rPr lang="en-US" altLang="x-none" dirty="0" err="1">
                <a:solidFill>
                  <a:srgbClr val="507495"/>
                </a:solidFill>
                <a:latin typeface="Courier" charset="0"/>
                <a:ea typeface="Courier" charset="0"/>
                <a:cs typeface="Courier" charset="0"/>
                <a:sym typeface="Courier" charset="0"/>
              </a:rPr>
              <a:t>myInterface.h</a:t>
            </a:r>
            <a:r>
              <a:rPr lang="en-US" altLang="x-none" dirty="0">
                <a:solidFill>
                  <a:srgbClr val="507495"/>
                </a:solidFill>
                <a:latin typeface="Courier" charset="0"/>
                <a:ea typeface="Courier" charset="0"/>
                <a:cs typeface="Courier" charset="0"/>
                <a:sym typeface="Courier" charset="0"/>
              </a:rPr>
              <a:t>”</a:t>
            </a:r>
            <a:endParaRPr lang="en-US" altLang="x-none" dirty="0"/>
          </a:p>
          <a:p>
            <a:r>
              <a:rPr lang="en-US" altLang="x-none" dirty="0"/>
              <a:t>Using &lt; and &gt; means that the header file is stored wherever the pre-defined header files are kept:</a:t>
            </a:r>
            <a:r>
              <a:rPr lang="en-US" altLang="x-none" dirty="0">
                <a:solidFill>
                  <a:srgbClr val="507495"/>
                </a:solidFill>
                <a:latin typeface="Courier" charset="0"/>
                <a:ea typeface="Courier" charset="0"/>
                <a:cs typeface="Courier" charset="0"/>
                <a:sym typeface="Courier" charset="0"/>
              </a:rPr>
              <a:t> #include &lt;</a:t>
            </a:r>
            <a:r>
              <a:rPr lang="en-US" altLang="x-none" dirty="0" err="1">
                <a:solidFill>
                  <a:srgbClr val="507495"/>
                </a:solidFill>
                <a:latin typeface="Courier" charset="0"/>
                <a:ea typeface="Courier" charset="0"/>
                <a:cs typeface="Courier" charset="0"/>
                <a:sym typeface="Courier" charset="0"/>
              </a:rPr>
              <a:t>iostream</a:t>
            </a:r>
            <a:r>
              <a:rPr lang="en-US" altLang="x-none" dirty="0">
                <a:solidFill>
                  <a:srgbClr val="507495"/>
                </a:solidFill>
                <a:latin typeface="Courier" charset="0"/>
                <a:ea typeface="Courier" charset="0"/>
                <a:cs typeface="Courier" charset="0"/>
                <a:sym typeface="Courier" charset="0"/>
              </a:rPr>
              <a:t>&gt;</a:t>
            </a:r>
            <a:br>
              <a:rPr lang="en-US" altLang="x-none" dirty="0"/>
            </a:br>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11</a:t>
            </a:fld>
            <a:endParaRPr lang="en-AU"/>
          </a:p>
        </p:txBody>
      </p:sp>
    </p:spTree>
    <p:extLst>
      <p:ext uri="{BB962C8B-B14F-4D97-AF65-F5344CB8AC3E}">
        <p14:creationId xmlns:p14="http://schemas.microsoft.com/office/powerpoint/2010/main" val="271059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169F-7C00-2D4B-A77E-85686A27359B}"/>
              </a:ext>
            </a:extLst>
          </p:cNvPr>
          <p:cNvSpPr>
            <a:spLocks noGrp="1"/>
          </p:cNvSpPr>
          <p:nvPr>
            <p:ph type="title"/>
          </p:nvPr>
        </p:nvSpPr>
        <p:spPr>
          <a:xfrm>
            <a:off x="3059832" y="2564904"/>
            <a:ext cx="4536504" cy="850106"/>
          </a:xfrm>
        </p:spPr>
        <p:txBody>
          <a:bodyPr>
            <a:normAutofit fontScale="90000"/>
          </a:bodyPr>
          <a:lstStyle/>
          <a:p>
            <a:r>
              <a:rPr lang="en-US" dirty="0"/>
              <a:t>Build automation software – can we make the build process easier to manage?</a:t>
            </a:r>
          </a:p>
        </p:txBody>
      </p:sp>
      <p:sp>
        <p:nvSpPr>
          <p:cNvPr id="5" name="Footer Placeholder 4">
            <a:extLst>
              <a:ext uri="{FF2B5EF4-FFF2-40B4-BE49-F238E27FC236}">
                <a16:creationId xmlns:a16="http://schemas.microsoft.com/office/drawing/2014/main" id="{8F599010-1D60-4F44-9943-24F1398D32B4}"/>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C893EE26-66EC-B64F-AABA-11B9B9680A9B}"/>
              </a:ext>
            </a:extLst>
          </p:cNvPr>
          <p:cNvSpPr>
            <a:spLocks noGrp="1"/>
          </p:cNvSpPr>
          <p:nvPr>
            <p:ph type="sldNum" sz="quarter" idx="12"/>
          </p:nvPr>
        </p:nvSpPr>
        <p:spPr/>
        <p:txBody>
          <a:bodyPr/>
          <a:lstStyle/>
          <a:p>
            <a:fld id="{7E8AFECB-488C-4862-A863-69DB259C81CD}" type="slidenum">
              <a:rPr lang="en-AU" smtClean="0"/>
              <a:pPr/>
              <a:t>12</a:t>
            </a:fld>
            <a:endParaRPr lang="en-AU"/>
          </a:p>
        </p:txBody>
      </p:sp>
    </p:spTree>
    <p:extLst>
      <p:ext uri="{BB962C8B-B14F-4D97-AF65-F5344CB8AC3E}">
        <p14:creationId xmlns:p14="http://schemas.microsoft.com/office/powerpoint/2010/main" val="253163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A783-B578-0241-A1C5-A9F64F82212D}"/>
              </a:ext>
            </a:extLst>
          </p:cNvPr>
          <p:cNvSpPr>
            <a:spLocks noGrp="1"/>
          </p:cNvSpPr>
          <p:nvPr>
            <p:ph type="title"/>
          </p:nvPr>
        </p:nvSpPr>
        <p:spPr/>
        <p:txBody>
          <a:bodyPr/>
          <a:lstStyle/>
          <a:p>
            <a:r>
              <a:rPr lang="en-US" dirty="0" err="1"/>
              <a:t>makefiles</a:t>
            </a:r>
            <a:endParaRPr lang="en-US" dirty="0"/>
          </a:p>
        </p:txBody>
      </p:sp>
      <p:sp>
        <p:nvSpPr>
          <p:cNvPr id="3" name="Content Placeholder 2">
            <a:extLst>
              <a:ext uri="{FF2B5EF4-FFF2-40B4-BE49-F238E27FC236}">
                <a16:creationId xmlns:a16="http://schemas.microsoft.com/office/drawing/2014/main" id="{55FE5619-BCF6-D342-B253-8AFBD7016307}"/>
              </a:ext>
            </a:extLst>
          </p:cNvPr>
          <p:cNvSpPr>
            <a:spLocks noGrp="1"/>
          </p:cNvSpPr>
          <p:nvPr>
            <p:ph sz="half" idx="1"/>
          </p:nvPr>
        </p:nvSpPr>
        <p:spPr/>
        <p:txBody>
          <a:bodyPr>
            <a:normAutofit fontScale="92500" lnSpcReduction="10000"/>
          </a:bodyPr>
          <a:lstStyle/>
          <a:p>
            <a:r>
              <a:rPr lang="en-US" dirty="0"/>
              <a:t>Format</a:t>
            </a:r>
          </a:p>
          <a:p>
            <a:pPr marL="0" indent="0">
              <a:buNone/>
            </a:pPr>
            <a:r>
              <a:rPr lang="en-US" sz="2000" dirty="0">
                <a:latin typeface="Courier New" panose="02070309020205020404" pitchFamily="49" charset="0"/>
                <a:cs typeface="Courier New" panose="02070309020205020404" pitchFamily="49" charset="0"/>
              </a:rPr>
              <a:t>label : dependencies</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action</a:t>
            </a:r>
          </a:p>
          <a:p>
            <a:r>
              <a:rPr lang="en-US" dirty="0">
                <a:cs typeface="Courier New" panose="02070309020205020404" pitchFamily="49" charset="0"/>
              </a:rPr>
              <a:t>Label is used to specify what you want to do.</a:t>
            </a:r>
          </a:p>
          <a:p>
            <a:pPr lvl="1"/>
            <a:r>
              <a:rPr lang="en-US" i="1" dirty="0">
                <a:latin typeface="Courier New" panose="02070309020205020404" pitchFamily="49" charset="0"/>
                <a:cs typeface="Courier New" panose="02070309020205020404" pitchFamily="49" charset="0"/>
              </a:rPr>
              <a:t>all</a:t>
            </a:r>
            <a:r>
              <a:rPr lang="en-US" dirty="0">
                <a:cs typeface="Courier New" panose="02070309020205020404" pitchFamily="49" charset="0"/>
              </a:rPr>
              <a:t> usually means build everything</a:t>
            </a:r>
          </a:p>
          <a:p>
            <a:pPr lvl="1"/>
            <a:r>
              <a:rPr lang="en-US" i="1" dirty="0">
                <a:latin typeface="Courier New" panose="02070309020205020404" pitchFamily="49" charset="0"/>
                <a:cs typeface="Courier New" panose="02070309020205020404" pitchFamily="49" charset="0"/>
              </a:rPr>
              <a:t>clean</a:t>
            </a:r>
            <a:r>
              <a:rPr lang="en-US" dirty="0">
                <a:cs typeface="Courier New" panose="02070309020205020404" pitchFamily="49" charset="0"/>
              </a:rPr>
              <a:t> usually means remove any executables and object files</a:t>
            </a:r>
          </a:p>
          <a:p>
            <a:r>
              <a:rPr lang="en-US" dirty="0">
                <a:cs typeface="Courier New" panose="02070309020205020404" pitchFamily="49" charset="0"/>
              </a:rPr>
              <a:t>The dependencies indicate what files you need</a:t>
            </a:r>
          </a:p>
          <a:p>
            <a:pPr lvl="1"/>
            <a:r>
              <a:rPr lang="en-US" dirty="0">
                <a:cs typeface="Courier New" panose="02070309020205020404" pitchFamily="49" charset="0"/>
              </a:rPr>
              <a:t>If these don’t exist, make will look for a label to make them</a:t>
            </a:r>
          </a:p>
        </p:txBody>
      </p:sp>
      <p:sp>
        <p:nvSpPr>
          <p:cNvPr id="4" name="Content Placeholder 3">
            <a:extLst>
              <a:ext uri="{FF2B5EF4-FFF2-40B4-BE49-F238E27FC236}">
                <a16:creationId xmlns:a16="http://schemas.microsoft.com/office/drawing/2014/main" id="{7E62F75E-876D-AE43-975D-7AE466A6F3BD}"/>
              </a:ext>
            </a:extLst>
          </p:cNvPr>
          <p:cNvSpPr>
            <a:spLocks noGrp="1"/>
          </p:cNvSpPr>
          <p:nvPr>
            <p:ph sz="half" idx="2"/>
          </p:nvPr>
        </p:nvSpPr>
        <p:spPr>
          <a:xfrm>
            <a:off x="4427984" y="1355145"/>
            <a:ext cx="4536504" cy="3888432"/>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all: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-o out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main.o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lib.cpp</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lib.cpp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endParaRPr lang="en-US" dirty="0"/>
          </a:p>
        </p:txBody>
      </p:sp>
      <p:sp>
        <p:nvSpPr>
          <p:cNvPr id="5" name="Footer Placeholder 4">
            <a:extLst>
              <a:ext uri="{FF2B5EF4-FFF2-40B4-BE49-F238E27FC236}">
                <a16:creationId xmlns:a16="http://schemas.microsoft.com/office/drawing/2014/main" id="{220B6ACE-AAFA-FD44-8AA5-DFFC04C3F34C}"/>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524B3E8E-8CB4-2D4D-9527-E044419940F0}"/>
              </a:ext>
            </a:extLst>
          </p:cNvPr>
          <p:cNvSpPr>
            <a:spLocks noGrp="1"/>
          </p:cNvSpPr>
          <p:nvPr>
            <p:ph type="sldNum" sz="quarter" idx="12"/>
          </p:nvPr>
        </p:nvSpPr>
        <p:spPr/>
        <p:txBody>
          <a:bodyPr/>
          <a:lstStyle/>
          <a:p>
            <a:fld id="{7E8AFECB-488C-4862-A863-69DB259C81CD}" type="slidenum">
              <a:rPr lang="en-AU" smtClean="0"/>
              <a:pPr/>
              <a:t>13</a:t>
            </a:fld>
            <a:endParaRPr lang="en-AU"/>
          </a:p>
        </p:txBody>
      </p:sp>
      <p:sp>
        <p:nvSpPr>
          <p:cNvPr id="7" name="TextBox 6">
            <a:extLst>
              <a:ext uri="{FF2B5EF4-FFF2-40B4-BE49-F238E27FC236}">
                <a16:creationId xmlns:a16="http://schemas.microsoft.com/office/drawing/2014/main" id="{F8DDBDD1-6568-8B4E-8DBB-8071D408321F}"/>
              </a:ext>
            </a:extLst>
          </p:cNvPr>
          <p:cNvSpPr txBox="1"/>
          <p:nvPr/>
        </p:nvSpPr>
        <p:spPr>
          <a:xfrm>
            <a:off x="5292080" y="5661248"/>
            <a:ext cx="1729961" cy="369332"/>
          </a:xfrm>
          <a:prstGeom prst="rect">
            <a:avLst/>
          </a:prstGeom>
          <a:noFill/>
        </p:spPr>
        <p:txBody>
          <a:bodyPr wrap="none" rtlCol="0">
            <a:spAutoFit/>
          </a:bodyPr>
          <a:lstStyle/>
          <a:p>
            <a:r>
              <a:rPr lang="en-US" dirty="0"/>
              <a:t>File: </a:t>
            </a:r>
            <a:r>
              <a:rPr lang="en-US" dirty="0" err="1">
                <a:latin typeface="Courier New" panose="02070309020205020404" pitchFamily="49" charset="0"/>
                <a:cs typeface="Courier New" panose="02070309020205020404" pitchFamily="49" charset="0"/>
              </a:rPr>
              <a:t>makefile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75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56F6-8C4D-3446-A39B-B269601F4BA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EA7CD10-E2B5-0742-9A79-CC79BCCEC1C1}"/>
              </a:ext>
            </a:extLst>
          </p:cNvPr>
          <p:cNvSpPr>
            <a:spLocks noGrp="1"/>
          </p:cNvSpPr>
          <p:nvPr>
            <p:ph sz="half" idx="1"/>
          </p:nvPr>
        </p:nvSpPr>
        <p:spPr>
          <a:xfrm>
            <a:off x="457200" y="1412776"/>
            <a:ext cx="7355160" cy="4713387"/>
          </a:xfrm>
        </p:spPr>
        <p:txBody>
          <a:bodyPr/>
          <a:lstStyle/>
          <a:p>
            <a:r>
              <a:rPr lang="en-US" dirty="0"/>
              <a:t>Let’s build a </a:t>
            </a:r>
            <a:r>
              <a:rPr lang="en-US" dirty="0" err="1"/>
              <a:t>makefile</a:t>
            </a:r>
            <a:r>
              <a:rPr lang="en-US" dirty="0"/>
              <a:t> for a program </a:t>
            </a:r>
          </a:p>
        </p:txBody>
      </p:sp>
      <p:sp>
        <p:nvSpPr>
          <p:cNvPr id="5" name="Footer Placeholder 4">
            <a:extLst>
              <a:ext uri="{FF2B5EF4-FFF2-40B4-BE49-F238E27FC236}">
                <a16:creationId xmlns:a16="http://schemas.microsoft.com/office/drawing/2014/main" id="{132343A7-A4CE-E642-99D5-E1DCA98AB26B}"/>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7297C6D5-62CC-BF46-B710-0E412CAFD4B6}"/>
              </a:ext>
            </a:extLst>
          </p:cNvPr>
          <p:cNvSpPr>
            <a:spLocks noGrp="1"/>
          </p:cNvSpPr>
          <p:nvPr>
            <p:ph type="sldNum" sz="quarter" idx="12"/>
          </p:nvPr>
        </p:nvSpPr>
        <p:spPr/>
        <p:txBody>
          <a:bodyPr/>
          <a:lstStyle/>
          <a:p>
            <a:fld id="{7E8AFECB-488C-4862-A863-69DB259C81CD}" type="slidenum">
              <a:rPr lang="en-AU" smtClean="0"/>
              <a:pPr/>
              <a:t>14</a:t>
            </a:fld>
            <a:endParaRPr lang="en-AU"/>
          </a:p>
        </p:txBody>
      </p:sp>
    </p:spTree>
    <p:extLst>
      <p:ext uri="{BB962C8B-B14F-4D97-AF65-F5344CB8AC3E}">
        <p14:creationId xmlns:p14="http://schemas.microsoft.com/office/powerpoint/2010/main" val="40529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Building a program</a:t>
            </a:r>
            <a:endParaRPr lang="en-US" dirty="0"/>
          </a:p>
        </p:txBody>
      </p:sp>
      <p:sp>
        <p:nvSpPr>
          <p:cNvPr id="3" name="Content Placeholder 2"/>
          <p:cNvSpPr>
            <a:spLocks noGrp="1"/>
          </p:cNvSpPr>
          <p:nvPr>
            <p:ph sz="half" idx="1"/>
          </p:nvPr>
        </p:nvSpPr>
        <p:spPr>
          <a:xfrm>
            <a:off x="457200" y="1412776"/>
            <a:ext cx="8147248" cy="4713387"/>
          </a:xfrm>
        </p:spPr>
        <p:txBody>
          <a:bodyPr>
            <a:normAutofit/>
          </a:bodyPr>
          <a:lstStyle/>
          <a:p>
            <a:r>
              <a:rPr lang="en-US" altLang="x-none" dirty="0"/>
              <a:t>Technically, a C++ program is a set of code components, compiled through to objects, and then linked together with the implementing libraries and a </a:t>
            </a:r>
            <a:r>
              <a:rPr lang="en-US" altLang="x-none" dirty="0">
                <a:solidFill>
                  <a:srgbClr val="507495"/>
                </a:solidFill>
                <a:latin typeface="Courier" charset="0"/>
                <a:ea typeface="Courier" charset="0"/>
                <a:cs typeface="Courier" charset="0"/>
                <a:sym typeface="Courier" charset="0"/>
              </a:rPr>
              <a:t>main()</a:t>
            </a:r>
            <a:r>
              <a:rPr lang="en-US" altLang="x-none" dirty="0"/>
              <a:t> method. </a:t>
            </a:r>
          </a:p>
          <a:p>
            <a:r>
              <a:rPr lang="en-US" altLang="x-none" dirty="0"/>
              <a:t>Thus, we can compile all of our individual files separately and then link them together, with a driver, to make a program.</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15</a:t>
            </a:fld>
            <a:endParaRPr lang="en-AU"/>
          </a:p>
        </p:txBody>
      </p:sp>
    </p:spTree>
    <p:extLst>
      <p:ext uri="{BB962C8B-B14F-4D97-AF65-F5344CB8AC3E}">
        <p14:creationId xmlns:p14="http://schemas.microsoft.com/office/powerpoint/2010/main" val="58557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D1F4-ACCC-3B40-8356-C9DDDE3BB982}"/>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E3C0B3C-7B4B-9D43-B588-A3CA75E65E08}"/>
              </a:ext>
            </a:extLst>
          </p:cNvPr>
          <p:cNvSpPr>
            <a:spLocks noGrp="1"/>
          </p:cNvSpPr>
          <p:nvPr>
            <p:ph sz="half" idx="1"/>
          </p:nvPr>
        </p:nvSpPr>
        <p:spPr>
          <a:xfrm>
            <a:off x="457200" y="1412776"/>
            <a:ext cx="7931224" cy="4713387"/>
          </a:xfrm>
        </p:spPr>
        <p:txBody>
          <a:bodyPr/>
          <a:lstStyle/>
          <a:p>
            <a:r>
              <a:rPr lang="en-US" dirty="0"/>
              <a:t>Things you should already know:</a:t>
            </a:r>
          </a:p>
          <a:p>
            <a:pPr lvl="1"/>
            <a:r>
              <a:rPr lang="en-US" dirty="0"/>
              <a:t>Tests should include boundary cases (empty strings, full arrays, max value, </a:t>
            </a:r>
            <a:r>
              <a:rPr lang="en-US" dirty="0" err="1"/>
              <a:t>etc</a:t>
            </a:r>
            <a:r>
              <a:rPr lang="en-US" dirty="0"/>
              <a:t>)</a:t>
            </a:r>
          </a:p>
          <a:p>
            <a:pPr lvl="1"/>
            <a:r>
              <a:rPr lang="en-US" dirty="0"/>
              <a:t>Tests should include at least one instance of each possible equivalence class that should have </a:t>
            </a:r>
            <a:r>
              <a:rPr lang="en-US" b="1" i="1" dirty="0"/>
              <a:t>different</a:t>
            </a:r>
            <a:r>
              <a:rPr lang="en-US" dirty="0"/>
              <a:t> behavior (positive numbers, negative numbers, characters, integers, even numbers, odd numbers, </a:t>
            </a:r>
            <a:r>
              <a:rPr lang="en-US" dirty="0" err="1"/>
              <a:t>etc</a:t>
            </a:r>
            <a:r>
              <a:rPr lang="en-US" dirty="0"/>
              <a:t>)</a:t>
            </a:r>
          </a:p>
          <a:p>
            <a:r>
              <a:rPr lang="en-US" dirty="0"/>
              <a:t>It’s tiresome to keep typing all the tests.  We can use the </a:t>
            </a:r>
            <a:r>
              <a:rPr lang="en-US" dirty="0" err="1"/>
              <a:t>makefile</a:t>
            </a:r>
            <a:r>
              <a:rPr lang="en-US" dirty="0"/>
              <a:t> to make testing easier.</a:t>
            </a:r>
          </a:p>
        </p:txBody>
      </p:sp>
      <p:sp>
        <p:nvSpPr>
          <p:cNvPr id="5" name="Footer Placeholder 4">
            <a:extLst>
              <a:ext uri="{FF2B5EF4-FFF2-40B4-BE49-F238E27FC236}">
                <a16:creationId xmlns:a16="http://schemas.microsoft.com/office/drawing/2014/main" id="{85D8026F-8D5A-D94C-A038-2363A16DC65F}"/>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7B490EBC-D6E9-D442-A543-54FE98F760BA}"/>
              </a:ext>
            </a:extLst>
          </p:cNvPr>
          <p:cNvSpPr>
            <a:spLocks noGrp="1"/>
          </p:cNvSpPr>
          <p:nvPr>
            <p:ph type="sldNum" sz="quarter" idx="12"/>
          </p:nvPr>
        </p:nvSpPr>
        <p:spPr/>
        <p:txBody>
          <a:bodyPr/>
          <a:lstStyle/>
          <a:p>
            <a:fld id="{7E8AFECB-488C-4862-A863-69DB259C81CD}" type="slidenum">
              <a:rPr lang="en-AU" smtClean="0"/>
              <a:pPr/>
              <a:t>16</a:t>
            </a:fld>
            <a:endParaRPr lang="en-AU"/>
          </a:p>
        </p:txBody>
      </p:sp>
    </p:spTree>
    <p:extLst>
      <p:ext uri="{BB962C8B-B14F-4D97-AF65-F5344CB8AC3E}">
        <p14:creationId xmlns:p14="http://schemas.microsoft.com/office/powerpoint/2010/main" val="282087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0C19-3D05-8D4A-ADEA-E309FC385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564A00-9B83-2A4B-A550-6939B19E91F1}"/>
              </a:ext>
            </a:extLst>
          </p:cNvPr>
          <p:cNvSpPr>
            <a:spLocks noGrp="1"/>
          </p:cNvSpPr>
          <p:nvPr>
            <p:ph sz="half" idx="1"/>
          </p:nvPr>
        </p:nvSpPr>
        <p:spPr>
          <a:xfrm>
            <a:off x="121375" y="1268760"/>
            <a:ext cx="4451176" cy="4713387"/>
          </a:xfrm>
        </p:spPr>
        <p:txBody>
          <a:bodyPr>
            <a:normAutofit fontScale="85000" lnSpcReduction="10000"/>
          </a:bodyPr>
          <a:lstStyle/>
          <a:p>
            <a:pPr marL="0" indent="0">
              <a:buNone/>
            </a:pPr>
            <a:r>
              <a:rPr lang="en-US" sz="1800" dirty="0">
                <a:latin typeface="Courier" pitchFamily="2" charset="0"/>
              </a:rPr>
              <a:t>int main (void)</a:t>
            </a:r>
          </a:p>
          <a:p>
            <a:pPr marL="0" indent="0">
              <a:buNone/>
            </a:pPr>
            <a:r>
              <a:rPr lang="en-US" sz="1800" dirty="0">
                <a:latin typeface="Courier" pitchFamily="2" charset="0"/>
              </a:rPr>
              <a:t>{</a:t>
            </a:r>
          </a:p>
          <a:p>
            <a:pPr marL="0" indent="0">
              <a:buNone/>
            </a:pPr>
            <a:r>
              <a:rPr lang="en-US" sz="1800" dirty="0">
                <a:latin typeface="Courier" pitchFamily="2" charset="0"/>
              </a:rPr>
              <a:t>   // unit tests for Lib</a:t>
            </a:r>
          </a:p>
          <a:p>
            <a:pPr marL="0" indent="0">
              <a:buNone/>
            </a:pPr>
            <a:r>
              <a:rPr lang="en-US" sz="1800" dirty="0">
                <a:latin typeface="Courier" pitchFamily="2" charset="0"/>
              </a:rPr>
              <a:t>   Lib </a:t>
            </a:r>
            <a:r>
              <a:rPr lang="en-US" sz="1800" dirty="0" err="1">
                <a:latin typeface="Courier" pitchFamily="2" charset="0"/>
              </a:rPr>
              <a:t>myLib</a:t>
            </a:r>
            <a:r>
              <a:rPr lang="en-US" sz="1800" dirty="0">
                <a:latin typeface="Courier" pitchFamily="2" charset="0"/>
              </a:rPr>
              <a:t>;</a:t>
            </a:r>
          </a:p>
          <a:p>
            <a:pPr marL="0" indent="0">
              <a:buNone/>
            </a:pPr>
            <a:endParaRPr lang="en-US" sz="1800" dirty="0">
              <a:latin typeface="Courier" pitchFamily="2" charset="0"/>
            </a:endParaRPr>
          </a:p>
          <a:p>
            <a:pPr marL="0" indent="0">
              <a:buNone/>
            </a:pPr>
            <a:r>
              <a:rPr lang="en-US" sz="1800" dirty="0">
                <a:latin typeface="Courier" pitchFamily="2" charset="0"/>
              </a:rPr>
              <a:t>   // test: even values</a:t>
            </a:r>
          </a:p>
          <a:p>
            <a:pPr marL="0" indent="0">
              <a:buNone/>
            </a:pPr>
            <a:r>
              <a:rPr lang="en-US" sz="1800" dirty="0">
                <a:latin typeface="Courier" pitchFamily="2" charset="0"/>
              </a:rPr>
              <a:t>   int expected = 27;</a:t>
            </a:r>
          </a:p>
          <a:p>
            <a:pPr marL="0" indent="0">
              <a:buNone/>
            </a:pPr>
            <a:r>
              <a:rPr lang="en-US" sz="1800" dirty="0">
                <a:latin typeface="Courier" pitchFamily="2" charset="0"/>
              </a:rPr>
              <a:t>   test1=myLib.function1(2);</a:t>
            </a:r>
          </a:p>
          <a:p>
            <a:pPr marL="0" indent="0">
              <a:buNone/>
            </a:pPr>
            <a:r>
              <a:rPr lang="en-US" sz="1800" dirty="0">
                <a:latin typeface="Courier" pitchFamily="2" charset="0"/>
              </a:rPr>
              <a:t>   if (test1 == expected)</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“even: PASSED”;</a:t>
            </a:r>
          </a:p>
          <a:p>
            <a:pPr marL="0" indent="0">
              <a:buNone/>
            </a:pPr>
            <a:r>
              <a:rPr lang="en-US" sz="1800" dirty="0">
                <a:latin typeface="Courier" pitchFamily="2" charset="0"/>
              </a:rPr>
              <a:t>   else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“even: FAILED ”;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expected “&lt;&lt; expected </a:t>
            </a:r>
          </a:p>
          <a:p>
            <a:pPr marL="0" indent="0">
              <a:buNone/>
            </a:pPr>
            <a:r>
              <a:rPr lang="en-US" sz="1800" dirty="0">
                <a:latin typeface="Courier" pitchFamily="2" charset="0"/>
              </a:rPr>
              <a:t>       </a:t>
            </a:r>
            <a:r>
              <a:rPr lang="en-US" sz="1800" dirty="0" err="1">
                <a:latin typeface="Courier" pitchFamily="2" charset="0"/>
              </a:rPr>
              <a:t>cout</a:t>
            </a:r>
            <a:r>
              <a:rPr lang="en-US" sz="1800" dirty="0">
                <a:latin typeface="Courier" pitchFamily="2" charset="0"/>
              </a:rPr>
              <a:t> &lt;&lt; ” returned “ &lt;&lt; test1;</a:t>
            </a:r>
          </a:p>
          <a:p>
            <a:pPr marL="0" indent="0">
              <a:buNone/>
            </a:pPr>
            <a:r>
              <a:rPr lang="en-US" sz="1800" dirty="0">
                <a:latin typeface="Courier" pitchFamily="2" charset="0"/>
              </a:rPr>
              <a:t>   }</a:t>
            </a:r>
          </a:p>
          <a:p>
            <a:pPr marL="0" indent="0">
              <a:buNone/>
            </a:pPr>
            <a:r>
              <a:rPr lang="en-US" sz="1800" dirty="0">
                <a:latin typeface="Courier" pitchFamily="2" charset="0"/>
              </a:rPr>
              <a:t>   // test: 0</a:t>
            </a:r>
          </a:p>
          <a:p>
            <a:pPr marL="0" indent="0">
              <a:buNone/>
            </a:pPr>
            <a:r>
              <a:rPr lang="en-US" sz="1800" dirty="0">
                <a:latin typeface="Courier" pitchFamily="2" charset="0"/>
              </a:rPr>
              <a:t>   int expected = -1;</a:t>
            </a:r>
          </a:p>
          <a:p>
            <a:pPr marL="0" indent="0">
              <a:buNone/>
            </a:pPr>
            <a:r>
              <a:rPr lang="en-US" sz="1800" dirty="0">
                <a:latin typeface="Courier" pitchFamily="2" charset="0"/>
              </a:rPr>
              <a:t>   ...</a:t>
            </a:r>
            <a:endParaRPr lang="en-US" dirty="0">
              <a:latin typeface="Courier" pitchFamily="2" charset="0"/>
            </a:endParaRPr>
          </a:p>
        </p:txBody>
      </p:sp>
      <p:sp>
        <p:nvSpPr>
          <p:cNvPr id="4" name="Content Placeholder 3">
            <a:extLst>
              <a:ext uri="{FF2B5EF4-FFF2-40B4-BE49-F238E27FC236}">
                <a16:creationId xmlns:a16="http://schemas.microsoft.com/office/drawing/2014/main" id="{96ECAA9B-4A9F-1F4F-9420-10F2A8EC300C}"/>
              </a:ext>
            </a:extLst>
          </p:cNvPr>
          <p:cNvSpPr>
            <a:spLocks noGrp="1"/>
          </p:cNvSpPr>
          <p:nvPr>
            <p:ph sz="half" idx="2"/>
          </p:nvPr>
        </p:nvSpPr>
        <p:spPr>
          <a:xfrm>
            <a:off x="4511616" y="188640"/>
            <a:ext cx="4546848" cy="4713387"/>
          </a:xfrm>
        </p:spPr>
        <p:txBody>
          <a:bodyPr>
            <a:normAutofit fontScale="85000" lnSpcReduction="10000"/>
          </a:bodyPr>
          <a:lstStyle/>
          <a:p>
            <a:pPr marL="0" indent="0">
              <a:buNone/>
            </a:pPr>
            <a:r>
              <a:rPr lang="en-US" sz="1800" dirty="0">
                <a:latin typeface="Courier New" panose="02070309020205020404" pitchFamily="49" charset="0"/>
                <a:cs typeface="Courier New" panose="02070309020205020404" pitchFamily="49" charset="0"/>
              </a:rPr>
              <a:t>all: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a:t>
            </a: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-o out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main.o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main.cpp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main.o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lib.o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lib.cpp</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g++ -c </a:t>
            </a:r>
            <a:r>
              <a:rPr lang="en-US" sz="1800" dirty="0" err="1">
                <a:latin typeface="Courier New" panose="02070309020205020404" pitchFamily="49" charset="0"/>
                <a:cs typeface="Courier New" panose="02070309020205020404" pitchFamily="49" charset="0"/>
              </a:rPr>
              <a:t>lib.cpp</a:t>
            </a:r>
            <a:r>
              <a:rPr lang="en-US" sz="1800" dirty="0">
                <a:latin typeface="Courier New" panose="02070309020205020404" pitchFamily="49" charset="0"/>
                <a:cs typeface="Courier New" panose="02070309020205020404" pitchFamily="49" charset="0"/>
              </a:rPr>
              <a:t> -o </a:t>
            </a:r>
            <a:r>
              <a:rPr lang="en-US" sz="1800" dirty="0" err="1">
                <a:latin typeface="Courier New" panose="02070309020205020404" pitchFamily="49" charset="0"/>
                <a:cs typeface="Courier New" panose="02070309020205020404" pitchFamily="49" charset="0"/>
              </a:rPr>
              <a:t>lib.o</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test: </a:t>
            </a: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lib.o</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g++ </a:t>
            </a: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lib.o</a:t>
            </a:r>
            <a:r>
              <a:rPr lang="en-US" sz="1800" b="1" dirty="0">
                <a:latin typeface="Courier New" panose="02070309020205020404" pitchFamily="49" charset="0"/>
                <a:cs typeface="Courier New" panose="02070309020205020404" pitchFamily="49" charset="0"/>
              </a:rPr>
              <a:t> –o test</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test.o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test.cpp</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lib.h</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g++ -c </a:t>
            </a:r>
            <a:r>
              <a:rPr lang="en-US" sz="1800" b="1" dirty="0" err="1">
                <a:latin typeface="Courier New" panose="02070309020205020404" pitchFamily="49" charset="0"/>
                <a:cs typeface="Courier New" panose="02070309020205020404" pitchFamily="49" charset="0"/>
              </a:rPr>
              <a:t>test.cpp</a:t>
            </a:r>
            <a:r>
              <a:rPr lang="en-US" sz="1800" b="1" dirty="0">
                <a:latin typeface="Courier New" panose="02070309020205020404" pitchFamily="49" charset="0"/>
                <a:cs typeface="Courier New" panose="02070309020205020404" pitchFamily="49" charset="0"/>
              </a:rPr>
              <a:t> –o </a:t>
            </a:r>
            <a:r>
              <a:rPr lang="en-US" sz="1800" b="1" dirty="0" err="1">
                <a:latin typeface="Courier New" panose="02070309020205020404" pitchFamily="49" charset="0"/>
                <a:cs typeface="Courier New" panose="02070309020205020404" pitchFamily="49" charset="0"/>
              </a:rPr>
              <a:t>test.o</a:t>
            </a:r>
            <a:endParaRPr lang="en-US" sz="1800" b="1" dirty="0">
              <a:latin typeface="Courier New" panose="02070309020205020404" pitchFamily="49" charset="0"/>
              <a:cs typeface="Courier New" panose="02070309020205020404" pitchFamily="49" charset="0"/>
            </a:endParaRPr>
          </a:p>
          <a:p>
            <a:endParaRPr lang="en-US" dirty="0"/>
          </a:p>
        </p:txBody>
      </p:sp>
      <p:sp>
        <p:nvSpPr>
          <p:cNvPr id="5" name="Footer Placeholder 4">
            <a:extLst>
              <a:ext uri="{FF2B5EF4-FFF2-40B4-BE49-F238E27FC236}">
                <a16:creationId xmlns:a16="http://schemas.microsoft.com/office/drawing/2014/main" id="{A0394383-14D9-2F4D-8A15-7D71DED4C9D0}"/>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FBBA7D0C-DE1C-9F44-ADB5-06DEF8254C4D}"/>
              </a:ext>
            </a:extLst>
          </p:cNvPr>
          <p:cNvSpPr>
            <a:spLocks noGrp="1"/>
          </p:cNvSpPr>
          <p:nvPr>
            <p:ph type="sldNum" sz="quarter" idx="12"/>
          </p:nvPr>
        </p:nvSpPr>
        <p:spPr/>
        <p:txBody>
          <a:bodyPr/>
          <a:lstStyle/>
          <a:p>
            <a:fld id="{7E8AFECB-488C-4862-A863-69DB259C81CD}" type="slidenum">
              <a:rPr lang="en-AU" smtClean="0"/>
              <a:pPr/>
              <a:t>17</a:t>
            </a:fld>
            <a:endParaRPr lang="en-AU"/>
          </a:p>
        </p:txBody>
      </p:sp>
      <p:sp>
        <p:nvSpPr>
          <p:cNvPr id="7" name="TextBox 6">
            <a:extLst>
              <a:ext uri="{FF2B5EF4-FFF2-40B4-BE49-F238E27FC236}">
                <a16:creationId xmlns:a16="http://schemas.microsoft.com/office/drawing/2014/main" id="{C6401D58-9CF2-984E-B61A-F0DD8C427742}"/>
              </a:ext>
            </a:extLst>
          </p:cNvPr>
          <p:cNvSpPr txBox="1"/>
          <p:nvPr/>
        </p:nvSpPr>
        <p:spPr>
          <a:xfrm>
            <a:off x="827584" y="6093296"/>
            <a:ext cx="937821" cy="369332"/>
          </a:xfrm>
          <a:prstGeom prst="rect">
            <a:avLst/>
          </a:prstGeom>
          <a:noFill/>
        </p:spPr>
        <p:txBody>
          <a:bodyPr wrap="none" rtlCol="0">
            <a:spAutoFit/>
          </a:bodyPr>
          <a:lstStyle/>
          <a:p>
            <a:r>
              <a:rPr lang="en-US" dirty="0" err="1"/>
              <a:t>test.cpp</a:t>
            </a:r>
            <a:endParaRPr lang="en-US" dirty="0"/>
          </a:p>
        </p:txBody>
      </p:sp>
      <p:sp>
        <p:nvSpPr>
          <p:cNvPr id="8" name="TextBox 7">
            <a:extLst>
              <a:ext uri="{FF2B5EF4-FFF2-40B4-BE49-F238E27FC236}">
                <a16:creationId xmlns:a16="http://schemas.microsoft.com/office/drawing/2014/main" id="{360C312D-BE49-BC42-B673-7765889CDF8D}"/>
              </a:ext>
            </a:extLst>
          </p:cNvPr>
          <p:cNvSpPr txBox="1"/>
          <p:nvPr/>
        </p:nvSpPr>
        <p:spPr>
          <a:xfrm>
            <a:off x="5861985" y="4705642"/>
            <a:ext cx="1838965" cy="646331"/>
          </a:xfrm>
          <a:prstGeom prst="rect">
            <a:avLst/>
          </a:prstGeom>
          <a:noFill/>
        </p:spPr>
        <p:txBody>
          <a:bodyPr wrap="none" rtlCol="0">
            <a:spAutoFit/>
          </a:bodyPr>
          <a:lstStyle/>
          <a:p>
            <a:r>
              <a:rPr lang="en-US" dirty="0">
                <a:latin typeface="Courier" pitchFamily="2" charset="0"/>
              </a:rPr>
              <a:t>&gt;&gt; make test</a:t>
            </a:r>
          </a:p>
          <a:p>
            <a:r>
              <a:rPr lang="en-US" dirty="0">
                <a:latin typeface="Courier" pitchFamily="2" charset="0"/>
              </a:rPr>
              <a:t>&gt;&gt; test</a:t>
            </a:r>
          </a:p>
        </p:txBody>
      </p:sp>
    </p:spTree>
    <p:extLst>
      <p:ext uri="{BB962C8B-B14F-4D97-AF65-F5344CB8AC3E}">
        <p14:creationId xmlns:p14="http://schemas.microsoft.com/office/powerpoint/2010/main" val="373683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Software Life Cycle</a:t>
            </a:r>
            <a:endParaRPr lang="zh-CN" altLang="en-US" dirty="0"/>
          </a:p>
        </p:txBody>
      </p:sp>
      <p:sp>
        <p:nvSpPr>
          <p:cNvPr id="3" name="内容占位符 2"/>
          <p:cNvSpPr>
            <a:spLocks noGrp="1"/>
          </p:cNvSpPr>
          <p:nvPr>
            <p:ph sz="half" idx="1"/>
          </p:nvPr>
        </p:nvSpPr>
        <p:spPr>
          <a:xfrm>
            <a:off x="457200" y="1412776"/>
            <a:ext cx="8186766" cy="4945182"/>
          </a:xfrm>
        </p:spPr>
        <p:txBody>
          <a:bodyPr>
            <a:normAutofit fontScale="92500"/>
          </a:bodyPr>
          <a:lstStyle/>
          <a:p>
            <a:r>
              <a:rPr lang="en-US" altLang="zh-CN" dirty="0">
                <a:ea typeface="宋体" pitchFamily="2" charset="-122"/>
              </a:rPr>
              <a:t>The way that we construct our hierarchies strongly affects the efficiency and expandability of our final design.</a:t>
            </a:r>
          </a:p>
          <a:p>
            <a:r>
              <a:rPr lang="en-US" altLang="zh-CN" dirty="0">
                <a:ea typeface="宋体" pitchFamily="2" charset="-122"/>
              </a:rPr>
              <a:t>A good design is extensible, adaptable and reusable.</a:t>
            </a:r>
          </a:p>
          <a:p>
            <a:endParaRPr lang="en-US" altLang="zh-CN" dirty="0">
              <a:ea typeface="宋体" pitchFamily="2" charset="-122"/>
            </a:endParaRPr>
          </a:p>
          <a:p>
            <a:pPr marL="0" indent="0">
              <a:buNone/>
            </a:pPr>
            <a:r>
              <a:rPr lang="en-US" altLang="zh-CN" sz="2000" b="1" dirty="0">
                <a:ea typeface="宋体" pitchFamily="2" charset="-122"/>
              </a:rPr>
              <a:t>Steps for software development:</a:t>
            </a:r>
          </a:p>
          <a:p>
            <a:r>
              <a:rPr lang="en-US" altLang="zh-CN" dirty="0">
                <a:ea typeface="宋体" pitchFamily="2" charset="-122"/>
              </a:rPr>
              <a:t>Identify the problem</a:t>
            </a:r>
          </a:p>
          <a:p>
            <a:r>
              <a:rPr lang="en-US" altLang="zh-CN" dirty="0" err="1">
                <a:ea typeface="宋体" pitchFamily="2" charset="-122"/>
              </a:rPr>
              <a:t>Analyse</a:t>
            </a:r>
            <a:r>
              <a:rPr lang="en-US" altLang="zh-CN" dirty="0">
                <a:ea typeface="宋体" pitchFamily="2" charset="-122"/>
              </a:rPr>
              <a:t> and specify the task you want to achieve</a:t>
            </a:r>
          </a:p>
          <a:p>
            <a:r>
              <a:rPr lang="en-US" altLang="zh-CN" dirty="0">
                <a:solidFill>
                  <a:srgbClr val="FF0000"/>
                </a:solidFill>
                <a:ea typeface="宋体" pitchFamily="2" charset="-122"/>
              </a:rPr>
              <a:t>Design the software (classes, structures and algorithms)</a:t>
            </a:r>
          </a:p>
          <a:p>
            <a:r>
              <a:rPr lang="en-US" altLang="zh-CN" dirty="0">
                <a:ea typeface="宋体" pitchFamily="2" charset="-122"/>
              </a:rPr>
              <a:t>Code it</a:t>
            </a:r>
          </a:p>
          <a:p>
            <a:r>
              <a:rPr lang="en-US" altLang="zh-CN" dirty="0">
                <a:ea typeface="宋体" pitchFamily="2" charset="-122"/>
              </a:rPr>
              <a:t>Test it</a:t>
            </a:r>
          </a:p>
          <a:p>
            <a:r>
              <a:rPr lang="en-US" altLang="zh-CN" dirty="0">
                <a:ea typeface="宋体" pitchFamily="2" charset="-122"/>
              </a:rPr>
              <a:t>Maintain and develop it</a:t>
            </a:r>
          </a:p>
          <a:p>
            <a:r>
              <a:rPr lang="en-US" altLang="zh-CN" dirty="0">
                <a:ea typeface="宋体" pitchFamily="2" charset="-122"/>
              </a:rPr>
              <a:t>Wait for it to become obsolete</a:t>
            </a:r>
          </a:p>
          <a:p>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18</a:t>
            </a:fld>
            <a:endParaRPr lang="en-AU"/>
          </a:p>
        </p:txBody>
      </p:sp>
    </p:spTree>
    <p:extLst>
      <p:ext uri="{BB962C8B-B14F-4D97-AF65-F5344CB8AC3E}">
        <p14:creationId xmlns:p14="http://schemas.microsoft.com/office/powerpoint/2010/main" val="290516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Object-Oriented Programming</a:t>
            </a:r>
            <a:endParaRPr lang="zh-CN" altLang="en-US" dirty="0"/>
          </a:p>
        </p:txBody>
      </p:sp>
      <p:sp>
        <p:nvSpPr>
          <p:cNvPr id="3" name="内容占位符 2"/>
          <p:cNvSpPr>
            <a:spLocks noGrp="1"/>
          </p:cNvSpPr>
          <p:nvPr>
            <p:ph sz="half" idx="1"/>
          </p:nvPr>
        </p:nvSpPr>
        <p:spPr>
          <a:xfrm>
            <a:off x="457200" y="1412776"/>
            <a:ext cx="8186766" cy="4713387"/>
          </a:xfrm>
        </p:spPr>
        <p:txBody>
          <a:bodyPr/>
          <a:lstStyle/>
          <a:p>
            <a:r>
              <a:rPr lang="en-US" altLang="zh-CN" dirty="0">
                <a:ea typeface="宋体" pitchFamily="2" charset="-122"/>
              </a:rPr>
              <a:t>A program is a collection of interacting objects.</a:t>
            </a:r>
          </a:p>
          <a:p>
            <a:r>
              <a:rPr lang="en-US" altLang="zh-CN" dirty="0">
                <a:ea typeface="宋体" pitchFamily="2" charset="-122"/>
              </a:rPr>
              <a:t>These objects are built out of each other, call each other and interact to solve our problem.</a:t>
            </a:r>
          </a:p>
          <a:p>
            <a:r>
              <a:rPr lang="en-US" altLang="zh-CN" dirty="0">
                <a:ea typeface="宋体" pitchFamily="2" charset="-122"/>
              </a:rPr>
              <a:t>The four (some people don’t count Abstraction!) characteristics of OOP are:</a:t>
            </a:r>
          </a:p>
          <a:p>
            <a:pPr marL="876300" lvl="1"/>
            <a:r>
              <a:rPr lang="en-US" altLang="zh-CN" dirty="0">
                <a:ea typeface="宋体" pitchFamily="2" charset="-122"/>
              </a:rPr>
              <a:t>Abstraction</a:t>
            </a:r>
          </a:p>
          <a:p>
            <a:pPr marL="876300" lvl="1"/>
            <a:r>
              <a:rPr lang="en-US" altLang="zh-CN" dirty="0">
                <a:ea typeface="宋体" pitchFamily="2" charset="-122"/>
              </a:rPr>
              <a:t>Encapsulation</a:t>
            </a:r>
          </a:p>
          <a:p>
            <a:pPr marL="876300" lvl="1"/>
            <a:r>
              <a:rPr lang="en-US" altLang="zh-CN" dirty="0">
                <a:ea typeface="宋体" pitchFamily="2" charset="-122"/>
              </a:rPr>
              <a:t>Inheritance</a:t>
            </a:r>
          </a:p>
          <a:p>
            <a:pPr marL="876300" lvl="1"/>
            <a:r>
              <a:rPr lang="en-US" altLang="zh-CN" dirty="0">
                <a:ea typeface="宋体" pitchFamily="2" charset="-122"/>
              </a:rPr>
              <a:t>Polymorphism</a:t>
            </a: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19</a:t>
            </a:fld>
            <a:endParaRPr lang="en-AU"/>
          </a:p>
        </p:txBody>
      </p:sp>
    </p:spTree>
    <p:extLst>
      <p:ext uri="{BB962C8B-B14F-4D97-AF65-F5344CB8AC3E}">
        <p14:creationId xmlns:p14="http://schemas.microsoft.com/office/powerpoint/2010/main" val="34628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2</a:t>
            </a:fld>
            <a:endParaRPr lang="en-AU"/>
          </a:p>
        </p:txBody>
      </p:sp>
      <p:sp>
        <p:nvSpPr>
          <p:cNvPr id="7" name="Title 1">
            <a:extLst>
              <a:ext uri="{FF2B5EF4-FFF2-40B4-BE49-F238E27FC236}">
                <a16:creationId xmlns:a16="http://schemas.microsoft.com/office/drawing/2014/main" id="{95ABADD0-9FAE-3447-BFFA-D883854117BF}"/>
              </a:ext>
            </a:extLst>
          </p:cNvPr>
          <p:cNvSpPr txBox="1">
            <a:spLocks/>
          </p:cNvSpPr>
          <p:nvPr/>
        </p:nvSpPr>
        <p:spPr>
          <a:xfrm>
            <a:off x="495817" y="836712"/>
            <a:ext cx="8229600" cy="85010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0A8"/>
                </a:solidFill>
                <a:latin typeface="Georgia" pitchFamily="18" charset="0"/>
                <a:ea typeface="+mj-ea"/>
                <a:cs typeface="+mj-cs"/>
              </a:defRPr>
            </a:lvl1pPr>
          </a:lstStyle>
          <a:p>
            <a:r>
              <a:rPr lang="en-US" dirty="0"/>
              <a:t>Overview</a:t>
            </a:r>
          </a:p>
        </p:txBody>
      </p:sp>
      <p:sp>
        <p:nvSpPr>
          <p:cNvPr id="8" name="Content Placeholder 2">
            <a:extLst>
              <a:ext uri="{FF2B5EF4-FFF2-40B4-BE49-F238E27FC236}">
                <a16:creationId xmlns:a16="http://schemas.microsoft.com/office/drawing/2014/main" id="{839CE9AC-BE74-1A42-A88C-DDF234DD56D9}"/>
              </a:ext>
            </a:extLst>
          </p:cNvPr>
          <p:cNvSpPr txBox="1">
            <a:spLocks/>
          </p:cNvSpPr>
          <p:nvPr/>
        </p:nvSpPr>
        <p:spPr>
          <a:xfrm>
            <a:off x="495817" y="2132856"/>
            <a:ext cx="8229600"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In this lecture we will discuss:</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How the compilation process of a multi-object program occurs and how this impacts what code is included in each file</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Testing object based programs and building a test suite</a:t>
            </a:r>
          </a:p>
          <a:p>
            <a:endParaRPr lang="en-US" dirty="0"/>
          </a:p>
        </p:txBody>
      </p:sp>
    </p:spTree>
    <p:extLst>
      <p:ext uri="{BB962C8B-B14F-4D97-AF65-F5344CB8AC3E}">
        <p14:creationId xmlns:p14="http://schemas.microsoft.com/office/powerpoint/2010/main" val="34757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Abstraction and Encapsulation</a:t>
            </a:r>
            <a:endParaRPr lang="zh-CN" altLang="en-US" dirty="0"/>
          </a:p>
        </p:txBody>
      </p:sp>
      <p:sp>
        <p:nvSpPr>
          <p:cNvPr id="3" name="内容占位符 2"/>
          <p:cNvSpPr>
            <a:spLocks noGrp="1"/>
          </p:cNvSpPr>
          <p:nvPr>
            <p:ph sz="half" idx="1"/>
          </p:nvPr>
        </p:nvSpPr>
        <p:spPr>
          <a:xfrm>
            <a:off x="457200" y="1412776"/>
            <a:ext cx="8186766" cy="4713387"/>
          </a:xfrm>
        </p:spPr>
        <p:txBody>
          <a:bodyPr/>
          <a:lstStyle/>
          <a:p>
            <a:r>
              <a:rPr lang="en-US" altLang="zh-CN" dirty="0">
                <a:ea typeface="宋体" pitchFamily="2" charset="-122"/>
              </a:rPr>
              <a:t>Abstraction: Provide a proper interface so that the users can use, without details.</a:t>
            </a:r>
          </a:p>
          <a:p>
            <a:endParaRPr lang="en-US" altLang="zh-CN" dirty="0">
              <a:ea typeface="宋体" pitchFamily="2" charset="-122"/>
            </a:endParaRPr>
          </a:p>
          <a:p>
            <a:r>
              <a:rPr lang="en-US" altLang="zh-CN" dirty="0">
                <a:ea typeface="宋体" pitchFamily="2" charset="-122"/>
              </a:rPr>
              <a:t>Encapsulation: Keep relevant data and behavior in one class as far as you can.</a:t>
            </a:r>
          </a:p>
          <a:p>
            <a:endParaRPr lang="en-US" altLang="zh-CN" dirty="0">
              <a:ea typeface="宋体" pitchFamily="2" charset="-122"/>
            </a:endParaRPr>
          </a:p>
          <a:p>
            <a:r>
              <a:rPr lang="en-US" altLang="zh-CN" dirty="0">
                <a:ea typeface="宋体" pitchFamily="2" charset="-122"/>
              </a:rPr>
              <a:t>Tied up concepts! Both relate to information hiding. </a:t>
            </a:r>
            <a:r>
              <a:rPr lang="en-US" altLang="zh-CN" dirty="0"/>
              <a:t>Only allow other people to do what you want them to do.</a:t>
            </a:r>
          </a:p>
          <a:p>
            <a:endParaRPr lang="en-US" altLang="zh-CN" dirty="0">
              <a:ea typeface="宋体" pitchFamily="2" charset="-122"/>
            </a:endParaRPr>
          </a:p>
          <a:p>
            <a:r>
              <a:rPr lang="en-US" altLang="zh-CN" dirty="0">
                <a:ea typeface="宋体" pitchFamily="2" charset="-122"/>
              </a:rPr>
              <a:t>Making the right decision about public, private and protected is vital here.</a:t>
            </a:r>
          </a:p>
          <a:p>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20</a:t>
            </a:fld>
            <a:endParaRPr lang="en-AU"/>
          </a:p>
        </p:txBody>
      </p:sp>
    </p:spTree>
    <p:extLst>
      <p:ext uri="{BB962C8B-B14F-4D97-AF65-F5344CB8AC3E}">
        <p14:creationId xmlns:p14="http://schemas.microsoft.com/office/powerpoint/2010/main" val="36741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Inheritance</a:t>
            </a:r>
            <a:endParaRPr lang="zh-CN" altLang="en-US" dirty="0"/>
          </a:p>
        </p:txBody>
      </p:sp>
      <p:sp>
        <p:nvSpPr>
          <p:cNvPr id="3" name="内容占位符 2"/>
          <p:cNvSpPr>
            <a:spLocks noGrp="1"/>
          </p:cNvSpPr>
          <p:nvPr>
            <p:ph sz="half" idx="1"/>
          </p:nvPr>
        </p:nvSpPr>
        <p:spPr>
          <a:xfrm>
            <a:off x="457200" y="1412776"/>
            <a:ext cx="8115328" cy="4713387"/>
          </a:xfrm>
        </p:spPr>
        <p:txBody>
          <a:bodyPr/>
          <a:lstStyle/>
          <a:p>
            <a:r>
              <a:rPr lang="en-US" altLang="zh-CN" dirty="0">
                <a:ea typeface="宋体" pitchFamily="2" charset="-122"/>
              </a:rPr>
              <a:t>We want to be able to re-use good software elsewhere:</a:t>
            </a:r>
          </a:p>
          <a:p>
            <a:pPr marL="876300" lvl="1"/>
            <a:r>
              <a:rPr lang="en-US" altLang="zh-CN" dirty="0">
                <a:ea typeface="宋体" pitchFamily="2" charset="-122"/>
              </a:rPr>
              <a:t>identifying core </a:t>
            </a:r>
            <a:r>
              <a:rPr lang="en-US" altLang="zh-CN" dirty="0" err="1">
                <a:ea typeface="宋体" pitchFamily="2" charset="-122"/>
              </a:rPr>
              <a:t>behaviours</a:t>
            </a:r>
            <a:r>
              <a:rPr lang="en-US" altLang="zh-CN" dirty="0">
                <a:ea typeface="宋体" pitchFamily="2" charset="-122"/>
              </a:rPr>
              <a:t> and grouping them</a:t>
            </a:r>
          </a:p>
          <a:p>
            <a:pPr marL="876300" lvl="1"/>
            <a:r>
              <a:rPr lang="en-US" altLang="zh-CN" dirty="0">
                <a:ea typeface="宋体" pitchFamily="2" charset="-122"/>
              </a:rPr>
              <a:t>forming derived classes that are built on these </a:t>
            </a:r>
            <a:r>
              <a:rPr lang="en-US" altLang="zh-CN" dirty="0" err="1">
                <a:ea typeface="宋体" pitchFamily="2" charset="-122"/>
              </a:rPr>
              <a:t>behaviours</a:t>
            </a:r>
            <a:endParaRPr lang="en-US" altLang="zh-CN" dirty="0">
              <a:ea typeface="宋体" pitchFamily="2" charset="-122"/>
            </a:endParaRPr>
          </a:p>
          <a:p>
            <a:pPr marL="876300" lvl="1"/>
            <a:r>
              <a:rPr lang="en-US" altLang="zh-CN" dirty="0">
                <a:ea typeface="宋体" pitchFamily="2" charset="-122"/>
              </a:rPr>
              <a:t>writing it once and writing it well</a:t>
            </a:r>
          </a:p>
          <a:p>
            <a:r>
              <a:rPr lang="en-US" altLang="zh-CN" dirty="0"/>
              <a:t>The derived class and the base class should have an IS-A relationship.</a:t>
            </a: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21</a:t>
            </a:fld>
            <a:endParaRPr lang="en-AU"/>
          </a:p>
        </p:txBody>
      </p:sp>
    </p:spTree>
    <p:extLst>
      <p:ext uri="{BB962C8B-B14F-4D97-AF65-F5344CB8AC3E}">
        <p14:creationId xmlns:p14="http://schemas.microsoft.com/office/powerpoint/2010/main" val="163263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Polymorphism</a:t>
            </a:r>
            <a:endParaRPr lang="zh-CN" altLang="en-US" dirty="0"/>
          </a:p>
        </p:txBody>
      </p:sp>
      <p:sp>
        <p:nvSpPr>
          <p:cNvPr id="3" name="内容占位符 2"/>
          <p:cNvSpPr>
            <a:spLocks noGrp="1"/>
          </p:cNvSpPr>
          <p:nvPr>
            <p:ph sz="half" idx="1"/>
          </p:nvPr>
        </p:nvSpPr>
        <p:spPr>
          <a:xfrm>
            <a:off x="457200" y="1412776"/>
            <a:ext cx="8186766" cy="4713387"/>
          </a:xfrm>
        </p:spPr>
        <p:txBody>
          <a:bodyPr>
            <a:normAutofit/>
          </a:bodyPr>
          <a:lstStyle/>
          <a:p>
            <a:r>
              <a:rPr lang="en-US" altLang="zh-CN" dirty="0">
                <a:ea typeface="宋体" pitchFamily="2" charset="-122"/>
              </a:rPr>
              <a:t>As you know, a single name can have different meanings at different stages of a program.</a:t>
            </a:r>
          </a:p>
          <a:p>
            <a:r>
              <a:rPr lang="en-US" altLang="zh-CN" dirty="0">
                <a:ea typeface="宋体" pitchFamily="2" charset="-122"/>
              </a:rPr>
              <a:t>We might not know which version we need until the program is running.</a:t>
            </a:r>
          </a:p>
          <a:p>
            <a:r>
              <a:rPr lang="en-US" altLang="zh-CN" dirty="0">
                <a:ea typeface="宋体" pitchFamily="2" charset="-122"/>
              </a:rPr>
              <a:t>C++ uses a technique called </a:t>
            </a:r>
            <a:r>
              <a:rPr lang="en-US" altLang="zh-CN" i="1" dirty="0">
                <a:ea typeface="宋体" pitchFamily="2" charset="-122"/>
              </a:rPr>
              <a:t>late binding</a:t>
            </a:r>
            <a:r>
              <a:rPr lang="en-US" altLang="zh-CN" dirty="0">
                <a:ea typeface="宋体" pitchFamily="2" charset="-122"/>
              </a:rPr>
              <a:t> where the C++ environment waits until run-time to work out what the name means.</a:t>
            </a:r>
          </a:p>
          <a:p>
            <a:r>
              <a:rPr lang="en-US" altLang="zh-CN" dirty="0">
                <a:ea typeface="宋体" pitchFamily="2" charset="-122"/>
              </a:rPr>
              <a:t>We need to take care of the slicing problem.</a:t>
            </a:r>
          </a:p>
          <a:p>
            <a:pPr>
              <a:buNone/>
            </a:pPr>
            <a:endParaRPr lang="zh-CN" altLang="en-US" dirty="0"/>
          </a:p>
        </p:txBody>
      </p:sp>
      <p:sp>
        <p:nvSpPr>
          <p:cNvPr id="5" name="页脚占位符 4"/>
          <p:cNvSpPr>
            <a:spLocks noGrp="1"/>
          </p:cNvSpPr>
          <p:nvPr>
            <p:ph type="ftr" sz="quarter" idx="11"/>
          </p:nvPr>
        </p:nvSpPr>
        <p:spPr/>
        <p:txBody>
          <a:bodyPr/>
          <a:lstStyle/>
          <a:p>
            <a:r>
              <a:rPr lang="en-AU"/>
              <a:t>University of Adelaide</a:t>
            </a:r>
          </a:p>
        </p:txBody>
      </p:sp>
      <p:sp>
        <p:nvSpPr>
          <p:cNvPr id="6" name="灯片编号占位符 5"/>
          <p:cNvSpPr>
            <a:spLocks noGrp="1"/>
          </p:cNvSpPr>
          <p:nvPr>
            <p:ph type="sldNum" sz="quarter" idx="12"/>
          </p:nvPr>
        </p:nvSpPr>
        <p:spPr/>
        <p:txBody>
          <a:bodyPr/>
          <a:lstStyle/>
          <a:p>
            <a:fld id="{7E8AFECB-488C-4862-A863-69DB259C81CD}" type="slidenum">
              <a:rPr lang="en-AU" smtClean="0"/>
              <a:pPr/>
              <a:t>22</a:t>
            </a:fld>
            <a:endParaRPr lang="en-AU"/>
          </a:p>
        </p:txBody>
      </p:sp>
    </p:spTree>
    <p:extLst>
      <p:ext uri="{BB962C8B-B14F-4D97-AF65-F5344CB8AC3E}">
        <p14:creationId xmlns:p14="http://schemas.microsoft.com/office/powerpoint/2010/main" val="170825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Building programs from separate files:</a:t>
            </a:r>
          </a:p>
          <a:p>
            <a:pPr marL="876300" lvl="1"/>
            <a:r>
              <a:rPr lang="en-US" altLang="x-none" dirty="0"/>
              <a:t>Makes design more modular</a:t>
            </a:r>
          </a:p>
          <a:p>
            <a:pPr marL="876300" lvl="1"/>
            <a:r>
              <a:rPr lang="en-US" altLang="x-none" dirty="0"/>
              <a:t>Makes providing libraries easier</a:t>
            </a:r>
          </a:p>
          <a:p>
            <a:pPr marL="876300" lvl="1"/>
            <a:r>
              <a:rPr lang="en-US" altLang="x-none" dirty="0"/>
              <a:t>Makes testing easier</a:t>
            </a:r>
          </a:p>
          <a:p>
            <a:pPr marL="876300" lvl="1"/>
            <a:r>
              <a:rPr lang="en-US" altLang="x-none" dirty="0"/>
              <a:t>Makes debugging easier</a:t>
            </a:r>
          </a:p>
          <a:p>
            <a:pPr marL="876300" lvl="1"/>
            <a:r>
              <a:rPr lang="en-US" altLang="x-none" dirty="0"/>
              <a:t>Makes version control easier</a:t>
            </a:r>
          </a:p>
          <a:p>
            <a:pPr marL="876300" lvl="1"/>
            <a:r>
              <a:rPr lang="en-US" altLang="x-none" dirty="0"/>
              <a:t>Makes group activities easier.</a:t>
            </a:r>
          </a:p>
          <a:p>
            <a:pPr marL="476250"/>
            <a:r>
              <a:rPr lang="en-US" altLang="x-none" dirty="0" err="1"/>
              <a:t>Makefiles</a:t>
            </a:r>
            <a:r>
              <a:rPr lang="en-US" altLang="x-none" dirty="0"/>
              <a:t> can help us manage the build process</a:t>
            </a:r>
          </a:p>
          <a:p>
            <a:pPr marL="476250"/>
            <a:r>
              <a:rPr lang="en-US" altLang="x-none" dirty="0"/>
              <a:t>Test Drivers can help us manage testing</a:t>
            </a:r>
          </a:p>
          <a:p>
            <a:pPr marL="0" indent="0">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23</a:t>
            </a:fld>
            <a:endParaRPr lang="en-AU"/>
          </a:p>
        </p:txBody>
      </p:sp>
    </p:spTree>
    <p:extLst>
      <p:ext uri="{BB962C8B-B14F-4D97-AF65-F5344CB8AC3E}">
        <p14:creationId xmlns:p14="http://schemas.microsoft.com/office/powerpoint/2010/main" val="2187985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24</a:t>
            </a:fld>
            <a:endParaRPr lang="en-AU" dirty="0"/>
          </a:p>
        </p:txBody>
      </p:sp>
      <p:sp>
        <p:nvSpPr>
          <p:cNvPr id="3" name="Title 2">
            <a:extLst>
              <a:ext uri="{FF2B5EF4-FFF2-40B4-BE49-F238E27FC236}">
                <a16:creationId xmlns:a16="http://schemas.microsoft.com/office/drawing/2014/main" id="{19BD640B-5CB7-A84F-BD77-A8D5E6430FD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Separate Compilation</a:t>
            </a:r>
            <a:endParaRPr lang="en-US" dirty="0"/>
          </a:p>
        </p:txBody>
      </p:sp>
      <p:sp>
        <p:nvSpPr>
          <p:cNvPr id="3" name="Content Placeholder 2"/>
          <p:cNvSpPr>
            <a:spLocks noGrp="1"/>
          </p:cNvSpPr>
          <p:nvPr>
            <p:ph sz="half" idx="1"/>
          </p:nvPr>
        </p:nvSpPr>
        <p:spPr>
          <a:xfrm>
            <a:off x="457200" y="1412776"/>
            <a:ext cx="8075240" cy="5035475"/>
          </a:xfrm>
        </p:spPr>
        <p:txBody>
          <a:bodyPr>
            <a:normAutofit/>
          </a:bodyPr>
          <a:lstStyle/>
          <a:p>
            <a:r>
              <a:rPr lang="en-US" altLang="x-none" dirty="0"/>
              <a:t>You can place all the classes and main into one file.  So why separate them?</a:t>
            </a:r>
          </a:p>
          <a:p>
            <a:pPr lvl="2"/>
            <a:r>
              <a:rPr lang="en-US" dirty="0"/>
              <a:t>Abstraction and Encapsulation – provide libraries for other people</a:t>
            </a:r>
          </a:p>
          <a:p>
            <a:pPr lvl="3"/>
            <a:r>
              <a:rPr lang="en-US" dirty="0"/>
              <a:t>More important if you are developing an ADT</a:t>
            </a:r>
          </a:p>
          <a:p>
            <a:pPr lvl="2"/>
            <a:r>
              <a:rPr lang="en-US" dirty="0"/>
              <a:t>Easier to split the job in a large project </a:t>
            </a:r>
          </a:p>
          <a:p>
            <a:pPr lvl="2"/>
            <a:r>
              <a:rPr lang="en-US" dirty="0"/>
              <a:t>Easier for version control</a:t>
            </a:r>
          </a:p>
          <a:p>
            <a:pPr lvl="2"/>
            <a:r>
              <a:rPr lang="en-US" dirty="0"/>
              <a:t>Easier debugging</a:t>
            </a:r>
          </a:p>
          <a:p>
            <a:pPr lvl="2"/>
            <a:r>
              <a:rPr lang="en-US" dirty="0"/>
              <a:t>Change only one file and just compile that one</a:t>
            </a:r>
            <a:endParaRPr lang="en-US" altLang="x-none" dirty="0"/>
          </a:p>
          <a:p>
            <a:r>
              <a:rPr lang="en-US" altLang="x-none" dirty="0"/>
              <a:t>We divide a program into separate parts.</a:t>
            </a:r>
          </a:p>
          <a:p>
            <a:r>
              <a:rPr lang="en-US" altLang="x-none" dirty="0"/>
              <a:t>These are compiled separately and linked together when you need to build the final running application.</a:t>
            </a:r>
          </a:p>
          <a:p>
            <a:pPr lvl="2"/>
            <a:r>
              <a:rPr lang="en-US" dirty="0"/>
              <a:t>How?</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3</a:t>
            </a:fld>
            <a:endParaRPr lang="en-AU"/>
          </a:p>
        </p:txBody>
      </p:sp>
    </p:spTree>
    <p:extLst>
      <p:ext uri="{BB962C8B-B14F-4D97-AF65-F5344CB8AC3E}">
        <p14:creationId xmlns:p14="http://schemas.microsoft.com/office/powerpoint/2010/main" val="34356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1F8D-24C3-C748-A169-2C75B1748F62}"/>
              </a:ext>
            </a:extLst>
          </p:cNvPr>
          <p:cNvSpPr>
            <a:spLocks noGrp="1"/>
          </p:cNvSpPr>
          <p:nvPr>
            <p:ph type="title"/>
          </p:nvPr>
        </p:nvSpPr>
        <p:spPr/>
        <p:txBody>
          <a:bodyPr/>
          <a:lstStyle/>
          <a:p>
            <a:r>
              <a:rPr lang="en-US" dirty="0"/>
              <a:t>Separate Compilation</a:t>
            </a:r>
          </a:p>
        </p:txBody>
      </p:sp>
      <p:sp>
        <p:nvSpPr>
          <p:cNvPr id="3" name="Content Placeholder 2">
            <a:extLst>
              <a:ext uri="{FF2B5EF4-FFF2-40B4-BE49-F238E27FC236}">
                <a16:creationId xmlns:a16="http://schemas.microsoft.com/office/drawing/2014/main" id="{29236B9E-420E-A648-8EE7-0D73BF6D0BA8}"/>
              </a:ext>
            </a:extLst>
          </p:cNvPr>
          <p:cNvSpPr>
            <a:spLocks noGrp="1"/>
          </p:cNvSpPr>
          <p:nvPr>
            <p:ph sz="half" idx="1"/>
          </p:nvPr>
        </p:nvSpPr>
        <p:spPr>
          <a:xfrm>
            <a:off x="457200" y="1412776"/>
            <a:ext cx="8075240" cy="4713387"/>
          </a:xfrm>
        </p:spPr>
        <p:txBody>
          <a:bodyPr/>
          <a:lstStyle/>
          <a:p>
            <a:endParaRPr lang="en-US" dirty="0"/>
          </a:p>
        </p:txBody>
      </p:sp>
      <p:sp>
        <p:nvSpPr>
          <p:cNvPr id="5" name="Footer Placeholder 4">
            <a:extLst>
              <a:ext uri="{FF2B5EF4-FFF2-40B4-BE49-F238E27FC236}">
                <a16:creationId xmlns:a16="http://schemas.microsoft.com/office/drawing/2014/main" id="{7EB0227C-398B-734F-8077-1E81BEF9C209}"/>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19E9CA0D-0455-864E-A71B-FB2FA80D3635}"/>
              </a:ext>
            </a:extLst>
          </p:cNvPr>
          <p:cNvSpPr>
            <a:spLocks noGrp="1"/>
          </p:cNvSpPr>
          <p:nvPr>
            <p:ph type="sldNum" sz="quarter" idx="12"/>
          </p:nvPr>
        </p:nvSpPr>
        <p:spPr/>
        <p:txBody>
          <a:bodyPr/>
          <a:lstStyle/>
          <a:p>
            <a:fld id="{7E8AFECB-488C-4862-A863-69DB259C81CD}" type="slidenum">
              <a:rPr lang="en-AU" smtClean="0"/>
              <a:pPr/>
              <a:t>4</a:t>
            </a:fld>
            <a:endParaRPr lang="en-AU"/>
          </a:p>
        </p:txBody>
      </p:sp>
      <p:sp>
        <p:nvSpPr>
          <p:cNvPr id="7" name="Diamond 6">
            <a:extLst>
              <a:ext uri="{FF2B5EF4-FFF2-40B4-BE49-F238E27FC236}">
                <a16:creationId xmlns:a16="http://schemas.microsoft.com/office/drawing/2014/main" id="{DE991138-3D34-7443-81BB-1DFE90030CF2}"/>
              </a:ext>
            </a:extLst>
          </p:cNvPr>
          <p:cNvSpPr/>
          <p:nvPr/>
        </p:nvSpPr>
        <p:spPr>
          <a:xfrm>
            <a:off x="2987824" y="1801317"/>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8" name="Rounded Rectangle 7">
            <a:extLst>
              <a:ext uri="{FF2B5EF4-FFF2-40B4-BE49-F238E27FC236}">
                <a16:creationId xmlns:a16="http://schemas.microsoft.com/office/drawing/2014/main" id="{02E99C76-B68A-0B45-A395-770EC48B1C00}"/>
              </a:ext>
            </a:extLst>
          </p:cNvPr>
          <p:cNvSpPr/>
          <p:nvPr/>
        </p:nvSpPr>
        <p:spPr>
          <a:xfrm>
            <a:off x="5769067" y="1272064"/>
            <a:ext cx="9361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Foo.h</a:t>
            </a:r>
            <a:endParaRPr lang="en-US" dirty="0"/>
          </a:p>
        </p:txBody>
      </p:sp>
      <p:sp>
        <p:nvSpPr>
          <p:cNvPr id="9" name="Rounded Rectangle 8">
            <a:extLst>
              <a:ext uri="{FF2B5EF4-FFF2-40B4-BE49-F238E27FC236}">
                <a16:creationId xmlns:a16="http://schemas.microsoft.com/office/drawing/2014/main" id="{BBD2878D-AC41-5A4C-BD90-4A36317EAC06}"/>
              </a:ext>
            </a:extLst>
          </p:cNvPr>
          <p:cNvSpPr/>
          <p:nvPr/>
        </p:nvSpPr>
        <p:spPr>
          <a:xfrm>
            <a:off x="6789570" y="1272064"/>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Foo.cpp</a:t>
            </a:r>
            <a:endParaRPr lang="en-US" dirty="0"/>
          </a:p>
        </p:txBody>
      </p:sp>
      <p:sp>
        <p:nvSpPr>
          <p:cNvPr id="10" name="Rounded Rectangle 9">
            <a:extLst>
              <a:ext uri="{FF2B5EF4-FFF2-40B4-BE49-F238E27FC236}">
                <a16:creationId xmlns:a16="http://schemas.microsoft.com/office/drawing/2014/main" id="{F58A1CE0-C685-AB48-BF84-F3AE7324D20D}"/>
              </a:ext>
            </a:extLst>
          </p:cNvPr>
          <p:cNvSpPr/>
          <p:nvPr/>
        </p:nvSpPr>
        <p:spPr>
          <a:xfrm>
            <a:off x="3387726" y="1260278"/>
            <a:ext cx="9361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Bar.h</a:t>
            </a:r>
            <a:endParaRPr lang="en-US" dirty="0"/>
          </a:p>
        </p:txBody>
      </p:sp>
      <p:sp>
        <p:nvSpPr>
          <p:cNvPr id="11" name="Rounded Rectangle 10">
            <a:extLst>
              <a:ext uri="{FF2B5EF4-FFF2-40B4-BE49-F238E27FC236}">
                <a16:creationId xmlns:a16="http://schemas.microsoft.com/office/drawing/2014/main" id="{1E8E8045-308E-DA48-BAB8-545597BEF5BF}"/>
              </a:ext>
            </a:extLst>
          </p:cNvPr>
          <p:cNvSpPr/>
          <p:nvPr/>
        </p:nvSpPr>
        <p:spPr>
          <a:xfrm>
            <a:off x="4494820" y="1247176"/>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Bar.cpp</a:t>
            </a:r>
            <a:endParaRPr lang="en-US" dirty="0"/>
          </a:p>
        </p:txBody>
      </p:sp>
      <p:sp>
        <p:nvSpPr>
          <p:cNvPr id="12" name="Rounded Rectangle 11">
            <a:extLst>
              <a:ext uri="{FF2B5EF4-FFF2-40B4-BE49-F238E27FC236}">
                <a16:creationId xmlns:a16="http://schemas.microsoft.com/office/drawing/2014/main" id="{05ED0DE0-C81B-5F4E-95BF-3974B88CD13D}"/>
              </a:ext>
            </a:extLst>
          </p:cNvPr>
          <p:cNvSpPr/>
          <p:nvPr/>
        </p:nvSpPr>
        <p:spPr>
          <a:xfrm>
            <a:off x="2123796" y="1252822"/>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main.cpp</a:t>
            </a:r>
            <a:endParaRPr lang="en-US" dirty="0"/>
          </a:p>
        </p:txBody>
      </p:sp>
      <p:sp>
        <p:nvSpPr>
          <p:cNvPr id="13" name="Oval 12">
            <a:extLst>
              <a:ext uri="{FF2B5EF4-FFF2-40B4-BE49-F238E27FC236}">
                <a16:creationId xmlns:a16="http://schemas.microsoft.com/office/drawing/2014/main" id="{0147EEDC-0E77-E64D-90BC-4D7C80B4C3C0}"/>
              </a:ext>
            </a:extLst>
          </p:cNvPr>
          <p:cNvSpPr/>
          <p:nvPr/>
        </p:nvSpPr>
        <p:spPr>
          <a:xfrm>
            <a:off x="813024" y="1182762"/>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.h files</a:t>
            </a:r>
          </a:p>
        </p:txBody>
      </p:sp>
      <p:sp>
        <p:nvSpPr>
          <p:cNvPr id="14" name="TextBox 13">
            <a:extLst>
              <a:ext uri="{FF2B5EF4-FFF2-40B4-BE49-F238E27FC236}">
                <a16:creationId xmlns:a16="http://schemas.microsoft.com/office/drawing/2014/main" id="{5C2DAF36-8B03-2E42-936D-E6ADBAD40861}"/>
              </a:ext>
            </a:extLst>
          </p:cNvPr>
          <p:cNvSpPr txBox="1"/>
          <p:nvPr/>
        </p:nvSpPr>
        <p:spPr>
          <a:xfrm>
            <a:off x="6490557" y="2327793"/>
            <a:ext cx="1466834" cy="369332"/>
          </a:xfrm>
          <a:prstGeom prst="rect">
            <a:avLst/>
          </a:prstGeom>
          <a:noFill/>
        </p:spPr>
        <p:txBody>
          <a:bodyPr wrap="square" rtlCol="0">
            <a:spAutoFit/>
          </a:bodyPr>
          <a:lstStyle/>
          <a:p>
            <a:r>
              <a:rPr lang="en-US" dirty="0"/>
              <a:t>g++ -E</a:t>
            </a:r>
          </a:p>
        </p:txBody>
      </p:sp>
      <p:sp>
        <p:nvSpPr>
          <p:cNvPr id="18" name="Diamond 17">
            <a:extLst>
              <a:ext uri="{FF2B5EF4-FFF2-40B4-BE49-F238E27FC236}">
                <a16:creationId xmlns:a16="http://schemas.microsoft.com/office/drawing/2014/main" id="{580F2C55-AF37-D04A-B468-BA7A4B1A9D27}"/>
              </a:ext>
            </a:extLst>
          </p:cNvPr>
          <p:cNvSpPr/>
          <p:nvPr/>
        </p:nvSpPr>
        <p:spPr>
          <a:xfrm>
            <a:off x="2998168" y="3298213"/>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Compiling</a:t>
            </a:r>
          </a:p>
        </p:txBody>
      </p:sp>
      <p:sp>
        <p:nvSpPr>
          <p:cNvPr id="19" name="Diamond 18">
            <a:extLst>
              <a:ext uri="{FF2B5EF4-FFF2-40B4-BE49-F238E27FC236}">
                <a16:creationId xmlns:a16="http://schemas.microsoft.com/office/drawing/2014/main" id="{90F01B74-F2C3-8F46-88AE-14AB213D9185}"/>
              </a:ext>
            </a:extLst>
          </p:cNvPr>
          <p:cNvSpPr/>
          <p:nvPr/>
        </p:nvSpPr>
        <p:spPr>
          <a:xfrm>
            <a:off x="2998168" y="4761148"/>
            <a:ext cx="3168352" cy="13681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Linking</a:t>
            </a:r>
          </a:p>
        </p:txBody>
      </p:sp>
      <p:sp>
        <p:nvSpPr>
          <p:cNvPr id="20" name="Rounded Rectangle 19">
            <a:extLst>
              <a:ext uri="{FF2B5EF4-FFF2-40B4-BE49-F238E27FC236}">
                <a16:creationId xmlns:a16="http://schemas.microsoft.com/office/drawing/2014/main" id="{25817575-4F55-FB4A-9E63-31D51DBF6139}"/>
              </a:ext>
            </a:extLst>
          </p:cNvPr>
          <p:cNvSpPr/>
          <p:nvPr/>
        </p:nvSpPr>
        <p:spPr>
          <a:xfrm>
            <a:off x="2691695" y="4537978"/>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main.o</a:t>
            </a:r>
            <a:endParaRPr lang="en-US" dirty="0"/>
          </a:p>
        </p:txBody>
      </p:sp>
      <p:sp>
        <p:nvSpPr>
          <p:cNvPr id="21" name="Rounded Rectangle 20">
            <a:extLst>
              <a:ext uri="{FF2B5EF4-FFF2-40B4-BE49-F238E27FC236}">
                <a16:creationId xmlns:a16="http://schemas.microsoft.com/office/drawing/2014/main" id="{A193E37F-9D6D-6C4C-A297-E0DCD2AC4734}"/>
              </a:ext>
            </a:extLst>
          </p:cNvPr>
          <p:cNvSpPr/>
          <p:nvPr/>
        </p:nvSpPr>
        <p:spPr>
          <a:xfrm>
            <a:off x="5317984" y="4544977"/>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Bar.o</a:t>
            </a:r>
            <a:endParaRPr lang="en-US" dirty="0"/>
          </a:p>
        </p:txBody>
      </p:sp>
      <p:sp>
        <p:nvSpPr>
          <p:cNvPr id="22" name="Rounded Rectangle 21">
            <a:extLst>
              <a:ext uri="{FF2B5EF4-FFF2-40B4-BE49-F238E27FC236}">
                <a16:creationId xmlns:a16="http://schemas.microsoft.com/office/drawing/2014/main" id="{DDC9368D-1806-4848-B6E3-31B4477790E3}"/>
              </a:ext>
            </a:extLst>
          </p:cNvPr>
          <p:cNvSpPr/>
          <p:nvPr/>
        </p:nvSpPr>
        <p:spPr>
          <a:xfrm>
            <a:off x="6508273" y="4544977"/>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Foo.o</a:t>
            </a:r>
            <a:endParaRPr lang="en-US" dirty="0"/>
          </a:p>
        </p:txBody>
      </p:sp>
      <p:sp>
        <p:nvSpPr>
          <p:cNvPr id="23" name="Oval 22">
            <a:extLst>
              <a:ext uri="{FF2B5EF4-FFF2-40B4-BE49-F238E27FC236}">
                <a16:creationId xmlns:a16="http://schemas.microsoft.com/office/drawing/2014/main" id="{5CDDF1A7-A845-B340-B7E9-0186E04C11A7}"/>
              </a:ext>
            </a:extLst>
          </p:cNvPr>
          <p:cNvSpPr/>
          <p:nvPr/>
        </p:nvSpPr>
        <p:spPr>
          <a:xfrm>
            <a:off x="1134303" y="4357958"/>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 files</a:t>
            </a:r>
          </a:p>
        </p:txBody>
      </p:sp>
      <p:cxnSp>
        <p:nvCxnSpPr>
          <p:cNvPr id="25" name="Elbow Connector 24">
            <a:extLst>
              <a:ext uri="{FF2B5EF4-FFF2-40B4-BE49-F238E27FC236}">
                <a16:creationId xmlns:a16="http://schemas.microsoft.com/office/drawing/2014/main" id="{E8EA2957-BC48-F141-A495-121F1E161BA7}"/>
              </a:ext>
            </a:extLst>
          </p:cNvPr>
          <p:cNvCxnSpPr>
            <a:cxnSpLocks/>
          </p:cNvCxnSpPr>
          <p:nvPr/>
        </p:nvCxnSpPr>
        <p:spPr>
          <a:xfrm rot="16200000" flipH="1">
            <a:off x="4748331" y="5874954"/>
            <a:ext cx="315237" cy="647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64A71617-4948-1748-B02C-A35E46F9B1EB}"/>
              </a:ext>
            </a:extLst>
          </p:cNvPr>
          <p:cNvSpPr/>
          <p:nvPr/>
        </p:nvSpPr>
        <p:spPr>
          <a:xfrm>
            <a:off x="5247239" y="6063779"/>
            <a:ext cx="111996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US" dirty="0"/>
          </a:p>
        </p:txBody>
      </p:sp>
      <p:sp>
        <p:nvSpPr>
          <p:cNvPr id="28" name="TextBox 27">
            <a:extLst>
              <a:ext uri="{FF2B5EF4-FFF2-40B4-BE49-F238E27FC236}">
                <a16:creationId xmlns:a16="http://schemas.microsoft.com/office/drawing/2014/main" id="{80B4AD94-94BE-B44F-82C6-A6E3F684D456}"/>
              </a:ext>
            </a:extLst>
          </p:cNvPr>
          <p:cNvSpPr txBox="1"/>
          <p:nvPr/>
        </p:nvSpPr>
        <p:spPr>
          <a:xfrm>
            <a:off x="6363722" y="3766475"/>
            <a:ext cx="1466834" cy="369332"/>
          </a:xfrm>
          <a:prstGeom prst="rect">
            <a:avLst/>
          </a:prstGeom>
          <a:noFill/>
        </p:spPr>
        <p:txBody>
          <a:bodyPr wrap="square" rtlCol="0">
            <a:spAutoFit/>
          </a:bodyPr>
          <a:lstStyle/>
          <a:p>
            <a:r>
              <a:rPr lang="en-US" dirty="0"/>
              <a:t>g++ -c</a:t>
            </a:r>
          </a:p>
        </p:txBody>
      </p:sp>
      <p:sp>
        <p:nvSpPr>
          <p:cNvPr id="29" name="Down Arrow 28">
            <a:extLst>
              <a:ext uri="{FF2B5EF4-FFF2-40B4-BE49-F238E27FC236}">
                <a16:creationId xmlns:a16="http://schemas.microsoft.com/office/drawing/2014/main" id="{C0C5CF51-728C-514B-915F-82F268471E80}"/>
              </a:ext>
            </a:extLst>
          </p:cNvPr>
          <p:cNvSpPr/>
          <p:nvPr/>
        </p:nvSpPr>
        <p:spPr>
          <a:xfrm>
            <a:off x="4375003" y="3154378"/>
            <a:ext cx="484632" cy="175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a:extLst>
              <a:ext uri="{FF2B5EF4-FFF2-40B4-BE49-F238E27FC236}">
                <a16:creationId xmlns:a16="http://schemas.microsoft.com/office/drawing/2014/main" id="{CA58EFDA-A814-5A49-9BE4-DAE83B8F5576}"/>
              </a:ext>
            </a:extLst>
          </p:cNvPr>
          <p:cNvSpPr/>
          <p:nvPr/>
        </p:nvSpPr>
        <p:spPr>
          <a:xfrm>
            <a:off x="4361696" y="4604039"/>
            <a:ext cx="484632" cy="175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2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Separate File Compilation</a:t>
            </a:r>
            <a:endParaRPr lang="en-US" dirty="0"/>
          </a:p>
        </p:txBody>
      </p:sp>
      <p:sp>
        <p:nvSpPr>
          <p:cNvPr id="3" name="Content Placeholder 2"/>
          <p:cNvSpPr>
            <a:spLocks noGrp="1"/>
          </p:cNvSpPr>
          <p:nvPr>
            <p:ph sz="half" idx="1"/>
          </p:nvPr>
        </p:nvSpPr>
        <p:spPr>
          <a:xfrm>
            <a:off x="457200" y="1412776"/>
            <a:ext cx="8075240" cy="4713387"/>
          </a:xfrm>
        </p:spPr>
        <p:txBody>
          <a:bodyPr>
            <a:normAutofit lnSpcReduction="10000"/>
          </a:bodyPr>
          <a:lstStyle/>
          <a:p>
            <a:r>
              <a:rPr lang="en-US" altLang="x-none" dirty="0"/>
              <a:t>We need to compile more than one file.</a:t>
            </a:r>
          </a:p>
          <a:p>
            <a:r>
              <a:rPr lang="en-US" altLang="x-none" dirty="0"/>
              <a:t>You should already know that a piece of code without a </a:t>
            </a:r>
            <a:r>
              <a:rPr lang="en-US" altLang="x-none" dirty="0">
                <a:solidFill>
                  <a:srgbClr val="507495"/>
                </a:solidFill>
                <a:latin typeface="Courier" charset="0"/>
                <a:ea typeface="Courier" charset="0"/>
                <a:cs typeface="Courier" charset="0"/>
                <a:sym typeface="Courier" charset="0"/>
              </a:rPr>
              <a:t>main()</a:t>
            </a:r>
            <a:r>
              <a:rPr lang="en-US" altLang="x-none" dirty="0"/>
              <a:t> method won’t compile. This is because C++ doesn’t know where to start the execution.</a:t>
            </a:r>
          </a:p>
          <a:p>
            <a:r>
              <a:rPr lang="en-US" altLang="x-none" dirty="0"/>
              <a:t>We can, however, compile any file to its </a:t>
            </a:r>
            <a:r>
              <a:rPr lang="en-US" altLang="x-none" b="1" dirty="0"/>
              <a:t>object form</a:t>
            </a:r>
            <a:r>
              <a:rPr lang="en-US" altLang="x-none" dirty="0"/>
              <a:t>, by using the -c flag.</a:t>
            </a:r>
          </a:p>
          <a:p>
            <a:r>
              <a:rPr lang="en-US" altLang="x-none" dirty="0"/>
              <a:t>Technically, a C++ program is a set of code components, compiled through to objects, and then linked together with the implementing libraries and a </a:t>
            </a:r>
            <a:r>
              <a:rPr lang="en-US" altLang="x-none" dirty="0">
                <a:solidFill>
                  <a:srgbClr val="507495"/>
                </a:solidFill>
                <a:latin typeface="Courier" charset="0"/>
                <a:ea typeface="Courier" charset="0"/>
                <a:cs typeface="Courier" charset="0"/>
                <a:sym typeface="Courier" charset="0"/>
              </a:rPr>
              <a:t>main()</a:t>
            </a:r>
            <a:r>
              <a:rPr lang="en-US" altLang="x-none" dirty="0"/>
              <a:t> method. </a:t>
            </a:r>
          </a:p>
          <a:p>
            <a:r>
              <a:rPr lang="en-US" altLang="x-none" dirty="0"/>
              <a:t>Thus, we can compile all of our individual files separately and then link them together, with a driver, to make a program.</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5</a:t>
            </a:fld>
            <a:endParaRPr lang="en-AU"/>
          </a:p>
        </p:txBody>
      </p:sp>
    </p:spTree>
    <p:extLst>
      <p:ext uri="{BB962C8B-B14F-4D97-AF65-F5344CB8AC3E}">
        <p14:creationId xmlns:p14="http://schemas.microsoft.com/office/powerpoint/2010/main" val="325054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D8CD-9A3A-134B-A30B-BBF3BF167BF9}"/>
              </a:ext>
            </a:extLst>
          </p:cNvPr>
          <p:cNvSpPr>
            <a:spLocks noGrp="1"/>
          </p:cNvSpPr>
          <p:nvPr>
            <p:ph type="title"/>
          </p:nvPr>
        </p:nvSpPr>
        <p:spPr/>
        <p:txBody>
          <a:bodyPr/>
          <a:lstStyle/>
          <a:p>
            <a:r>
              <a:rPr lang="en-US" dirty="0"/>
              <a:t>What does a compiler do?</a:t>
            </a:r>
          </a:p>
        </p:txBody>
      </p:sp>
      <p:sp>
        <p:nvSpPr>
          <p:cNvPr id="3" name="Content Placeholder 2">
            <a:extLst>
              <a:ext uri="{FF2B5EF4-FFF2-40B4-BE49-F238E27FC236}">
                <a16:creationId xmlns:a16="http://schemas.microsoft.com/office/drawing/2014/main" id="{96B0F8E2-28C7-F74F-A235-8E8B0DBBADCD}"/>
              </a:ext>
            </a:extLst>
          </p:cNvPr>
          <p:cNvSpPr>
            <a:spLocks noGrp="1"/>
          </p:cNvSpPr>
          <p:nvPr>
            <p:ph sz="half" idx="1"/>
          </p:nvPr>
        </p:nvSpPr>
        <p:spPr>
          <a:xfrm>
            <a:off x="457200" y="1182762"/>
            <a:ext cx="8075240" cy="5265489"/>
          </a:xfrm>
        </p:spPr>
        <p:txBody>
          <a:bodyPr>
            <a:normAutofit fontScale="47500" lnSpcReduction="20000"/>
          </a:bodyPr>
          <a:lstStyle/>
          <a:p>
            <a:pPr>
              <a:lnSpc>
                <a:spcPct val="150000"/>
              </a:lnSpc>
            </a:pPr>
            <a:r>
              <a:rPr lang="en-US" sz="4000" dirty="0"/>
              <a:t>g++ -c </a:t>
            </a:r>
            <a:r>
              <a:rPr lang="en-US" sz="4000" dirty="0" err="1"/>
              <a:t>main.cpp</a:t>
            </a:r>
            <a:r>
              <a:rPr lang="en-US" sz="4000" dirty="0"/>
              <a:t> </a:t>
            </a:r>
            <a:r>
              <a:rPr lang="en-US" sz="4000" dirty="0" err="1"/>
              <a:t>lib.cpp</a:t>
            </a:r>
            <a:endParaRPr lang="en-US" sz="4000" dirty="0"/>
          </a:p>
          <a:p>
            <a:pPr lvl="1">
              <a:lnSpc>
                <a:spcPct val="150000"/>
              </a:lnSpc>
            </a:pPr>
            <a:r>
              <a:rPr lang="en-US" sz="3600" dirty="0"/>
              <a:t>Makes two object files</a:t>
            </a:r>
          </a:p>
          <a:p>
            <a:pPr>
              <a:lnSpc>
                <a:spcPct val="150000"/>
              </a:lnSpc>
            </a:pPr>
            <a:r>
              <a:rPr lang="en-US" sz="4800" dirty="0"/>
              <a:t>What if a </a:t>
            </a:r>
            <a:r>
              <a:rPr lang="en-US" sz="4800" dirty="0" err="1"/>
              <a:t>cpp</a:t>
            </a:r>
            <a:r>
              <a:rPr lang="en-US" sz="4800" dirty="0"/>
              <a:t> files includes </a:t>
            </a:r>
            <a:r>
              <a:rPr lang="en-US" sz="4800" dirty="0" err="1"/>
              <a:t>lib.h</a:t>
            </a:r>
            <a:r>
              <a:rPr lang="en-US" sz="4800" dirty="0">
                <a:sym typeface="Wingdings" pitchFamily="2" charset="2"/>
              </a:rPr>
              <a:t> as well </a:t>
            </a:r>
            <a:br>
              <a:rPr lang="en-US" sz="4800" dirty="0">
                <a:sym typeface="Wingdings" pitchFamily="2" charset="2"/>
              </a:rPr>
            </a:br>
            <a:r>
              <a:rPr lang="en-US" sz="4800" dirty="0">
                <a:sym typeface="Wingdings" pitchFamily="2" charset="2"/>
              </a:rPr>
              <a:t>as something else that includes </a:t>
            </a:r>
            <a:r>
              <a:rPr lang="en-US" sz="4800" dirty="0" err="1">
                <a:sym typeface="Wingdings" pitchFamily="2" charset="2"/>
              </a:rPr>
              <a:t>lib.h</a:t>
            </a:r>
            <a:endParaRPr lang="en-US" sz="4800" dirty="0"/>
          </a:p>
          <a:p>
            <a:pPr lvl="1">
              <a:lnSpc>
                <a:spcPct val="150000"/>
              </a:lnSpc>
            </a:pPr>
            <a:r>
              <a:rPr lang="en-AU" sz="4000" dirty="0">
                <a:solidFill>
                  <a:srgbClr val="78492A"/>
                </a:solidFill>
                <a:latin typeface="Menlo" panose="020B0609030804020204" pitchFamily="49" charset="0"/>
              </a:rPr>
              <a:t>#include </a:t>
            </a:r>
            <a:r>
              <a:rPr lang="en-AU" sz="4000" dirty="0">
                <a:solidFill>
                  <a:srgbClr val="D12F1B"/>
                </a:solidFill>
                <a:latin typeface="Menlo" panose="020B0609030804020204" pitchFamily="49" charset="0"/>
              </a:rPr>
              <a:t>"</a:t>
            </a:r>
            <a:r>
              <a:rPr lang="en-AU" sz="4000" dirty="0" err="1">
                <a:solidFill>
                  <a:srgbClr val="D12F1B"/>
                </a:solidFill>
                <a:latin typeface="Menlo" panose="020B0609030804020204" pitchFamily="49" charset="0"/>
              </a:rPr>
              <a:t>lib.h</a:t>
            </a:r>
            <a:r>
              <a:rPr lang="en-AU" sz="4000" dirty="0">
                <a:solidFill>
                  <a:srgbClr val="D12F1B"/>
                </a:solidFill>
                <a:latin typeface="Menlo" panose="020B0609030804020204" pitchFamily="49" charset="0"/>
              </a:rPr>
              <a:t>"</a:t>
            </a:r>
            <a:endParaRPr lang="en-AU" sz="4000" dirty="0">
              <a:solidFill>
                <a:srgbClr val="78492A"/>
              </a:solidFill>
              <a:latin typeface="Menlo" panose="020B0609030804020204" pitchFamily="49" charset="0"/>
            </a:endParaRPr>
          </a:p>
          <a:p>
            <a:pPr lvl="1">
              <a:lnSpc>
                <a:spcPct val="150000"/>
              </a:lnSpc>
            </a:pPr>
            <a:r>
              <a:rPr lang="en-US" sz="3200" dirty="0"/>
              <a:t>Copy the whole header there</a:t>
            </a:r>
          </a:p>
          <a:p>
            <a:pPr lvl="1">
              <a:lnSpc>
                <a:spcPct val="150000"/>
              </a:lnSpc>
            </a:pPr>
            <a:r>
              <a:rPr lang="en-US" sz="3200" dirty="0"/>
              <a:t>Should be declared once; </a:t>
            </a:r>
            <a:br>
              <a:rPr lang="en-US" sz="3200" dirty="0"/>
            </a:br>
            <a:r>
              <a:rPr lang="en-US" sz="3200" dirty="0"/>
              <a:t>If you are including that in </a:t>
            </a:r>
            <a:br>
              <a:rPr lang="en-US" sz="3200" dirty="0"/>
            </a:br>
            <a:r>
              <a:rPr lang="en-US" sz="3200" dirty="0"/>
              <a:t>more than one file use </a:t>
            </a:r>
            <a:r>
              <a:rPr lang="en-AU" sz="3200" dirty="0" err="1">
                <a:solidFill>
                  <a:srgbClr val="78492A"/>
                </a:solidFill>
                <a:latin typeface="Menlo" panose="020B0609030804020204" pitchFamily="49" charset="0"/>
              </a:rPr>
              <a:t>ifndef</a:t>
            </a:r>
            <a:endParaRPr lang="en-AU" sz="3200" dirty="0">
              <a:solidFill>
                <a:srgbClr val="78492A"/>
              </a:solidFill>
              <a:latin typeface="Menlo" panose="020B0609030804020204" pitchFamily="49" charset="0"/>
            </a:endParaRPr>
          </a:p>
          <a:p>
            <a:pPr>
              <a:lnSpc>
                <a:spcPct val="150000"/>
              </a:lnSpc>
            </a:pPr>
            <a:r>
              <a:rPr lang="en-US" sz="4400" dirty="0"/>
              <a:t>g++ command also </a:t>
            </a:r>
            <a:r>
              <a:rPr lang="en-US" sz="4400" b="1" dirty="0"/>
              <a:t>links</a:t>
            </a:r>
            <a:r>
              <a:rPr lang="en-US" sz="4400" dirty="0"/>
              <a:t> the </a:t>
            </a:r>
            <a:br>
              <a:rPr lang="en-US" sz="4400" dirty="0"/>
            </a:br>
            <a:r>
              <a:rPr lang="en-US" sz="4400" dirty="0"/>
              <a:t>object files and makes an exe</a:t>
            </a:r>
          </a:p>
          <a:p>
            <a:r>
              <a:rPr lang="en-US" sz="3600" dirty="0"/>
              <a:t>Is it allowed to have one declaration repeated in two object files?</a:t>
            </a:r>
          </a:p>
          <a:p>
            <a:pPr lvl="1"/>
            <a:r>
              <a:rPr lang="en-US" sz="3200" dirty="0"/>
              <a:t>How about the definition of that?</a:t>
            </a:r>
          </a:p>
        </p:txBody>
      </p:sp>
      <p:sp>
        <p:nvSpPr>
          <p:cNvPr id="4" name="Content Placeholder 3">
            <a:extLst>
              <a:ext uri="{FF2B5EF4-FFF2-40B4-BE49-F238E27FC236}">
                <a16:creationId xmlns:a16="http://schemas.microsoft.com/office/drawing/2014/main" id="{D25F6FC7-8469-4F4A-B8E5-BFA49B0F4382}"/>
              </a:ext>
            </a:extLst>
          </p:cNvPr>
          <p:cNvSpPr>
            <a:spLocks noGrp="1"/>
          </p:cNvSpPr>
          <p:nvPr>
            <p:ph sz="half" idx="2"/>
          </p:nvPr>
        </p:nvSpPr>
        <p:spPr>
          <a:xfrm>
            <a:off x="5105400" y="3861048"/>
            <a:ext cx="4038600" cy="2232247"/>
          </a:xfrm>
        </p:spPr>
        <p:txBody>
          <a:bodyPr>
            <a:normAutofit fontScale="47500" lnSpcReduction="20000"/>
          </a:bodyPr>
          <a:lstStyle/>
          <a:p>
            <a:pPr marL="0" indent="0">
              <a:buNone/>
            </a:pPr>
            <a:r>
              <a:rPr lang="en-AU" dirty="0">
                <a:solidFill>
                  <a:srgbClr val="78492A"/>
                </a:solidFill>
                <a:latin typeface="Menlo" panose="020B0609030804020204" pitchFamily="49" charset="0"/>
              </a:rPr>
              <a:t>#</a:t>
            </a:r>
            <a:r>
              <a:rPr lang="en-AU" dirty="0" err="1">
                <a:solidFill>
                  <a:srgbClr val="78492A"/>
                </a:solidFill>
                <a:latin typeface="Menlo" panose="020B0609030804020204" pitchFamily="49" charset="0"/>
              </a:rPr>
              <a:t>ifndef</a:t>
            </a:r>
            <a:r>
              <a:rPr lang="en-AU" dirty="0">
                <a:solidFill>
                  <a:srgbClr val="78492A"/>
                </a:solidFill>
                <a:latin typeface="Menlo" panose="020B0609030804020204" pitchFamily="49" charset="0"/>
              </a:rPr>
              <a:t> __LIB_H__</a:t>
            </a:r>
          </a:p>
          <a:p>
            <a:pPr marL="0" indent="0">
              <a:buNone/>
            </a:pPr>
            <a:r>
              <a:rPr lang="en-AU" dirty="0">
                <a:solidFill>
                  <a:srgbClr val="78492A"/>
                </a:solidFill>
                <a:latin typeface="Menlo" panose="020B0609030804020204" pitchFamily="49" charset="0"/>
              </a:rPr>
              <a:t>#define __LIB_H__</a:t>
            </a:r>
          </a:p>
          <a:p>
            <a:pPr marL="0" indent="0">
              <a:buNone/>
            </a:pPr>
            <a:br>
              <a:rPr lang="en-AU" dirty="0">
                <a:latin typeface="Helvetica" pitchFamily="2" charset="0"/>
              </a:rPr>
            </a:br>
            <a:endParaRPr lang="en-AU" dirty="0">
              <a:latin typeface="Helvetica" pitchFamily="2" charset="0"/>
            </a:endParaRPr>
          </a:p>
          <a:p>
            <a:pPr marL="0" indent="0">
              <a:buNone/>
            </a:pPr>
            <a:r>
              <a:rPr lang="en-AU" dirty="0">
                <a:solidFill>
                  <a:srgbClr val="008400"/>
                </a:solidFill>
                <a:latin typeface="Menlo" panose="020B0609030804020204" pitchFamily="49" charset="0"/>
              </a:rPr>
              <a:t>//The declaration of your class/library</a:t>
            </a:r>
          </a:p>
          <a:p>
            <a:pPr marL="0" indent="0">
              <a:buNone/>
            </a:pPr>
            <a:endParaRPr lang="en-AU" dirty="0">
              <a:solidFill>
                <a:srgbClr val="78492A"/>
              </a:solidFill>
              <a:latin typeface="Menlo" panose="020B0609030804020204" pitchFamily="49" charset="0"/>
            </a:endParaRPr>
          </a:p>
          <a:p>
            <a:pPr marL="0" indent="0">
              <a:buNone/>
            </a:pPr>
            <a:r>
              <a:rPr lang="en-AU" dirty="0">
                <a:solidFill>
                  <a:srgbClr val="78492A"/>
                </a:solidFill>
                <a:latin typeface="Menlo" panose="020B0609030804020204" pitchFamily="49" charset="0"/>
              </a:rPr>
              <a:t>#</a:t>
            </a:r>
            <a:r>
              <a:rPr lang="en-AU" dirty="0" err="1">
                <a:solidFill>
                  <a:srgbClr val="78492A"/>
                </a:solidFill>
                <a:latin typeface="Menlo" panose="020B0609030804020204" pitchFamily="49" charset="0"/>
              </a:rPr>
              <a:t>endif</a:t>
            </a:r>
            <a:endParaRPr lang="en-AU" dirty="0">
              <a:solidFill>
                <a:srgbClr val="78492A"/>
              </a:solidFill>
              <a:latin typeface="Menlo" panose="020B0609030804020204" pitchFamily="49" charset="0"/>
            </a:endParaRPr>
          </a:p>
          <a:p>
            <a:endParaRPr lang="en-US" dirty="0"/>
          </a:p>
        </p:txBody>
      </p:sp>
      <p:sp>
        <p:nvSpPr>
          <p:cNvPr id="5" name="Footer Placeholder 4">
            <a:extLst>
              <a:ext uri="{FF2B5EF4-FFF2-40B4-BE49-F238E27FC236}">
                <a16:creationId xmlns:a16="http://schemas.microsoft.com/office/drawing/2014/main" id="{959D4268-BCAF-7040-A1FD-6CED4DBF5C96}"/>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80F94305-611C-D94D-B6E3-7AD7B6E4C234}"/>
              </a:ext>
            </a:extLst>
          </p:cNvPr>
          <p:cNvSpPr>
            <a:spLocks noGrp="1"/>
          </p:cNvSpPr>
          <p:nvPr>
            <p:ph type="sldNum" sz="quarter" idx="12"/>
          </p:nvPr>
        </p:nvSpPr>
        <p:spPr/>
        <p:txBody>
          <a:bodyPr/>
          <a:lstStyle/>
          <a:p>
            <a:fld id="{7E8AFECB-488C-4862-A863-69DB259C81CD}" type="slidenum">
              <a:rPr lang="en-AU" smtClean="0"/>
              <a:pPr/>
              <a:t>6</a:t>
            </a:fld>
            <a:endParaRPr lang="en-AU"/>
          </a:p>
        </p:txBody>
      </p:sp>
      <p:pic>
        <p:nvPicPr>
          <p:cNvPr id="10" name="Picture 9">
            <a:extLst>
              <a:ext uri="{FF2B5EF4-FFF2-40B4-BE49-F238E27FC236}">
                <a16:creationId xmlns:a16="http://schemas.microsoft.com/office/drawing/2014/main" id="{9C86B54C-560E-6F47-9865-C0F078DB9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229" y="1581473"/>
            <a:ext cx="2394942" cy="1847527"/>
          </a:xfrm>
          <a:prstGeom prst="rect">
            <a:avLst/>
          </a:prstGeom>
        </p:spPr>
      </p:pic>
    </p:spTree>
    <p:extLst>
      <p:ext uri="{BB962C8B-B14F-4D97-AF65-F5344CB8AC3E}">
        <p14:creationId xmlns:p14="http://schemas.microsoft.com/office/powerpoint/2010/main" val="34445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Interface and implementation</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dirty="0"/>
              <a:t>All the users need to know in order to make use of our classes are just the interfaces </a:t>
            </a:r>
          </a:p>
          <a:p>
            <a:r>
              <a:rPr lang="en-US" altLang="x-none" b="1" dirty="0"/>
              <a:t>interface file : </a:t>
            </a:r>
            <a:r>
              <a:rPr lang="en-US" altLang="x-none" dirty="0"/>
              <a:t>Exposed behaviors, with their usage comments</a:t>
            </a:r>
          </a:p>
          <a:p>
            <a:pPr marL="876300" lvl="1"/>
            <a:r>
              <a:rPr lang="en-US" altLang="x-none" dirty="0"/>
              <a:t>Usually has a name &lt;something&gt;.h</a:t>
            </a:r>
          </a:p>
          <a:p>
            <a:pPr marL="876300" lvl="1"/>
            <a:r>
              <a:rPr lang="en-US" altLang="x-none" dirty="0"/>
              <a:t>Contains private members of the class as well, to keep the entire class declaration in one place.</a:t>
            </a:r>
          </a:p>
          <a:p>
            <a:pPr marL="876300" lvl="1"/>
            <a:r>
              <a:rPr lang="en-US" altLang="x-none" dirty="0"/>
              <a:t>We have to do this because C++ won’t allow the class declaration across two files.</a:t>
            </a:r>
          </a:p>
          <a:p>
            <a:r>
              <a:rPr lang="en-US" altLang="x-none" dirty="0"/>
              <a:t>The implementation is stored in the </a:t>
            </a:r>
            <a:r>
              <a:rPr lang="en-US" altLang="x-none" b="1" dirty="0"/>
              <a:t>implementation file</a:t>
            </a:r>
            <a:r>
              <a:rPr lang="en-US" altLang="x-none" dirty="0"/>
              <a:t>.</a:t>
            </a:r>
          </a:p>
          <a:p>
            <a:pPr marL="876300" lvl="1"/>
            <a:r>
              <a:rPr lang="en-US" altLang="x-none" dirty="0"/>
              <a:t>Usually has the name &lt;something&gt;.</a:t>
            </a:r>
            <a:r>
              <a:rPr lang="en-US" altLang="x-none" dirty="0" err="1"/>
              <a:t>cpp</a:t>
            </a:r>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7</a:t>
            </a:fld>
            <a:endParaRPr lang="en-AU"/>
          </a:p>
        </p:txBody>
      </p:sp>
    </p:spTree>
    <p:extLst>
      <p:ext uri="{BB962C8B-B14F-4D97-AF65-F5344CB8AC3E}">
        <p14:creationId xmlns:p14="http://schemas.microsoft.com/office/powerpoint/2010/main" val="39817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Interface File</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altLang="x-none" dirty="0"/>
              <a:t>Interface file actually contains the entire class declaration - but we can, of course, only use the non-private elements.</a:t>
            </a:r>
          </a:p>
          <a:p>
            <a:r>
              <a:rPr lang="en-US" altLang="x-none" dirty="0"/>
              <a:t>We have to do this because C++ won’t allow the class definition across two files.</a:t>
            </a:r>
          </a:p>
          <a:p>
            <a:r>
              <a:rPr lang="en-US" altLang="x-none" dirty="0"/>
              <a:t>But we can still put the implementation elsewhere.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8</a:t>
            </a:fld>
            <a:endParaRPr lang="en-AU"/>
          </a:p>
        </p:txBody>
      </p:sp>
    </p:spTree>
    <p:extLst>
      <p:ext uri="{BB962C8B-B14F-4D97-AF65-F5344CB8AC3E}">
        <p14:creationId xmlns:p14="http://schemas.microsoft.com/office/powerpoint/2010/main" val="3510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Interface File</a:t>
            </a:r>
            <a:endParaRPr lang="en-US" dirty="0"/>
          </a:p>
        </p:txBody>
      </p:sp>
      <p:sp>
        <p:nvSpPr>
          <p:cNvPr id="3" name="Content Placeholder 2"/>
          <p:cNvSpPr>
            <a:spLocks noGrp="1"/>
          </p:cNvSpPr>
          <p:nvPr>
            <p:ph sz="half" idx="1"/>
          </p:nvPr>
        </p:nvSpPr>
        <p:spPr>
          <a:xfrm>
            <a:off x="457200" y="1412776"/>
            <a:ext cx="8229600" cy="4713387"/>
          </a:xfrm>
        </p:spPr>
        <p:txBody>
          <a:bodyPr>
            <a:normAutofit/>
          </a:bodyPr>
          <a:lstStyle/>
          <a:p>
            <a:r>
              <a:rPr lang="en-US" altLang="x-none" dirty="0"/>
              <a:t>We’ve been using interfaces the whole time.</a:t>
            </a:r>
          </a:p>
          <a:p>
            <a:r>
              <a:rPr lang="en-US" altLang="x-none" dirty="0"/>
              <a:t>Required for compile!</a:t>
            </a:r>
          </a:p>
          <a:p>
            <a:pPr lvl="1"/>
            <a:r>
              <a:rPr lang="en-US" altLang="x-none" dirty="0"/>
              <a:t>The </a:t>
            </a:r>
            <a:r>
              <a:rPr lang="en-US" altLang="x-none" dirty="0">
                <a:solidFill>
                  <a:srgbClr val="507495"/>
                </a:solidFill>
                <a:latin typeface="Courier" charset="0"/>
                <a:ea typeface="Courier" charset="0"/>
                <a:cs typeface="Courier" charset="0"/>
                <a:sym typeface="Courier" charset="0"/>
              </a:rPr>
              <a:t>include</a:t>
            </a:r>
            <a:r>
              <a:rPr lang="en-US" altLang="x-none" dirty="0"/>
              <a:t> directive tells the </a:t>
            </a:r>
            <a:r>
              <a:rPr lang="en-US" altLang="x-none" b="1" dirty="0"/>
              <a:t>pre-processor</a:t>
            </a:r>
            <a:r>
              <a:rPr lang="en-US" altLang="x-none" dirty="0"/>
              <a:t> to use a particular interface file. This is then used to check all of your code that depends on public member variables and functions.</a:t>
            </a:r>
          </a:p>
          <a:p>
            <a:pPr lvl="1"/>
            <a:r>
              <a:rPr lang="en-US" altLang="x-none" dirty="0"/>
              <a:t>Otherwise, the compiler can’t check to see if the function you are calling or the variable you are using are really </a:t>
            </a:r>
            <a:r>
              <a:rPr lang="en-US" altLang="x-none" b="1" dirty="0"/>
              <a:t>declared</a:t>
            </a:r>
            <a:r>
              <a:rPr lang="en-US" altLang="x-none" dirty="0"/>
              <a:t>.</a:t>
            </a:r>
          </a:p>
          <a:p>
            <a:pPr lvl="1"/>
            <a:r>
              <a:rPr lang="en-US" altLang="x-none" dirty="0"/>
              <a:t>The linker links the declarations with their implementation. If they are not </a:t>
            </a:r>
            <a:r>
              <a:rPr lang="en-US" altLang="x-none" b="1" dirty="0"/>
              <a:t>defined</a:t>
            </a:r>
            <a:r>
              <a:rPr lang="en-US" altLang="x-none" dirty="0"/>
              <a:t>, the linker gives an error. (the linker starts working after the compiler, but when we say compile, we usually mean compile and link. The errors that the linker gives are also considered compile time error)</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9</a:t>
            </a:fld>
            <a:endParaRPr lang="en-AU"/>
          </a:p>
        </p:txBody>
      </p:sp>
    </p:spTree>
    <p:extLst>
      <p:ext uri="{BB962C8B-B14F-4D97-AF65-F5344CB8AC3E}">
        <p14:creationId xmlns:p14="http://schemas.microsoft.com/office/powerpoint/2010/main" val="1553818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21892</TotalTime>
  <Words>2087</Words>
  <Application>Microsoft Macintosh PowerPoint</Application>
  <PresentationFormat>On-screen Show (4:3)</PresentationFormat>
  <Paragraphs>271</Paragraphs>
  <Slides>24</Slides>
  <Notes>12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Courier</vt:lpstr>
      <vt:lpstr>Courier New</vt:lpstr>
      <vt:lpstr>Georgia</vt:lpstr>
      <vt:lpstr>Helvetica</vt:lpstr>
      <vt:lpstr>Helvetica Neue</vt:lpstr>
      <vt:lpstr>Lucida Grande</vt:lpstr>
      <vt:lpstr>Menlo</vt:lpstr>
      <vt:lpstr>UoA_PPT2</vt:lpstr>
      <vt:lpstr>COMP SCI 1103/2103 Algorithm Design &amp; Data Structure  Compilation &amp; Testing of Object Systems</vt:lpstr>
      <vt:lpstr>PowerPoint Presentation</vt:lpstr>
      <vt:lpstr>Separate Compilation</vt:lpstr>
      <vt:lpstr>Separate Compilation</vt:lpstr>
      <vt:lpstr>Separate File Compilation</vt:lpstr>
      <vt:lpstr>What does a compiler do?</vt:lpstr>
      <vt:lpstr>Interface and implementation</vt:lpstr>
      <vt:lpstr>The Interface File</vt:lpstr>
      <vt:lpstr>The Interface File</vt:lpstr>
      <vt:lpstr>Where do I use it?</vt:lpstr>
      <vt:lpstr>Two ways to include s header file</vt:lpstr>
      <vt:lpstr>Build automation software – can we make the build process easier to manage?</vt:lpstr>
      <vt:lpstr>makefiles</vt:lpstr>
      <vt:lpstr>Demo</vt:lpstr>
      <vt:lpstr>Building a program</vt:lpstr>
      <vt:lpstr>Testing</vt:lpstr>
      <vt:lpstr>PowerPoint Presentation</vt:lpstr>
      <vt:lpstr>Software Life Cycle</vt:lpstr>
      <vt:lpstr>Object-Oriented Programming</vt:lpstr>
      <vt:lpstr>Abstraction and Encapsulation</vt:lpstr>
      <vt:lpstr>Inheritance</vt:lpstr>
      <vt:lpstr>Polymorphism</vt:lpstr>
      <vt:lpstr>Summary</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492</cp:revision>
  <cp:lastPrinted>2018-08-27T07:07:39Z</cp:lastPrinted>
  <dcterms:created xsi:type="dcterms:W3CDTF">2012-09-13T03:45:37Z</dcterms:created>
  <dcterms:modified xsi:type="dcterms:W3CDTF">2022-03-07T21:58:22Z</dcterms:modified>
</cp:coreProperties>
</file>