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62" r:id="rId4"/>
    <p:sldId id="269" r:id="rId5"/>
    <p:sldId id="265" r:id="rId6"/>
    <p:sldId id="267" r:id="rId7"/>
    <p:sldId id="266" r:id="rId8"/>
    <p:sldId id="264" r:id="rId9"/>
    <p:sldId id="261" r:id="rId10"/>
    <p:sldId id="273" r:id="rId11"/>
    <p:sldId id="270" r:id="rId12"/>
    <p:sldId id="271" r:id="rId13"/>
    <p:sldId id="275" r:id="rId14"/>
    <p:sldId id="274" r:id="rId15"/>
    <p:sldId id="272" r:id="rId16"/>
    <p:sldId id="282" r:id="rId17"/>
    <p:sldId id="259" r:id="rId18"/>
    <p:sldId id="276" r:id="rId19"/>
    <p:sldId id="277" r:id="rId20"/>
    <p:sldId id="278" r:id="rId21"/>
    <p:sldId id="284" r:id="rId22"/>
    <p:sldId id="260" r:id="rId23"/>
    <p:sldId id="279" r:id="rId24"/>
    <p:sldId id="281" r:id="rId25"/>
    <p:sldId id="280" r:id="rId26"/>
    <p:sldId id="25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6F62-B705-2593-25C6-EECC63A83DDE}" v="15" dt="2024-05-28T08:49:3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NIER Enzo" userId="S::e.ternier@apprentis-lorraine.com::1510aba6-867f-44a9-9725-b6a2ce34f202" providerId="AD" clId="Web-{89DA6F62-B705-2593-25C6-EECC63A83DDE}"/>
    <pc:docChg chg="modSld">
      <pc:chgData name="TERNIER Enzo" userId="S::e.ternier@apprentis-lorraine.com::1510aba6-867f-44a9-9725-b6a2ce34f202" providerId="AD" clId="Web-{89DA6F62-B705-2593-25C6-EECC63A83DDE}" dt="2024-05-28T08:49:30.174" v="13" actId="20577"/>
      <pc:docMkLst>
        <pc:docMk/>
      </pc:docMkLst>
      <pc:sldChg chg="modSp">
        <pc:chgData name="TERNIER Enzo" userId="S::e.ternier@apprentis-lorraine.com::1510aba6-867f-44a9-9725-b6a2ce34f202" providerId="AD" clId="Web-{89DA6F62-B705-2593-25C6-EECC63A83DDE}" dt="2024-05-28T08:49:30.174" v="13" actId="20577"/>
        <pc:sldMkLst>
          <pc:docMk/>
          <pc:sldMk cId="1891842328" sldId="262"/>
        </pc:sldMkLst>
        <pc:spChg chg="mod">
          <ac:chgData name="TERNIER Enzo" userId="S::e.ternier@apprentis-lorraine.com::1510aba6-867f-44a9-9725-b6a2ce34f202" providerId="AD" clId="Web-{89DA6F62-B705-2593-25C6-EECC63A83DDE}" dt="2024-05-28T08:49:30.174" v="13" actId="20577"/>
          <ac:spMkLst>
            <pc:docMk/>
            <pc:sldMk cId="1891842328" sldId="262"/>
            <ac:spMk id="3" creationId="{C7B3667F-DB8F-40BA-B30C-00DB5812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3FF414E-BED8-4337-B7BA-C7C5F9EC5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989E00-1916-46D0-9A85-F56231D51B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55C25-799A-4FAC-AF54-CB8E0B33F5D6}" type="datetimeFigureOut">
              <a:rPr lang="fr-BE" smtClean="0"/>
              <a:t>28-05-24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50DC1F-961B-4799-BB2D-1B6D956C08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D1799-75B0-4616-A472-15CA784069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70332-B73B-4231-B861-25E6E3DF80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6923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790C8-7E7D-4B50-89CE-0BA4EDC4A29E}" type="datetimeFigureOut">
              <a:rPr lang="fr-BE" smtClean="0"/>
              <a:t>28-05-24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361C2-7843-48B7-83EC-8F4042CD70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51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287-74A9-4C3B-A961-F431861F727C}" type="datetime1">
              <a:rPr lang="fr-BE" smtClean="0"/>
              <a:t>28-05-24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299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C4A2-687A-424D-8B0E-A625DD8CE940}" type="datetime1">
              <a:rPr lang="fr-BE" smtClean="0"/>
              <a:t>28-05-24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51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B52-D375-4DE7-949F-16576BF31934}" type="datetime1">
              <a:rPr lang="fr-BE" smtClean="0"/>
              <a:t>28-05-24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3076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85F6-2F00-4909-947A-D007A6F0785F}" type="datetime1">
              <a:rPr lang="fr-BE" smtClean="0"/>
              <a:t>28-05-24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12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8CDF-D0CA-4B90-8AE8-9DF48DEFED41}" type="datetime1">
              <a:rPr lang="fr-BE" smtClean="0"/>
              <a:t>28-05-24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26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6D81-F354-4D75-B2D9-B4B0B1461614}" type="datetime1">
              <a:rPr lang="fr-BE" smtClean="0"/>
              <a:t>28-05-24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0362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F5A-6B2C-475F-80A8-B022CC6D3627}" type="datetime1">
              <a:rPr lang="fr-BE" smtClean="0"/>
              <a:t>28-05-24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12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FD7-72CE-4489-97E9-9F732E3AF443}" type="datetime1">
              <a:rPr lang="fr-BE" smtClean="0"/>
              <a:t>28-05-24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0007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A7C85C-8F6D-4BFB-BEA5-B2D1AE859EB0}" type="datetime1">
              <a:rPr lang="fr-BE" smtClean="0"/>
              <a:t>28-05-24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009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B433-5DAF-491A-81A3-573613B933D2}" type="datetime1">
              <a:rPr lang="fr-BE" smtClean="0"/>
              <a:t>28-05-24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321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86F8-6617-4DC6-B5C5-37E7CB7257EE}" type="datetime1">
              <a:rPr lang="fr-BE" smtClean="0"/>
              <a:t>28-05-24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59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CF2-DC9C-4F72-8E79-E181A4E5E648}" type="datetime1">
              <a:rPr lang="fr-BE" smtClean="0"/>
              <a:t>28-05-24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246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B49-F61C-4D44-8FE2-75BE1BA2FD1D}" type="datetime1">
              <a:rPr lang="fr-BE" smtClean="0"/>
              <a:t>28-05-24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556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022A-3EDB-46D3-A77E-9717F9DDC647}" type="datetime1">
              <a:rPr lang="fr-BE" smtClean="0"/>
              <a:t>28-05-24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522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EBDD-A5B3-4348-9407-873B15E071E1}" type="datetime1">
              <a:rPr lang="fr-BE" smtClean="0"/>
              <a:t>28-05-24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759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9C8A-5887-4F8F-83B1-78CDA600450D}" type="datetime1">
              <a:rPr lang="fr-BE" smtClean="0"/>
              <a:t>28-05-24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300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7BAC-BEFA-4372-872D-85D3E90DCCB0}" type="datetime1">
              <a:rPr lang="fr-BE" smtClean="0"/>
              <a:t>28-05-24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674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5049-FE02-4A8E-97F7-DBDD8E06DA12}" type="datetime1">
              <a:rPr lang="fr-BE" smtClean="0"/>
              <a:t>28-05-24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9978-CCAF-4A84-99CB-F297CE22FD4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123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jwdMgw5TTLUeixVGPNl1uZNeJy4UY6qX" TargetMode="External"/><Relationship Id="rId2" Type="http://schemas.openxmlformats.org/officeDocument/2006/relationships/hyperlink" Target="https://openclassrooms.com/fr/courses/1603881-apprenez-a-creer-votre-site-web-avec-html5-et-css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fr/docs/Web/HTML/Element" TargetMode="External"/><Relationship Id="rId4" Type="http://schemas.openxmlformats.org/officeDocument/2006/relationships/hyperlink" Target="https://developer.mozilla.org/fr/docs/Apprendre/Commencer_avec_le_web/Les_bases_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92647-590A-4D83-A0E7-1B59B57EF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EC2BDC-0BF1-416B-9892-0589EE1A2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/>
              <a:t>Structurer une page Web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5C922C-9A91-4213-B1D7-4DD4134D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Philippe Schmucker - ITS4U © 2019</a:t>
            </a:r>
          </a:p>
        </p:txBody>
      </p:sp>
    </p:spTree>
    <p:extLst>
      <p:ext uri="{BB962C8B-B14F-4D97-AF65-F5344CB8AC3E}">
        <p14:creationId xmlns:p14="http://schemas.microsoft.com/office/powerpoint/2010/main" val="245685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BE"/>
              <a:t>Textes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6753E22-C1CF-421F-BF2E-C2C409098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416611"/>
              </p:ext>
            </p:extLst>
          </p:nvPr>
        </p:nvGraphicFramePr>
        <p:xfrm>
          <a:off x="1393306" y="2336800"/>
          <a:ext cx="9406103" cy="359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718">
                  <a:extLst>
                    <a:ext uri="{9D8B030D-6E8A-4147-A177-3AD203B41FA5}">
                      <a16:colId xmlns:a16="http://schemas.microsoft.com/office/drawing/2014/main" val="4285781785"/>
                    </a:ext>
                  </a:extLst>
                </a:gridCol>
                <a:gridCol w="5116385">
                  <a:extLst>
                    <a:ext uri="{9D8B030D-6E8A-4147-A177-3AD203B41FA5}">
                      <a16:colId xmlns:a16="http://schemas.microsoft.com/office/drawing/2014/main" val="368465787"/>
                    </a:ext>
                  </a:extLst>
                </a:gridCol>
              </a:tblGrid>
              <a:tr h="299906">
                <a:tc>
                  <a:txBody>
                    <a:bodyPr/>
                    <a:lstStyle/>
                    <a:p>
                      <a:r>
                        <a:rPr lang="fr-BE" sz="1300"/>
                        <a:t>Balises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Signification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1829916097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r>
                        <a:rPr lang="fr-BE" sz="1300"/>
                        <a:t>&lt;p&gt; … &lt;/p&gt;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Paragraphe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1995088581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r>
                        <a:rPr lang="fr-BE" sz="1300"/>
                        <a:t>&lt;br /&gt;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Saut de ligne dans un paragraphe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2234387800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r>
                        <a:rPr lang="fr-BE" sz="1300"/>
                        <a:t>&lt;h1&gt; … &lt;/h1&gt;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Titre principal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952186230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300"/>
                        <a:t>&lt;h2&gt; … &lt;/h2&gt;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Titre de niveau 2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3525399728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300"/>
                        <a:t>&lt;h3&gt; … &lt;/h3&gt;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Titre de niveau 3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2072212486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300"/>
                        <a:t>&lt;h4&gt; … &lt;/h4&gt;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Titre de niveau 4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3846958523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300"/>
                        <a:t>&lt;h5&gt; … &lt;/h5&gt;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Titre de niveau 5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3871769880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300"/>
                        <a:t>&lt;h6&gt; … &lt;/h6&gt;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Titre de niveau 6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2728095323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r>
                        <a:rPr lang="fr-BE" sz="1300"/>
                        <a:t>&lt;em&gt; … &lt;/em&gt;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Texte important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2974869776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r>
                        <a:rPr lang="fr-BE" sz="1300"/>
                        <a:t>&lt;strong&gt; … &lt;/strong&gt;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Texte très important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1346123539"/>
                  </a:ext>
                </a:extLst>
              </a:tr>
              <a:tr h="299906">
                <a:tc>
                  <a:txBody>
                    <a:bodyPr/>
                    <a:lstStyle/>
                    <a:p>
                      <a:r>
                        <a:rPr lang="fr-BE" sz="1300"/>
                        <a:t>&lt;mark&gt; … &lt;/mark&gt;</a:t>
                      </a:r>
                    </a:p>
                  </a:txBody>
                  <a:tcPr marL="62316" marR="62316" marT="34080" marB="34080"/>
                </a:tc>
                <a:tc>
                  <a:txBody>
                    <a:bodyPr/>
                    <a:lstStyle/>
                    <a:p>
                      <a:r>
                        <a:rPr lang="fr-BE" sz="1300"/>
                        <a:t>Mise en évidence</a:t>
                      </a:r>
                    </a:p>
                  </a:txBody>
                  <a:tcPr marL="62316" marR="62316" marT="34080" marB="34080"/>
                </a:tc>
                <a:extLst>
                  <a:ext uri="{0D108BD9-81ED-4DB2-BD59-A6C34878D82A}">
                    <a16:rowId xmlns:a16="http://schemas.microsoft.com/office/drawing/2014/main" val="247643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2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Listes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B2F3972-62DB-477E-8915-C583E7186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00914"/>
              </p:ext>
            </p:extLst>
          </p:nvPr>
        </p:nvGraphicFramePr>
        <p:xfrm>
          <a:off x="681037" y="2336800"/>
          <a:ext cx="105148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442">
                  <a:extLst>
                    <a:ext uri="{9D8B030D-6E8A-4147-A177-3AD203B41FA5}">
                      <a16:colId xmlns:a16="http://schemas.microsoft.com/office/drawing/2014/main" val="2295729320"/>
                    </a:ext>
                  </a:extLst>
                </a:gridCol>
                <a:gridCol w="5257442">
                  <a:extLst>
                    <a:ext uri="{9D8B030D-6E8A-4147-A177-3AD203B41FA5}">
                      <a16:colId xmlns:a16="http://schemas.microsoft.com/office/drawing/2014/main" val="213340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Balises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Signification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313824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&lt;</a:t>
                      </a:r>
                      <a:r>
                        <a:rPr lang="fr-BE" err="1"/>
                        <a:t>ul</a:t>
                      </a:r>
                      <a:r>
                        <a:rPr lang="fr-BE"/>
                        <a:t>&gt; … &lt;/</a:t>
                      </a:r>
                      <a:r>
                        <a:rPr lang="fr-BE" err="1"/>
                        <a:t>ul</a:t>
                      </a:r>
                      <a:r>
                        <a:rPr lang="fr-BE"/>
                        <a:t>&gt;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Liste non ordonnée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309734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&lt;</a:t>
                      </a:r>
                      <a:r>
                        <a:rPr lang="fr-BE" err="1"/>
                        <a:t>ol</a:t>
                      </a:r>
                      <a:r>
                        <a:rPr lang="fr-BE"/>
                        <a:t>&gt; … &lt;/</a:t>
                      </a:r>
                      <a:r>
                        <a:rPr lang="fr-BE" err="1"/>
                        <a:t>ol</a:t>
                      </a:r>
                      <a:r>
                        <a:rPr lang="fr-BE"/>
                        <a:t>&gt;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Liste ordonnée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129525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&lt;li&gt; … &lt;/li&gt;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Elément d’une liste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289537975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2845D14-7DC5-45E4-8255-4A6834D463AC}"/>
              </a:ext>
            </a:extLst>
          </p:cNvPr>
          <p:cNvSpPr/>
          <p:nvPr/>
        </p:nvSpPr>
        <p:spPr>
          <a:xfrm>
            <a:off x="680321" y="4073447"/>
            <a:ext cx="5257800" cy="20313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>
                <a:solidFill>
                  <a:srgbClr val="D4D4D4"/>
                </a:solidFill>
                <a:latin typeface="Consolas" panose="020B0609020204030204" pitchFamily="49" charset="0"/>
              </a:rPr>
              <a:t>Fraises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>
                <a:solidFill>
                  <a:srgbClr val="D4D4D4"/>
                </a:solidFill>
                <a:latin typeface="Consolas" panose="020B0609020204030204" pitchFamily="49" charset="0"/>
              </a:rPr>
              <a:t>Framboises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>
                <a:solidFill>
                  <a:srgbClr val="D4D4D4"/>
                </a:solidFill>
                <a:latin typeface="Consolas" panose="020B0609020204030204" pitchFamily="49" charset="0"/>
              </a:rPr>
              <a:t>Cerises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it-IT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it-IT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CB802-E52B-41EC-AA26-C23450E46931}"/>
              </a:ext>
            </a:extLst>
          </p:cNvPr>
          <p:cNvSpPr/>
          <p:nvPr/>
        </p:nvSpPr>
        <p:spPr>
          <a:xfrm>
            <a:off x="5938121" y="4073447"/>
            <a:ext cx="5257800" cy="20313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>
                <a:solidFill>
                  <a:srgbClr val="D4D4D4"/>
                </a:solidFill>
                <a:latin typeface="Consolas" panose="020B0609020204030204" pitchFamily="49" charset="0"/>
              </a:rPr>
              <a:t>Chapitre 1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>
                <a:solidFill>
                  <a:srgbClr val="D4D4D4"/>
                </a:solidFill>
                <a:latin typeface="Consolas" panose="020B0609020204030204" pitchFamily="49" charset="0"/>
              </a:rPr>
              <a:t>Chapitre 2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>
                <a:solidFill>
                  <a:srgbClr val="D4D4D4"/>
                </a:solidFill>
                <a:latin typeface="Consolas" panose="020B0609020204030204" pitchFamily="49" charset="0"/>
              </a:rPr>
              <a:t>Chapitre 3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it-IT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it-IT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6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Liens &amp; ancres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Un lien permet de naviguer de page en page</a:t>
            </a:r>
          </a:p>
          <a:p>
            <a:r>
              <a:rPr lang="fr-BE"/>
              <a:t>Balise </a:t>
            </a:r>
            <a:r>
              <a:rPr lang="fr-BE" b="1"/>
              <a:t>&lt;a&gt;</a:t>
            </a:r>
            <a:r>
              <a:rPr lang="fr-BE"/>
              <a:t> avec un attribut « </a:t>
            </a:r>
            <a:r>
              <a:rPr lang="fr-BE" b="1"/>
              <a:t>href</a:t>
            </a:r>
            <a:r>
              <a:rPr lang="fr-BE"/>
              <a:t> »</a:t>
            </a:r>
          </a:p>
          <a:p>
            <a:r>
              <a:rPr lang="fr-BE"/>
              <a:t>La valeur de l’attribut href est la destination du lien et peut être :</a:t>
            </a:r>
          </a:p>
          <a:p>
            <a:pPr lvl="1"/>
            <a:r>
              <a:rPr lang="fr-BE"/>
              <a:t>Relative (une autre page du même site)</a:t>
            </a:r>
          </a:p>
          <a:p>
            <a:pPr lvl="1"/>
            <a:r>
              <a:rPr lang="fr-BE"/>
              <a:t>Absolue (URL ou adresse complète du lien)</a:t>
            </a:r>
          </a:p>
          <a:p>
            <a:r>
              <a:rPr lang="fr-BE"/>
              <a:t>Le contenu présent dans la balise sera cliquable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A1826-EBA3-438C-B0CE-C3FBDBF485D6}"/>
              </a:ext>
            </a:extLst>
          </p:cNvPr>
          <p:cNvSpPr/>
          <p:nvPr/>
        </p:nvSpPr>
        <p:spPr>
          <a:xfrm>
            <a:off x="838200" y="5037624"/>
            <a:ext cx="3857146" cy="36933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>
            <a:spAutoFit/>
          </a:bodyPr>
          <a:lstStyle/>
          <a:p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"..."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Cliquez ici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3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Liens &amp; ancres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Une </a:t>
            </a:r>
            <a:r>
              <a:rPr lang="fr-BE" b="1"/>
              <a:t>ancre</a:t>
            </a:r>
            <a:r>
              <a:rPr lang="fr-BE"/>
              <a:t> est un lien qui permet de se déplacer dans une page</a:t>
            </a:r>
          </a:p>
          <a:p>
            <a:r>
              <a:rPr lang="fr-BE"/>
              <a:t>L’élément cible est marqué avec un attribut « </a:t>
            </a:r>
            <a:r>
              <a:rPr lang="fr-BE" b="1"/>
              <a:t>id</a:t>
            </a:r>
            <a:r>
              <a:rPr lang="fr-BE"/>
              <a:t> »</a:t>
            </a:r>
          </a:p>
          <a:p>
            <a:r>
              <a:rPr lang="fr-BE"/>
              <a:t>La valeur de cet attribut id sera le nom utilisé comme destination</a:t>
            </a:r>
          </a:p>
          <a:p>
            <a:r>
              <a:rPr lang="fr-BE"/>
              <a:t>La valeur de l’attribut </a:t>
            </a:r>
            <a:r>
              <a:rPr lang="fr-BE" b="1"/>
              <a:t>href</a:t>
            </a:r>
            <a:r>
              <a:rPr lang="fr-BE"/>
              <a:t> de l’ancre sera définie par :</a:t>
            </a:r>
          </a:p>
          <a:p>
            <a:pPr lvl="1"/>
            <a:r>
              <a:rPr lang="fr-BE"/>
              <a:t>Le caractère « # »</a:t>
            </a:r>
          </a:p>
          <a:p>
            <a:pPr lvl="1"/>
            <a:r>
              <a:rPr lang="fr-BE"/>
              <a:t>Suivi de la valeur de </a:t>
            </a:r>
            <a:r>
              <a:rPr lang="fr-BE" err="1"/>
              <a:t>l’id</a:t>
            </a:r>
            <a:r>
              <a:rPr lang="fr-BE"/>
              <a:t> de l’élément cible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E6737-79B2-4661-AAA8-AE48C056504B}"/>
              </a:ext>
            </a:extLst>
          </p:cNvPr>
          <p:cNvSpPr/>
          <p:nvPr/>
        </p:nvSpPr>
        <p:spPr>
          <a:xfrm>
            <a:off x="838200" y="4976634"/>
            <a:ext cx="6096000" cy="120032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spAutoFit/>
          </a:bodyPr>
          <a:lstStyle/>
          <a:p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anchor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Ancre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BE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fr-BE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anchor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Destination de l'ancre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Liens &amp; ancres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1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Recharge la page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"page.html"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Navigue vers page.html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"dossier/page.html"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Descend d'un niveau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"../page.html"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Remonte d'un niveau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"https://google.fr"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Google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anchor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Ancre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Balise </a:t>
            </a:r>
            <a:r>
              <a:rPr lang="fr-BE" err="1"/>
              <a:t>auto-fermante</a:t>
            </a:r>
            <a:endParaRPr lang="fr-BE"/>
          </a:p>
          <a:p>
            <a:r>
              <a:rPr lang="fr-BE"/>
              <a:t>Un attribut « src » spécifie l’adresse de l’image à insérer</a:t>
            </a:r>
          </a:p>
          <a:p>
            <a:r>
              <a:rPr lang="fr-BE"/>
              <a:t>Un attribut « alt » définit le texte alternatif</a:t>
            </a:r>
          </a:p>
          <a:p>
            <a:pPr marL="0" indent="0">
              <a:buNone/>
            </a:pPr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3C594-C40A-4F65-A0C4-0EF5F86122BA}"/>
              </a:ext>
            </a:extLst>
          </p:cNvPr>
          <p:cNvSpPr/>
          <p:nvPr/>
        </p:nvSpPr>
        <p:spPr>
          <a:xfrm>
            <a:off x="838200" y="3718395"/>
            <a:ext cx="7844901" cy="36933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"images/montagne.jpg"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"Photo de montagne"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B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28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Ajouter différents types de contenu :</a:t>
            </a:r>
          </a:p>
          <a:p>
            <a:pPr lvl="1"/>
            <a:r>
              <a:rPr lang="fr-BE"/>
              <a:t>Titres</a:t>
            </a:r>
          </a:p>
          <a:p>
            <a:pPr lvl="1"/>
            <a:r>
              <a:rPr lang="fr-BE"/>
              <a:t>Paragraphes</a:t>
            </a:r>
          </a:p>
          <a:p>
            <a:pPr lvl="1"/>
            <a:r>
              <a:rPr lang="fr-BE"/>
              <a:t>Listes</a:t>
            </a:r>
          </a:p>
          <a:p>
            <a:pPr lvl="1"/>
            <a:r>
              <a:rPr lang="fr-BE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76621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Partie III –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Éléments structurants</a:t>
            </a:r>
          </a:p>
          <a:p>
            <a:r>
              <a:rPr lang="fr-BE"/>
              <a:t>Éléments génériques</a:t>
            </a:r>
          </a:p>
          <a:p>
            <a:r>
              <a:rPr lang="fr-BE"/>
              <a:t>Tableaux de données</a:t>
            </a:r>
          </a:p>
        </p:txBody>
      </p:sp>
    </p:spTree>
    <p:extLst>
      <p:ext uri="{BB962C8B-B14F-4D97-AF65-F5344CB8AC3E}">
        <p14:creationId xmlns:p14="http://schemas.microsoft.com/office/powerpoint/2010/main" val="336238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Éléments structurants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9455216-0265-406A-B99F-5E442BF7D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158723"/>
              </p:ext>
            </p:extLst>
          </p:nvPr>
        </p:nvGraphicFramePr>
        <p:xfrm>
          <a:off x="681038" y="2336800"/>
          <a:ext cx="96138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49">
                  <a:extLst>
                    <a:ext uri="{9D8B030D-6E8A-4147-A177-3AD203B41FA5}">
                      <a16:colId xmlns:a16="http://schemas.microsoft.com/office/drawing/2014/main" val="3846546516"/>
                    </a:ext>
                  </a:extLst>
                </a:gridCol>
                <a:gridCol w="4806949">
                  <a:extLst>
                    <a:ext uri="{9D8B030D-6E8A-4147-A177-3AD203B41FA5}">
                      <a16:colId xmlns:a16="http://schemas.microsoft.com/office/drawing/2014/main" val="222938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Balises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Signification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78219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&lt;header&gt; … &lt;/header&gt;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Contient les éléments d’en-tête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211596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&lt;</a:t>
                      </a:r>
                      <a:r>
                        <a:rPr lang="fr-BE" err="1"/>
                        <a:t>footer</a:t>
                      </a:r>
                      <a:r>
                        <a:rPr lang="fr-BE"/>
                        <a:t>&gt; … &lt;/</a:t>
                      </a:r>
                      <a:r>
                        <a:rPr lang="fr-BE" err="1"/>
                        <a:t>footer</a:t>
                      </a:r>
                      <a:r>
                        <a:rPr lang="fr-BE"/>
                        <a:t>&gt;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Contient les éléments de pied de page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260356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&lt;</a:t>
                      </a:r>
                      <a:r>
                        <a:rPr lang="fr-BE" err="1"/>
                        <a:t>nav</a:t>
                      </a:r>
                      <a:r>
                        <a:rPr lang="fr-BE"/>
                        <a:t>&gt; … &lt;/</a:t>
                      </a:r>
                      <a:r>
                        <a:rPr lang="fr-BE" err="1"/>
                        <a:t>nav</a:t>
                      </a:r>
                      <a:r>
                        <a:rPr lang="fr-BE"/>
                        <a:t>&gt;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Contient les liens de navigation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275746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&lt;section&gt; … &lt;/section&gt;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Regroupe du contenu par thématique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93209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&lt;</a:t>
                      </a:r>
                      <a:r>
                        <a:rPr lang="fr-BE" err="1"/>
                        <a:t>aside</a:t>
                      </a:r>
                      <a:r>
                        <a:rPr lang="fr-BE"/>
                        <a:t>&gt; … &lt;/</a:t>
                      </a:r>
                      <a:r>
                        <a:rPr lang="fr-BE" err="1"/>
                        <a:t>aside</a:t>
                      </a:r>
                      <a:r>
                        <a:rPr lang="fr-BE"/>
                        <a:t>&gt;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Regroupe des informations complémentaires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425813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&lt;article&gt; … &lt;/article&gt;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BE"/>
                        <a:t>Englobe une portion autonome de la page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275884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39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Éléments génériques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Il existe 2 éléments génériques :</a:t>
            </a:r>
          </a:p>
          <a:p>
            <a:pPr lvl="1"/>
            <a:r>
              <a:rPr lang="fr-BE"/>
              <a:t>&lt;div&gt; … &lt;/div&gt; (conteneur)</a:t>
            </a:r>
          </a:p>
          <a:p>
            <a:pPr lvl="1"/>
            <a:r>
              <a:rPr lang="fr-BE"/>
              <a:t>&lt;</a:t>
            </a:r>
            <a:r>
              <a:rPr lang="fr-BE" err="1"/>
              <a:t>span</a:t>
            </a:r>
            <a:r>
              <a:rPr lang="fr-BE"/>
              <a:t>&gt; … &lt;/</a:t>
            </a:r>
            <a:r>
              <a:rPr lang="fr-BE" err="1"/>
              <a:t>span</a:t>
            </a:r>
            <a:r>
              <a:rPr lang="fr-BE"/>
              <a:t>&gt; (contenu)</a:t>
            </a:r>
          </a:p>
          <a:p>
            <a:r>
              <a:rPr lang="fr-BE"/>
              <a:t>Ils n’ont pas de sémantique</a:t>
            </a:r>
          </a:p>
          <a:p>
            <a:r>
              <a:rPr lang="fr-BE"/>
              <a:t>On les utilise lorsqu’aucun autre élément n’est approprié</a:t>
            </a:r>
          </a:p>
          <a:p>
            <a:r>
              <a:rPr lang="fr-BE"/>
              <a:t>On peut leur donner du sens en leur ajoutant un attribut class :</a:t>
            </a:r>
          </a:p>
          <a:p>
            <a:pPr lvl="1"/>
            <a:r>
              <a:rPr lang="fr-BE"/>
              <a:t>&lt;div class="</a:t>
            </a:r>
            <a:r>
              <a:rPr lang="fr-BE" err="1"/>
              <a:t>comments</a:t>
            </a:r>
            <a:r>
              <a:rPr lang="fr-BE"/>
              <a:t>"&gt; … &lt;/div&gt;</a:t>
            </a:r>
          </a:p>
          <a:p>
            <a:pPr lvl="1"/>
            <a:r>
              <a:rPr lang="fr-BE"/>
              <a:t>&lt;</a:t>
            </a:r>
            <a:r>
              <a:rPr lang="fr-BE" err="1"/>
              <a:t>span</a:t>
            </a:r>
            <a:r>
              <a:rPr lang="fr-BE"/>
              <a:t> class="note"&gt; … &lt;/</a:t>
            </a:r>
            <a:r>
              <a:rPr lang="fr-BE" err="1"/>
              <a:t>span</a:t>
            </a:r>
            <a:r>
              <a:rPr lang="fr-BE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99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BE"/>
              <a:t>Partie 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fr-BE"/>
              <a:t>Qu’est-ce que le HTML ?</a:t>
            </a:r>
          </a:p>
          <a:p>
            <a:r>
              <a:rPr lang="fr-BE"/>
              <a:t>Comment ça marche ?</a:t>
            </a:r>
          </a:p>
          <a:p>
            <a:r>
              <a:rPr lang="fr-BE"/>
              <a:t>Structure d’un document HTML5</a:t>
            </a:r>
          </a:p>
        </p:txBody>
      </p:sp>
    </p:spTree>
    <p:extLst>
      <p:ext uri="{BB962C8B-B14F-4D97-AF65-F5344CB8AC3E}">
        <p14:creationId xmlns:p14="http://schemas.microsoft.com/office/powerpoint/2010/main" val="378460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Tableaux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/>
              <a:t>Structure complexe</a:t>
            </a:r>
          </a:p>
          <a:p>
            <a:r>
              <a:rPr lang="fr-BE"/>
              <a:t>Destinée à présenter des données</a:t>
            </a:r>
          </a:p>
          <a:p>
            <a:r>
              <a:rPr lang="fr-BE"/>
              <a:t>Découpe optionnelle en 3 parties :</a:t>
            </a:r>
          </a:p>
          <a:p>
            <a:pPr lvl="1"/>
            <a:r>
              <a:rPr lang="fr-BE"/>
              <a:t>&lt;</a:t>
            </a:r>
            <a:r>
              <a:rPr lang="fr-BE" err="1"/>
              <a:t>thead</a:t>
            </a:r>
            <a:r>
              <a:rPr lang="fr-BE"/>
              <a:t>&gt; … &lt;/</a:t>
            </a:r>
            <a:r>
              <a:rPr lang="fr-BE" err="1"/>
              <a:t>thead</a:t>
            </a:r>
            <a:r>
              <a:rPr lang="fr-BE"/>
              <a:t>&gt;</a:t>
            </a:r>
          </a:p>
          <a:p>
            <a:pPr lvl="1"/>
            <a:r>
              <a:rPr lang="fr-BE"/>
              <a:t>&lt;</a:t>
            </a:r>
            <a:r>
              <a:rPr lang="fr-BE" err="1"/>
              <a:t>tbody</a:t>
            </a:r>
            <a:r>
              <a:rPr lang="fr-BE"/>
              <a:t>&gt; … &lt;/</a:t>
            </a:r>
            <a:r>
              <a:rPr lang="fr-BE" err="1"/>
              <a:t>tbody</a:t>
            </a:r>
            <a:r>
              <a:rPr lang="fr-BE"/>
              <a:t>&gt;</a:t>
            </a:r>
          </a:p>
          <a:p>
            <a:pPr lvl="1"/>
            <a:r>
              <a:rPr lang="fr-BE"/>
              <a:t>&lt;</a:t>
            </a:r>
            <a:r>
              <a:rPr lang="fr-BE" err="1"/>
              <a:t>tfoot</a:t>
            </a:r>
            <a:r>
              <a:rPr lang="fr-BE"/>
              <a:t>&gt; … &lt;/</a:t>
            </a:r>
            <a:r>
              <a:rPr lang="fr-BE" err="1"/>
              <a:t>tfoot</a:t>
            </a:r>
            <a:r>
              <a:rPr lang="fr-BE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F8427-5CD8-49A7-85CD-B61E4E33E836}"/>
              </a:ext>
            </a:extLst>
          </p:cNvPr>
          <p:cNvSpPr/>
          <p:nvPr/>
        </p:nvSpPr>
        <p:spPr>
          <a:xfrm>
            <a:off x="6330080" y="335845"/>
            <a:ext cx="5181599" cy="618630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Balise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Signification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table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Tableau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Ligne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Cellule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th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Cellule d'en-tête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55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Structure votre fichier avec les éléments :</a:t>
            </a:r>
          </a:p>
          <a:p>
            <a:pPr lvl="1"/>
            <a:r>
              <a:rPr lang="fr-BE"/>
              <a:t>Un en-tête</a:t>
            </a:r>
          </a:p>
          <a:p>
            <a:pPr lvl="1"/>
            <a:r>
              <a:rPr lang="fr-BE"/>
              <a:t>Un pied de page</a:t>
            </a:r>
          </a:p>
          <a:p>
            <a:pPr lvl="1"/>
            <a:r>
              <a:rPr lang="fr-BE"/>
              <a:t>Des sections</a:t>
            </a:r>
          </a:p>
        </p:txBody>
      </p:sp>
    </p:spTree>
    <p:extLst>
      <p:ext uri="{BB962C8B-B14F-4D97-AF65-F5344CB8AC3E}">
        <p14:creationId xmlns:p14="http://schemas.microsoft.com/office/powerpoint/2010/main" val="392103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Partie IV – Avancé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Formulaires</a:t>
            </a:r>
          </a:p>
          <a:p>
            <a:r>
              <a:rPr lang="fr-BE"/>
              <a:t>Médias</a:t>
            </a:r>
          </a:p>
        </p:txBody>
      </p:sp>
    </p:spTree>
    <p:extLst>
      <p:ext uri="{BB962C8B-B14F-4D97-AF65-F5344CB8AC3E}">
        <p14:creationId xmlns:p14="http://schemas.microsoft.com/office/powerpoint/2010/main" val="56636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1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6A9955"/>
                </a:solidFill>
                <a:latin typeface="Consolas" panose="020B0609020204030204" pitchFamily="49" charset="0"/>
              </a:rPr>
              <a:t>	&lt;!-- Champ de texte --&gt;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nickname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Pseudo :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nickname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rgbClr val="6A9955"/>
                </a:solidFill>
                <a:latin typeface="Consolas" panose="020B0609020204030204" pitchFamily="49" charset="0"/>
              </a:rPr>
              <a:t>&lt;!-- Mot de passe --&gt;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"secret"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Mot de passe :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password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"secret"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rgbClr val="6A9955"/>
                </a:solidFill>
                <a:latin typeface="Consolas" panose="020B0609020204030204" pitchFamily="49" charset="0"/>
              </a:rPr>
              <a:t>&lt;!-- Zone de texte --&gt;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comments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Commentaires :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comments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cols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"30"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 err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27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91"/>
            <a:ext cx="10515600" cy="4767309"/>
          </a:xfrm>
          <a:solidFill>
            <a:schemeClr val="bg2">
              <a:lumMod val="1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"country"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Pays :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"country"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"es"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Espagne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fr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France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it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Italie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Sexe :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"male"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sex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"male"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Homme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female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sex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female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Femme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checkbox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remember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-me"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remember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-me"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Se souvenir de moi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68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Médias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1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audio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"music.mp3"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 err="1">
                <a:solidFill>
                  <a:srgbClr val="9CDCFE"/>
                </a:solidFill>
                <a:latin typeface="Consolas" panose="020B0609020204030204" pitchFamily="49" charset="0"/>
              </a:rPr>
              <a:t>controls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Veuillez mettre à jour votre navigateur !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audio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audio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 err="1">
                <a:solidFill>
                  <a:srgbClr val="9CDCFE"/>
                </a:solidFill>
                <a:latin typeface="Consolas" panose="020B0609020204030204" pitchFamily="49" charset="0"/>
              </a:rPr>
              <a:t>controls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source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"music.mp3"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source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"music.ogg"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audio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video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movie.webm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 err="1">
                <a:solidFill>
                  <a:srgbClr val="9CDCFE"/>
                </a:solidFill>
                <a:latin typeface="Consolas" panose="020B0609020204030204" pitchFamily="49" charset="0"/>
              </a:rPr>
              <a:t>controls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poster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"preview.jpg"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"600"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	Il est temps de mettre à jour votre navigateur !</a:t>
            </a: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video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video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 err="1">
                <a:solidFill>
                  <a:srgbClr val="9CDCFE"/>
                </a:solidFill>
                <a:latin typeface="Consolas" panose="020B0609020204030204" pitchFamily="49" charset="0"/>
              </a:rPr>
              <a:t>controls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poster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"preview.jpg"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"600"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source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"movie.mp4"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source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movie.webm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fr-BE">
                <a:solidFill>
                  <a:srgbClr val="569CD6"/>
                </a:solidFill>
                <a:latin typeface="Consolas" panose="020B0609020204030204" pitchFamily="49" charset="0"/>
              </a:rPr>
              <a:t>source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B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 err="1">
                <a:solidFill>
                  <a:srgbClr val="CE9178"/>
                </a:solidFill>
                <a:latin typeface="Consolas" panose="020B0609020204030204" pitchFamily="49" charset="0"/>
              </a:rPr>
              <a:t>movie.ogv</a:t>
            </a:r>
            <a:r>
              <a:rPr lang="fr-BE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BE" err="1">
                <a:solidFill>
                  <a:srgbClr val="569CD6"/>
                </a:solidFill>
                <a:latin typeface="Consolas" panose="020B0609020204030204" pitchFamily="49" charset="0"/>
              </a:rPr>
              <a:t>video</a:t>
            </a:r>
            <a:r>
              <a:rPr lang="fr-BE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BE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32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BE686-EDE4-450A-B2C7-F45F47E7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Liens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D6761-7FF7-4564-9592-6AB01C7C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https://openclassrooms.com/fr/courses/1603881-apprenez-a-creer-votre-site-web-avec-html5-et-css3</a:t>
            </a:r>
            <a:endParaRPr lang="fr-BE"/>
          </a:p>
          <a:p>
            <a:r>
              <a:rPr lang="fr-BE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https://www.youtube.com/playlist?list=PLjwdMgw5TTLUeixVGPNl1uZNeJy4UY6qX</a:t>
            </a:r>
            <a:endParaRPr lang="fr-BE"/>
          </a:p>
          <a:p>
            <a:r>
              <a:rPr lang="fr-BE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https://developer.mozilla.org/fr/docs/Apprendre/Commencer_avec_le_web/Les_bases_HTML</a:t>
            </a:r>
            <a:endParaRPr lang="fr-BE"/>
          </a:p>
          <a:p>
            <a:r>
              <a:rPr lang="fr-BE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https://developer.mozilla.org/fr/docs/Web/HTML/Element</a:t>
            </a:r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99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Qu’est-ce que le HTML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/>
              <a:t>HTML = Hyper </a:t>
            </a:r>
            <a:r>
              <a:rPr lang="fr-BE" err="1"/>
              <a:t>Text</a:t>
            </a:r>
            <a:r>
              <a:rPr lang="fr-BE"/>
              <a:t> Markup </a:t>
            </a:r>
            <a:r>
              <a:rPr lang="fr-BE" err="1"/>
              <a:t>Language</a:t>
            </a:r>
            <a:endParaRPr lang="fr-BE"/>
          </a:p>
          <a:p>
            <a:r>
              <a:rPr lang="fr-BE"/>
              <a:t>Langage de balises</a:t>
            </a:r>
          </a:p>
          <a:p>
            <a:r>
              <a:rPr lang="fr-BE"/>
              <a:t>Interprété par les navigateurs</a:t>
            </a:r>
          </a:p>
          <a:p>
            <a:r>
              <a:rPr lang="fr-BE"/>
              <a:t>Définit la </a:t>
            </a:r>
            <a:r>
              <a:rPr lang="fr-BE" b="1"/>
              <a:t>structure</a:t>
            </a:r>
            <a:r>
              <a:rPr lang="fr-BE"/>
              <a:t> du contenu d’une page Web</a:t>
            </a:r>
          </a:p>
          <a:p>
            <a:r>
              <a:rPr lang="fr-BE"/>
              <a:t>Ajoute de la </a:t>
            </a:r>
            <a:r>
              <a:rPr lang="fr-BE" b="1"/>
              <a:t>sémantique</a:t>
            </a:r>
            <a:r>
              <a:rPr lang="fr-BE"/>
              <a:t> au contenu</a:t>
            </a:r>
            <a:endParaRPr lang="fr-B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8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Comment ça marche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avec l’extension .html</a:t>
            </a:r>
          </a:p>
          <a:p>
            <a:r>
              <a:rPr lang="fr-BE"/>
              <a:t>Page composée d’une </a:t>
            </a:r>
            <a:r>
              <a:rPr lang="fr-BE" b="1"/>
              <a:t>arborescence</a:t>
            </a:r>
            <a:r>
              <a:rPr lang="fr-BE"/>
              <a:t> d’éléments</a:t>
            </a:r>
          </a:p>
          <a:p>
            <a:r>
              <a:rPr lang="fr-BE"/>
              <a:t>Les composants d’un </a:t>
            </a:r>
            <a:r>
              <a:rPr lang="fr-BE" b="1"/>
              <a:t>élément</a:t>
            </a:r>
            <a:r>
              <a:rPr lang="fr-BE"/>
              <a:t> sont :</a:t>
            </a:r>
          </a:p>
          <a:p>
            <a:pPr lvl="1"/>
            <a:r>
              <a:rPr lang="fr-BE"/>
              <a:t>La balise ouvrante : </a:t>
            </a:r>
            <a:r>
              <a:rPr lang="fr-BE" i="1"/>
              <a:t>&lt;balise&gt;</a:t>
            </a:r>
          </a:p>
          <a:p>
            <a:pPr lvl="1"/>
            <a:r>
              <a:rPr lang="fr-BE"/>
              <a:t>Le contenu</a:t>
            </a:r>
          </a:p>
          <a:p>
            <a:pPr lvl="1"/>
            <a:r>
              <a:rPr lang="fr-BE"/>
              <a:t>La balise fermante : </a:t>
            </a:r>
            <a:r>
              <a:rPr lang="fr-BE" i="1"/>
              <a:t>&lt;/balise&gt;</a:t>
            </a:r>
          </a:p>
          <a:p>
            <a:r>
              <a:rPr lang="fr-BE"/>
              <a:t>Certains éléments ne sont composés que d’une balise :</a:t>
            </a:r>
          </a:p>
          <a:p>
            <a:pPr lvl="1"/>
            <a:r>
              <a:rPr lang="fr-BE"/>
              <a:t>C’est ce qu’on appelle une balise </a:t>
            </a:r>
            <a:r>
              <a:rPr lang="fr-BE" err="1"/>
              <a:t>auto-fermante</a:t>
            </a:r>
            <a:endParaRPr lang="fr-BE"/>
          </a:p>
          <a:p>
            <a:pPr lvl="1"/>
            <a:r>
              <a:rPr lang="fr-BE"/>
              <a:t>Exemple : </a:t>
            </a:r>
            <a:r>
              <a:rPr lang="fr-BE" i="1"/>
              <a:t>&lt;balise /&gt;</a:t>
            </a:r>
          </a:p>
        </p:txBody>
      </p:sp>
    </p:spTree>
    <p:extLst>
      <p:ext uri="{BB962C8B-B14F-4D97-AF65-F5344CB8AC3E}">
        <p14:creationId xmlns:p14="http://schemas.microsoft.com/office/powerpoint/2010/main" val="376706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Comment ça marche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Une </a:t>
            </a:r>
            <a:r>
              <a:rPr lang="fr-BE" b="1"/>
              <a:t>balise</a:t>
            </a:r>
            <a:r>
              <a:rPr lang="fr-BE"/>
              <a:t> peut avoir des attributs</a:t>
            </a:r>
          </a:p>
          <a:p>
            <a:r>
              <a:rPr lang="fr-BE"/>
              <a:t>Les composants d’un </a:t>
            </a:r>
            <a:r>
              <a:rPr lang="fr-BE" b="1"/>
              <a:t>attribut</a:t>
            </a:r>
            <a:r>
              <a:rPr lang="fr-BE"/>
              <a:t> sont :</a:t>
            </a:r>
          </a:p>
          <a:p>
            <a:pPr lvl="1"/>
            <a:r>
              <a:rPr lang="fr-BE"/>
              <a:t>L’espace avant (entre le nom de la balise ou de l’attribut précédent)</a:t>
            </a:r>
          </a:p>
          <a:p>
            <a:pPr lvl="1"/>
            <a:r>
              <a:rPr lang="fr-BE"/>
              <a:t>Le nom</a:t>
            </a:r>
          </a:p>
          <a:p>
            <a:pPr lvl="1"/>
            <a:r>
              <a:rPr lang="fr-BE"/>
              <a:t>Le caractère égal : « = »</a:t>
            </a:r>
          </a:p>
          <a:p>
            <a:pPr lvl="1"/>
            <a:r>
              <a:rPr lang="fr-BE"/>
              <a:t>La valeur (entourée par des guillemets anglais (")</a:t>
            </a:r>
          </a:p>
          <a:p>
            <a:r>
              <a:rPr lang="fr-BE"/>
              <a:t>Exemple : &lt;balise attribut="valeur"&gt; … &lt;/balise&gt;</a:t>
            </a:r>
          </a:p>
        </p:txBody>
      </p:sp>
    </p:spTree>
    <p:extLst>
      <p:ext uri="{BB962C8B-B14F-4D97-AF65-F5344CB8AC3E}">
        <p14:creationId xmlns:p14="http://schemas.microsoft.com/office/powerpoint/2010/main" val="290016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Comment ça marche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65C950-5428-420D-BAE7-F698522CF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3" y="2214562"/>
            <a:ext cx="7820025" cy="24288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7C6844-F9E4-4DC8-8699-CBC288F9E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3" y="4988307"/>
            <a:ext cx="7820025" cy="9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Structure d’un document HTML5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505456"/>
            <a:ext cx="9613861" cy="3599316"/>
          </a:xfrm>
          <a:solidFill>
            <a:schemeClr val="bg2">
              <a:lumMod val="1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		Hello world!</a:t>
            </a:r>
          </a:p>
          <a:p>
            <a:pPr marL="0" indent="0">
              <a:buNone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3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BE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Créer un nouveau fichier HTML</a:t>
            </a:r>
          </a:p>
          <a:p>
            <a:r>
              <a:rPr lang="fr-BE"/>
              <a:t>Ecrire la structure d’une page web</a:t>
            </a:r>
          </a:p>
          <a:p>
            <a:r>
              <a:rPr lang="fr-BE"/>
              <a:t>Ajouter du contenu texte</a:t>
            </a:r>
          </a:p>
        </p:txBody>
      </p:sp>
    </p:spTree>
    <p:extLst>
      <p:ext uri="{BB962C8B-B14F-4D97-AF65-F5344CB8AC3E}">
        <p14:creationId xmlns:p14="http://schemas.microsoft.com/office/powerpoint/2010/main" val="30933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EC45-463E-4EA2-8AC3-F2E29A2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Partie II - Contenu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3667F-DB8F-40BA-B30C-00DB5812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Textes</a:t>
            </a:r>
          </a:p>
          <a:p>
            <a:r>
              <a:rPr lang="fr-BE"/>
              <a:t>Listes</a:t>
            </a:r>
          </a:p>
          <a:p>
            <a:r>
              <a:rPr lang="fr-BE"/>
              <a:t>Liens &amp; ancres</a:t>
            </a:r>
          </a:p>
          <a:p>
            <a:r>
              <a:rPr lang="fr-BE"/>
              <a:t>Images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07006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Grand écran</PresentationFormat>
  <Slides>26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Berlin</vt:lpstr>
      <vt:lpstr>HTML</vt:lpstr>
      <vt:lpstr>Partie I - Introduction</vt:lpstr>
      <vt:lpstr>Qu’est-ce que le HTML ?</vt:lpstr>
      <vt:lpstr>Comment ça marche ?</vt:lpstr>
      <vt:lpstr>Comment ça marche ?</vt:lpstr>
      <vt:lpstr>Comment ça marche ?</vt:lpstr>
      <vt:lpstr>Structure d’un document HTML5</vt:lpstr>
      <vt:lpstr>Exercices</vt:lpstr>
      <vt:lpstr>Partie II - Contenu</vt:lpstr>
      <vt:lpstr>Textes</vt:lpstr>
      <vt:lpstr>Listes</vt:lpstr>
      <vt:lpstr>Liens &amp; ancres</vt:lpstr>
      <vt:lpstr>Liens &amp; ancres</vt:lpstr>
      <vt:lpstr>Liens &amp; ancres</vt:lpstr>
      <vt:lpstr>Images</vt:lpstr>
      <vt:lpstr>Exercices</vt:lpstr>
      <vt:lpstr>Partie III – Structure</vt:lpstr>
      <vt:lpstr>Éléments structurants</vt:lpstr>
      <vt:lpstr>Éléments génériques</vt:lpstr>
      <vt:lpstr>Tableaux de données</vt:lpstr>
      <vt:lpstr>Exercices</vt:lpstr>
      <vt:lpstr>Partie IV – Avancé</vt:lpstr>
      <vt:lpstr>Formulaires</vt:lpstr>
      <vt:lpstr>Formulaires</vt:lpstr>
      <vt:lpstr>Médias</vt:lpstr>
      <vt:lpstr>Liens utiles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Philippe Schmucker</dc:creator>
  <cp:revision>2</cp:revision>
  <dcterms:created xsi:type="dcterms:W3CDTF">2019-01-18T16:27:52Z</dcterms:created>
  <dcterms:modified xsi:type="dcterms:W3CDTF">2024-05-28T09:50:18Z</dcterms:modified>
</cp:coreProperties>
</file>