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03_4F867D2A.xml" ContentType="application/vnd.ms-powerpoint.comments+xml"/>
  <Override PartName="/ppt/notesSlides/notesSlide1.xml" ContentType="application/vnd.openxmlformats-officedocument.presentationml.notesSlide+xml"/>
  <Override PartName="/ppt/comments/modernComment_104_436FE496.xml" ContentType="application/vnd.ms-powerpoint.comments+xml"/>
  <Override PartName="/ppt/comments/modernComment_106_EA446EDF.xml" ContentType="application/vnd.ms-powerpoint.comments+xml"/>
  <Override PartName="/ppt/comments/modernComment_107_23CAD49E.xml" ContentType="application/vnd.ms-powerpoint.comments+xml"/>
  <Override PartName="/ppt/comments/modernComment_108_EBCF7835.xml" ContentType="application/vnd.ms-powerpoint.comments+xml"/>
  <Override PartName="/ppt/comments/modernComment_105_C79016DC.xml" ContentType="application/vnd.ms-powerpoint.comments+xml"/>
  <Override PartName="/ppt/comments/modernComment_10A_B9E40276.xml" ContentType="application/vnd.ms-powerpoint.comments+xml"/>
  <Override PartName="/ppt/comments/modernComment_10B_DDBA7D43.xml" ContentType="application/vnd.ms-powerpoint.comments+xml"/>
  <Override PartName="/ppt/comments/modernComment_10C_D3CE1C8E.xml" ContentType="application/vnd.ms-powerpoint.comments+xml"/>
  <Override PartName="/ppt/comments/modernComment_10D_B12D80DC.xml" ContentType="application/vnd.ms-powerpoint.comments+xml"/>
  <Override PartName="/ppt/comments/modernComment_111_1BE3F62C.xml" ContentType="application/vnd.ms-powerpoint.comments+xml"/>
  <Override PartName="/ppt/comments/modernComment_112_9882C544.xml" ContentType="application/vnd.ms-powerpoint.comments+xml"/>
  <Override PartName="/ppt/comments/modernComment_113_5B169DC5.xml" ContentType="application/vnd.ms-powerpoint.comments+xml"/>
  <Override PartName="/ppt/comments/modernComment_114_5A93A07.xml" ContentType="application/vnd.ms-powerpoint.comments+xml"/>
  <Override PartName="/ppt/comments/modernComment_115_81AF1222.xml" ContentType="application/vnd.ms-powerpoint.comments+xml"/>
  <Override PartName="/ppt/comments/modernComment_116_51D60894.xml" ContentType="application/vnd.ms-powerpoint.comments+xml"/>
  <Override PartName="/ppt/comments/modernComment_11F_6B647041.xml" ContentType="application/vnd.ms-powerpoint.comments+xml"/>
  <Override PartName="/ppt/comments/modernComment_117_185A1F9C.xml" ContentType="application/vnd.ms-powerpoint.comments+xml"/>
  <Override PartName="/ppt/comments/modernComment_118_41ED3BF2.xml" ContentType="application/vnd.ms-powerpoint.comments+xml"/>
  <Override PartName="/ppt/comments/modernComment_119_4FEBDCA2.xml" ContentType="application/vnd.ms-powerpoint.comments+xml"/>
  <Override PartName="/ppt/comments/modernComment_11A_8DBEBB68.xml" ContentType="application/vnd.ms-powerpoint.comments+xml"/>
  <Override PartName="/ppt/comments/modernComment_11D_D4A0FBAD.xml" ContentType="application/vnd.ms-powerpoint.comments+xml"/>
  <Override PartName="/ppt/comments/modernComment_11C_304C08E8.xml" ContentType="application/vnd.ms-powerpoint.comments+xml"/>
  <Override PartName="/ppt/comments/modernComment_11E_DCB8BE1.xml" ContentType="application/vnd.ms-powerpoint.comments+xml"/>
  <Override PartName="/ppt/comments/modernComment_120_6B03B577.xml" ContentType="application/vnd.ms-powerpoint.comments+xml"/>
  <Override PartName="/ppt/comments/modernComment_121_4F38957A.xml" ContentType="application/vnd.ms-powerpoint.comments+xml"/>
  <Override PartName="/ppt/comments/modernComment_122_B5911D5C.xml" ContentType="application/vnd.ms-powerpoint.comments+xml"/>
  <Override PartName="/ppt/comments/modernComment_123_3946BAE7.xml" ContentType="application/vnd.ms-powerpoint.comments+xml"/>
  <Override PartName="/ppt/comments/modernComment_124_4E79E62E.xml" ContentType="application/vnd.ms-powerpoint.comments+xml"/>
  <Override PartName="/ppt/comments/modernComment_125_90101E32.xml" ContentType="application/vnd.ms-powerpoint.comments+xml"/>
  <Override PartName="/ppt/comments/modernComment_128_534CAC52.xml" ContentType="application/vnd.ms-powerpoint.comments+xml"/>
  <Override PartName="/ppt/comments/modernComment_126_979584B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2"/>
  </p:notesMasterIdLst>
  <p:sldIdLst>
    <p:sldId id="256" r:id="rId2"/>
    <p:sldId id="257" r:id="rId3"/>
    <p:sldId id="259" r:id="rId4"/>
    <p:sldId id="260" r:id="rId5"/>
    <p:sldId id="262" r:id="rId6"/>
    <p:sldId id="263" r:id="rId7"/>
    <p:sldId id="264" r:id="rId8"/>
    <p:sldId id="261" r:id="rId9"/>
    <p:sldId id="266" r:id="rId10"/>
    <p:sldId id="267" r:id="rId11"/>
    <p:sldId id="268" r:id="rId12"/>
    <p:sldId id="269" r:id="rId13"/>
    <p:sldId id="265" r:id="rId14"/>
    <p:sldId id="273" r:id="rId15"/>
    <p:sldId id="274" r:id="rId16"/>
    <p:sldId id="275" r:id="rId17"/>
    <p:sldId id="276" r:id="rId18"/>
    <p:sldId id="277" r:id="rId19"/>
    <p:sldId id="278" r:id="rId20"/>
    <p:sldId id="287" r:id="rId21"/>
    <p:sldId id="279" r:id="rId22"/>
    <p:sldId id="280" r:id="rId23"/>
    <p:sldId id="281" r:id="rId24"/>
    <p:sldId id="282" r:id="rId25"/>
    <p:sldId id="285" r:id="rId26"/>
    <p:sldId id="284" r:id="rId27"/>
    <p:sldId id="286" r:id="rId28"/>
    <p:sldId id="288" r:id="rId29"/>
    <p:sldId id="270" r:id="rId30"/>
    <p:sldId id="289" r:id="rId31"/>
    <p:sldId id="290" r:id="rId32"/>
    <p:sldId id="291" r:id="rId33"/>
    <p:sldId id="292" r:id="rId34"/>
    <p:sldId id="271" r:id="rId35"/>
    <p:sldId id="293" r:id="rId36"/>
    <p:sldId id="296" r:id="rId37"/>
    <p:sldId id="294" r:id="rId38"/>
    <p:sldId id="272" r:id="rId39"/>
    <p:sldId id="297" r:id="rId40"/>
    <p:sldId id="25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1F4FD4-A6A8-228D-7C85-80940F6E7DA4}" name="Timothée SICCHIA" initials="TS" userId="S::t.sicchia@formation-industries-lorraine.com::0b5d90e9-2952-4640-9f12-6e91b7a4307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36"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omments/modernComment_103_4F867D2A.xml><?xml version="1.0" encoding="utf-8"?>
<p188:cmLst xmlns:a="http://schemas.openxmlformats.org/drawingml/2006/main" xmlns:r="http://schemas.openxmlformats.org/officeDocument/2006/relationships" xmlns:p188="http://schemas.microsoft.com/office/powerpoint/2018/8/main">
  <p188:cm id="{EB40CFF3-2C49-4DD0-92F2-DA597F7EAF1C}" authorId="{0B1F4FD4-A6A8-228D-7C85-80940F6E7DA4}" created="2021-12-15T10:16:28.672">
    <pc:sldMkLst xmlns:pc="http://schemas.microsoft.com/office/powerpoint/2013/main/command">
      <pc:docMk/>
      <pc:sldMk cId="1334213930" sldId="259"/>
    </pc:sldMkLst>
    <p188:txBody>
      <a:bodyPr/>
      <a:lstStyle/>
      <a:p>
        <a:r>
          <a:rPr lang="fr-FR"/>
          <a:t>PHP est un langage de script côté serveur conçu pour le développement web mais aussi utilisé comme langage de programmation généraliste.
Il permet de générer des pages Web dynamiques.
On parle de page Web dynamique car contrairement au page Web statique le contenu du site change en fonction de l'utilisateur.
Un contenu différent est généré et offre une interaction à l'utilisateur par le biais d'une programmation avancée et des bases de données en plus du HTML.</a:t>
        </a:r>
      </a:p>
    </p188:txBody>
  </p188:cm>
</p188:cmLst>
</file>

<file path=ppt/comments/modernComment_104_436FE496.xml><?xml version="1.0" encoding="utf-8"?>
<p188:cmLst xmlns:a="http://schemas.openxmlformats.org/drawingml/2006/main" xmlns:r="http://schemas.openxmlformats.org/officeDocument/2006/relationships" xmlns:p188="http://schemas.microsoft.com/office/powerpoint/2018/8/main">
  <p188:cm id="{A65DDB8E-442A-413F-9356-FCB6EC86667E}" authorId="{0B1F4FD4-A6A8-228D-7C85-80940F6E7DA4}" created="2021-12-15T10:17:44.715">
    <pc:sldMkLst xmlns:pc="http://schemas.microsoft.com/office/powerpoint/2013/main/command">
      <pc:docMk/>
      <pc:sldMk cId="1131406486" sldId="260"/>
    </pc:sldMkLst>
    <p188:txBody>
      <a:bodyPr/>
      <a:lstStyle/>
      <a:p>
        <a:r>
          <a:rPr lang="fr-FR"/>
          <a:t>Architecture client-serveur est identique à ce qu'on peut retrouver dans les protocoles réseaux.
Un client, l'utilisateur qui souhaite accéder au site, émet une demande puis le serveur la reçoit pour ensuite accepter, ou non, de fournir la page web demandée.</a:t>
        </a:r>
      </a:p>
    </p188:txBody>
  </p188:cm>
</p188:cmLst>
</file>

<file path=ppt/comments/modernComment_105_C79016DC.xml><?xml version="1.0" encoding="utf-8"?>
<p188:cmLst xmlns:a="http://schemas.openxmlformats.org/drawingml/2006/main" xmlns:r="http://schemas.openxmlformats.org/officeDocument/2006/relationships" xmlns:p188="http://schemas.microsoft.com/office/powerpoint/2018/8/main">
  <p188:cm id="{465ADDC6-BEC3-48DC-9C7F-6D45288D2158}" authorId="{0B1F4FD4-A6A8-228D-7C85-80940F6E7DA4}" created="2021-12-15T10:23:01.693">
    <pc:sldMkLst xmlns:pc="http://schemas.microsoft.com/office/powerpoint/2013/main/command">
      <pc:docMk/>
      <pc:sldMk cId="3348109020" sldId="261"/>
    </pc:sldMkLst>
    <p188:txBody>
      <a:bodyPr/>
      <a:lstStyle/>
      <a:p>
        <a:r>
          <a:rPr lang="fr-FR"/>
          <a:t>À vous de jouer.
Afin de pleinement utiliser PHP, vous devrez vous munir d'un serveur local.</a:t>
        </a:r>
      </a:p>
    </p188:txBody>
  </p188:cm>
</p188:cmLst>
</file>

<file path=ppt/comments/modernComment_106_EA446EDF.xml><?xml version="1.0" encoding="utf-8"?>
<p188:cmLst xmlns:a="http://schemas.openxmlformats.org/drawingml/2006/main" xmlns:r="http://schemas.openxmlformats.org/officeDocument/2006/relationships" xmlns:p188="http://schemas.microsoft.com/office/powerpoint/2018/8/main">
  <p188:cm id="{680F3833-C939-4A9A-A41A-2B3A7EC892A5}" authorId="{0B1F4FD4-A6A8-228D-7C85-80940F6E7DA4}" created="2021-12-15T10:18:24.681">
    <pc:sldMkLst xmlns:pc="http://schemas.microsoft.com/office/powerpoint/2013/main/command">
      <pc:docMk/>
      <pc:sldMk cId="3930353375" sldId="262"/>
    </pc:sldMkLst>
    <p188:txBody>
      <a:bodyPr/>
      <a:lstStyle/>
      <a:p>
        <a:r>
          <a:rPr lang="fr-FR"/>
          <a:t>Schéma pour mieux comprendre le fonctionnement d'une communication client-serveur mais également saisir la différence qui oppose le site statique et dynamique.</a:t>
        </a:r>
      </a:p>
    </p188:txBody>
  </p188:cm>
</p188:cmLst>
</file>

<file path=ppt/comments/modernComment_107_23CAD49E.xml><?xml version="1.0" encoding="utf-8"?>
<p188:cmLst xmlns:a="http://schemas.openxmlformats.org/drawingml/2006/main" xmlns:r="http://schemas.openxmlformats.org/officeDocument/2006/relationships" xmlns:p188="http://schemas.microsoft.com/office/powerpoint/2018/8/main">
  <p188:cm id="{84EBEF5B-55E0-4256-A622-7F001DB20BA5}" authorId="{0B1F4FD4-A6A8-228D-7C85-80940F6E7DA4}" created="2021-12-15T10:19:00.223">
    <pc:sldMkLst xmlns:pc="http://schemas.microsoft.com/office/powerpoint/2013/main/command">
      <pc:docMk/>
      <pc:sldMk cId="600495262" sldId="263"/>
    </pc:sldMkLst>
    <p188:txBody>
      <a:bodyPr/>
      <a:lstStyle/>
      <a:p>
        <a:r>
          <a:rPr lang="fr-FR"/>
          <a:t>Reposons-nous ces questions élémentaires pour la suite.</a:t>
        </a:r>
      </a:p>
    </p188:txBody>
  </p188:cm>
</p188:cmLst>
</file>

<file path=ppt/comments/modernComment_108_EBCF7835.xml><?xml version="1.0" encoding="utf-8"?>
<p188:cmLst xmlns:a="http://schemas.openxmlformats.org/drawingml/2006/main" xmlns:r="http://schemas.openxmlformats.org/officeDocument/2006/relationships" xmlns:p188="http://schemas.microsoft.com/office/powerpoint/2018/8/main">
  <p188:cm id="{D40FA853-60E7-4BDF-9F5E-F8B0C74CDEF1}" authorId="{0B1F4FD4-A6A8-228D-7C85-80940F6E7DA4}" created="2021-12-15T10:21:59.716">
    <pc:sldMkLst xmlns:pc="http://schemas.microsoft.com/office/powerpoint/2013/main/command">
      <pc:docMk/>
      <pc:sldMk cId="3956242485" sldId="264"/>
    </pc:sldMkLst>
    <p188:txBody>
      <a:bodyPr/>
      <a:lstStyle/>
      <a:p>
        <a:r>
          <a:rPr lang="fr-FR"/>
          <a:t>Pour utiliser PHP il nous faut nommer l'extension de notre en .php
Pour espérer le faire fonctionner, on range notre code dans une balise qui prendra toute notre page de programmation en php, &lt;?php et qui se clôture par ?&gt;
Dans cette balise, nous noterons une série d'instructions. Par exemple dans cet exemple, le fait de demander d'écrire Hello Word.</a:t>
        </a:r>
      </a:p>
    </p188:txBody>
  </p188:cm>
</p188:cmLst>
</file>

<file path=ppt/comments/modernComment_10A_B9E40276.xml><?xml version="1.0" encoding="utf-8"?>
<p188:cmLst xmlns:a="http://schemas.openxmlformats.org/drawingml/2006/main" xmlns:r="http://schemas.openxmlformats.org/officeDocument/2006/relationships" xmlns:p188="http://schemas.microsoft.com/office/powerpoint/2018/8/main">
  <p188:cm id="{043032DF-A035-4ACA-9CBB-17246D968002}" authorId="{0B1F4FD4-A6A8-228D-7C85-80940F6E7DA4}" created="2021-12-15T10:24:47.484">
    <pc:sldMkLst xmlns:pc="http://schemas.microsoft.com/office/powerpoint/2013/main/command">
      <pc:docMk/>
      <pc:sldMk cId="3118727798" sldId="266"/>
    </pc:sldMkLst>
    <p188:txBody>
      <a:bodyPr/>
      <a:lstStyle/>
      <a:p>
        <a:r>
          <a:rPr lang="fr-FR"/>
          <a:t>À l'instar d'un LAMP, WAMP pour sa part est un système de distribution Microsoft contenant également Apache qui sera notre serveur Web, MySQL pour notre serveur de base de données puisque nous avons énoncé précédemment que PHP pouvait travailler avec des bases de données, et évidemment PHP.</a:t>
        </a:r>
      </a:p>
    </p188:txBody>
  </p188:cm>
</p188:cmLst>
</file>

<file path=ppt/comments/modernComment_10B_DDBA7D43.xml><?xml version="1.0" encoding="utf-8"?>
<p188:cmLst xmlns:a="http://schemas.openxmlformats.org/drawingml/2006/main" xmlns:r="http://schemas.openxmlformats.org/officeDocument/2006/relationships" xmlns:p188="http://schemas.microsoft.com/office/powerpoint/2018/8/main">
  <p188:cm id="{854097EB-BAC4-4A85-BB8C-F487D2A5FED3}" authorId="{0B1F4FD4-A6A8-228D-7C85-80940F6E7DA4}" created="2021-12-15T12:25:18.539">
    <pc:sldMkLst xmlns:pc="http://schemas.microsoft.com/office/powerpoint/2013/main/command">
      <pc:docMk/>
      <pc:sldMk cId="3719986499" sldId="267"/>
    </pc:sldMkLst>
    <p188:txBody>
      <a:bodyPr/>
      <a:lstStyle/>
      <a:p>
        <a:r>
          <a:rPr lang="fr-FR"/>
          <a:t>Vérifier que votre environnement de travail soit fonctionnel.
Dans notre cas, nous allons utiliser le logiciel easyphp pour pouvoir continuer à travailler sur notre machine.</a:t>
        </a:r>
      </a:p>
    </p188:txBody>
  </p188:cm>
</p188:cmLst>
</file>

<file path=ppt/comments/modernComment_10C_D3CE1C8E.xml><?xml version="1.0" encoding="utf-8"?>
<p188:cmLst xmlns:a="http://schemas.openxmlformats.org/drawingml/2006/main" xmlns:r="http://schemas.openxmlformats.org/officeDocument/2006/relationships" xmlns:p188="http://schemas.microsoft.com/office/powerpoint/2018/8/main">
  <p188:cm id="{5CFF632C-F7C3-4612-8CE9-3EA95F29BCE7}" authorId="{0B1F4FD4-A6A8-228D-7C85-80940F6E7DA4}" created="2021-12-15T10:31:19.068">
    <pc:sldMkLst xmlns:pc="http://schemas.microsoft.com/office/powerpoint/2013/main/command">
      <pc:docMk/>
      <pc:sldMk cId="3553500302" sldId="268"/>
    </pc:sldMkLst>
    <p188:txBody>
      <a:bodyPr/>
      <a:lstStyle/>
      <a:p>
        <a:r>
          <a:rPr lang="fr-FR"/>
          <a:t>Pour héberger des pages Web, il faut utiliser le répertoire www.
Apache est un serveur Web multi-site, il est donc possible d'en héberger plusieurs mais il vaut mieux s'organiser selon nos différents projets par peur de ne plus s'y retrouver.
À l'instar de note fichier index.html faire de même avec index.php</a:t>
        </a:r>
      </a:p>
    </p188:txBody>
  </p188:cm>
</p188:cmLst>
</file>

<file path=ppt/comments/modernComment_10D_B12D80DC.xml><?xml version="1.0" encoding="utf-8"?>
<p188:cmLst xmlns:a="http://schemas.openxmlformats.org/drawingml/2006/main" xmlns:r="http://schemas.openxmlformats.org/officeDocument/2006/relationships" xmlns:p188="http://schemas.microsoft.com/office/powerpoint/2018/8/main">
  <p188:cm id="{2F19C950-ADC7-4B04-AABC-49661B30A76B}" authorId="{0B1F4FD4-A6A8-228D-7C85-80940F6E7DA4}" created="2021-12-15T10:47:26.046">
    <pc:sldMkLst xmlns:pc="http://schemas.microsoft.com/office/powerpoint/2013/main/command">
      <pc:docMk/>
      <pc:sldMk cId="2972549340" sldId="269"/>
    </pc:sldMkLst>
    <p188:txBody>
      <a:bodyPr/>
      <a:lstStyle/>
      <a:p>
        <a:r>
          <a:rPr lang="fr-FR"/>
          <a:t>À vous de jouer en créant un nouveau projet en réussissant à héberger votre page Web puis vérifier son accessibilité depuis l'hôte.</a:t>
        </a:r>
      </a:p>
    </p188:txBody>
  </p188:cm>
</p188:cmLst>
</file>

<file path=ppt/comments/modernComment_111_1BE3F62C.xml><?xml version="1.0" encoding="utf-8"?>
<p188:cmLst xmlns:a="http://schemas.openxmlformats.org/drawingml/2006/main" xmlns:r="http://schemas.openxmlformats.org/officeDocument/2006/relationships" xmlns:p188="http://schemas.microsoft.com/office/powerpoint/2018/8/main">
  <p188:cm id="{BE59A7C9-A548-425E-BE89-01F485F76952}" authorId="{0B1F4FD4-A6A8-228D-7C85-80940F6E7DA4}" created="2021-12-15T10:48:22.074">
    <pc:sldMkLst xmlns:pc="http://schemas.microsoft.com/office/powerpoint/2013/main/command">
      <pc:docMk/>
      <pc:sldMk cId="467924524" sldId="273"/>
    </pc:sldMkLst>
    <p188:txBody>
      <a:bodyPr/>
      <a:lstStyle/>
      <a:p>
        <a:r>
          <a:rPr lang="fr-FR"/>
          <a:t>L'instruction echo permet d'écrire (afficher) du texte comme avec l'exemple ci-dessous.
On remarque qu'il est donc impossible d'y inclure des balises HTML puisqu'elles se situent entre les guillemets.</a:t>
        </a:r>
      </a:p>
    </p188:txBody>
  </p188:cm>
</p188:cmLst>
</file>

<file path=ppt/comments/modernComment_112_9882C544.xml><?xml version="1.0" encoding="utf-8"?>
<p188:cmLst xmlns:a="http://schemas.openxmlformats.org/drawingml/2006/main" xmlns:r="http://schemas.openxmlformats.org/officeDocument/2006/relationships" xmlns:p188="http://schemas.microsoft.com/office/powerpoint/2018/8/main">
  <p188:cm id="{32453532-8738-4A7B-A302-8BA57C685EA3}" authorId="{0B1F4FD4-A6A8-228D-7C85-80940F6E7DA4}" created="2021-12-15T12:26:07.919">
    <pc:sldMkLst xmlns:pc="http://schemas.microsoft.com/office/powerpoint/2013/main/command">
      <pc:docMk/>
      <pc:sldMk cId="2558707012" sldId="274"/>
    </pc:sldMkLst>
    <p188:txBody>
      <a:bodyPr/>
      <a:lstStyle/>
      <a:p>
        <a:r>
          <a:rPr lang="fr-FR"/>
          <a:t>L'instruction echo prend une toute autre sémantique lorsqu'elle est placée dans la balise &lt;?php ?&gt;</a:t>
        </a:r>
      </a:p>
    </p188:txBody>
  </p188:cm>
</p188:cmLst>
</file>

<file path=ppt/comments/modernComment_113_5B169DC5.xml><?xml version="1.0" encoding="utf-8"?>
<p188:cmLst xmlns:a="http://schemas.openxmlformats.org/drawingml/2006/main" xmlns:r="http://schemas.openxmlformats.org/officeDocument/2006/relationships" xmlns:p188="http://schemas.microsoft.com/office/powerpoint/2018/8/main">
  <p188:cm id="{86042F8D-36D0-4A17-AAE3-11E3F4E23C27}" authorId="{0B1F4FD4-A6A8-228D-7C85-80940F6E7DA4}" created="2021-12-15T12:28:37.924">
    <pc:sldMkLst xmlns:pc="http://schemas.microsoft.com/office/powerpoint/2013/main/command">
      <pc:docMk/>
      <pc:sldMk cId="1528208837" sldId="275"/>
    </pc:sldMkLst>
    <p188:txBody>
      <a:bodyPr/>
      <a:lstStyle/>
      <a:p>
        <a:r>
          <a:rPr lang="fr-FR"/>
          <a:t>Le langage PHP travail avec des variables.
Des variables peuvent être défini comme étant des informations stockées en mémoire.
Les variables sont définies par un nom et stockent une valeur.
Plusieurs types de variables existent.
Nous avons des variables qui contiennent :
- une chaine de caractères
- un nombre entier
- un nombre décimal
- un booléen (vrai/faux)</a:t>
        </a:r>
      </a:p>
    </p188:txBody>
  </p188:cm>
</p188:cmLst>
</file>

<file path=ppt/comments/modernComment_114_5A93A07.xml><?xml version="1.0" encoding="utf-8"?>
<p188:cmLst xmlns:a="http://schemas.openxmlformats.org/drawingml/2006/main" xmlns:r="http://schemas.openxmlformats.org/officeDocument/2006/relationships" xmlns:p188="http://schemas.microsoft.com/office/powerpoint/2018/8/main">
  <p188:cm id="{5676E6B2-6DBE-4ACF-9329-3CCF81BA9A70}" authorId="{0B1F4FD4-A6A8-228D-7C85-80940F6E7DA4}" created="2021-12-15T12:29:11.051">
    <pc:sldMkLst xmlns:pc="http://schemas.microsoft.com/office/powerpoint/2013/main/command">
      <pc:docMk/>
      <pc:sldMk cId="94976519" sldId="276"/>
    </pc:sldMkLst>
    <p188:txBody>
      <a:bodyPr/>
      <a:lstStyle/>
      <a:p>
        <a:r>
          <a:rPr lang="fr-FR"/>
          <a:t>Comme précédemment citées, définir quelles sont les types de variables représentées.</a:t>
        </a:r>
      </a:p>
    </p188:txBody>
  </p188:cm>
</p188:cmLst>
</file>

<file path=ppt/comments/modernComment_115_81AF1222.xml><?xml version="1.0" encoding="utf-8"?>
<p188:cmLst xmlns:a="http://schemas.openxmlformats.org/drawingml/2006/main" xmlns:r="http://schemas.openxmlformats.org/officeDocument/2006/relationships" xmlns:p188="http://schemas.microsoft.com/office/powerpoint/2018/8/main">
  <p188:cm id="{7A74E7B4-802B-479A-A437-98E699EBC034}" authorId="{0B1F4FD4-A6A8-228D-7C85-80940F6E7DA4}" created="2021-12-15T12:32:12.318">
    <pc:sldMkLst xmlns:pc="http://schemas.microsoft.com/office/powerpoint/2013/main/command">
      <pc:docMk/>
      <pc:sldMk cId="2175734306" sldId="277"/>
    </pc:sldMkLst>
    <p188:txBody>
      <a:bodyPr/>
      <a:lstStyle/>
      <a:p>
        <a:r>
          <a:rPr lang="fr-FR"/>
          <a:t>Une concaténation permet de former une chaîne, liaison, en mettant bout à bout au moins deux variables dans notre cas.
Par exemple, nous avons défini une variable qui contient une chaine de caractère mais affiche également par son intermédiaire deux autres variables, le nom et l'âge.
Pour utiliser la concaténation, il faut prêté attention à espacer les variables par des points et délimiter le texte avec des apostrophes.</a:t>
        </a:r>
      </a:p>
    </p188:txBody>
  </p188:cm>
</p188:cmLst>
</file>

<file path=ppt/comments/modernComment_116_51D60894.xml><?xml version="1.0" encoding="utf-8"?>
<p188:cmLst xmlns:a="http://schemas.openxmlformats.org/drawingml/2006/main" xmlns:r="http://schemas.openxmlformats.org/officeDocument/2006/relationships" xmlns:p188="http://schemas.microsoft.com/office/powerpoint/2018/8/main">
  <p188:cm id="{66162D18-DEC1-4A66-9586-C3BF56C065E5}" authorId="{0B1F4FD4-A6A8-228D-7C85-80940F6E7DA4}" created="2021-12-15T12:36:32.817">
    <pc:sldMkLst xmlns:pc="http://schemas.microsoft.com/office/powerpoint/2013/main/command">
      <pc:docMk/>
      <pc:sldMk cId="1372981396" sldId="278"/>
    </pc:sldMkLst>
    <p188:txBody>
      <a:bodyPr/>
      <a:lstStyle/>
      <a:p>
        <a:r>
          <a:rPr lang="fr-FR"/>
          <a:t>Une variable peut également stocker le résultat d'un calcul si on lui présente l'opération.
Par exemple, $result contiendra en premier lieu le résultat de la somme de 8 + 2 soit 10, et pareil pour les autres opérations même si elles sont différentes, le résultat restera le même.
On peut également calculer l'aire d'un cercle à l'aide de variable stockant des nombres entiers ou décimaux et en les calculant ensemble.</a:t>
        </a:r>
      </a:p>
    </p188:txBody>
  </p188:cm>
</p188:cmLst>
</file>

<file path=ppt/comments/modernComment_117_185A1F9C.xml><?xml version="1.0" encoding="utf-8"?>
<p188:cmLst xmlns:a="http://schemas.openxmlformats.org/drawingml/2006/main" xmlns:r="http://schemas.openxmlformats.org/officeDocument/2006/relationships" xmlns:p188="http://schemas.microsoft.com/office/powerpoint/2018/8/main">
  <p188:cm id="{69B5AC18-A569-4490-B904-4AE566577E1D}" authorId="{0B1F4FD4-A6A8-228D-7C85-80940F6E7DA4}" created="2021-12-15T12:57:10.938">
    <pc:sldMkLst xmlns:pc="http://schemas.microsoft.com/office/powerpoint/2013/main/command">
      <pc:docMk/>
      <pc:sldMk cId="408559516" sldId="279"/>
    </pc:sldMkLst>
    <p188:txBody>
      <a:bodyPr/>
      <a:lstStyle/>
      <a:p>
        <a:r>
          <a:rPr lang="fr-FR"/>
          <a:t>Comme dans tous langages de programmation il y a des conditions.
En plus des exemples d'opérateurs de comparaison qui suivent, nous pouvons également profiter de structure de type si (if) ou sinon si (if else)</a:t>
        </a:r>
      </a:p>
    </p188:txBody>
  </p188:cm>
</p188:cmLst>
</file>

<file path=ppt/comments/modernComment_118_41ED3BF2.xml><?xml version="1.0" encoding="utf-8"?>
<p188:cmLst xmlns:a="http://schemas.openxmlformats.org/drawingml/2006/main" xmlns:r="http://schemas.openxmlformats.org/officeDocument/2006/relationships" xmlns:p188="http://schemas.microsoft.com/office/powerpoint/2018/8/main">
  <p188:cm id="{773B4904-3F86-479D-9CD1-55818776A693}" authorId="{0B1F4FD4-A6A8-228D-7C85-80940F6E7DA4}" created="2021-12-15T12:58:58.203">
    <pc:sldMkLst xmlns:pc="http://schemas.microsoft.com/office/powerpoint/2013/main/command">
      <pc:docMk/>
      <pc:sldMk cId="1106066418" sldId="280"/>
    </pc:sldMkLst>
    <p188:txBody>
      <a:bodyPr/>
      <a:lstStyle/>
      <a:p>
        <a:r>
          <a:rPr lang="fr-FR"/>
          <a:t>Voici un exemple de conditions.
Si l'âge est supérieur ou égal à 18, alors il faut afficher "Il est majeur". Au cas échant, sinon, il faudra afficher "Il est mineur".
Nous sommes sur une structure else if, sinon si. Dans ces conditions il faut prêter une attention particulière aux accolades.</a:t>
        </a:r>
      </a:p>
    </p188:txBody>
  </p188:cm>
</p188:cmLst>
</file>

<file path=ppt/comments/modernComment_119_4FEBDCA2.xml><?xml version="1.0" encoding="utf-8"?>
<p188:cmLst xmlns:a="http://schemas.openxmlformats.org/drawingml/2006/main" xmlns:r="http://schemas.openxmlformats.org/officeDocument/2006/relationships" xmlns:p188="http://schemas.microsoft.com/office/powerpoint/2018/8/main">
  <p188:cm id="{D5669D12-3ED9-4CE7-A555-8126CBF1C036}" authorId="{0B1F4FD4-A6A8-228D-7C85-80940F6E7DA4}" created="2021-12-15T13:00:37.791">
    <pc:sldMkLst xmlns:pc="http://schemas.microsoft.com/office/powerpoint/2013/main/command">
      <pc:docMk/>
      <pc:sldMk cId="1340857506" sldId="281"/>
    </pc:sldMkLst>
    <p188:txBody>
      <a:bodyPr/>
      <a:lstStyle/>
      <a:p>
        <a:r>
          <a:rPr lang="fr-FR"/>
          <a:t>Il existe également des conditions multiples. Multiples car elles permettent de faire un choix parmi deux ou plusieurs propositions.
ET, OU, ou PAS sont des opérateurs logiques.</a:t>
        </a:r>
      </a:p>
    </p188:txBody>
  </p188:cm>
</p188:cmLst>
</file>

<file path=ppt/comments/modernComment_11A_8DBEBB68.xml><?xml version="1.0" encoding="utf-8"?>
<p188:cmLst xmlns:a="http://schemas.openxmlformats.org/drawingml/2006/main" xmlns:r="http://schemas.openxmlformats.org/officeDocument/2006/relationships" xmlns:p188="http://schemas.microsoft.com/office/powerpoint/2018/8/main">
  <p188:cm id="{17859C08-BD7B-41E7-9AE8-73D48681C575}" authorId="{0B1F4FD4-A6A8-228D-7C85-80940F6E7DA4}" created="2021-12-16T07:48:05.413">
    <pc:sldMkLst xmlns:pc="http://schemas.microsoft.com/office/powerpoint/2013/main/command">
      <pc:docMk/>
      <pc:sldMk cId="2378087272" sldId="282"/>
    </pc:sldMkLst>
    <p188:txBody>
      <a:bodyPr/>
      <a:lstStyle/>
      <a:p>
        <a:r>
          <a:rPr lang="fr-FR"/>
          <a:t>Il est ensuite possible de multiplier les conditions.
Dans cet exemple, la température est à 30 degrés.
On conditionne que "si la température est supérieure ou égale à 0 et qu'elle est également inférieure ou égale à 100" ce qui est le cas puisqu'elle est comprise dans cette plage... Alors écrire "Liquide".
Mais si elle est inférieur à 0 c'est solide et si elle est supérieur à 100 c'est gazeux. On utilise un "Ou" qui est une addition de ces deux possibilités pour afficher "Solide ou gazeux".</a:t>
        </a:r>
      </a:p>
    </p188:txBody>
  </p188:cm>
</p188:cmLst>
</file>

<file path=ppt/comments/modernComment_11C_304C08E8.xml><?xml version="1.0" encoding="utf-8"?>
<p188:cmLst xmlns:a="http://schemas.openxmlformats.org/drawingml/2006/main" xmlns:r="http://schemas.openxmlformats.org/officeDocument/2006/relationships" xmlns:p188="http://schemas.microsoft.com/office/powerpoint/2018/8/main">
  <p188:cm id="{CAEB96F5-CF7B-46D3-923D-E233E67288B3}" authorId="{0B1F4FD4-A6A8-228D-7C85-80940F6E7DA4}" created="2021-12-16T07:52:48.989">
    <pc:sldMkLst xmlns:pc="http://schemas.microsoft.com/office/powerpoint/2013/main/command">
      <pc:docMk/>
      <pc:sldMk cId="810289384" sldId="284"/>
    </pc:sldMkLst>
    <p188:txBody>
      <a:bodyPr/>
      <a:lstStyle/>
      <a:p>
        <a:r>
          <a:rPr lang="fr-FR"/>
          <a:t>C'est un exemple de boucle, d'une itération qui permet d'additionner le résultat qui est la somme de lui même + le nombre pour parvenir à la limite fixée à 100.
While "tant que $result est inférieur à $limit faire..."</a:t>
        </a:r>
      </a:p>
    </p188:txBody>
  </p188:cm>
</p188:cmLst>
</file>

<file path=ppt/comments/modernComment_11D_D4A0FBAD.xml><?xml version="1.0" encoding="utf-8"?>
<p188:cmLst xmlns:a="http://schemas.openxmlformats.org/drawingml/2006/main" xmlns:r="http://schemas.openxmlformats.org/officeDocument/2006/relationships" xmlns:p188="http://schemas.microsoft.com/office/powerpoint/2018/8/main">
  <p188:cm id="{FCC2EAD7-B5BB-4578-B9B1-0793A0937FD7}" authorId="{0B1F4FD4-A6A8-228D-7C85-80940F6E7DA4}" created="2021-12-16T07:49:59.471">
    <pc:sldMkLst xmlns:pc="http://schemas.microsoft.com/office/powerpoint/2013/main/command">
      <pc:docMk/>
      <pc:sldMk cId="3567319981" sldId="285"/>
    </pc:sldMkLst>
    <p188:txBody>
      <a:bodyPr/>
      <a:lstStyle/>
      <a:p>
        <a:r>
          <a:rPr lang="fr-FR"/>
          <a:t>Étudions les boucles.</a:t>
        </a:r>
      </a:p>
    </p188:txBody>
  </p188:cm>
</p188:cmLst>
</file>

<file path=ppt/comments/modernComment_11E_DCB8BE1.xml><?xml version="1.0" encoding="utf-8"?>
<p188:cmLst xmlns:a="http://schemas.openxmlformats.org/drawingml/2006/main" xmlns:r="http://schemas.openxmlformats.org/officeDocument/2006/relationships" xmlns:p188="http://schemas.microsoft.com/office/powerpoint/2018/8/main">
  <p188:cm id="{339AD053-66AE-40A7-8346-8EB9A94F0535}" authorId="{0B1F4FD4-A6A8-228D-7C85-80940F6E7DA4}" created="2021-12-16T07:55:16.320">
    <pc:sldMkLst xmlns:pc="http://schemas.microsoft.com/office/powerpoint/2013/main/command">
      <pc:docMk/>
      <pc:sldMk cId="231443425" sldId="286"/>
    </pc:sldMkLst>
    <p188:txBody>
      <a:bodyPr/>
      <a:lstStyle/>
      <a:p>
        <a:r>
          <a:rPr lang="fr-FR"/>
          <a:t>Un exemple de boucles pour noter le numéro de chapitre.
On remarque dans cette structure qu'il est possible d'ajouter sa variable et condition après un "for".
On défini la variable $chapter sur 1, et tant que $chapter est inférieur ou égal à 5 (il devra dépasser ce chiffre) alors noter le numéro du chapitre correspondant et finir par +1 à la variable $chapter.</a:t>
        </a:r>
      </a:p>
    </p188:txBody>
  </p188:cm>
</p188:cmLst>
</file>

<file path=ppt/comments/modernComment_11F_6B647041.xml><?xml version="1.0" encoding="utf-8"?>
<p188:cmLst xmlns:a="http://schemas.openxmlformats.org/drawingml/2006/main" xmlns:r="http://schemas.openxmlformats.org/officeDocument/2006/relationships" xmlns:p188="http://schemas.microsoft.com/office/powerpoint/2018/8/main">
  <p188:cm id="{FA12A76D-6A08-4E30-93DB-FEEEA22CEC51}" authorId="{0B1F4FD4-A6A8-228D-7C85-80940F6E7DA4}" created="2021-12-15T12:41:21.943">
    <pc:sldMkLst xmlns:pc="http://schemas.microsoft.com/office/powerpoint/2013/main/command">
      <pc:docMk/>
      <pc:sldMk cId="1801744449" sldId="287"/>
    </pc:sldMkLst>
    <p188:txBody>
      <a:bodyPr/>
      <a:lstStyle/>
      <a:p>
        <a:r>
          <a:rPr lang="fr-FR"/>
          <a:t>Un tableau associatif est un tableau qui va utiliser des clefs textuelles qu’on va associer à chaque valeur.
Dans notre cas, la variable $fruits va contenir une liste de divers fruits.
Tandis que la variable $person sera compété par des clefs ou indices du tableau tels que name ou age renfermant leurs informations respectives.</a:t>
        </a:r>
      </a:p>
    </p188:txBody>
  </p188:cm>
</p188:cmLst>
</file>

<file path=ppt/comments/modernComment_120_6B03B577.xml><?xml version="1.0" encoding="utf-8"?>
<p188:cmLst xmlns:a="http://schemas.openxmlformats.org/drawingml/2006/main" xmlns:r="http://schemas.openxmlformats.org/officeDocument/2006/relationships" xmlns:p188="http://schemas.microsoft.com/office/powerpoint/2018/8/main">
  <p188:cm id="{301CAAF9-3B36-498E-9AD5-B58222BEF420}" authorId="{0B1F4FD4-A6A8-228D-7C85-80940F6E7DA4}" created="2021-12-16T08:02:22.374">
    <pc:sldMkLst xmlns:pc="http://schemas.microsoft.com/office/powerpoint/2013/main/command">
      <pc:docMk/>
      <pc:sldMk cId="1795405175" sldId="288"/>
    </pc:sldMkLst>
    <p188:txBody>
      <a:bodyPr/>
      <a:lstStyle/>
      <a:p>
        <a:r>
          <a:rPr lang="fr-FR"/>
          <a:t>Il est également possible de faire des boucles en utilisant des tableaux associatifs.
"foreach" correspond à "pour chaque" $languages qui a comme $extensions un $name alors écrire : "L'extension js  est pour le langage Javascript".</a:t>
        </a:r>
      </a:p>
    </p188:txBody>
  </p188:cm>
</p188:cmLst>
</file>

<file path=ppt/comments/modernComment_121_4F38957A.xml><?xml version="1.0" encoding="utf-8"?>
<p188:cmLst xmlns:a="http://schemas.openxmlformats.org/drawingml/2006/main" xmlns:r="http://schemas.openxmlformats.org/officeDocument/2006/relationships" xmlns:p188="http://schemas.microsoft.com/office/powerpoint/2018/8/main">
  <p188:cm id="{46A56DB6-D74E-431C-B339-E613A4CE68E2}" authorId="{0B1F4FD4-A6A8-228D-7C85-80940F6E7DA4}" created="2021-12-16T08:37:19.811">
    <pc:sldMkLst xmlns:pc="http://schemas.microsoft.com/office/powerpoint/2013/main/command">
      <pc:docMk/>
      <pc:sldMk cId="1329108346" sldId="289"/>
    </pc:sldMkLst>
    <p188:txBody>
      <a:bodyPr/>
      <a:lstStyle/>
      <a:p>
        <a:r>
          <a:rPr lang="fr-FR"/>
          <a:t>Une fonction correspond à une série d’instructions qui ont été créées pour effectuer une tâche précise. Pour exécuter le code contenu dans une fonction, il va falloir appeler la fonction.
Une fonction est toujours caractérisée par un nom et des paramètres.
Les paramètres étant des informations qui ne se situent pas dans la définition de la fonction mais dont nous aurons besoin d'importer pour la faire fonctionner correctement.</a:t>
        </a:r>
      </a:p>
    </p188:txBody>
  </p188:cm>
</p188:cmLst>
</file>

<file path=ppt/comments/modernComment_122_B5911D5C.xml><?xml version="1.0" encoding="utf-8"?>
<p188:cmLst xmlns:a="http://schemas.openxmlformats.org/drawingml/2006/main" xmlns:r="http://schemas.openxmlformats.org/officeDocument/2006/relationships" xmlns:p188="http://schemas.microsoft.com/office/powerpoint/2018/8/main">
  <p188:cm id="{A867424D-9934-4B04-B0C7-04FD4B9B21CA}" authorId="{0B1F4FD4-A6A8-228D-7C85-80940F6E7DA4}" created="2021-12-16T08:41:33.963">
    <pc:sldMkLst xmlns:pc="http://schemas.microsoft.com/office/powerpoint/2013/main/command">
      <pc:docMk/>
      <pc:sldMk cId="3046186332" sldId="290"/>
    </pc:sldMkLst>
    <p188:txBody>
      <a:bodyPr/>
      <a:lstStyle/>
      <a:p>
        <a:r>
          <a:rPr lang="fr-FR"/>
          <a:t>Par exemple, la fonction de nom hello emprunte en paramètre la variable $name.
La variable $name est externe à la fonction, sont résultats est défini en paramètre dans les appels de fonction.</a:t>
        </a:r>
      </a:p>
    </p188:txBody>
  </p188:cm>
</p188:cmLst>
</file>

<file path=ppt/comments/modernComment_123_3946BAE7.xml><?xml version="1.0" encoding="utf-8"?>
<p188:cmLst xmlns:a="http://schemas.openxmlformats.org/drawingml/2006/main" xmlns:r="http://schemas.openxmlformats.org/officeDocument/2006/relationships" xmlns:p188="http://schemas.microsoft.com/office/powerpoint/2018/8/main">
  <p188:cm id="{3FCF2B11-E3CB-4729-ADCE-4FAFF1CFB095}" authorId="{0B1F4FD4-A6A8-228D-7C85-80940F6E7DA4}" created="2021-12-16T08:44:58.875">
    <pc:sldMkLst xmlns:pc="http://schemas.microsoft.com/office/powerpoint/2013/main/command">
      <pc:docMk/>
      <pc:sldMk cId="960936679" sldId="291"/>
    </pc:sldMkLst>
    <p188:txBody>
      <a:bodyPr/>
      <a:lstStyle/>
      <a:p>
        <a:r>
          <a:rPr lang="fr-FR"/>
          <a:t>Il y a des fonctions prédéfinies pour le langage PHP. C'est-à-dire des fonctions que nous n'avons pas besoin de développer pour les utiliser, il nous suffit simplement de les appeler.</a:t>
        </a:r>
      </a:p>
    </p188:txBody>
  </p188:cm>
</p188:cmLst>
</file>

<file path=ppt/comments/modernComment_124_4E79E62E.xml><?xml version="1.0" encoding="utf-8"?>
<p188:cmLst xmlns:a="http://schemas.openxmlformats.org/drawingml/2006/main" xmlns:r="http://schemas.openxmlformats.org/officeDocument/2006/relationships" xmlns:p188="http://schemas.microsoft.com/office/powerpoint/2018/8/main">
  <p188:cm id="{B058B6BE-6C0F-4ED9-90CD-A4D5154B5EE5}" authorId="{0B1F4FD4-A6A8-228D-7C85-80940F6E7DA4}" created="2021-12-16T08:47:16.419">
    <pc:sldMkLst xmlns:pc="http://schemas.microsoft.com/office/powerpoint/2013/main/command">
      <pc:docMk/>
      <pc:sldMk cId="1316611630" sldId="292"/>
    </pc:sldMkLst>
    <p188:txBody>
      <a:bodyPr/>
      <a:lstStyle/>
      <a:p>
        <a:r>
          <a:rPr lang="fr-FR"/>
          <a:t>Nous pouvons stocker ces fonctions et leur paramètres dans nos variables pour les appeler plus facilement dans notre texte.</a:t>
        </a:r>
      </a:p>
    </p188:txBody>
  </p188:cm>
</p188:cmLst>
</file>

<file path=ppt/comments/modernComment_125_90101E32.xml><?xml version="1.0" encoding="utf-8"?>
<p188:cmLst xmlns:a="http://schemas.openxmlformats.org/drawingml/2006/main" xmlns:r="http://schemas.openxmlformats.org/officeDocument/2006/relationships" xmlns:p188="http://schemas.microsoft.com/office/powerpoint/2018/8/main">
  <p188:cm id="{B5598F35-900D-44F5-84A1-4653701AB25A}" authorId="{0B1F4FD4-A6A8-228D-7C85-80940F6E7DA4}" created="2021-12-16T08:54:38.098">
    <pc:sldMkLst xmlns:pc="http://schemas.microsoft.com/office/powerpoint/2013/main/command">
      <pc:docMk/>
      <pc:sldMk cId="2416975410" sldId="293"/>
    </pc:sldMkLst>
    <p188:txBody>
      <a:bodyPr/>
      <a:lstStyle/>
      <a:p>
        <a:r>
          <a:rPr lang="fr-FR"/>
          <a:t>En PHP, nous pouvons également utiliser la variable $_GET pour obtenir des paramètres à partir d’une chaîne d’URL.
La structure d'une URL est spécifique.</a:t>
        </a:r>
      </a:p>
    </p188:txBody>
  </p188:cm>
</p188:cmLst>
</file>

<file path=ppt/comments/modernComment_126_979584BA.xml><?xml version="1.0" encoding="utf-8"?>
<p188:cmLst xmlns:a="http://schemas.openxmlformats.org/drawingml/2006/main" xmlns:r="http://schemas.openxmlformats.org/officeDocument/2006/relationships" xmlns:p188="http://schemas.microsoft.com/office/powerpoint/2018/8/main">
  <p188:cm id="{12337B80-4C47-4301-9A05-4AC27BAF947E}" authorId="{0B1F4FD4-A6A8-228D-7C85-80940F6E7DA4}" created="2021-12-16T09:04:14.895">
    <pc:sldMkLst xmlns:pc="http://schemas.microsoft.com/office/powerpoint/2013/main/command">
      <pc:docMk/>
      <pc:sldMk cId="2543158458" sldId="294"/>
    </pc:sldMkLst>
    <p188:txBody>
      <a:bodyPr/>
      <a:lstStyle/>
      <a:p>
        <a:r>
          <a:rPr lang="fr-FR"/>
          <a:t>PHP peut gérer des formulaires.
Parlons de se que propose la balise &lt;form&gt;. Concernant "action", sa valeur détermine l'adresse du script qui recevra le contenu du formulaire, une fois transmis. Cet attribut est requis.
Pour "method", Les valeurs peuvent être "get" ou bien "post". Cet attribut est optionnel et vaut "get" s'il n'est pas noté.
"post" signifie le fait que les variables soient transmises de manière cachée.
Un puisque un formulaire a généralement pour vocation de permettre à l'internaute de saisir des informations on utilise la balise &lt;input&gt; dans laquelle on défini "name" qui est le nom du paramètre à envoyer, soit le login dans notre cas.
la fonction htmlspecialchars est très utile puisqu'elle permet de convertir les caractères spéciaux en entités HTML.</a:t>
        </a:r>
      </a:p>
    </p188:txBody>
  </p188:cm>
</p188:cmLst>
</file>

<file path=ppt/comments/modernComment_128_534CAC52.xml><?xml version="1.0" encoding="utf-8"?>
<p188:cmLst xmlns:a="http://schemas.openxmlformats.org/drawingml/2006/main" xmlns:r="http://schemas.openxmlformats.org/officeDocument/2006/relationships" xmlns:p188="http://schemas.microsoft.com/office/powerpoint/2018/8/main">
  <p188:cm id="{317E2CF2-1568-4804-B0DD-050155241220}" authorId="{0B1F4FD4-A6A8-228D-7C85-80940F6E7DA4}" created="2021-12-16T08:57:17.832">
    <pc:sldMkLst xmlns:pc="http://schemas.microsoft.com/office/powerpoint/2013/main/command">
      <pc:docMk/>
      <pc:sldMk cId="1397533778" sldId="296"/>
    </pc:sldMkLst>
    <p188:txBody>
      <a:bodyPr/>
      <a:lstStyle/>
      <a:p>
        <a:r>
          <a:rPr lang="fr-FR"/>
          <a:t>Pour ce cas de figure, "isset" vérifie par exemple si la variable 'lang' existe.
Si elle existe, alors on affiche "Langue :" suivi de la langue utilisée.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D103C-8B64-4A83-9047-A0A27B5167C9}" type="datetimeFigureOut">
              <a:rPr lang="fr-BE" smtClean="0"/>
              <a:t>24-01-22</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63094-28AA-4FDC-BF6B-1C2507AF73A8}" type="slidenum">
              <a:rPr lang="fr-BE" smtClean="0"/>
              <a:t>‹N°›</a:t>
            </a:fld>
            <a:endParaRPr lang="fr-BE"/>
          </a:p>
        </p:txBody>
      </p:sp>
    </p:spTree>
    <p:extLst>
      <p:ext uri="{BB962C8B-B14F-4D97-AF65-F5344CB8AC3E}">
        <p14:creationId xmlns:p14="http://schemas.microsoft.com/office/powerpoint/2010/main" val="59753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7463094-28AA-4FDC-BF6B-1C2507AF73A8}" type="slidenum">
              <a:rPr lang="fr-BE" smtClean="0"/>
              <a:t>4</a:t>
            </a:fld>
            <a:endParaRPr lang="fr-BE"/>
          </a:p>
        </p:txBody>
      </p:sp>
    </p:spTree>
    <p:extLst>
      <p:ext uri="{BB962C8B-B14F-4D97-AF65-F5344CB8AC3E}">
        <p14:creationId xmlns:p14="http://schemas.microsoft.com/office/powerpoint/2010/main" val="1193331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3599BFD-752F-4763-9258-3063D9251810}" type="datetimeFigureOut">
              <a:rPr lang="fr-BE" smtClean="0"/>
              <a:t>24-01-22</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a:xfrm>
            <a:off x="9255346" y="2750337"/>
            <a:ext cx="1171888" cy="1356442"/>
          </a:xfrm>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272933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3599BFD-752F-4763-9258-3063D9251810}" type="datetimeFigureOut">
              <a:rPr lang="fr-BE" smtClean="0"/>
              <a:t>24-01-22</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a:xfrm>
            <a:off x="10729455" y="4711309"/>
            <a:ext cx="1154151" cy="1090789"/>
          </a:xfrm>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90525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3599BFD-752F-4763-9258-3063D9251810}" type="datetimeFigureOut">
              <a:rPr lang="fr-BE" smtClean="0"/>
              <a:t>24-01-22</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a:xfrm>
            <a:off x="10729455" y="4711615"/>
            <a:ext cx="1154151" cy="1090789"/>
          </a:xfrm>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1281584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3599BFD-752F-4763-9258-3063D9251810}" type="datetimeFigureOut">
              <a:rPr lang="fr-BE" smtClean="0"/>
              <a:t>24-01-22</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a:xfrm>
            <a:off x="10729455" y="4709925"/>
            <a:ext cx="1154151" cy="1090789"/>
          </a:xfrm>
        </p:spPr>
        <p:txBody>
          <a:bodyPr/>
          <a:lstStyle/>
          <a:p>
            <a:fld id="{87319C54-4ABD-4533-83B0-2B86213A6ED6}" type="slidenum">
              <a:rPr lang="fr-BE" smtClean="0"/>
              <a:t>‹N°›</a:t>
            </a:fld>
            <a:endParaRPr lang="fr-B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200511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3599BFD-752F-4763-9258-3063D9251810}" type="datetimeFigureOut">
              <a:rPr lang="fr-BE" smtClean="0"/>
              <a:t>24-01-22</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a:xfrm>
            <a:off x="10729455" y="4709925"/>
            <a:ext cx="1154151" cy="1090789"/>
          </a:xfrm>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1615958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83599BFD-752F-4763-9258-3063D9251810}" type="datetimeFigureOut">
              <a:rPr lang="fr-BE" smtClean="0"/>
              <a:t>24-01-22</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2619634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83599BFD-752F-4763-9258-3063D9251810}" type="datetimeFigureOut">
              <a:rPr lang="fr-BE" smtClean="0"/>
              <a:t>24-01-22</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3579283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3599BFD-752F-4763-9258-3063D9251810}" type="datetimeFigureOut">
              <a:rPr lang="fr-BE" smtClean="0"/>
              <a:t>24-01-22</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1512156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3599BFD-752F-4763-9258-3063D9251810}" type="datetimeFigureOut">
              <a:rPr lang="fr-BE" smtClean="0"/>
              <a:t>24-01-22</a:t>
            </a:fld>
            <a:endParaRPr lang="fr-BE"/>
          </a:p>
        </p:txBody>
      </p:sp>
      <p:sp>
        <p:nvSpPr>
          <p:cNvPr id="5" name="Footer Placeholder 4"/>
          <p:cNvSpPr>
            <a:spLocks noGrp="1"/>
          </p:cNvSpPr>
          <p:nvPr>
            <p:ph type="ftr" sz="quarter" idx="11"/>
          </p:nvPr>
        </p:nvSpPr>
        <p:spPr>
          <a:xfrm>
            <a:off x="680321" y="5936188"/>
            <a:ext cx="6126805" cy="365125"/>
          </a:xfrm>
        </p:spPr>
        <p:txBody>
          <a:bodyPr/>
          <a:lstStyle/>
          <a:p>
            <a:endParaRPr lang="fr-B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7319C54-4ABD-4533-83B0-2B86213A6ED6}" type="slidenum">
              <a:rPr lang="fr-BE" smtClean="0"/>
              <a:t>‹N°›</a:t>
            </a:fld>
            <a:endParaRPr lang="fr-BE"/>
          </a:p>
        </p:txBody>
      </p:sp>
    </p:spTree>
    <p:extLst>
      <p:ext uri="{BB962C8B-B14F-4D97-AF65-F5344CB8AC3E}">
        <p14:creationId xmlns:p14="http://schemas.microsoft.com/office/powerpoint/2010/main" val="347813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3599BFD-752F-4763-9258-3063D9251810}" type="datetimeFigureOut">
              <a:rPr lang="fr-BE" smtClean="0"/>
              <a:t>24-01-22</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74430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3599BFD-752F-4763-9258-3063D9251810}" type="datetimeFigureOut">
              <a:rPr lang="fr-BE" smtClean="0"/>
              <a:t>24-01-22</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a:xfrm>
            <a:off x="10729455" y="2869895"/>
            <a:ext cx="1154151" cy="1090789"/>
          </a:xfrm>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252627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3599BFD-752F-4763-9258-3063D9251810}" type="datetimeFigureOut">
              <a:rPr lang="fr-BE" smtClean="0"/>
              <a:t>24-01-22</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40332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3599BFD-752F-4763-9258-3063D9251810}" type="datetimeFigureOut">
              <a:rPr lang="fr-BE" smtClean="0"/>
              <a:t>24-01-22</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15249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3599BFD-752F-4763-9258-3063D9251810}" type="datetimeFigureOut">
              <a:rPr lang="fr-BE" smtClean="0"/>
              <a:t>24-01-22</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18961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3599BFD-752F-4763-9258-3063D9251810}" type="datetimeFigureOut">
              <a:rPr lang="fr-BE" smtClean="0"/>
              <a:t>24-01-22</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373441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3599BFD-752F-4763-9258-3063D9251810}" type="datetimeFigureOut">
              <a:rPr lang="fr-BE" smtClean="0"/>
              <a:t>24-01-22</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328292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3599BFD-752F-4763-9258-3063D9251810}" type="datetimeFigureOut">
              <a:rPr lang="fr-BE" smtClean="0"/>
              <a:t>24-01-22</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87319C54-4ABD-4533-83B0-2B86213A6ED6}" type="slidenum">
              <a:rPr lang="fr-BE" smtClean="0"/>
              <a:t>‹N°›</a:t>
            </a:fld>
            <a:endParaRPr lang="fr-BE"/>
          </a:p>
        </p:txBody>
      </p:sp>
    </p:spTree>
    <p:extLst>
      <p:ext uri="{BB962C8B-B14F-4D97-AF65-F5344CB8AC3E}">
        <p14:creationId xmlns:p14="http://schemas.microsoft.com/office/powerpoint/2010/main" val="49628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599BFD-752F-4763-9258-3063D9251810}" type="datetimeFigureOut">
              <a:rPr lang="fr-BE" smtClean="0"/>
              <a:t>24-01-22</a:t>
            </a:fld>
            <a:endParaRPr lang="fr-B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B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7319C54-4ABD-4533-83B0-2B86213A6ED6}" type="slidenum">
              <a:rPr lang="fr-BE" smtClean="0"/>
              <a:t>‹N°›</a:t>
            </a:fld>
            <a:endParaRPr lang="fr-BE"/>
          </a:p>
        </p:txBody>
      </p:sp>
    </p:spTree>
    <p:extLst>
      <p:ext uri="{BB962C8B-B14F-4D97-AF65-F5344CB8AC3E}">
        <p14:creationId xmlns:p14="http://schemas.microsoft.com/office/powerpoint/2010/main" val="69491865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microsoft.com/office/2018/10/relationships/comments" Target="../comments/modernComment_10B_DDBA7D4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C_D3CE1C8E.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D_B12D80DC.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11_1BE3F62C.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12_9882C54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13_5B169DC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4_5A93A0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15_81AF122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16_51D6089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1F_6B64704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17_185A1F9C.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18_41ED3BF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microsoft.com/office/2018/10/relationships/comments" Target="../comments/modernComment_119_4FEBDCA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microsoft.com/office/2018/10/relationships/comments" Target="../comments/modernComment_11A_8DBEBB6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1D_D4A0FBAD.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1C_304C08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1E_DCB8B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microsoft.com/office/2018/10/relationships/comments" Target="../comments/modernComment_120_6B03B57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3_4F867D2A.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21_4F38957A.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microsoft.com/office/2018/10/relationships/comments" Target="../comments/modernComment_122_B5911D5C.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microsoft.com/office/2018/10/relationships/comments" Target="../comments/modernComment_123_3946BA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124_4E79E62E.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microsoft.com/office/2018/10/relationships/comments" Target="../comments/modernComment_125_90101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microsoft.com/office/2018/10/relationships/comments" Target="../comments/modernComment_128_534CAC5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microsoft.com/office/2018/10/relationships/comments" Target="../comments/modernComment_126_979584BA.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4_436FE496.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php.net/" TargetMode="External"/><Relationship Id="rId2" Type="http://schemas.openxmlformats.org/officeDocument/2006/relationships/hyperlink" Target="https://openclassrooms.com/fr/courses/918836-concevez-votre-site-web-avec-php-et-my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6_EA446EDF.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microsoft.com/office/2018/10/relationships/comments" Target="../comments/modernComment_107_23CAD49E.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8_EBCF78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5_C79016DC.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A_B9E402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C43F40-10D6-42AD-BD6F-262D454434D6}"/>
              </a:ext>
            </a:extLst>
          </p:cNvPr>
          <p:cNvSpPr>
            <a:spLocks noGrp="1"/>
          </p:cNvSpPr>
          <p:nvPr>
            <p:ph type="ctrTitle"/>
          </p:nvPr>
        </p:nvSpPr>
        <p:spPr/>
        <p:txBody>
          <a:bodyPr/>
          <a:lstStyle/>
          <a:p>
            <a:r>
              <a:rPr lang="fr-BE" dirty="0"/>
              <a:t>PHP</a:t>
            </a:r>
          </a:p>
        </p:txBody>
      </p:sp>
      <p:sp>
        <p:nvSpPr>
          <p:cNvPr id="3" name="Sous-titre 2">
            <a:extLst>
              <a:ext uri="{FF2B5EF4-FFF2-40B4-BE49-F238E27FC236}">
                <a16:creationId xmlns:a16="http://schemas.microsoft.com/office/drawing/2014/main" id="{F13EB6EE-2BE1-4FD7-B72A-8E44085F4C1E}"/>
              </a:ext>
            </a:extLst>
          </p:cNvPr>
          <p:cNvSpPr>
            <a:spLocks noGrp="1"/>
          </p:cNvSpPr>
          <p:nvPr>
            <p:ph type="subTitle" idx="1"/>
          </p:nvPr>
        </p:nvSpPr>
        <p:spPr/>
        <p:txBody>
          <a:bodyPr/>
          <a:lstStyle/>
          <a:p>
            <a:r>
              <a:rPr lang="fr-BE" dirty="0"/>
              <a:t>Pages web dynamiques</a:t>
            </a:r>
          </a:p>
        </p:txBody>
      </p:sp>
      <p:sp>
        <p:nvSpPr>
          <p:cNvPr id="4" name="Espace réservé du pied de page 3">
            <a:extLst>
              <a:ext uri="{FF2B5EF4-FFF2-40B4-BE49-F238E27FC236}">
                <a16:creationId xmlns:a16="http://schemas.microsoft.com/office/drawing/2014/main" id="{8276D0D8-F5CC-4266-9E04-6B854770E73E}"/>
              </a:ext>
            </a:extLst>
          </p:cNvPr>
          <p:cNvSpPr>
            <a:spLocks noGrp="1"/>
          </p:cNvSpPr>
          <p:nvPr>
            <p:ph type="ftr" sz="quarter" idx="11"/>
          </p:nvPr>
        </p:nvSpPr>
        <p:spPr/>
        <p:txBody>
          <a:bodyPr/>
          <a:lstStyle/>
          <a:p>
            <a:r>
              <a:rPr lang="fr-BE" dirty="0"/>
              <a:t>Philippe Schmucker - ITS4U © 2019</a:t>
            </a:r>
          </a:p>
        </p:txBody>
      </p:sp>
    </p:spTree>
    <p:extLst>
      <p:ext uri="{BB962C8B-B14F-4D97-AF65-F5344CB8AC3E}">
        <p14:creationId xmlns:p14="http://schemas.microsoft.com/office/powerpoint/2010/main" val="210077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Exercice</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a:t>Installer </a:t>
            </a:r>
            <a:r>
              <a:rPr lang="fr-BE" dirty="0" err="1"/>
              <a:t>Easy</a:t>
            </a:r>
            <a:r>
              <a:rPr lang="fr-BE" dirty="0"/>
              <a:t> PHP</a:t>
            </a:r>
          </a:p>
          <a:p>
            <a:r>
              <a:rPr lang="fr-BE" dirty="0"/>
              <a:t>Vérifier qu’il fonctionne</a:t>
            </a:r>
          </a:p>
          <a:p>
            <a:pPr lvl="1"/>
            <a:r>
              <a:rPr lang="fr-BE" dirty="0"/>
              <a:t>A partir de la VM (en local) : </a:t>
            </a:r>
            <a:r>
              <a:rPr lang="fr-BE" dirty="0">
                <a:hlinkClick r:id="rId3"/>
              </a:rPr>
              <a:t>http://localhost/</a:t>
            </a:r>
            <a:r>
              <a:rPr lang="fr-BE" dirty="0"/>
              <a:t> </a:t>
            </a:r>
          </a:p>
          <a:p>
            <a:pPr lvl="1"/>
            <a:r>
              <a:rPr lang="fr-BE" dirty="0"/>
              <a:t>A partir de </a:t>
            </a:r>
            <a:r>
              <a:rPr lang="fr-BE" dirty="0" err="1"/>
              <a:t>Easy</a:t>
            </a:r>
            <a:r>
              <a:rPr lang="fr-BE" dirty="0"/>
              <a:t> PHP : ouvrir le logiciel, faire F7 et naviguer parmi vos fichiers (ranger dans dossier www du programme)</a:t>
            </a:r>
          </a:p>
        </p:txBody>
      </p:sp>
    </p:spTree>
    <p:extLst>
      <p:ext uri="{BB962C8B-B14F-4D97-AF65-F5344CB8AC3E}">
        <p14:creationId xmlns:p14="http://schemas.microsoft.com/office/powerpoint/2010/main" val="3719986499"/>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A8CBE4-070D-44B8-944C-38C5092A4A50}"/>
              </a:ext>
            </a:extLst>
          </p:cNvPr>
          <p:cNvSpPr>
            <a:spLocks noGrp="1"/>
          </p:cNvSpPr>
          <p:nvPr>
            <p:ph type="title"/>
          </p:nvPr>
        </p:nvSpPr>
        <p:spPr/>
        <p:txBody>
          <a:bodyPr/>
          <a:lstStyle/>
          <a:p>
            <a:r>
              <a:rPr lang="fr-BE" dirty="0"/>
              <a:t>Héberger des pages Web</a:t>
            </a:r>
          </a:p>
        </p:txBody>
      </p:sp>
      <p:sp>
        <p:nvSpPr>
          <p:cNvPr id="3" name="Espace réservé du contenu 2">
            <a:extLst>
              <a:ext uri="{FF2B5EF4-FFF2-40B4-BE49-F238E27FC236}">
                <a16:creationId xmlns:a16="http://schemas.microsoft.com/office/drawing/2014/main" id="{D6E1C16F-C771-473E-A6CF-13E63BD5A20D}"/>
              </a:ext>
            </a:extLst>
          </p:cNvPr>
          <p:cNvSpPr>
            <a:spLocks noGrp="1"/>
          </p:cNvSpPr>
          <p:nvPr>
            <p:ph idx="1"/>
          </p:nvPr>
        </p:nvSpPr>
        <p:spPr/>
        <p:txBody>
          <a:bodyPr/>
          <a:lstStyle/>
          <a:p>
            <a:r>
              <a:rPr lang="fr-BE" dirty="0"/>
              <a:t>Répertoire www</a:t>
            </a:r>
          </a:p>
          <a:p>
            <a:r>
              <a:rPr lang="fr-BE" dirty="0"/>
              <a:t>Apache est </a:t>
            </a:r>
            <a:r>
              <a:rPr lang="fr-BE" dirty="0" err="1"/>
              <a:t>multi-site</a:t>
            </a:r>
            <a:endParaRPr lang="fr-BE" dirty="0"/>
          </a:p>
          <a:p>
            <a:r>
              <a:rPr lang="fr-BE" dirty="0"/>
              <a:t>Organisation par projet</a:t>
            </a:r>
          </a:p>
          <a:p>
            <a:r>
              <a:rPr lang="fr-BE" dirty="0"/>
              <a:t>Fichiers index.html / </a:t>
            </a:r>
            <a:r>
              <a:rPr lang="fr-BE" dirty="0" err="1"/>
              <a:t>index.php</a:t>
            </a:r>
            <a:endParaRPr lang="fr-BE" dirty="0"/>
          </a:p>
          <a:p>
            <a:endParaRPr lang="fr-BE" dirty="0"/>
          </a:p>
        </p:txBody>
      </p:sp>
    </p:spTree>
    <p:extLst>
      <p:ext uri="{BB962C8B-B14F-4D97-AF65-F5344CB8AC3E}">
        <p14:creationId xmlns:p14="http://schemas.microsoft.com/office/powerpoint/2010/main" val="3553500302"/>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970443-DFA4-4D72-AE88-3AF656758EDC}"/>
              </a:ext>
            </a:extLst>
          </p:cNvPr>
          <p:cNvSpPr>
            <a:spLocks noGrp="1"/>
          </p:cNvSpPr>
          <p:nvPr>
            <p:ph type="title"/>
          </p:nvPr>
        </p:nvSpPr>
        <p:spPr/>
        <p:txBody>
          <a:bodyPr/>
          <a:lstStyle/>
          <a:p>
            <a:r>
              <a:rPr lang="fr-BE" dirty="0"/>
              <a:t>Exercice</a:t>
            </a:r>
          </a:p>
        </p:txBody>
      </p:sp>
      <p:sp>
        <p:nvSpPr>
          <p:cNvPr id="3" name="Espace réservé du contenu 2">
            <a:extLst>
              <a:ext uri="{FF2B5EF4-FFF2-40B4-BE49-F238E27FC236}">
                <a16:creationId xmlns:a16="http://schemas.microsoft.com/office/drawing/2014/main" id="{48738E59-FE0E-4532-929D-B3E916525F82}"/>
              </a:ext>
            </a:extLst>
          </p:cNvPr>
          <p:cNvSpPr>
            <a:spLocks noGrp="1"/>
          </p:cNvSpPr>
          <p:nvPr>
            <p:ph idx="1"/>
          </p:nvPr>
        </p:nvSpPr>
        <p:spPr/>
        <p:txBody>
          <a:bodyPr/>
          <a:lstStyle/>
          <a:p>
            <a:r>
              <a:rPr lang="fr-BE" dirty="0"/>
              <a:t>Créer un nouveau projet</a:t>
            </a:r>
          </a:p>
          <a:p>
            <a:r>
              <a:rPr lang="fr-BE" dirty="0"/>
              <a:t>Héberger votre page web</a:t>
            </a:r>
          </a:p>
          <a:p>
            <a:r>
              <a:rPr lang="fr-BE" dirty="0"/>
              <a:t>Vérifier qu’elle est accessible depuis l’hôte</a:t>
            </a:r>
          </a:p>
        </p:txBody>
      </p:sp>
    </p:spTree>
    <p:extLst>
      <p:ext uri="{BB962C8B-B14F-4D97-AF65-F5344CB8AC3E}">
        <p14:creationId xmlns:p14="http://schemas.microsoft.com/office/powerpoint/2010/main" val="2972549340"/>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Partie III : Les instructions</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a:t>L’instruction « </a:t>
            </a:r>
            <a:r>
              <a:rPr lang="fr-BE" dirty="0" err="1"/>
              <a:t>echo</a:t>
            </a:r>
            <a:r>
              <a:rPr lang="fr-BE" dirty="0"/>
              <a:t> »</a:t>
            </a:r>
          </a:p>
          <a:p>
            <a:r>
              <a:rPr lang="fr-BE" dirty="0"/>
              <a:t>Les variables</a:t>
            </a:r>
          </a:p>
          <a:p>
            <a:r>
              <a:rPr lang="fr-BE" dirty="0"/>
              <a:t>Les conditions</a:t>
            </a:r>
          </a:p>
          <a:p>
            <a:r>
              <a:rPr lang="fr-BE" dirty="0"/>
              <a:t>Les boucles</a:t>
            </a:r>
          </a:p>
        </p:txBody>
      </p:sp>
    </p:spTree>
    <p:extLst>
      <p:ext uri="{BB962C8B-B14F-4D97-AF65-F5344CB8AC3E}">
        <p14:creationId xmlns:p14="http://schemas.microsoft.com/office/powerpoint/2010/main" val="287075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L’instruction « </a:t>
            </a:r>
            <a:r>
              <a:rPr lang="fr-BE" dirty="0" err="1"/>
              <a:t>echo</a:t>
            </a:r>
            <a:r>
              <a:rPr lang="fr-BE" dirty="0"/>
              <a:t> »</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a:t>Instruction = commande</a:t>
            </a:r>
          </a:p>
          <a:p>
            <a:r>
              <a:rPr lang="fr-BE" dirty="0"/>
              <a:t>L’instruction « </a:t>
            </a:r>
            <a:r>
              <a:rPr lang="fr-BE" dirty="0" err="1"/>
              <a:t>echo</a:t>
            </a:r>
            <a:r>
              <a:rPr lang="fr-BE" dirty="0"/>
              <a:t> » permet d’afficher du texte</a:t>
            </a:r>
          </a:p>
          <a:p>
            <a:r>
              <a:rPr lang="fr-BE" dirty="0"/>
              <a:t>Exemples :</a:t>
            </a:r>
          </a:p>
        </p:txBody>
      </p:sp>
      <p:sp>
        <p:nvSpPr>
          <p:cNvPr id="4" name="Rectangle 3">
            <a:extLst>
              <a:ext uri="{FF2B5EF4-FFF2-40B4-BE49-F238E27FC236}">
                <a16:creationId xmlns:a16="http://schemas.microsoft.com/office/drawing/2014/main" id="{E6C76231-4470-493F-971F-D604C2C27497}"/>
              </a:ext>
            </a:extLst>
          </p:cNvPr>
          <p:cNvSpPr/>
          <p:nvPr/>
        </p:nvSpPr>
        <p:spPr>
          <a:xfrm>
            <a:off x="2225336" y="4001294"/>
            <a:ext cx="7741327" cy="1200329"/>
          </a:xfrm>
          <a:prstGeom prst="rect">
            <a:avLst/>
          </a:prstGeom>
          <a:solidFill>
            <a:schemeClr val="bg2">
              <a:lumMod val="10000"/>
            </a:schemeClr>
          </a:solidFill>
        </p:spPr>
        <p:txBody>
          <a:bodyPr wrap="square">
            <a:spAutoFit/>
          </a:bodyPr>
          <a:lstStyle/>
          <a:p>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r>
              <a:rPr lang="fr-BE" dirty="0">
                <a:solidFill>
                  <a:srgbClr val="D4D4D4"/>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"Ceci est du texte"</a:t>
            </a:r>
            <a:r>
              <a:rPr lang="fr-BE" dirty="0">
                <a:solidFill>
                  <a:srgbClr val="D4D4D4"/>
                </a:solidFill>
                <a:latin typeface="Consolas" panose="020B0609020204030204" pitchFamily="49" charset="0"/>
              </a:rPr>
              <a:t>; </a:t>
            </a:r>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a:p>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r>
              <a:rPr lang="fr-BE" dirty="0">
                <a:solidFill>
                  <a:srgbClr val="D4D4D4"/>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"Ceci est du &lt;</a:t>
            </a:r>
            <a:r>
              <a:rPr lang="fr-BE" dirty="0" err="1">
                <a:solidFill>
                  <a:srgbClr val="CE9178"/>
                </a:solidFill>
                <a:latin typeface="Consolas" panose="020B0609020204030204" pitchFamily="49" charset="0"/>
              </a:rPr>
              <a:t>strong</a:t>
            </a:r>
            <a:r>
              <a:rPr lang="fr-BE" dirty="0">
                <a:solidFill>
                  <a:srgbClr val="CE9178"/>
                </a:solidFill>
                <a:latin typeface="Consolas" panose="020B0609020204030204" pitchFamily="49" charset="0"/>
              </a:rPr>
              <a:t>&gt;texte&lt;/</a:t>
            </a:r>
            <a:r>
              <a:rPr lang="fr-BE" dirty="0" err="1">
                <a:solidFill>
                  <a:srgbClr val="CE9178"/>
                </a:solidFill>
                <a:latin typeface="Consolas" panose="020B0609020204030204" pitchFamily="49" charset="0"/>
              </a:rPr>
              <a:t>strong</a:t>
            </a:r>
            <a:r>
              <a:rPr lang="fr-BE" dirty="0">
                <a:solidFill>
                  <a:srgbClr val="CE9178"/>
                </a:solidFill>
                <a:latin typeface="Consolas" panose="020B0609020204030204" pitchFamily="49" charset="0"/>
              </a:rPr>
              <a:t>&gt;"</a:t>
            </a:r>
            <a:r>
              <a:rPr lang="fr-BE" dirty="0">
                <a:solidFill>
                  <a:srgbClr val="D4D4D4"/>
                </a:solidFill>
                <a:latin typeface="Consolas" panose="020B0609020204030204" pitchFamily="49" charset="0"/>
              </a:rPr>
              <a:t>; </a:t>
            </a:r>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a:p>
            <a:br>
              <a:rPr lang="fr-BE" dirty="0">
                <a:solidFill>
                  <a:srgbClr val="D4D4D4"/>
                </a:solidFill>
                <a:latin typeface="Consolas" panose="020B0609020204030204" pitchFamily="49" charset="0"/>
              </a:rPr>
            </a:br>
            <a:endParaRPr lang="fr-BE"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67924524"/>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L’instruction « </a:t>
            </a:r>
            <a:r>
              <a:rPr lang="fr-BE" dirty="0" err="1"/>
              <a:t>echo</a:t>
            </a:r>
            <a:r>
              <a:rPr lang="fr-BE" dirty="0"/>
              <a:t> »</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a:solidFill>
            <a:schemeClr val="bg2">
              <a:lumMod val="10000"/>
            </a:schemeClr>
          </a:solidFill>
        </p:spPr>
        <p:txBody>
          <a:bodyPr>
            <a:normAutofit fontScale="47500" lnSpcReduction="20000"/>
          </a:bodyPr>
          <a:lstStyle/>
          <a:p>
            <a:pPr marL="0" indent="0">
              <a:buNone/>
            </a:pPr>
            <a:r>
              <a:rPr lang="fr-BE" dirty="0">
                <a:solidFill>
                  <a:srgbClr val="808080"/>
                </a:solidFill>
                <a:latin typeface="Consolas" panose="020B0609020204030204" pitchFamily="49" charset="0"/>
              </a:rPr>
              <a:t>&lt;!</a:t>
            </a:r>
            <a:r>
              <a:rPr lang="fr-BE" dirty="0">
                <a:solidFill>
                  <a:srgbClr val="569CD6"/>
                </a:solidFill>
                <a:latin typeface="Consolas" panose="020B0609020204030204" pitchFamily="49" charset="0"/>
              </a:rPr>
              <a:t>DOCTYPE</a:t>
            </a:r>
            <a:r>
              <a:rPr lang="fr-BE" dirty="0">
                <a:solidFill>
                  <a:srgbClr val="D4D4D4"/>
                </a:solidFill>
                <a:latin typeface="Consolas" panose="020B0609020204030204" pitchFamily="49" charset="0"/>
              </a:rPr>
              <a:t> </a:t>
            </a:r>
            <a:r>
              <a:rPr lang="fr-BE" dirty="0">
                <a:solidFill>
                  <a:srgbClr val="9CDCFE"/>
                </a:solidFill>
                <a:latin typeface="Consolas" panose="020B0609020204030204" pitchFamily="49" charset="0"/>
              </a:rPr>
              <a:t>html</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808080"/>
                </a:solidFill>
                <a:latin typeface="Consolas" panose="020B0609020204030204" pitchFamily="49" charset="0"/>
              </a:rPr>
              <a:t>&lt;</a:t>
            </a:r>
            <a:r>
              <a:rPr lang="fr-BE" dirty="0">
                <a:solidFill>
                  <a:srgbClr val="569CD6"/>
                </a:solidFill>
                <a:latin typeface="Consolas" panose="020B0609020204030204" pitchFamily="49" charset="0"/>
              </a:rPr>
              <a:t>html</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808080"/>
                </a:solidFill>
                <a:latin typeface="Consolas" panose="020B0609020204030204" pitchFamily="49" charset="0"/>
              </a:rPr>
              <a:t>&lt;</a:t>
            </a:r>
            <a:r>
              <a:rPr lang="fr-BE" dirty="0" err="1">
                <a:solidFill>
                  <a:srgbClr val="569CD6"/>
                </a:solidFill>
                <a:latin typeface="Consolas" panose="020B0609020204030204" pitchFamily="49" charset="0"/>
              </a:rPr>
              <a:t>head</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808080"/>
                </a:solidFill>
                <a:latin typeface="Consolas" panose="020B0609020204030204" pitchFamily="49" charset="0"/>
              </a:rPr>
              <a:t>	&lt;</a:t>
            </a:r>
            <a:r>
              <a:rPr lang="fr-BE" dirty="0" err="1">
                <a:solidFill>
                  <a:srgbClr val="569CD6"/>
                </a:solidFill>
                <a:latin typeface="Consolas" panose="020B0609020204030204" pitchFamily="49" charset="0"/>
              </a:rPr>
              <a:t>title</a:t>
            </a:r>
            <a:r>
              <a:rPr lang="fr-BE" dirty="0">
                <a:solidFill>
                  <a:srgbClr val="808080"/>
                </a:solidFill>
                <a:latin typeface="Consolas" panose="020B0609020204030204" pitchFamily="49" charset="0"/>
              </a:rPr>
              <a:t>&gt;</a:t>
            </a:r>
            <a:r>
              <a:rPr lang="fr-BE" dirty="0">
                <a:solidFill>
                  <a:srgbClr val="D4D4D4"/>
                </a:solidFill>
                <a:latin typeface="Consolas" panose="020B0609020204030204" pitchFamily="49" charset="0"/>
              </a:rPr>
              <a:t>Notre première instruction : </a:t>
            </a:r>
            <a:r>
              <a:rPr lang="fr-BE" dirty="0" err="1">
                <a:solidFill>
                  <a:srgbClr val="D4D4D4"/>
                </a:solidFill>
                <a:latin typeface="Consolas" panose="020B0609020204030204" pitchFamily="49" charset="0"/>
              </a:rPr>
              <a:t>echo</a:t>
            </a:r>
            <a:r>
              <a:rPr lang="fr-BE" dirty="0">
                <a:solidFill>
                  <a:srgbClr val="808080"/>
                </a:solidFill>
                <a:latin typeface="Consolas" panose="020B0609020204030204" pitchFamily="49" charset="0"/>
              </a:rPr>
              <a:t>&lt;/</a:t>
            </a:r>
            <a:r>
              <a:rPr lang="fr-BE" dirty="0" err="1">
                <a:solidFill>
                  <a:srgbClr val="569CD6"/>
                </a:solidFill>
                <a:latin typeface="Consolas" panose="020B0609020204030204" pitchFamily="49" charset="0"/>
              </a:rPr>
              <a:t>title</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808080"/>
                </a:solidFill>
                <a:latin typeface="Consolas" panose="020B0609020204030204" pitchFamily="49" charset="0"/>
              </a:rPr>
              <a:t>	&lt;</a:t>
            </a:r>
            <a:r>
              <a:rPr lang="fr-BE" dirty="0" err="1">
                <a:solidFill>
                  <a:srgbClr val="569CD6"/>
                </a:solidFill>
                <a:latin typeface="Consolas" panose="020B0609020204030204" pitchFamily="49" charset="0"/>
              </a:rPr>
              <a:t>meta</a:t>
            </a:r>
            <a:r>
              <a:rPr lang="fr-BE" dirty="0">
                <a:solidFill>
                  <a:srgbClr val="D4D4D4"/>
                </a:solidFill>
                <a:latin typeface="Consolas" panose="020B0609020204030204" pitchFamily="49" charset="0"/>
              </a:rPr>
              <a:t> </a:t>
            </a:r>
            <a:r>
              <a:rPr lang="fr-BE" dirty="0" err="1">
                <a:solidFill>
                  <a:srgbClr val="9CDCFE"/>
                </a:solidFill>
                <a:latin typeface="Consolas" panose="020B0609020204030204" pitchFamily="49" charset="0"/>
              </a:rPr>
              <a:t>charset</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"utf-8"</a:t>
            </a:r>
            <a:r>
              <a:rPr lang="fr-BE" dirty="0">
                <a:solidFill>
                  <a:srgbClr val="D4D4D4"/>
                </a:solidFill>
                <a:latin typeface="Consolas" panose="020B0609020204030204" pitchFamily="49" charset="0"/>
              </a:rPr>
              <a:t> </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808080"/>
                </a:solidFill>
                <a:latin typeface="Consolas" panose="020B0609020204030204" pitchFamily="49" charset="0"/>
              </a:rPr>
              <a:t>&lt;/</a:t>
            </a:r>
            <a:r>
              <a:rPr lang="fr-BE" dirty="0" err="1">
                <a:solidFill>
                  <a:srgbClr val="569CD6"/>
                </a:solidFill>
                <a:latin typeface="Consolas" panose="020B0609020204030204" pitchFamily="49" charset="0"/>
              </a:rPr>
              <a:t>head</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808080"/>
                </a:solidFill>
                <a:latin typeface="Consolas" panose="020B0609020204030204" pitchFamily="49" charset="0"/>
              </a:rPr>
              <a:t>&lt;</a:t>
            </a:r>
            <a:r>
              <a:rPr lang="fr-BE" dirty="0">
                <a:solidFill>
                  <a:srgbClr val="569CD6"/>
                </a:solidFill>
                <a:latin typeface="Consolas" panose="020B0609020204030204" pitchFamily="49" charset="0"/>
              </a:rPr>
              <a:t>body</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808080"/>
                </a:solidFill>
                <a:latin typeface="Consolas" panose="020B0609020204030204" pitchFamily="49" charset="0"/>
              </a:rPr>
              <a:t>	&lt;</a:t>
            </a:r>
            <a:r>
              <a:rPr lang="fr-BE" dirty="0">
                <a:solidFill>
                  <a:srgbClr val="569CD6"/>
                </a:solidFill>
                <a:latin typeface="Consolas" panose="020B0609020204030204" pitchFamily="49" charset="0"/>
              </a:rPr>
              <a:t>h2</a:t>
            </a:r>
            <a:r>
              <a:rPr lang="fr-BE" dirty="0">
                <a:solidFill>
                  <a:srgbClr val="808080"/>
                </a:solidFill>
                <a:latin typeface="Consolas" panose="020B0609020204030204" pitchFamily="49" charset="0"/>
              </a:rPr>
              <a:t>&gt;</a:t>
            </a:r>
            <a:r>
              <a:rPr lang="fr-BE" dirty="0">
                <a:solidFill>
                  <a:srgbClr val="D4D4D4"/>
                </a:solidFill>
                <a:latin typeface="Consolas" panose="020B0609020204030204" pitchFamily="49" charset="0"/>
              </a:rPr>
              <a:t>Affichage de texte avec PHP</a:t>
            </a:r>
            <a:r>
              <a:rPr lang="fr-BE" dirty="0">
                <a:solidFill>
                  <a:srgbClr val="808080"/>
                </a:solidFill>
                <a:latin typeface="Consolas" panose="020B0609020204030204" pitchFamily="49" charset="0"/>
              </a:rPr>
              <a:t>&lt;/</a:t>
            </a:r>
            <a:r>
              <a:rPr lang="fr-BE" dirty="0">
                <a:solidFill>
                  <a:srgbClr val="569CD6"/>
                </a:solidFill>
                <a:latin typeface="Consolas" panose="020B0609020204030204" pitchFamily="49" charset="0"/>
              </a:rPr>
              <a:t>h2</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808080"/>
                </a:solidFill>
                <a:latin typeface="Consolas" panose="020B0609020204030204" pitchFamily="49" charset="0"/>
              </a:rPr>
              <a:t>	&lt;</a:t>
            </a:r>
            <a:r>
              <a:rPr lang="fr-BE" dirty="0">
                <a:solidFill>
                  <a:srgbClr val="569CD6"/>
                </a:solidFill>
                <a:latin typeface="Consolas" panose="020B0609020204030204" pitchFamily="49" charset="0"/>
              </a:rPr>
              <a:t>p</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D4D4D4"/>
                </a:solidFill>
                <a:latin typeface="Consolas" panose="020B0609020204030204" pitchFamily="49" charset="0"/>
              </a:rPr>
              <a:t>		Cette ligne a été écrite entièrement en HTML.</a:t>
            </a:r>
            <a:r>
              <a:rPr lang="fr-BE" dirty="0">
                <a:solidFill>
                  <a:srgbClr val="808080"/>
                </a:solidFill>
                <a:latin typeface="Consolas" panose="020B0609020204030204" pitchFamily="49" charset="0"/>
              </a:rPr>
              <a:t>&lt;</a:t>
            </a:r>
            <a:r>
              <a:rPr lang="fr-BE" dirty="0" err="1">
                <a:solidFill>
                  <a:srgbClr val="569CD6"/>
                </a:solidFill>
                <a:latin typeface="Consolas" panose="020B0609020204030204" pitchFamily="49" charset="0"/>
              </a:rPr>
              <a:t>br</a:t>
            </a:r>
            <a:r>
              <a:rPr lang="fr-BE" dirty="0">
                <a:solidFill>
                  <a:srgbClr val="D4D4D4"/>
                </a:solidFill>
                <a:latin typeface="Consolas" panose="020B0609020204030204" pitchFamily="49" charset="0"/>
              </a:rPr>
              <a:t> </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569CD6"/>
                </a:solidFill>
                <a:latin typeface="Consolas" panose="020B0609020204030204" pitchFamily="49" charset="0"/>
              </a:rPr>
              <a:t>		&lt;?</a:t>
            </a:r>
            <a:r>
              <a:rPr lang="fr-BE" dirty="0" err="1">
                <a:solidFill>
                  <a:srgbClr val="569CD6"/>
                </a:solidFill>
                <a:latin typeface="Consolas" panose="020B0609020204030204" pitchFamily="49" charset="0"/>
              </a:rPr>
              <a:t>php</a:t>
            </a:r>
            <a:r>
              <a:rPr lang="fr-BE" dirty="0">
                <a:solidFill>
                  <a:srgbClr val="D4D4D4"/>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"Celle-ci a été écrite entièrement en PHP."</a:t>
            </a:r>
            <a:r>
              <a:rPr lang="fr-BE" dirty="0">
                <a:solidFill>
                  <a:srgbClr val="D4D4D4"/>
                </a:solidFill>
                <a:latin typeface="Consolas" panose="020B0609020204030204" pitchFamily="49" charset="0"/>
              </a:rPr>
              <a:t>; </a:t>
            </a:r>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808080"/>
                </a:solidFill>
                <a:latin typeface="Consolas" panose="020B0609020204030204" pitchFamily="49" charset="0"/>
              </a:rPr>
              <a:t>	&lt;/</a:t>
            </a:r>
            <a:r>
              <a:rPr lang="fr-BE" dirty="0">
                <a:solidFill>
                  <a:srgbClr val="569CD6"/>
                </a:solidFill>
                <a:latin typeface="Consolas" panose="020B0609020204030204" pitchFamily="49" charset="0"/>
              </a:rPr>
              <a:t>p</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808080"/>
                </a:solidFill>
                <a:latin typeface="Consolas" panose="020B0609020204030204" pitchFamily="49" charset="0"/>
              </a:rPr>
              <a:t>&lt;/</a:t>
            </a:r>
            <a:r>
              <a:rPr lang="fr-BE" dirty="0">
                <a:solidFill>
                  <a:srgbClr val="569CD6"/>
                </a:solidFill>
                <a:latin typeface="Consolas" panose="020B0609020204030204" pitchFamily="49" charset="0"/>
              </a:rPr>
              <a:t>body</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r>
              <a:rPr lang="fr-BE" dirty="0">
                <a:solidFill>
                  <a:srgbClr val="808080"/>
                </a:solidFill>
                <a:latin typeface="Consolas" panose="020B0609020204030204" pitchFamily="49" charset="0"/>
              </a:rPr>
              <a:t>&lt;/</a:t>
            </a:r>
            <a:r>
              <a:rPr lang="fr-BE" dirty="0">
                <a:solidFill>
                  <a:srgbClr val="569CD6"/>
                </a:solidFill>
                <a:latin typeface="Consolas" panose="020B0609020204030204" pitchFamily="49" charset="0"/>
              </a:rPr>
              <a:t>html</a:t>
            </a:r>
            <a:r>
              <a:rPr lang="fr-BE" dirty="0">
                <a:solidFill>
                  <a:srgbClr val="808080"/>
                </a:solidFill>
                <a:latin typeface="Consolas" panose="020B0609020204030204" pitchFamily="49" charset="0"/>
              </a:rPr>
              <a:t>&gt;</a:t>
            </a:r>
            <a:endParaRPr lang="fr-BE"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558707012"/>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A5CD5-517E-4B71-B711-3613FA736B41}"/>
              </a:ext>
            </a:extLst>
          </p:cNvPr>
          <p:cNvSpPr>
            <a:spLocks noGrp="1"/>
          </p:cNvSpPr>
          <p:nvPr>
            <p:ph type="title"/>
          </p:nvPr>
        </p:nvSpPr>
        <p:spPr/>
        <p:txBody>
          <a:bodyPr/>
          <a:lstStyle/>
          <a:p>
            <a:r>
              <a:rPr lang="fr-BE" dirty="0"/>
              <a:t>Les variables</a:t>
            </a:r>
          </a:p>
        </p:txBody>
      </p:sp>
      <p:sp>
        <p:nvSpPr>
          <p:cNvPr id="3" name="Espace réservé du contenu 2">
            <a:extLst>
              <a:ext uri="{FF2B5EF4-FFF2-40B4-BE49-F238E27FC236}">
                <a16:creationId xmlns:a16="http://schemas.microsoft.com/office/drawing/2014/main" id="{EAA85EC3-5B0F-4842-A6DD-9777C1911AB8}"/>
              </a:ext>
            </a:extLst>
          </p:cNvPr>
          <p:cNvSpPr>
            <a:spLocks noGrp="1"/>
          </p:cNvSpPr>
          <p:nvPr>
            <p:ph idx="1"/>
          </p:nvPr>
        </p:nvSpPr>
        <p:spPr/>
        <p:txBody>
          <a:bodyPr/>
          <a:lstStyle/>
          <a:p>
            <a:r>
              <a:rPr lang="fr-BE" dirty="0"/>
              <a:t>Information stockée en mémoire, définie par un nom et une valeur</a:t>
            </a:r>
          </a:p>
          <a:p>
            <a:r>
              <a:rPr lang="fr-BE" dirty="0"/>
              <a:t>On distingue 4 principaux types de données :</a:t>
            </a:r>
          </a:p>
          <a:p>
            <a:pPr lvl="1"/>
            <a:r>
              <a:rPr lang="fr-BE" dirty="0"/>
              <a:t>Les chaines de caractères</a:t>
            </a:r>
          </a:p>
          <a:p>
            <a:pPr lvl="1"/>
            <a:r>
              <a:rPr lang="fr-BE" dirty="0"/>
              <a:t>Les nombres entiers</a:t>
            </a:r>
          </a:p>
          <a:p>
            <a:pPr lvl="1"/>
            <a:r>
              <a:rPr lang="fr-BE" dirty="0"/>
              <a:t>Les nombres décimaux </a:t>
            </a:r>
          </a:p>
          <a:p>
            <a:pPr lvl="1"/>
            <a:r>
              <a:rPr lang="fr-BE" dirty="0"/>
              <a:t>Les booléens</a:t>
            </a:r>
          </a:p>
        </p:txBody>
      </p:sp>
    </p:spTree>
    <p:extLst>
      <p:ext uri="{BB962C8B-B14F-4D97-AF65-F5344CB8AC3E}">
        <p14:creationId xmlns:p14="http://schemas.microsoft.com/office/powerpoint/2010/main" val="1528208837"/>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A5CD5-517E-4B71-B711-3613FA736B41}"/>
              </a:ext>
            </a:extLst>
          </p:cNvPr>
          <p:cNvSpPr>
            <a:spLocks noGrp="1"/>
          </p:cNvSpPr>
          <p:nvPr>
            <p:ph type="title"/>
          </p:nvPr>
        </p:nvSpPr>
        <p:spPr/>
        <p:txBody>
          <a:bodyPr/>
          <a:lstStyle/>
          <a:p>
            <a:r>
              <a:rPr lang="fr-BE" dirty="0"/>
              <a:t>Les variables</a:t>
            </a:r>
          </a:p>
        </p:txBody>
      </p:sp>
      <p:sp>
        <p:nvSpPr>
          <p:cNvPr id="3" name="Espace réservé du contenu 2">
            <a:extLst>
              <a:ext uri="{FF2B5EF4-FFF2-40B4-BE49-F238E27FC236}">
                <a16:creationId xmlns:a16="http://schemas.microsoft.com/office/drawing/2014/main" id="{EAA85EC3-5B0F-4842-A6DD-9777C1911AB8}"/>
              </a:ext>
            </a:extLst>
          </p:cNvPr>
          <p:cNvSpPr>
            <a:spLocks noGrp="1"/>
          </p:cNvSpPr>
          <p:nvPr>
            <p:ph idx="1"/>
          </p:nvPr>
        </p:nvSpPr>
        <p:spPr>
          <a:solidFill>
            <a:schemeClr val="bg2">
              <a:lumMod val="10000"/>
            </a:schemeClr>
          </a:solidFill>
        </p:spPr>
        <p:txBody>
          <a:bodyPr/>
          <a:lstStyle/>
          <a:p>
            <a:pPr marL="0" indent="0">
              <a:buNone/>
            </a:pPr>
            <a:r>
              <a:rPr lang="en-US" dirty="0">
                <a:solidFill>
                  <a:srgbClr val="569CD6"/>
                </a:solidFill>
                <a:latin typeface="Consolas" panose="020B0609020204030204" pitchFamily="49" charset="0"/>
              </a:rPr>
              <a:t>&lt;?php</a:t>
            </a:r>
            <a:endParaRPr lang="en-US" dirty="0">
              <a:solidFill>
                <a:srgbClr val="D4D4D4"/>
              </a:solidFill>
              <a:latin typeface="Consolas" panose="020B0609020204030204" pitchFamily="49" charset="0"/>
            </a:endParaRPr>
          </a:p>
          <a:p>
            <a:pPr marL="0" indent="0">
              <a:buNone/>
            </a:pPr>
            <a:r>
              <a:rPr lang="en-US" dirty="0">
                <a:solidFill>
                  <a:srgbClr val="9CDCFE"/>
                </a:solidFill>
                <a:latin typeface="Consolas" panose="020B0609020204030204" pitchFamily="49" charset="0"/>
              </a:rPr>
              <a:t>	$name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'Jon'</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$age</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22</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$size</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1.73</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$alive</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br>
              <a:rPr lang="en-US" dirty="0">
                <a:solidFill>
                  <a:srgbClr val="D4D4D4"/>
                </a:solidFill>
                <a:latin typeface="Consolas" panose="020B0609020204030204" pitchFamily="49" charset="0"/>
              </a:rPr>
            </a:br>
            <a:endParaRPr lang="en-US" dirty="0">
              <a:solidFill>
                <a:srgbClr val="D4D4D4"/>
              </a:solidFill>
              <a:latin typeface="Consolas" panose="020B0609020204030204" pitchFamily="49" charset="0"/>
            </a:endParaRPr>
          </a:p>
          <a:p>
            <a:pPr marL="0" indent="0">
              <a:buNone/>
            </a:pPr>
            <a:endParaRPr lang="fr-BE" dirty="0"/>
          </a:p>
        </p:txBody>
      </p:sp>
    </p:spTree>
    <p:extLst>
      <p:ext uri="{BB962C8B-B14F-4D97-AF65-F5344CB8AC3E}">
        <p14:creationId xmlns:p14="http://schemas.microsoft.com/office/powerpoint/2010/main" val="94976519"/>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A5CD5-517E-4B71-B711-3613FA736B41}"/>
              </a:ext>
            </a:extLst>
          </p:cNvPr>
          <p:cNvSpPr>
            <a:spLocks noGrp="1"/>
          </p:cNvSpPr>
          <p:nvPr>
            <p:ph type="title"/>
          </p:nvPr>
        </p:nvSpPr>
        <p:spPr/>
        <p:txBody>
          <a:bodyPr/>
          <a:lstStyle/>
          <a:p>
            <a:r>
              <a:rPr lang="fr-BE" dirty="0"/>
              <a:t>Les variables</a:t>
            </a:r>
          </a:p>
        </p:txBody>
      </p:sp>
      <p:sp>
        <p:nvSpPr>
          <p:cNvPr id="3" name="Espace réservé du contenu 2">
            <a:extLst>
              <a:ext uri="{FF2B5EF4-FFF2-40B4-BE49-F238E27FC236}">
                <a16:creationId xmlns:a16="http://schemas.microsoft.com/office/drawing/2014/main" id="{EAA85EC3-5B0F-4842-A6DD-9777C1911AB8}"/>
              </a:ext>
            </a:extLst>
          </p:cNvPr>
          <p:cNvSpPr>
            <a:spLocks noGrp="1"/>
          </p:cNvSpPr>
          <p:nvPr>
            <p:ph idx="1"/>
          </p:nvPr>
        </p:nvSpPr>
        <p:spPr/>
        <p:txBody>
          <a:bodyPr/>
          <a:lstStyle/>
          <a:p>
            <a:r>
              <a:rPr lang="fr-BE" dirty="0"/>
              <a:t>Concaténation : assembler des chaines de caractères</a:t>
            </a:r>
          </a:p>
        </p:txBody>
      </p:sp>
      <p:sp>
        <p:nvSpPr>
          <p:cNvPr id="4" name="Rectangle 3">
            <a:extLst>
              <a:ext uri="{FF2B5EF4-FFF2-40B4-BE49-F238E27FC236}">
                <a16:creationId xmlns:a16="http://schemas.microsoft.com/office/drawing/2014/main" id="{CD867831-A793-41D9-B225-5F0D5FF49676}"/>
              </a:ext>
            </a:extLst>
          </p:cNvPr>
          <p:cNvSpPr/>
          <p:nvPr/>
        </p:nvSpPr>
        <p:spPr>
          <a:xfrm>
            <a:off x="1408590" y="2708632"/>
            <a:ext cx="9374820" cy="2585323"/>
          </a:xfrm>
          <a:prstGeom prst="rect">
            <a:avLst/>
          </a:prstGeom>
          <a:solidFill>
            <a:schemeClr val="bg2">
              <a:lumMod val="10000"/>
            </a:schemeClr>
          </a:solidFill>
        </p:spPr>
        <p:txBody>
          <a:bodyPr wrap="square">
            <a:spAutoFit/>
          </a:bodyPr>
          <a:lstStyle/>
          <a:p>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endParaRPr lang="fr-BE" dirty="0">
              <a:solidFill>
                <a:srgbClr val="D4D4D4"/>
              </a:solidFill>
              <a:latin typeface="Consolas" panose="020B0609020204030204" pitchFamily="49" charset="0"/>
            </a:endParaRPr>
          </a:p>
          <a:p>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name</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'Jon’</a:t>
            </a:r>
            <a:r>
              <a:rPr lang="fr-BE" dirty="0">
                <a:solidFill>
                  <a:srgbClr val="D4D4D4"/>
                </a:solidFill>
                <a:latin typeface="Consolas" panose="020B0609020204030204" pitchFamily="49" charset="0"/>
              </a:rPr>
              <a:t>;</a:t>
            </a:r>
          </a:p>
          <a:p>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age</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22</a:t>
            </a:r>
            <a:r>
              <a:rPr lang="fr-BE" dirty="0">
                <a:solidFill>
                  <a:srgbClr val="D4D4D4"/>
                </a:solidFill>
                <a:latin typeface="Consolas" panose="020B0609020204030204" pitchFamily="49" charset="0"/>
              </a:rPr>
              <a:t>;</a:t>
            </a:r>
          </a:p>
          <a:p>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text</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"Il s'appelle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name</a:t>
            </a:r>
            <a:r>
              <a:rPr lang="fr-BE" dirty="0">
                <a:solidFill>
                  <a:srgbClr val="CE9178"/>
                </a:solidFill>
                <a:latin typeface="Consolas" panose="020B0609020204030204" pitchFamily="49" charset="0"/>
              </a:rPr>
              <a:t> et a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age</a:t>
            </a:r>
            <a:r>
              <a:rPr lang="fr-BE" dirty="0">
                <a:solidFill>
                  <a:srgbClr val="CE9178"/>
                </a:solidFill>
                <a:latin typeface="Consolas" panose="020B0609020204030204" pitchFamily="49" charset="0"/>
              </a:rPr>
              <a:t> ans."</a:t>
            </a:r>
            <a:r>
              <a:rPr lang="fr-BE" dirty="0">
                <a:solidFill>
                  <a:srgbClr val="D4D4D4"/>
                </a:solidFill>
                <a:latin typeface="Consolas" panose="020B0609020204030204" pitchFamily="49" charset="0"/>
              </a:rPr>
              <a:t>;</a:t>
            </a:r>
          </a:p>
          <a:p>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text</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'Il s</a:t>
            </a:r>
            <a:r>
              <a:rPr lang="fr-BE" dirty="0">
                <a:solidFill>
                  <a:srgbClr val="D7BA7D"/>
                </a:solidFill>
                <a:latin typeface="Consolas" panose="020B0609020204030204" pitchFamily="49" charset="0"/>
              </a:rPr>
              <a:t>\'</a:t>
            </a:r>
            <a:r>
              <a:rPr lang="fr-BE" dirty="0">
                <a:solidFill>
                  <a:srgbClr val="CE9178"/>
                </a:solidFill>
                <a:latin typeface="Consolas" panose="020B0609020204030204" pitchFamily="49" charset="0"/>
              </a:rPr>
              <a:t>appelle '</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name</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 et a '</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age</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 ans.'</a:t>
            </a:r>
            <a:r>
              <a:rPr lang="fr-BE" dirty="0">
                <a:solidFill>
                  <a:srgbClr val="D4D4D4"/>
                </a:solidFill>
                <a:latin typeface="Consolas" panose="020B0609020204030204" pitchFamily="49" charset="0"/>
              </a:rPr>
              <a:t>;</a:t>
            </a:r>
          </a:p>
          <a:p>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a:p>
            <a:br>
              <a:rPr lang="fr-BE" dirty="0">
                <a:solidFill>
                  <a:srgbClr val="D4D4D4"/>
                </a:solidFill>
                <a:latin typeface="Consolas" panose="020B0609020204030204" pitchFamily="49" charset="0"/>
              </a:rPr>
            </a:br>
            <a:endParaRPr lang="fr-BE"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75734306"/>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A5CD5-517E-4B71-B711-3613FA736B41}"/>
              </a:ext>
            </a:extLst>
          </p:cNvPr>
          <p:cNvSpPr>
            <a:spLocks noGrp="1"/>
          </p:cNvSpPr>
          <p:nvPr>
            <p:ph type="title"/>
          </p:nvPr>
        </p:nvSpPr>
        <p:spPr/>
        <p:txBody>
          <a:bodyPr/>
          <a:lstStyle/>
          <a:p>
            <a:r>
              <a:rPr lang="fr-BE" dirty="0"/>
              <a:t>Les variables</a:t>
            </a:r>
          </a:p>
        </p:txBody>
      </p:sp>
      <p:sp>
        <p:nvSpPr>
          <p:cNvPr id="3" name="Espace réservé du contenu 2">
            <a:extLst>
              <a:ext uri="{FF2B5EF4-FFF2-40B4-BE49-F238E27FC236}">
                <a16:creationId xmlns:a16="http://schemas.microsoft.com/office/drawing/2014/main" id="{EAA85EC3-5B0F-4842-A6DD-9777C1911AB8}"/>
              </a:ext>
            </a:extLst>
          </p:cNvPr>
          <p:cNvSpPr>
            <a:spLocks noGrp="1"/>
          </p:cNvSpPr>
          <p:nvPr>
            <p:ph idx="1"/>
          </p:nvPr>
        </p:nvSpPr>
        <p:spPr/>
        <p:txBody>
          <a:bodyPr/>
          <a:lstStyle/>
          <a:p>
            <a:r>
              <a:rPr lang="fr-BE" dirty="0"/>
              <a:t>Expressions et calculs :</a:t>
            </a:r>
          </a:p>
        </p:txBody>
      </p:sp>
      <p:sp>
        <p:nvSpPr>
          <p:cNvPr id="4" name="Rectangle 3">
            <a:extLst>
              <a:ext uri="{FF2B5EF4-FFF2-40B4-BE49-F238E27FC236}">
                <a16:creationId xmlns:a16="http://schemas.microsoft.com/office/drawing/2014/main" id="{CD867831-A793-41D9-B225-5F0D5FF49676}"/>
              </a:ext>
            </a:extLst>
          </p:cNvPr>
          <p:cNvSpPr/>
          <p:nvPr/>
        </p:nvSpPr>
        <p:spPr>
          <a:xfrm>
            <a:off x="1408590" y="2708632"/>
            <a:ext cx="9374820" cy="3416320"/>
          </a:xfrm>
          <a:prstGeom prst="rect">
            <a:avLst/>
          </a:prstGeom>
          <a:solidFill>
            <a:schemeClr val="bg2">
              <a:lumMod val="10000"/>
            </a:schemeClr>
          </a:solidFill>
        </p:spPr>
        <p:txBody>
          <a:bodyPr wrap="square">
            <a:spAutoFit/>
          </a:bodyPr>
          <a:lstStyle/>
          <a:p>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endParaRPr lang="fr-BE" dirty="0">
              <a:solidFill>
                <a:srgbClr val="D4D4D4"/>
              </a:solidFill>
              <a:latin typeface="Consolas" panose="020B0609020204030204" pitchFamily="49" charset="0"/>
            </a:endParaRPr>
          </a:p>
          <a:p>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result</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8</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2</a:t>
            </a:r>
            <a:r>
              <a:rPr lang="fr-BE" dirty="0">
                <a:solidFill>
                  <a:srgbClr val="D4D4D4"/>
                </a:solidFill>
                <a:latin typeface="Consolas" panose="020B0609020204030204" pitchFamily="49" charset="0"/>
              </a:rPr>
              <a:t>;</a:t>
            </a:r>
          </a:p>
          <a:p>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result</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12</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2</a:t>
            </a:r>
            <a:r>
              <a:rPr lang="fr-BE" dirty="0">
                <a:solidFill>
                  <a:srgbClr val="D4D4D4"/>
                </a:solidFill>
                <a:latin typeface="Consolas" panose="020B0609020204030204" pitchFamily="49" charset="0"/>
              </a:rPr>
              <a:t>;</a:t>
            </a:r>
          </a:p>
          <a:p>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result</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5</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2</a:t>
            </a:r>
            <a:r>
              <a:rPr lang="fr-BE" dirty="0">
                <a:solidFill>
                  <a:srgbClr val="D4D4D4"/>
                </a:solidFill>
                <a:latin typeface="Consolas" panose="020B0609020204030204" pitchFamily="49" charset="0"/>
              </a:rPr>
              <a:t>;</a:t>
            </a:r>
          </a:p>
          <a:p>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result</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20</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2</a:t>
            </a:r>
            <a:r>
              <a:rPr lang="fr-BE" dirty="0">
                <a:solidFill>
                  <a:srgbClr val="D4D4D4"/>
                </a:solidFill>
                <a:latin typeface="Consolas" panose="020B0609020204030204" pitchFamily="49" charset="0"/>
              </a:rPr>
              <a:t>;</a:t>
            </a:r>
          </a:p>
          <a:p>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a:solidFill>
                  <a:srgbClr val="9CDCFE"/>
                </a:solidFill>
                <a:latin typeface="Consolas" panose="020B0609020204030204" pitchFamily="49" charset="0"/>
              </a:rPr>
              <a:t>$pi</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3.14</a:t>
            </a:r>
            <a:r>
              <a:rPr lang="fr-BE" dirty="0">
                <a:solidFill>
                  <a:srgbClr val="D4D4D4"/>
                </a:solidFill>
                <a:latin typeface="Consolas" panose="020B0609020204030204" pitchFamily="49" charset="0"/>
              </a:rPr>
              <a:t>;</a:t>
            </a:r>
          </a:p>
          <a:p>
            <a:r>
              <a:rPr lang="fr-BE" dirty="0">
                <a:solidFill>
                  <a:srgbClr val="9CDCFE"/>
                </a:solidFill>
                <a:latin typeface="Consolas" panose="020B0609020204030204" pitchFamily="49" charset="0"/>
              </a:rPr>
              <a:t>	$radius</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5</a:t>
            </a:r>
            <a:r>
              <a:rPr lang="fr-BE" dirty="0">
                <a:solidFill>
                  <a:srgbClr val="D4D4D4"/>
                </a:solidFill>
                <a:latin typeface="Consolas" panose="020B0609020204030204" pitchFamily="49" charset="0"/>
              </a:rPr>
              <a:t>;</a:t>
            </a:r>
          </a:p>
          <a:p>
            <a:r>
              <a:rPr lang="fr-BE" dirty="0">
                <a:solidFill>
                  <a:srgbClr val="9CDCFE"/>
                </a:solidFill>
                <a:latin typeface="Consolas" panose="020B0609020204030204" pitchFamily="49" charset="0"/>
              </a:rPr>
              <a:t>	$area</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$pi</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$radius</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$radius</a:t>
            </a:r>
            <a:r>
              <a:rPr lang="fr-BE" dirty="0">
                <a:solidFill>
                  <a:srgbClr val="D4D4D4"/>
                </a:solidFill>
                <a:latin typeface="Consolas" panose="020B0609020204030204" pitchFamily="49" charset="0"/>
              </a:rPr>
              <a:t>;</a:t>
            </a:r>
          </a:p>
          <a:p>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a:p>
            <a:br>
              <a:rPr lang="fr-BE" dirty="0">
                <a:solidFill>
                  <a:srgbClr val="D4D4D4"/>
                </a:solidFill>
                <a:latin typeface="Consolas" panose="020B0609020204030204" pitchFamily="49" charset="0"/>
              </a:rPr>
            </a:br>
            <a:endParaRPr lang="fr-BE"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37298139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8419B1-8A55-4A9A-98EB-050F8EFF26FB}"/>
              </a:ext>
            </a:extLst>
          </p:cNvPr>
          <p:cNvSpPr>
            <a:spLocks noGrp="1"/>
          </p:cNvSpPr>
          <p:nvPr>
            <p:ph type="title"/>
          </p:nvPr>
        </p:nvSpPr>
        <p:spPr/>
        <p:txBody>
          <a:bodyPr/>
          <a:lstStyle/>
          <a:p>
            <a:r>
              <a:rPr lang="fr-BE" dirty="0"/>
              <a:t>Partie I - Introduction</a:t>
            </a:r>
          </a:p>
        </p:txBody>
      </p:sp>
      <p:sp>
        <p:nvSpPr>
          <p:cNvPr id="3" name="Espace réservé du contenu 2">
            <a:extLst>
              <a:ext uri="{FF2B5EF4-FFF2-40B4-BE49-F238E27FC236}">
                <a16:creationId xmlns:a16="http://schemas.microsoft.com/office/drawing/2014/main" id="{AD3D4AB3-7D17-42DA-BE31-8DA6BC24C318}"/>
              </a:ext>
            </a:extLst>
          </p:cNvPr>
          <p:cNvSpPr>
            <a:spLocks noGrp="1"/>
          </p:cNvSpPr>
          <p:nvPr>
            <p:ph idx="1"/>
          </p:nvPr>
        </p:nvSpPr>
        <p:spPr/>
        <p:txBody>
          <a:bodyPr/>
          <a:lstStyle/>
          <a:p>
            <a:r>
              <a:rPr lang="fr-BE" dirty="0"/>
              <a:t>Qu’est-ce que le PHP ?</a:t>
            </a:r>
          </a:p>
          <a:p>
            <a:r>
              <a:rPr lang="fr-BE" dirty="0"/>
              <a:t>Comment ça marche ?</a:t>
            </a:r>
          </a:p>
          <a:p>
            <a:r>
              <a:rPr lang="fr-BE" dirty="0"/>
              <a:t>Structure d’une page PHP</a:t>
            </a:r>
          </a:p>
        </p:txBody>
      </p:sp>
    </p:spTree>
    <p:extLst>
      <p:ext uri="{BB962C8B-B14F-4D97-AF65-F5344CB8AC3E}">
        <p14:creationId xmlns:p14="http://schemas.microsoft.com/office/powerpoint/2010/main" val="334216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853B83-63F3-45CA-B279-9AD0F0C2868C}"/>
              </a:ext>
            </a:extLst>
          </p:cNvPr>
          <p:cNvSpPr>
            <a:spLocks noGrp="1"/>
          </p:cNvSpPr>
          <p:nvPr>
            <p:ph type="title"/>
          </p:nvPr>
        </p:nvSpPr>
        <p:spPr/>
        <p:txBody>
          <a:bodyPr/>
          <a:lstStyle/>
          <a:p>
            <a:r>
              <a:rPr lang="fr-BE" dirty="0"/>
              <a:t>Les variables</a:t>
            </a:r>
          </a:p>
        </p:txBody>
      </p:sp>
      <p:sp>
        <p:nvSpPr>
          <p:cNvPr id="3" name="Espace réservé du contenu 2">
            <a:extLst>
              <a:ext uri="{FF2B5EF4-FFF2-40B4-BE49-F238E27FC236}">
                <a16:creationId xmlns:a16="http://schemas.microsoft.com/office/drawing/2014/main" id="{876395E3-1B35-4A50-9F77-A38FEA5CCD68}"/>
              </a:ext>
            </a:extLst>
          </p:cNvPr>
          <p:cNvSpPr>
            <a:spLocks noGrp="1"/>
          </p:cNvSpPr>
          <p:nvPr>
            <p:ph idx="1"/>
          </p:nvPr>
        </p:nvSpPr>
        <p:spPr/>
        <p:txBody>
          <a:bodyPr/>
          <a:lstStyle/>
          <a:p>
            <a:r>
              <a:rPr lang="en-US" dirty="0"/>
              <a:t>Table</a:t>
            </a:r>
            <a:r>
              <a:rPr lang="fr-BE" dirty="0"/>
              <a:t>aux numérotés / associatifs</a:t>
            </a:r>
          </a:p>
        </p:txBody>
      </p:sp>
      <p:sp>
        <p:nvSpPr>
          <p:cNvPr id="4" name="Rectangle 3">
            <a:extLst>
              <a:ext uri="{FF2B5EF4-FFF2-40B4-BE49-F238E27FC236}">
                <a16:creationId xmlns:a16="http://schemas.microsoft.com/office/drawing/2014/main" id="{242D7B61-43E3-4D6D-B226-B07DD157DF34}"/>
              </a:ext>
            </a:extLst>
          </p:cNvPr>
          <p:cNvSpPr/>
          <p:nvPr/>
        </p:nvSpPr>
        <p:spPr>
          <a:xfrm>
            <a:off x="2336307" y="2847132"/>
            <a:ext cx="7519386" cy="2308324"/>
          </a:xfrm>
          <a:prstGeom prst="rect">
            <a:avLst/>
          </a:prstGeom>
          <a:solidFill>
            <a:schemeClr val="bg2">
              <a:lumMod val="10000"/>
            </a:schemeClr>
          </a:solidFill>
        </p:spPr>
        <p:txBody>
          <a:bodyPr wrap="square">
            <a:spAutoFit/>
          </a:bodyPr>
          <a:lstStyle/>
          <a:p>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endParaRPr lang="fr-BE" dirty="0">
              <a:solidFill>
                <a:srgbClr val="D4D4D4"/>
              </a:solidFill>
              <a:latin typeface="Consolas" panose="020B0609020204030204" pitchFamily="49" charset="0"/>
            </a:endParaRPr>
          </a:p>
          <a:p>
            <a:r>
              <a:rPr lang="fr-BE" dirty="0">
                <a:solidFill>
                  <a:srgbClr val="9CDCFE"/>
                </a:solidFill>
                <a:latin typeface="Consolas" panose="020B0609020204030204" pitchFamily="49" charset="0"/>
              </a:rPr>
              <a:t>	$fruits</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'Cerise'</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'Pomme'</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'Banane'</a:t>
            </a:r>
            <a:r>
              <a:rPr lang="fr-BE" dirty="0">
                <a:solidFill>
                  <a:srgbClr val="D4D4D4"/>
                </a:solidFill>
                <a:latin typeface="Consolas" panose="020B0609020204030204" pitchFamily="49" charset="0"/>
              </a:rPr>
              <a:t>];</a:t>
            </a:r>
          </a:p>
          <a:p>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person</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a:t>
            </a:r>
            <a:r>
              <a:rPr lang="fr-BE" dirty="0" err="1">
                <a:solidFill>
                  <a:srgbClr val="CE9178"/>
                </a:solidFill>
                <a:latin typeface="Consolas" panose="020B0609020204030204" pitchFamily="49" charset="0"/>
              </a:rPr>
              <a:t>name</a:t>
            </a:r>
            <a:r>
              <a:rPr lang="fr-BE" dirty="0">
                <a:solidFill>
                  <a:srgbClr val="CE9178"/>
                </a:solidFill>
                <a:latin typeface="Consolas" panose="020B0609020204030204" pitchFamily="49" charset="0"/>
              </a:rPr>
              <a:t>'</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'Alice’</a:t>
            </a:r>
            <a:r>
              <a:rPr lang="fr-BE" dirty="0">
                <a:solidFill>
                  <a:srgbClr val="D4D4D4"/>
                </a:solidFill>
                <a:latin typeface="Consolas" panose="020B0609020204030204" pitchFamily="49" charset="0"/>
              </a:rPr>
              <a:t>;</a:t>
            </a:r>
          </a:p>
          <a:p>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person</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a:t>
            </a:r>
            <a:r>
              <a:rPr lang="fr-BE" dirty="0" err="1">
                <a:solidFill>
                  <a:srgbClr val="CE9178"/>
                </a:solidFill>
                <a:latin typeface="Consolas" panose="020B0609020204030204" pitchFamily="49" charset="0"/>
              </a:rPr>
              <a:t>age</a:t>
            </a:r>
            <a:r>
              <a:rPr lang="fr-BE" dirty="0">
                <a:solidFill>
                  <a:srgbClr val="CE9178"/>
                </a:solidFill>
                <a:latin typeface="Consolas" panose="020B0609020204030204" pitchFamily="49" charset="0"/>
              </a:rPr>
              <a:t>'</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29</a:t>
            </a:r>
            <a:r>
              <a:rPr lang="fr-BE" dirty="0">
                <a:solidFill>
                  <a:srgbClr val="D4D4D4"/>
                </a:solidFill>
                <a:latin typeface="Consolas" panose="020B0609020204030204" pitchFamily="49" charset="0"/>
              </a:rPr>
              <a:t>;</a:t>
            </a:r>
          </a:p>
          <a:p>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a:p>
            <a:br>
              <a:rPr lang="fr-BE" dirty="0">
                <a:solidFill>
                  <a:srgbClr val="D4D4D4"/>
                </a:solidFill>
                <a:latin typeface="Consolas" panose="020B0609020204030204" pitchFamily="49" charset="0"/>
              </a:rPr>
            </a:br>
            <a:endParaRPr lang="fr-BE"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01744449"/>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33F473-74CF-49E1-9FDD-8C0741310251}"/>
              </a:ext>
            </a:extLst>
          </p:cNvPr>
          <p:cNvSpPr>
            <a:spLocks noGrp="1"/>
          </p:cNvSpPr>
          <p:nvPr>
            <p:ph type="title"/>
          </p:nvPr>
        </p:nvSpPr>
        <p:spPr/>
        <p:txBody>
          <a:bodyPr/>
          <a:lstStyle/>
          <a:p>
            <a:r>
              <a:rPr lang="fr-BE" dirty="0"/>
              <a:t>Les conditions</a:t>
            </a:r>
          </a:p>
        </p:txBody>
      </p:sp>
      <p:sp>
        <p:nvSpPr>
          <p:cNvPr id="3" name="Espace réservé du contenu 2">
            <a:extLst>
              <a:ext uri="{FF2B5EF4-FFF2-40B4-BE49-F238E27FC236}">
                <a16:creationId xmlns:a16="http://schemas.microsoft.com/office/drawing/2014/main" id="{44880528-E992-44AD-A374-1DBF442F58D7}"/>
              </a:ext>
            </a:extLst>
          </p:cNvPr>
          <p:cNvSpPr>
            <a:spLocks noGrp="1"/>
          </p:cNvSpPr>
          <p:nvPr>
            <p:ph sz="half" idx="1"/>
          </p:nvPr>
        </p:nvSpPr>
        <p:spPr/>
        <p:txBody>
          <a:bodyPr/>
          <a:lstStyle/>
          <a:p>
            <a:r>
              <a:rPr lang="fr-BE" dirty="0"/>
              <a:t>Exécuter du code de façon conditionnelle</a:t>
            </a:r>
          </a:p>
          <a:p>
            <a:r>
              <a:rPr lang="fr-BE" dirty="0"/>
              <a:t>Structure de type « if… </a:t>
            </a:r>
            <a:r>
              <a:rPr lang="fr-BE" dirty="0" err="1"/>
              <a:t>else</a:t>
            </a:r>
            <a:r>
              <a:rPr lang="fr-BE" dirty="0"/>
              <a:t>… »</a:t>
            </a:r>
          </a:p>
          <a:p>
            <a:r>
              <a:rPr lang="fr-BE" dirty="0"/>
              <a:t>Evaluation d’une expression booléenne</a:t>
            </a:r>
          </a:p>
          <a:p>
            <a:r>
              <a:rPr lang="fr-BE" dirty="0"/>
              <a:t>Opérateurs de comparaison </a:t>
            </a:r>
          </a:p>
        </p:txBody>
      </p:sp>
      <p:graphicFrame>
        <p:nvGraphicFramePr>
          <p:cNvPr id="5" name="Espace réservé du contenu 4">
            <a:extLst>
              <a:ext uri="{FF2B5EF4-FFF2-40B4-BE49-F238E27FC236}">
                <a16:creationId xmlns:a16="http://schemas.microsoft.com/office/drawing/2014/main" id="{C437AEFF-DA3E-4A87-8583-289EA7D88FAE}"/>
              </a:ext>
            </a:extLst>
          </p:cNvPr>
          <p:cNvGraphicFramePr>
            <a:graphicFrameLocks noGrp="1"/>
          </p:cNvGraphicFramePr>
          <p:nvPr>
            <p:ph sz="half" idx="2"/>
            <p:extLst>
              <p:ext uri="{D42A27DB-BD31-4B8C-83A1-F6EECF244321}">
                <p14:modId xmlns:p14="http://schemas.microsoft.com/office/powerpoint/2010/main" val="1855465615"/>
              </p:ext>
            </p:extLst>
          </p:nvPr>
        </p:nvGraphicFramePr>
        <p:xfrm>
          <a:off x="5594350" y="2336800"/>
          <a:ext cx="4700588" cy="3134360"/>
        </p:xfrm>
        <a:graphic>
          <a:graphicData uri="http://schemas.openxmlformats.org/drawingml/2006/table">
            <a:tbl>
              <a:tblPr firstRow="1" bandRow="1">
                <a:tableStyleId>{5C22544A-7EE6-4342-B048-85BDC9FD1C3A}</a:tableStyleId>
              </a:tblPr>
              <a:tblGrid>
                <a:gridCol w="2350294">
                  <a:extLst>
                    <a:ext uri="{9D8B030D-6E8A-4147-A177-3AD203B41FA5}">
                      <a16:colId xmlns:a16="http://schemas.microsoft.com/office/drawing/2014/main" val="913442104"/>
                    </a:ext>
                  </a:extLst>
                </a:gridCol>
                <a:gridCol w="2350294">
                  <a:extLst>
                    <a:ext uri="{9D8B030D-6E8A-4147-A177-3AD203B41FA5}">
                      <a16:colId xmlns:a16="http://schemas.microsoft.com/office/drawing/2014/main" val="3388361675"/>
                    </a:ext>
                  </a:extLst>
                </a:gridCol>
              </a:tblGrid>
              <a:tr h="370840">
                <a:tc>
                  <a:txBody>
                    <a:bodyPr/>
                    <a:lstStyle/>
                    <a:p>
                      <a:r>
                        <a:rPr lang="fr-BE" dirty="0"/>
                        <a:t>Opérateur</a:t>
                      </a:r>
                    </a:p>
                  </a:txBody>
                  <a:tcPr marL="82952" marR="82952"/>
                </a:tc>
                <a:tc>
                  <a:txBody>
                    <a:bodyPr/>
                    <a:lstStyle/>
                    <a:p>
                      <a:r>
                        <a:rPr lang="fr-BE" dirty="0"/>
                        <a:t>Description</a:t>
                      </a:r>
                    </a:p>
                  </a:txBody>
                  <a:tcPr marL="82952" marR="82952"/>
                </a:tc>
                <a:extLst>
                  <a:ext uri="{0D108BD9-81ED-4DB2-BD59-A6C34878D82A}">
                    <a16:rowId xmlns:a16="http://schemas.microsoft.com/office/drawing/2014/main" val="328282967"/>
                  </a:ext>
                </a:extLst>
              </a:tr>
              <a:tr h="370840">
                <a:tc>
                  <a:txBody>
                    <a:bodyPr/>
                    <a:lstStyle/>
                    <a:p>
                      <a:r>
                        <a:rPr lang="fr-BE" dirty="0"/>
                        <a:t>==</a:t>
                      </a:r>
                    </a:p>
                  </a:txBody>
                  <a:tcPr marL="82952" marR="82952"/>
                </a:tc>
                <a:tc>
                  <a:txBody>
                    <a:bodyPr/>
                    <a:lstStyle/>
                    <a:p>
                      <a:r>
                        <a:rPr lang="fr-BE" dirty="0"/>
                        <a:t>Est égal à</a:t>
                      </a:r>
                    </a:p>
                  </a:txBody>
                  <a:tcPr marL="82952" marR="82952"/>
                </a:tc>
                <a:extLst>
                  <a:ext uri="{0D108BD9-81ED-4DB2-BD59-A6C34878D82A}">
                    <a16:rowId xmlns:a16="http://schemas.microsoft.com/office/drawing/2014/main" val="957566836"/>
                  </a:ext>
                </a:extLst>
              </a:tr>
              <a:tr h="370840">
                <a:tc>
                  <a:txBody>
                    <a:bodyPr/>
                    <a:lstStyle/>
                    <a:p>
                      <a:r>
                        <a:rPr lang="fr-BE" dirty="0"/>
                        <a:t>!=</a:t>
                      </a:r>
                    </a:p>
                  </a:txBody>
                  <a:tcPr marL="82952" marR="82952"/>
                </a:tc>
                <a:tc>
                  <a:txBody>
                    <a:bodyPr/>
                    <a:lstStyle/>
                    <a:p>
                      <a:r>
                        <a:rPr lang="fr-BE" dirty="0"/>
                        <a:t>Est différent de</a:t>
                      </a:r>
                    </a:p>
                  </a:txBody>
                  <a:tcPr marL="82952" marR="82952"/>
                </a:tc>
                <a:extLst>
                  <a:ext uri="{0D108BD9-81ED-4DB2-BD59-A6C34878D82A}">
                    <a16:rowId xmlns:a16="http://schemas.microsoft.com/office/drawing/2014/main" val="3482731844"/>
                  </a:ext>
                </a:extLst>
              </a:tr>
              <a:tr h="370840">
                <a:tc>
                  <a:txBody>
                    <a:bodyPr/>
                    <a:lstStyle/>
                    <a:p>
                      <a:r>
                        <a:rPr lang="fr-BE" dirty="0"/>
                        <a:t>&lt;</a:t>
                      </a:r>
                    </a:p>
                  </a:txBody>
                  <a:tcPr marL="82952" marR="82952"/>
                </a:tc>
                <a:tc>
                  <a:txBody>
                    <a:bodyPr/>
                    <a:lstStyle/>
                    <a:p>
                      <a:r>
                        <a:rPr lang="fr-BE" dirty="0"/>
                        <a:t>Est inférieur à</a:t>
                      </a:r>
                    </a:p>
                  </a:txBody>
                  <a:tcPr marL="82952" marR="82952"/>
                </a:tc>
                <a:extLst>
                  <a:ext uri="{0D108BD9-81ED-4DB2-BD59-A6C34878D82A}">
                    <a16:rowId xmlns:a16="http://schemas.microsoft.com/office/drawing/2014/main" val="3128332349"/>
                  </a:ext>
                </a:extLst>
              </a:tr>
              <a:tr h="370840">
                <a:tc>
                  <a:txBody>
                    <a:bodyPr/>
                    <a:lstStyle/>
                    <a:p>
                      <a:r>
                        <a:rPr lang="fr-BE" dirty="0"/>
                        <a:t>&lt;=</a:t>
                      </a:r>
                    </a:p>
                  </a:txBody>
                  <a:tcPr marL="82952" marR="82952"/>
                </a:tc>
                <a:tc>
                  <a:txBody>
                    <a:bodyPr/>
                    <a:lstStyle/>
                    <a:p>
                      <a:r>
                        <a:rPr lang="fr-BE" dirty="0"/>
                        <a:t>Est inférieur ou égal à</a:t>
                      </a:r>
                    </a:p>
                  </a:txBody>
                  <a:tcPr marL="82952" marR="82952"/>
                </a:tc>
                <a:extLst>
                  <a:ext uri="{0D108BD9-81ED-4DB2-BD59-A6C34878D82A}">
                    <a16:rowId xmlns:a16="http://schemas.microsoft.com/office/drawing/2014/main" val="1594778383"/>
                  </a:ext>
                </a:extLst>
              </a:tr>
              <a:tr h="370840">
                <a:tc>
                  <a:txBody>
                    <a:bodyPr/>
                    <a:lstStyle/>
                    <a:p>
                      <a:r>
                        <a:rPr lang="fr-BE" dirty="0"/>
                        <a:t>&gt;</a:t>
                      </a:r>
                    </a:p>
                  </a:txBody>
                  <a:tcPr marL="82952" marR="82952"/>
                </a:tc>
                <a:tc>
                  <a:txBody>
                    <a:bodyPr/>
                    <a:lstStyle/>
                    <a:p>
                      <a:r>
                        <a:rPr lang="fr-BE" dirty="0"/>
                        <a:t>Est supérieur à</a:t>
                      </a:r>
                    </a:p>
                  </a:txBody>
                  <a:tcPr marL="82952" marR="82952"/>
                </a:tc>
                <a:extLst>
                  <a:ext uri="{0D108BD9-81ED-4DB2-BD59-A6C34878D82A}">
                    <a16:rowId xmlns:a16="http://schemas.microsoft.com/office/drawing/2014/main" val="2930302468"/>
                  </a:ext>
                </a:extLst>
              </a:tr>
              <a:tr h="370840">
                <a:tc>
                  <a:txBody>
                    <a:bodyPr/>
                    <a:lstStyle/>
                    <a:p>
                      <a:r>
                        <a:rPr lang="fr-BE" dirty="0"/>
                        <a:t>&gt;=</a:t>
                      </a:r>
                    </a:p>
                  </a:txBody>
                  <a:tcPr marL="82952" marR="82952"/>
                </a:tc>
                <a:tc>
                  <a:txBody>
                    <a:bodyPr/>
                    <a:lstStyle/>
                    <a:p>
                      <a:r>
                        <a:rPr lang="fr-BE" dirty="0"/>
                        <a:t>Est supérieur ou égal à</a:t>
                      </a:r>
                    </a:p>
                  </a:txBody>
                  <a:tcPr marL="82952" marR="82952"/>
                </a:tc>
                <a:extLst>
                  <a:ext uri="{0D108BD9-81ED-4DB2-BD59-A6C34878D82A}">
                    <a16:rowId xmlns:a16="http://schemas.microsoft.com/office/drawing/2014/main" val="1112276819"/>
                  </a:ext>
                </a:extLst>
              </a:tr>
            </a:tbl>
          </a:graphicData>
        </a:graphic>
      </p:graphicFrame>
    </p:spTree>
    <p:extLst>
      <p:ext uri="{BB962C8B-B14F-4D97-AF65-F5344CB8AC3E}">
        <p14:creationId xmlns:p14="http://schemas.microsoft.com/office/powerpoint/2010/main" val="408559516"/>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C201B39-7E52-4E5E-BBF3-9A4522793C82}"/>
              </a:ext>
            </a:extLst>
          </p:cNvPr>
          <p:cNvSpPr>
            <a:spLocks noGrp="1"/>
          </p:cNvSpPr>
          <p:nvPr>
            <p:ph type="title"/>
          </p:nvPr>
        </p:nvSpPr>
        <p:spPr/>
        <p:txBody>
          <a:bodyPr/>
          <a:lstStyle/>
          <a:p>
            <a:r>
              <a:rPr lang="fr-BE" dirty="0"/>
              <a:t>Les conditions</a:t>
            </a:r>
          </a:p>
        </p:txBody>
      </p:sp>
      <p:sp>
        <p:nvSpPr>
          <p:cNvPr id="6" name="Espace réservé du contenu 5">
            <a:extLst>
              <a:ext uri="{FF2B5EF4-FFF2-40B4-BE49-F238E27FC236}">
                <a16:creationId xmlns:a16="http://schemas.microsoft.com/office/drawing/2014/main" id="{4DC0E7F9-B9D7-4BE2-A164-92CAEA3043A3}"/>
              </a:ext>
            </a:extLst>
          </p:cNvPr>
          <p:cNvSpPr>
            <a:spLocks noGrp="1"/>
          </p:cNvSpPr>
          <p:nvPr>
            <p:ph idx="1"/>
          </p:nvPr>
        </p:nvSpPr>
        <p:spPr>
          <a:solidFill>
            <a:schemeClr val="bg2">
              <a:lumMod val="10000"/>
            </a:schemeClr>
          </a:solidFill>
        </p:spPr>
        <p:txBody>
          <a:bodyPr>
            <a:normAutofit fontScale="70000" lnSpcReduction="20000"/>
          </a:bodyPr>
          <a:lstStyle/>
          <a:p>
            <a:pPr marL="0" indent="0">
              <a:buNone/>
            </a:pPr>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endParaRPr lang="fr-BE" dirty="0">
              <a:solidFill>
                <a:srgbClr val="D4D4D4"/>
              </a:solidFill>
              <a:latin typeface="Consolas" panose="020B0609020204030204" pitchFamily="49" charset="0"/>
            </a:endParaRP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age</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22</a:t>
            </a:r>
            <a:r>
              <a:rPr lang="fr-BE" dirty="0">
                <a:solidFill>
                  <a:srgbClr val="D4D4D4"/>
                </a:solidFill>
                <a:latin typeface="Consolas" panose="020B0609020204030204" pitchFamily="49" charset="0"/>
              </a:rPr>
              <a:t>;</a:t>
            </a:r>
          </a:p>
          <a:p>
            <a:pPr marL="0" indent="0">
              <a:buNone/>
            </a:pPr>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a:solidFill>
                  <a:srgbClr val="C586C0"/>
                </a:solidFill>
                <a:latin typeface="Consolas" panose="020B0609020204030204" pitchFamily="49" charset="0"/>
              </a:rPr>
              <a:t>if</a:t>
            </a:r>
            <a:r>
              <a:rPr lang="fr-BE" dirty="0">
                <a:solidFill>
                  <a:srgbClr val="D4D4D4"/>
                </a:solidFill>
                <a:latin typeface="Consolas" panose="020B0609020204030204" pitchFamily="49" charset="0"/>
              </a:rPr>
              <a:t>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age</a:t>
            </a:r>
            <a:r>
              <a:rPr lang="fr-BE" dirty="0">
                <a:solidFill>
                  <a:srgbClr val="D4D4D4"/>
                </a:solidFill>
                <a:latin typeface="Consolas" panose="020B0609020204030204" pitchFamily="49" charset="0"/>
              </a:rPr>
              <a:t> &gt;= </a:t>
            </a:r>
            <a:r>
              <a:rPr lang="fr-BE" dirty="0">
                <a:solidFill>
                  <a:srgbClr val="B5CEA8"/>
                </a:solidFill>
                <a:latin typeface="Consolas" panose="020B0609020204030204" pitchFamily="49" charset="0"/>
              </a:rPr>
              <a:t>18</a:t>
            </a:r>
            <a:r>
              <a:rPr lang="fr-BE" dirty="0">
                <a:solidFill>
                  <a:srgbClr val="D4D4D4"/>
                </a:solidFill>
                <a:latin typeface="Consolas" panose="020B0609020204030204" pitchFamily="49" charset="0"/>
              </a:rPr>
              <a:t>) {</a:t>
            </a:r>
          </a:p>
          <a:p>
            <a:pPr marL="0" indent="0">
              <a:buNone/>
            </a:pPr>
            <a:r>
              <a:rPr lang="fr-BE" dirty="0">
                <a:solidFill>
                  <a:srgbClr val="DCDCAA"/>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'Il est majeur'</a:t>
            </a:r>
            <a:r>
              <a:rPr lang="fr-BE" dirty="0">
                <a:solidFill>
                  <a:srgbClr val="D4D4D4"/>
                </a:solidFill>
                <a:latin typeface="Consolas" panose="020B0609020204030204" pitchFamily="49" charset="0"/>
              </a:rPr>
              <a:t>;</a:t>
            </a:r>
          </a:p>
          <a:p>
            <a:pPr marL="0" indent="0">
              <a:buNone/>
            </a:pPr>
            <a:r>
              <a:rPr lang="fr-BE" dirty="0">
                <a:solidFill>
                  <a:srgbClr val="D4D4D4"/>
                </a:solidFill>
                <a:latin typeface="Consolas" panose="020B0609020204030204" pitchFamily="49" charset="0"/>
              </a:rPr>
              <a:t>	}</a:t>
            </a:r>
          </a:p>
          <a:p>
            <a:pPr marL="0" indent="0">
              <a:buNone/>
            </a:pPr>
            <a:r>
              <a:rPr lang="fr-BE" dirty="0">
                <a:solidFill>
                  <a:srgbClr val="C586C0"/>
                </a:solidFill>
                <a:latin typeface="Consolas" panose="020B0609020204030204" pitchFamily="49" charset="0"/>
              </a:rPr>
              <a:t>	</a:t>
            </a:r>
            <a:r>
              <a:rPr lang="fr-BE" dirty="0" err="1">
                <a:solidFill>
                  <a:srgbClr val="C586C0"/>
                </a:solidFill>
                <a:latin typeface="Consolas" panose="020B0609020204030204" pitchFamily="49" charset="0"/>
              </a:rPr>
              <a:t>else</a:t>
            </a:r>
            <a:r>
              <a:rPr lang="fr-BE" dirty="0">
                <a:solidFill>
                  <a:srgbClr val="D4D4D4"/>
                </a:solidFill>
                <a:latin typeface="Consolas" panose="020B0609020204030204" pitchFamily="49" charset="0"/>
              </a:rPr>
              <a:t> {</a:t>
            </a:r>
          </a:p>
          <a:p>
            <a:pPr marL="0" indent="0">
              <a:buNone/>
            </a:pPr>
            <a:r>
              <a:rPr lang="fr-BE" dirty="0">
                <a:solidFill>
                  <a:srgbClr val="DCDCAA"/>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'Il est mineur'</a:t>
            </a:r>
            <a:r>
              <a:rPr lang="fr-BE" dirty="0">
                <a:solidFill>
                  <a:srgbClr val="D4D4D4"/>
                </a:solidFill>
                <a:latin typeface="Consolas" panose="020B0609020204030204" pitchFamily="49" charset="0"/>
              </a:rPr>
              <a:t>;</a:t>
            </a:r>
          </a:p>
          <a:p>
            <a:pPr marL="0" indent="0">
              <a:buNone/>
            </a:pPr>
            <a:r>
              <a:rPr lang="fr-BE" dirty="0">
                <a:solidFill>
                  <a:srgbClr val="D4D4D4"/>
                </a:solidFill>
                <a:latin typeface="Consolas" panose="020B0609020204030204" pitchFamily="49" charset="0"/>
              </a:rPr>
              <a:t>	}</a:t>
            </a:r>
          </a:p>
          <a:p>
            <a:pPr marL="0" indent="0">
              <a:buNone/>
            </a:pPr>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br>
              <a:rPr lang="fr-BE" dirty="0">
                <a:solidFill>
                  <a:srgbClr val="D4D4D4"/>
                </a:solidFill>
                <a:latin typeface="Consolas" panose="020B0609020204030204" pitchFamily="49" charset="0"/>
              </a:rPr>
            </a:br>
            <a:endParaRPr lang="fr-BE" dirty="0">
              <a:solidFill>
                <a:srgbClr val="D4D4D4"/>
              </a:solidFill>
              <a:latin typeface="Consolas" panose="020B0609020204030204" pitchFamily="49" charset="0"/>
            </a:endParaRPr>
          </a:p>
          <a:p>
            <a:pPr marL="0" indent="0">
              <a:buNone/>
            </a:pPr>
            <a:endParaRPr lang="fr-BE" dirty="0"/>
          </a:p>
        </p:txBody>
      </p:sp>
    </p:spTree>
    <p:extLst>
      <p:ext uri="{BB962C8B-B14F-4D97-AF65-F5344CB8AC3E}">
        <p14:creationId xmlns:p14="http://schemas.microsoft.com/office/powerpoint/2010/main" val="1106066418"/>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282D9-3FB3-4917-A38F-C38CF0347F48}"/>
              </a:ext>
            </a:extLst>
          </p:cNvPr>
          <p:cNvSpPr>
            <a:spLocks noGrp="1"/>
          </p:cNvSpPr>
          <p:nvPr>
            <p:ph type="title"/>
          </p:nvPr>
        </p:nvSpPr>
        <p:spPr/>
        <p:txBody>
          <a:bodyPr/>
          <a:lstStyle/>
          <a:p>
            <a:r>
              <a:rPr lang="fr-BE" dirty="0"/>
              <a:t>Les conditions</a:t>
            </a:r>
          </a:p>
        </p:txBody>
      </p:sp>
      <p:sp>
        <p:nvSpPr>
          <p:cNvPr id="3" name="Espace réservé du contenu 2">
            <a:extLst>
              <a:ext uri="{FF2B5EF4-FFF2-40B4-BE49-F238E27FC236}">
                <a16:creationId xmlns:a16="http://schemas.microsoft.com/office/drawing/2014/main" id="{355653D4-52FD-4CF5-A37C-A6B8A5A60763}"/>
              </a:ext>
            </a:extLst>
          </p:cNvPr>
          <p:cNvSpPr>
            <a:spLocks noGrp="1"/>
          </p:cNvSpPr>
          <p:nvPr>
            <p:ph sz="half" idx="1"/>
          </p:nvPr>
        </p:nvSpPr>
        <p:spPr/>
        <p:txBody>
          <a:bodyPr/>
          <a:lstStyle/>
          <a:p>
            <a:r>
              <a:rPr lang="fr-BE" dirty="0"/>
              <a:t>Conditions multiples</a:t>
            </a:r>
          </a:p>
          <a:p>
            <a:r>
              <a:rPr lang="fr-BE" dirty="0"/>
              <a:t>Opérateurs logiques :</a:t>
            </a:r>
          </a:p>
          <a:p>
            <a:pPr lvl="1"/>
            <a:r>
              <a:rPr lang="fr-BE" dirty="0"/>
              <a:t>AND</a:t>
            </a:r>
          </a:p>
          <a:p>
            <a:pPr lvl="1"/>
            <a:r>
              <a:rPr lang="fr-BE" dirty="0"/>
              <a:t>OR</a:t>
            </a:r>
          </a:p>
          <a:p>
            <a:pPr lvl="1"/>
            <a:r>
              <a:rPr lang="fr-BE" dirty="0"/>
              <a:t>NOT</a:t>
            </a:r>
          </a:p>
        </p:txBody>
      </p:sp>
      <p:graphicFrame>
        <p:nvGraphicFramePr>
          <p:cNvPr id="5" name="Espace réservé du contenu 4">
            <a:extLst>
              <a:ext uri="{FF2B5EF4-FFF2-40B4-BE49-F238E27FC236}">
                <a16:creationId xmlns:a16="http://schemas.microsoft.com/office/drawing/2014/main" id="{0F2BFE74-D15B-4818-8F67-8C54E401DA52}"/>
              </a:ext>
            </a:extLst>
          </p:cNvPr>
          <p:cNvGraphicFramePr>
            <a:graphicFrameLocks noGrp="1"/>
          </p:cNvGraphicFramePr>
          <p:nvPr>
            <p:ph sz="half" idx="2"/>
            <p:extLst>
              <p:ext uri="{D42A27DB-BD31-4B8C-83A1-F6EECF244321}">
                <p14:modId xmlns:p14="http://schemas.microsoft.com/office/powerpoint/2010/main" val="2009043822"/>
              </p:ext>
            </p:extLst>
          </p:nvPr>
        </p:nvGraphicFramePr>
        <p:xfrm>
          <a:off x="5594350" y="2336800"/>
          <a:ext cx="4700588" cy="1483360"/>
        </p:xfrm>
        <a:graphic>
          <a:graphicData uri="http://schemas.openxmlformats.org/drawingml/2006/table">
            <a:tbl>
              <a:tblPr firstRow="1" bandRow="1">
                <a:tableStyleId>{5C22544A-7EE6-4342-B048-85BDC9FD1C3A}</a:tableStyleId>
              </a:tblPr>
              <a:tblGrid>
                <a:gridCol w="2350294">
                  <a:extLst>
                    <a:ext uri="{9D8B030D-6E8A-4147-A177-3AD203B41FA5}">
                      <a16:colId xmlns:a16="http://schemas.microsoft.com/office/drawing/2014/main" val="591812723"/>
                    </a:ext>
                  </a:extLst>
                </a:gridCol>
                <a:gridCol w="2350294">
                  <a:extLst>
                    <a:ext uri="{9D8B030D-6E8A-4147-A177-3AD203B41FA5}">
                      <a16:colId xmlns:a16="http://schemas.microsoft.com/office/drawing/2014/main" val="1846149158"/>
                    </a:ext>
                  </a:extLst>
                </a:gridCol>
              </a:tblGrid>
              <a:tr h="370840">
                <a:tc>
                  <a:txBody>
                    <a:bodyPr/>
                    <a:lstStyle/>
                    <a:p>
                      <a:r>
                        <a:rPr lang="fr-BE" dirty="0"/>
                        <a:t>Opérateur</a:t>
                      </a:r>
                    </a:p>
                  </a:txBody>
                  <a:tcPr marL="82952" marR="82952"/>
                </a:tc>
                <a:tc>
                  <a:txBody>
                    <a:bodyPr/>
                    <a:lstStyle/>
                    <a:p>
                      <a:r>
                        <a:rPr lang="fr-BE" dirty="0"/>
                        <a:t>Symbole</a:t>
                      </a:r>
                    </a:p>
                  </a:txBody>
                  <a:tcPr marL="82952" marR="82952"/>
                </a:tc>
                <a:extLst>
                  <a:ext uri="{0D108BD9-81ED-4DB2-BD59-A6C34878D82A}">
                    <a16:rowId xmlns:a16="http://schemas.microsoft.com/office/drawing/2014/main" val="2203109698"/>
                  </a:ext>
                </a:extLst>
              </a:tr>
              <a:tr h="370840">
                <a:tc>
                  <a:txBody>
                    <a:bodyPr/>
                    <a:lstStyle/>
                    <a:p>
                      <a:r>
                        <a:rPr lang="fr-BE" dirty="0"/>
                        <a:t>AND</a:t>
                      </a:r>
                    </a:p>
                  </a:txBody>
                  <a:tcPr marL="82952" marR="82952"/>
                </a:tc>
                <a:tc>
                  <a:txBody>
                    <a:bodyPr/>
                    <a:lstStyle/>
                    <a:p>
                      <a:r>
                        <a:rPr lang="fr-BE" dirty="0"/>
                        <a:t>&amp;&amp;</a:t>
                      </a:r>
                    </a:p>
                  </a:txBody>
                  <a:tcPr marL="82952" marR="82952"/>
                </a:tc>
                <a:extLst>
                  <a:ext uri="{0D108BD9-81ED-4DB2-BD59-A6C34878D82A}">
                    <a16:rowId xmlns:a16="http://schemas.microsoft.com/office/drawing/2014/main" val="3372730133"/>
                  </a:ext>
                </a:extLst>
              </a:tr>
              <a:tr h="370840">
                <a:tc>
                  <a:txBody>
                    <a:bodyPr/>
                    <a:lstStyle/>
                    <a:p>
                      <a:r>
                        <a:rPr lang="fr-BE" dirty="0"/>
                        <a:t>OR</a:t>
                      </a:r>
                    </a:p>
                  </a:txBody>
                  <a:tcPr marL="82952" marR="82952"/>
                </a:tc>
                <a:tc>
                  <a:txBody>
                    <a:bodyPr/>
                    <a:lstStyle/>
                    <a:p>
                      <a:r>
                        <a:rPr lang="fr-BE" dirty="0"/>
                        <a:t>||</a:t>
                      </a:r>
                    </a:p>
                  </a:txBody>
                  <a:tcPr marL="82952" marR="82952"/>
                </a:tc>
                <a:extLst>
                  <a:ext uri="{0D108BD9-81ED-4DB2-BD59-A6C34878D82A}">
                    <a16:rowId xmlns:a16="http://schemas.microsoft.com/office/drawing/2014/main" val="3301374206"/>
                  </a:ext>
                </a:extLst>
              </a:tr>
              <a:tr h="370840">
                <a:tc>
                  <a:txBody>
                    <a:bodyPr/>
                    <a:lstStyle/>
                    <a:p>
                      <a:r>
                        <a:rPr lang="fr-BE" dirty="0"/>
                        <a:t>NOT</a:t>
                      </a:r>
                    </a:p>
                  </a:txBody>
                  <a:tcPr marL="82952" marR="82952"/>
                </a:tc>
                <a:tc>
                  <a:txBody>
                    <a:bodyPr/>
                    <a:lstStyle/>
                    <a:p>
                      <a:r>
                        <a:rPr lang="fr-BE" dirty="0"/>
                        <a:t>!</a:t>
                      </a:r>
                    </a:p>
                  </a:txBody>
                  <a:tcPr marL="82952" marR="82952"/>
                </a:tc>
                <a:extLst>
                  <a:ext uri="{0D108BD9-81ED-4DB2-BD59-A6C34878D82A}">
                    <a16:rowId xmlns:a16="http://schemas.microsoft.com/office/drawing/2014/main" val="4290830397"/>
                  </a:ext>
                </a:extLst>
              </a:tr>
            </a:tbl>
          </a:graphicData>
        </a:graphic>
      </p:graphicFrame>
    </p:spTree>
    <p:extLst>
      <p:ext uri="{BB962C8B-B14F-4D97-AF65-F5344CB8AC3E}">
        <p14:creationId xmlns:p14="http://schemas.microsoft.com/office/powerpoint/2010/main" val="1340857506"/>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282D9-3FB3-4917-A38F-C38CF0347F48}"/>
              </a:ext>
            </a:extLst>
          </p:cNvPr>
          <p:cNvSpPr>
            <a:spLocks noGrp="1"/>
          </p:cNvSpPr>
          <p:nvPr>
            <p:ph type="title"/>
          </p:nvPr>
        </p:nvSpPr>
        <p:spPr/>
        <p:txBody>
          <a:bodyPr/>
          <a:lstStyle/>
          <a:p>
            <a:r>
              <a:rPr lang="fr-BE" dirty="0"/>
              <a:t>Les conditions</a:t>
            </a:r>
          </a:p>
        </p:txBody>
      </p:sp>
      <p:sp>
        <p:nvSpPr>
          <p:cNvPr id="3" name="Espace réservé du contenu 2">
            <a:extLst>
              <a:ext uri="{FF2B5EF4-FFF2-40B4-BE49-F238E27FC236}">
                <a16:creationId xmlns:a16="http://schemas.microsoft.com/office/drawing/2014/main" id="{355653D4-52FD-4CF5-A37C-A6B8A5A60763}"/>
              </a:ext>
            </a:extLst>
          </p:cNvPr>
          <p:cNvSpPr>
            <a:spLocks noGrp="1"/>
          </p:cNvSpPr>
          <p:nvPr>
            <p:ph idx="1"/>
          </p:nvPr>
        </p:nvSpPr>
        <p:spPr>
          <a:solidFill>
            <a:schemeClr val="bg2">
              <a:lumMod val="10000"/>
            </a:schemeClr>
          </a:solidFill>
        </p:spPr>
        <p:txBody>
          <a:bodyPr>
            <a:normAutofit fontScale="55000" lnSpcReduction="20000"/>
          </a:bodyPr>
          <a:lstStyle/>
          <a:p>
            <a:pPr marL="0" indent="0">
              <a:buNone/>
            </a:pPr>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endParaRPr lang="fr-BE" dirty="0">
              <a:solidFill>
                <a:srgbClr val="D4D4D4"/>
              </a:solidFill>
              <a:latin typeface="Consolas" panose="020B0609020204030204" pitchFamily="49" charset="0"/>
            </a:endParaRP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temperature</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30</a:t>
            </a:r>
            <a:r>
              <a:rPr lang="fr-BE" dirty="0">
                <a:solidFill>
                  <a:srgbClr val="D4D4D4"/>
                </a:solidFill>
                <a:latin typeface="Consolas" panose="020B0609020204030204" pitchFamily="49" charset="0"/>
              </a:rPr>
              <a:t>;</a:t>
            </a:r>
          </a:p>
          <a:p>
            <a:pPr marL="0" indent="0">
              <a:buNone/>
            </a:pPr>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a:solidFill>
                  <a:srgbClr val="C586C0"/>
                </a:solidFill>
                <a:latin typeface="Consolas" panose="020B0609020204030204" pitchFamily="49" charset="0"/>
              </a:rPr>
              <a:t>if</a:t>
            </a:r>
            <a:r>
              <a:rPr lang="fr-BE" dirty="0">
                <a:solidFill>
                  <a:srgbClr val="D4D4D4"/>
                </a:solidFill>
                <a:latin typeface="Consolas" panose="020B0609020204030204" pitchFamily="49" charset="0"/>
              </a:rPr>
              <a:t>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temperature</a:t>
            </a:r>
            <a:r>
              <a:rPr lang="fr-BE" dirty="0">
                <a:solidFill>
                  <a:srgbClr val="D4D4D4"/>
                </a:solidFill>
                <a:latin typeface="Consolas" panose="020B0609020204030204" pitchFamily="49" charset="0"/>
              </a:rPr>
              <a:t> &gt;= </a:t>
            </a:r>
            <a:r>
              <a:rPr lang="fr-BE" dirty="0">
                <a:solidFill>
                  <a:srgbClr val="B5CEA8"/>
                </a:solidFill>
                <a:latin typeface="Consolas" panose="020B0609020204030204" pitchFamily="49" charset="0"/>
              </a:rPr>
              <a:t>0</a:t>
            </a:r>
            <a:r>
              <a:rPr lang="fr-BE" dirty="0">
                <a:solidFill>
                  <a:srgbClr val="D4D4D4"/>
                </a:solidFill>
                <a:latin typeface="Consolas" panose="020B0609020204030204" pitchFamily="49" charset="0"/>
              </a:rPr>
              <a:t> &amp;&amp;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temperature</a:t>
            </a:r>
            <a:r>
              <a:rPr lang="fr-BE" dirty="0">
                <a:solidFill>
                  <a:srgbClr val="D4D4D4"/>
                </a:solidFill>
                <a:latin typeface="Consolas" panose="020B0609020204030204" pitchFamily="49" charset="0"/>
              </a:rPr>
              <a:t> &lt;= </a:t>
            </a:r>
            <a:r>
              <a:rPr lang="fr-BE" dirty="0">
                <a:solidFill>
                  <a:srgbClr val="B5CEA8"/>
                </a:solidFill>
                <a:latin typeface="Consolas" panose="020B0609020204030204" pitchFamily="49" charset="0"/>
              </a:rPr>
              <a:t>100</a:t>
            </a:r>
            <a:r>
              <a:rPr lang="fr-BE" dirty="0">
                <a:solidFill>
                  <a:srgbClr val="D4D4D4"/>
                </a:solidFill>
                <a:latin typeface="Consolas" panose="020B0609020204030204" pitchFamily="49" charset="0"/>
              </a:rPr>
              <a:t>) {</a:t>
            </a:r>
          </a:p>
          <a:p>
            <a:pPr marL="0" indent="0">
              <a:buNone/>
            </a:pPr>
            <a:r>
              <a:rPr lang="fr-BE" dirty="0">
                <a:solidFill>
                  <a:srgbClr val="DCDCAA"/>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'Liquide’</a:t>
            </a:r>
            <a:r>
              <a:rPr lang="fr-BE" dirty="0">
                <a:solidFill>
                  <a:srgbClr val="D4D4D4"/>
                </a:solidFill>
                <a:latin typeface="Consolas" panose="020B0609020204030204" pitchFamily="49" charset="0"/>
              </a:rPr>
              <a:t>;</a:t>
            </a:r>
          </a:p>
          <a:p>
            <a:pPr marL="0" indent="0">
              <a:buNone/>
            </a:pPr>
            <a:r>
              <a:rPr lang="fr-BE" dirty="0">
                <a:solidFill>
                  <a:srgbClr val="D4D4D4"/>
                </a:solidFill>
                <a:latin typeface="Consolas" panose="020B0609020204030204" pitchFamily="49" charset="0"/>
              </a:rPr>
              <a:t>	}</a:t>
            </a:r>
          </a:p>
          <a:p>
            <a:pPr marL="0" indent="0">
              <a:buNone/>
            </a:pPr>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solid</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temperature</a:t>
            </a:r>
            <a:r>
              <a:rPr lang="fr-BE" dirty="0">
                <a:solidFill>
                  <a:srgbClr val="D4D4D4"/>
                </a:solidFill>
                <a:latin typeface="Consolas" panose="020B0609020204030204" pitchFamily="49" charset="0"/>
              </a:rPr>
              <a:t> &lt; </a:t>
            </a:r>
            <a:r>
              <a:rPr lang="fr-BE" dirty="0">
                <a:solidFill>
                  <a:srgbClr val="B5CEA8"/>
                </a:solidFill>
                <a:latin typeface="Consolas" panose="020B0609020204030204" pitchFamily="49" charset="0"/>
              </a:rPr>
              <a:t>0</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gaseous</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temperature</a:t>
            </a:r>
            <a:r>
              <a:rPr lang="fr-BE" dirty="0">
                <a:solidFill>
                  <a:srgbClr val="D4D4D4"/>
                </a:solidFill>
                <a:latin typeface="Consolas" panose="020B0609020204030204" pitchFamily="49" charset="0"/>
              </a:rPr>
              <a:t> &gt; </a:t>
            </a:r>
            <a:r>
              <a:rPr lang="fr-BE" dirty="0">
                <a:solidFill>
                  <a:srgbClr val="B5CEA8"/>
                </a:solidFill>
                <a:latin typeface="Consolas" panose="020B0609020204030204" pitchFamily="49" charset="0"/>
              </a:rPr>
              <a:t>100</a:t>
            </a:r>
            <a:r>
              <a:rPr lang="fr-BE" dirty="0">
                <a:solidFill>
                  <a:srgbClr val="D4D4D4"/>
                </a:solidFill>
                <a:latin typeface="Consolas" panose="020B0609020204030204" pitchFamily="49" charset="0"/>
              </a:rPr>
              <a:t>;</a:t>
            </a:r>
          </a:p>
          <a:p>
            <a:pPr marL="0" indent="0">
              <a:buNone/>
            </a:pPr>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a:solidFill>
                  <a:srgbClr val="C586C0"/>
                </a:solidFill>
                <a:latin typeface="Consolas" panose="020B0609020204030204" pitchFamily="49" charset="0"/>
              </a:rPr>
              <a:t>if</a:t>
            </a:r>
            <a:r>
              <a:rPr lang="fr-BE" dirty="0">
                <a:solidFill>
                  <a:srgbClr val="D4D4D4"/>
                </a:solidFill>
                <a:latin typeface="Consolas" panose="020B0609020204030204" pitchFamily="49" charset="0"/>
              </a:rPr>
              <a:t>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solid</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gaseous</a:t>
            </a:r>
            <a:r>
              <a:rPr lang="fr-BE" dirty="0">
                <a:solidFill>
                  <a:srgbClr val="D4D4D4"/>
                </a:solidFill>
                <a:latin typeface="Consolas" panose="020B0609020204030204" pitchFamily="49" charset="0"/>
              </a:rPr>
              <a:t>) {</a:t>
            </a:r>
          </a:p>
          <a:p>
            <a:pPr marL="0" indent="0">
              <a:buNone/>
            </a:pPr>
            <a:r>
              <a:rPr lang="fr-BE" dirty="0">
                <a:solidFill>
                  <a:srgbClr val="DCDCAA"/>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'Solide ou gazeux’</a:t>
            </a:r>
            <a:r>
              <a:rPr lang="fr-BE" dirty="0">
                <a:solidFill>
                  <a:srgbClr val="D4D4D4"/>
                </a:solidFill>
                <a:latin typeface="Consolas" panose="020B0609020204030204" pitchFamily="49" charset="0"/>
              </a:rPr>
              <a:t>;</a:t>
            </a:r>
          </a:p>
          <a:p>
            <a:pPr marL="0" indent="0">
              <a:buNone/>
            </a:pPr>
            <a:r>
              <a:rPr lang="fr-BE" dirty="0">
                <a:solidFill>
                  <a:srgbClr val="D4D4D4"/>
                </a:solidFill>
                <a:latin typeface="Consolas" panose="020B0609020204030204" pitchFamily="49" charset="0"/>
              </a:rPr>
              <a:t>	}</a:t>
            </a:r>
          </a:p>
          <a:p>
            <a:pPr marL="0" indent="0">
              <a:buNone/>
            </a:pPr>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endParaRPr lang="fr-BE"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378087272"/>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EBE4FA-A45E-45CF-A022-8503FDB284E9}"/>
              </a:ext>
            </a:extLst>
          </p:cNvPr>
          <p:cNvSpPr>
            <a:spLocks noGrp="1"/>
          </p:cNvSpPr>
          <p:nvPr>
            <p:ph type="title"/>
          </p:nvPr>
        </p:nvSpPr>
        <p:spPr/>
        <p:txBody>
          <a:bodyPr/>
          <a:lstStyle/>
          <a:p>
            <a:r>
              <a:rPr lang="fr-BE" dirty="0"/>
              <a:t>Les boucles</a:t>
            </a:r>
          </a:p>
        </p:txBody>
      </p:sp>
      <p:sp>
        <p:nvSpPr>
          <p:cNvPr id="3" name="Espace réservé du contenu 2">
            <a:extLst>
              <a:ext uri="{FF2B5EF4-FFF2-40B4-BE49-F238E27FC236}">
                <a16:creationId xmlns:a16="http://schemas.microsoft.com/office/drawing/2014/main" id="{B0ABCC67-B46D-48F9-AAD7-A06F4A6E5196}"/>
              </a:ext>
            </a:extLst>
          </p:cNvPr>
          <p:cNvSpPr>
            <a:spLocks noGrp="1"/>
          </p:cNvSpPr>
          <p:nvPr>
            <p:ph idx="1"/>
          </p:nvPr>
        </p:nvSpPr>
        <p:spPr/>
        <p:txBody>
          <a:bodyPr/>
          <a:lstStyle/>
          <a:p>
            <a:r>
              <a:rPr lang="fr-BE" dirty="0"/>
              <a:t>Répéter des instructions</a:t>
            </a:r>
          </a:p>
          <a:p>
            <a:r>
              <a:rPr lang="fr-BE" dirty="0"/>
              <a:t>3 types de boucles :</a:t>
            </a:r>
          </a:p>
          <a:p>
            <a:pPr lvl="1"/>
            <a:r>
              <a:rPr lang="fr-BE" dirty="0" err="1"/>
              <a:t>While</a:t>
            </a:r>
            <a:r>
              <a:rPr lang="fr-BE" dirty="0"/>
              <a:t> (nombre d’itérations inconnues)</a:t>
            </a:r>
          </a:p>
          <a:p>
            <a:pPr lvl="1"/>
            <a:r>
              <a:rPr lang="fr-BE" dirty="0"/>
              <a:t>For (nombre d’itérations connues)</a:t>
            </a:r>
          </a:p>
          <a:p>
            <a:pPr lvl="1"/>
            <a:r>
              <a:rPr lang="fr-BE" dirty="0" err="1"/>
              <a:t>Foreach</a:t>
            </a:r>
            <a:r>
              <a:rPr lang="fr-BE" dirty="0"/>
              <a:t> (parcours de tableaux)</a:t>
            </a:r>
          </a:p>
        </p:txBody>
      </p:sp>
    </p:spTree>
    <p:extLst>
      <p:ext uri="{BB962C8B-B14F-4D97-AF65-F5344CB8AC3E}">
        <p14:creationId xmlns:p14="http://schemas.microsoft.com/office/powerpoint/2010/main" val="3567319981"/>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EBE4FA-A45E-45CF-A022-8503FDB284E9}"/>
              </a:ext>
            </a:extLst>
          </p:cNvPr>
          <p:cNvSpPr>
            <a:spLocks noGrp="1"/>
          </p:cNvSpPr>
          <p:nvPr>
            <p:ph type="title"/>
          </p:nvPr>
        </p:nvSpPr>
        <p:spPr/>
        <p:txBody>
          <a:bodyPr/>
          <a:lstStyle/>
          <a:p>
            <a:r>
              <a:rPr lang="fr-BE" dirty="0"/>
              <a:t>Les boucles</a:t>
            </a:r>
          </a:p>
        </p:txBody>
      </p:sp>
      <p:sp>
        <p:nvSpPr>
          <p:cNvPr id="3" name="Espace réservé du contenu 2">
            <a:extLst>
              <a:ext uri="{FF2B5EF4-FFF2-40B4-BE49-F238E27FC236}">
                <a16:creationId xmlns:a16="http://schemas.microsoft.com/office/drawing/2014/main" id="{B0ABCC67-B46D-48F9-AAD7-A06F4A6E5196}"/>
              </a:ext>
            </a:extLst>
          </p:cNvPr>
          <p:cNvSpPr>
            <a:spLocks noGrp="1"/>
          </p:cNvSpPr>
          <p:nvPr>
            <p:ph idx="1"/>
          </p:nvPr>
        </p:nvSpPr>
        <p:spPr>
          <a:solidFill>
            <a:schemeClr val="bg2">
              <a:lumMod val="10000"/>
            </a:schemeClr>
          </a:solidFill>
        </p:spPr>
        <p:txBody>
          <a:bodyPr>
            <a:normAutofit fontScale="62500" lnSpcReduction="20000"/>
          </a:bodyPr>
          <a:lstStyle/>
          <a:p>
            <a:pPr marL="0" indent="0">
              <a:buNone/>
            </a:pPr>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endParaRPr lang="fr-BE" dirty="0">
              <a:solidFill>
                <a:srgbClr val="D4D4D4"/>
              </a:solidFill>
              <a:latin typeface="Consolas" panose="020B0609020204030204" pitchFamily="49" charset="0"/>
            </a:endParaRP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limit</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100</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$nb</a:t>
            </a:r>
            <a:r>
              <a:rPr lang="fr-BE" dirty="0">
                <a:solidFill>
                  <a:srgbClr val="D4D4D4"/>
                </a:solidFill>
                <a:latin typeface="Consolas" panose="020B0609020204030204" pitchFamily="49" charset="0"/>
              </a:rPr>
              <a:t> = </a:t>
            </a:r>
            <a:r>
              <a:rPr lang="fr-BE" dirty="0">
                <a:solidFill>
                  <a:srgbClr val="B5CEA8"/>
                </a:solidFill>
                <a:latin typeface="Consolas" panose="020B0609020204030204" pitchFamily="49" charset="0"/>
              </a:rPr>
              <a:t>1</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result</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$nb</a:t>
            </a:r>
            <a:r>
              <a:rPr lang="fr-BE" dirty="0">
                <a:solidFill>
                  <a:srgbClr val="D4D4D4"/>
                </a:solidFill>
                <a:latin typeface="Consolas" panose="020B0609020204030204" pitchFamily="49" charset="0"/>
              </a:rPr>
              <a:t>;</a:t>
            </a:r>
          </a:p>
          <a:p>
            <a:pPr marL="0" indent="0">
              <a:buNone/>
            </a:pPr>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err="1">
                <a:solidFill>
                  <a:srgbClr val="C586C0"/>
                </a:solidFill>
                <a:latin typeface="Consolas" panose="020B0609020204030204" pitchFamily="49" charset="0"/>
              </a:rPr>
              <a:t>while</a:t>
            </a:r>
            <a:r>
              <a:rPr lang="fr-BE" dirty="0">
                <a:solidFill>
                  <a:srgbClr val="D4D4D4"/>
                </a:solidFill>
                <a:latin typeface="Consolas" panose="020B0609020204030204" pitchFamily="49" charset="0"/>
              </a:rPr>
              <a:t>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result</a:t>
            </a:r>
            <a:r>
              <a:rPr lang="fr-BE" dirty="0">
                <a:solidFill>
                  <a:srgbClr val="D4D4D4"/>
                </a:solidFill>
                <a:latin typeface="Consolas" panose="020B0609020204030204" pitchFamily="49" charset="0"/>
              </a:rPr>
              <a:t> &lt;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limit</a:t>
            </a:r>
            <a:r>
              <a:rPr lang="fr-BE" dirty="0">
                <a:solidFill>
                  <a:srgbClr val="D4D4D4"/>
                </a:solidFill>
                <a:latin typeface="Consolas" panose="020B0609020204030204" pitchFamily="49" charset="0"/>
              </a:rPr>
              <a:t>) {</a:t>
            </a:r>
          </a:p>
          <a:p>
            <a:pPr marL="0" indent="0">
              <a:buNone/>
            </a:pPr>
            <a:r>
              <a:rPr lang="fr-BE" dirty="0">
                <a:solidFill>
                  <a:srgbClr val="6A9955"/>
                </a:solidFill>
                <a:latin typeface="Consolas" panose="020B0609020204030204" pitchFamily="49" charset="0"/>
              </a:rPr>
              <a:t>		// $nb = $nb + 1;</a:t>
            </a:r>
            <a:endParaRPr lang="fr-BE" dirty="0">
              <a:solidFill>
                <a:srgbClr val="D4D4D4"/>
              </a:solidFill>
              <a:latin typeface="Consolas" panose="020B0609020204030204" pitchFamily="49" charset="0"/>
            </a:endParaRPr>
          </a:p>
          <a:p>
            <a:pPr marL="0" indent="0">
              <a:buNone/>
            </a:pPr>
            <a:r>
              <a:rPr lang="fr-BE" dirty="0">
                <a:solidFill>
                  <a:srgbClr val="9CDCFE"/>
                </a:solidFill>
                <a:latin typeface="Consolas" panose="020B0609020204030204" pitchFamily="49" charset="0"/>
              </a:rPr>
              <a:t>		$nb</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result</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result</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$nb</a:t>
            </a:r>
            <a:r>
              <a:rPr lang="fr-BE" dirty="0">
                <a:solidFill>
                  <a:srgbClr val="D4D4D4"/>
                </a:solidFill>
                <a:latin typeface="Consolas" panose="020B0609020204030204" pitchFamily="49" charset="0"/>
              </a:rPr>
              <a:t>;</a:t>
            </a:r>
          </a:p>
          <a:p>
            <a:pPr marL="0" indent="0">
              <a:buNone/>
            </a:pPr>
            <a:r>
              <a:rPr lang="fr-BE" dirty="0">
                <a:solidFill>
                  <a:srgbClr val="D4D4D4"/>
                </a:solidFill>
                <a:latin typeface="Consolas" panose="020B0609020204030204" pitchFamily="49" charset="0"/>
              </a:rPr>
              <a:t>	}</a:t>
            </a:r>
          </a:p>
          <a:p>
            <a:pPr marL="0" indent="0">
              <a:buNone/>
            </a:pPr>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"Il faut additionner les nombres de 1 à </a:t>
            </a:r>
            <a:r>
              <a:rPr lang="fr-BE" dirty="0">
                <a:solidFill>
                  <a:srgbClr val="9CDCFE"/>
                </a:solidFill>
                <a:latin typeface="Consolas" panose="020B0609020204030204" pitchFamily="49" charset="0"/>
              </a:rPr>
              <a:t>$nb</a:t>
            </a:r>
            <a:r>
              <a:rPr lang="fr-BE" dirty="0">
                <a:solidFill>
                  <a:srgbClr val="CE9178"/>
                </a:solidFill>
                <a:latin typeface="Consolas" panose="020B0609020204030204" pitchFamily="49" charset="0"/>
              </a:rPr>
              <a:t> pour dépasser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limit</a:t>
            </a:r>
            <a:r>
              <a:rPr lang="fr-BE" dirty="0">
                <a:solidFill>
                  <a:srgbClr val="CE9178"/>
                </a:solidFill>
                <a:latin typeface="Consolas" panose="020B0609020204030204" pitchFamily="49" charset="0"/>
              </a:rPr>
              <a:t>"</a:t>
            </a:r>
            <a:r>
              <a:rPr lang="fr-BE" dirty="0">
                <a:solidFill>
                  <a:srgbClr val="D4D4D4"/>
                </a:solidFill>
                <a:latin typeface="Consolas" panose="020B0609020204030204" pitchFamily="49" charset="0"/>
              </a:rPr>
              <a:t>;</a:t>
            </a:r>
          </a:p>
          <a:p>
            <a:pPr marL="0" indent="0">
              <a:buNone/>
            </a:pPr>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810289384"/>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211D5E-0B6F-40B6-8955-A4B47715C0D1}"/>
              </a:ext>
            </a:extLst>
          </p:cNvPr>
          <p:cNvSpPr>
            <a:spLocks noGrp="1"/>
          </p:cNvSpPr>
          <p:nvPr>
            <p:ph type="title"/>
          </p:nvPr>
        </p:nvSpPr>
        <p:spPr/>
        <p:txBody>
          <a:bodyPr/>
          <a:lstStyle/>
          <a:p>
            <a:r>
              <a:rPr lang="fr-BE" dirty="0"/>
              <a:t>Les boucles</a:t>
            </a:r>
          </a:p>
        </p:txBody>
      </p:sp>
      <p:sp>
        <p:nvSpPr>
          <p:cNvPr id="3" name="Espace réservé du contenu 2">
            <a:extLst>
              <a:ext uri="{FF2B5EF4-FFF2-40B4-BE49-F238E27FC236}">
                <a16:creationId xmlns:a16="http://schemas.microsoft.com/office/drawing/2014/main" id="{48FA64D1-62A8-4C17-B0AD-332D0035BD91}"/>
              </a:ext>
            </a:extLst>
          </p:cNvPr>
          <p:cNvSpPr>
            <a:spLocks noGrp="1"/>
          </p:cNvSpPr>
          <p:nvPr>
            <p:ph idx="1"/>
          </p:nvPr>
        </p:nvSpPr>
        <p:spPr>
          <a:solidFill>
            <a:schemeClr val="bg2">
              <a:lumMod val="10000"/>
            </a:schemeClr>
          </a:solidFill>
        </p:spPr>
        <p:txBody>
          <a:bodyPr>
            <a:normAutofit/>
          </a:bodyPr>
          <a:lstStyle/>
          <a:p>
            <a:pPr marL="0" indent="0">
              <a:buNone/>
            </a:pPr>
            <a:r>
              <a:rPr lang="fr-BE" sz="1600" dirty="0">
                <a:solidFill>
                  <a:srgbClr val="569CD6"/>
                </a:solidFill>
                <a:latin typeface="Consolas" panose="020B0609020204030204" pitchFamily="49" charset="0"/>
              </a:rPr>
              <a:t>&lt;?</a:t>
            </a:r>
            <a:r>
              <a:rPr lang="fr-BE" sz="1600" dirty="0" err="1">
                <a:solidFill>
                  <a:srgbClr val="569CD6"/>
                </a:solidFill>
                <a:latin typeface="Consolas" panose="020B0609020204030204" pitchFamily="49" charset="0"/>
              </a:rPr>
              <a:t>php</a:t>
            </a:r>
            <a:endParaRPr lang="fr-BE" sz="1600" dirty="0">
              <a:solidFill>
                <a:srgbClr val="D4D4D4"/>
              </a:solidFill>
              <a:latin typeface="Consolas" panose="020B0609020204030204" pitchFamily="49" charset="0"/>
            </a:endParaRPr>
          </a:p>
          <a:p>
            <a:pPr marL="0" indent="0">
              <a:buNone/>
            </a:pPr>
            <a:r>
              <a:rPr lang="fr-BE" sz="1600" dirty="0">
                <a:solidFill>
                  <a:srgbClr val="DCDCAA"/>
                </a:solidFill>
                <a:latin typeface="Consolas" panose="020B0609020204030204" pitchFamily="49" charset="0"/>
              </a:rPr>
              <a:t>	</a:t>
            </a:r>
            <a:r>
              <a:rPr lang="fr-BE" sz="1600" dirty="0" err="1">
                <a:solidFill>
                  <a:srgbClr val="DCDCAA"/>
                </a:solidFill>
                <a:latin typeface="Consolas" panose="020B0609020204030204" pitchFamily="49" charset="0"/>
              </a:rPr>
              <a:t>echo</a:t>
            </a:r>
            <a:r>
              <a:rPr lang="fr-BE" sz="1600" dirty="0">
                <a:solidFill>
                  <a:srgbClr val="D4D4D4"/>
                </a:solidFill>
                <a:latin typeface="Consolas" panose="020B0609020204030204" pitchFamily="49" charset="0"/>
              </a:rPr>
              <a:t> </a:t>
            </a:r>
            <a:r>
              <a:rPr lang="fr-BE" sz="1600" dirty="0">
                <a:solidFill>
                  <a:srgbClr val="CE9178"/>
                </a:solidFill>
                <a:latin typeface="Consolas" panose="020B0609020204030204" pitchFamily="49" charset="0"/>
              </a:rPr>
              <a:t>'&lt;</a:t>
            </a:r>
            <a:r>
              <a:rPr lang="fr-BE" sz="1600" dirty="0" err="1">
                <a:solidFill>
                  <a:srgbClr val="CE9178"/>
                </a:solidFill>
                <a:latin typeface="Consolas" panose="020B0609020204030204" pitchFamily="49" charset="0"/>
              </a:rPr>
              <a:t>nav</a:t>
            </a:r>
            <a:r>
              <a:rPr lang="fr-BE" sz="1600" dirty="0">
                <a:solidFill>
                  <a:srgbClr val="CE9178"/>
                </a:solidFill>
                <a:latin typeface="Consolas" panose="020B0609020204030204" pitchFamily="49" charset="0"/>
              </a:rPr>
              <a:t>&gt;&lt;</a:t>
            </a:r>
            <a:r>
              <a:rPr lang="fr-BE" sz="1600" dirty="0" err="1">
                <a:solidFill>
                  <a:srgbClr val="CE9178"/>
                </a:solidFill>
                <a:latin typeface="Consolas" panose="020B0609020204030204" pitchFamily="49" charset="0"/>
              </a:rPr>
              <a:t>ul</a:t>
            </a:r>
            <a:r>
              <a:rPr lang="fr-BE" sz="1600" dirty="0">
                <a:solidFill>
                  <a:srgbClr val="CE9178"/>
                </a:solidFill>
                <a:latin typeface="Consolas" panose="020B0609020204030204" pitchFamily="49" charset="0"/>
              </a:rPr>
              <a:t>&gt;’</a:t>
            </a:r>
            <a:r>
              <a:rPr lang="fr-BE" sz="1600" dirty="0">
                <a:solidFill>
                  <a:srgbClr val="D4D4D4"/>
                </a:solidFill>
                <a:latin typeface="Consolas" panose="020B0609020204030204" pitchFamily="49" charset="0"/>
              </a:rPr>
              <a:t>;</a:t>
            </a:r>
          </a:p>
          <a:p>
            <a:pPr marL="0" indent="0">
              <a:buNone/>
            </a:pPr>
            <a:endParaRPr lang="fr-BE" sz="1600" dirty="0">
              <a:solidFill>
                <a:srgbClr val="D4D4D4"/>
              </a:solidFill>
              <a:latin typeface="Consolas" panose="020B0609020204030204" pitchFamily="49" charset="0"/>
            </a:endParaRPr>
          </a:p>
          <a:p>
            <a:pPr marL="0" indent="0">
              <a:buNone/>
            </a:pPr>
            <a:r>
              <a:rPr lang="fr-BE" sz="1600" dirty="0">
                <a:solidFill>
                  <a:srgbClr val="C586C0"/>
                </a:solidFill>
                <a:latin typeface="Consolas" panose="020B0609020204030204" pitchFamily="49" charset="0"/>
              </a:rPr>
              <a:t>	for</a:t>
            </a:r>
            <a:r>
              <a:rPr lang="fr-BE" sz="1600" dirty="0">
                <a:solidFill>
                  <a:srgbClr val="D4D4D4"/>
                </a:solidFill>
                <a:latin typeface="Consolas" panose="020B0609020204030204" pitchFamily="49" charset="0"/>
              </a:rPr>
              <a:t> (</a:t>
            </a:r>
            <a:r>
              <a:rPr lang="fr-BE" sz="1600" dirty="0">
                <a:solidFill>
                  <a:srgbClr val="9CDCFE"/>
                </a:solidFill>
                <a:latin typeface="Consolas" panose="020B0609020204030204" pitchFamily="49" charset="0"/>
              </a:rPr>
              <a:t>$</a:t>
            </a:r>
            <a:r>
              <a:rPr lang="fr-BE" sz="1600" dirty="0" err="1">
                <a:solidFill>
                  <a:srgbClr val="9CDCFE"/>
                </a:solidFill>
                <a:latin typeface="Consolas" panose="020B0609020204030204" pitchFamily="49" charset="0"/>
              </a:rPr>
              <a:t>chapter</a:t>
            </a:r>
            <a:r>
              <a:rPr lang="fr-BE" sz="1600" dirty="0">
                <a:solidFill>
                  <a:srgbClr val="D4D4D4"/>
                </a:solidFill>
                <a:latin typeface="Consolas" panose="020B0609020204030204" pitchFamily="49" charset="0"/>
              </a:rPr>
              <a:t> = </a:t>
            </a:r>
            <a:r>
              <a:rPr lang="fr-BE" sz="1600" dirty="0">
                <a:solidFill>
                  <a:srgbClr val="B5CEA8"/>
                </a:solidFill>
                <a:latin typeface="Consolas" panose="020B0609020204030204" pitchFamily="49" charset="0"/>
              </a:rPr>
              <a:t>1</a:t>
            </a:r>
            <a:r>
              <a:rPr lang="fr-BE" sz="1600" dirty="0">
                <a:solidFill>
                  <a:srgbClr val="D4D4D4"/>
                </a:solidFill>
                <a:latin typeface="Consolas" panose="020B0609020204030204" pitchFamily="49" charset="0"/>
              </a:rPr>
              <a:t>; </a:t>
            </a:r>
            <a:r>
              <a:rPr lang="fr-BE" sz="1600" dirty="0">
                <a:solidFill>
                  <a:srgbClr val="9CDCFE"/>
                </a:solidFill>
                <a:latin typeface="Consolas" panose="020B0609020204030204" pitchFamily="49" charset="0"/>
              </a:rPr>
              <a:t>$</a:t>
            </a:r>
            <a:r>
              <a:rPr lang="fr-BE" sz="1600" dirty="0" err="1">
                <a:solidFill>
                  <a:srgbClr val="9CDCFE"/>
                </a:solidFill>
                <a:latin typeface="Consolas" panose="020B0609020204030204" pitchFamily="49" charset="0"/>
              </a:rPr>
              <a:t>chapter</a:t>
            </a:r>
            <a:r>
              <a:rPr lang="fr-BE" sz="1600" dirty="0">
                <a:solidFill>
                  <a:srgbClr val="D4D4D4"/>
                </a:solidFill>
                <a:latin typeface="Consolas" panose="020B0609020204030204" pitchFamily="49" charset="0"/>
              </a:rPr>
              <a:t> &lt;= </a:t>
            </a:r>
            <a:r>
              <a:rPr lang="fr-BE" sz="1600" dirty="0">
                <a:solidFill>
                  <a:srgbClr val="B5CEA8"/>
                </a:solidFill>
                <a:latin typeface="Consolas" panose="020B0609020204030204" pitchFamily="49" charset="0"/>
              </a:rPr>
              <a:t>5</a:t>
            </a:r>
            <a:r>
              <a:rPr lang="fr-BE" sz="1600" dirty="0">
                <a:solidFill>
                  <a:srgbClr val="D4D4D4"/>
                </a:solidFill>
                <a:latin typeface="Consolas" panose="020B0609020204030204" pitchFamily="49" charset="0"/>
              </a:rPr>
              <a:t>; </a:t>
            </a:r>
            <a:r>
              <a:rPr lang="fr-BE" sz="1600" dirty="0">
                <a:solidFill>
                  <a:srgbClr val="9CDCFE"/>
                </a:solidFill>
                <a:latin typeface="Consolas" panose="020B0609020204030204" pitchFamily="49" charset="0"/>
              </a:rPr>
              <a:t>$</a:t>
            </a:r>
            <a:r>
              <a:rPr lang="fr-BE" sz="1600" dirty="0" err="1">
                <a:solidFill>
                  <a:srgbClr val="9CDCFE"/>
                </a:solidFill>
                <a:latin typeface="Consolas" panose="020B0609020204030204" pitchFamily="49" charset="0"/>
              </a:rPr>
              <a:t>chapter</a:t>
            </a:r>
            <a:r>
              <a:rPr lang="fr-BE" sz="1600" dirty="0">
                <a:solidFill>
                  <a:srgbClr val="D4D4D4"/>
                </a:solidFill>
                <a:latin typeface="Consolas" panose="020B0609020204030204" pitchFamily="49" charset="0"/>
              </a:rPr>
              <a:t>++) {</a:t>
            </a:r>
          </a:p>
          <a:p>
            <a:pPr marL="0" indent="0">
              <a:buNone/>
            </a:pPr>
            <a:r>
              <a:rPr lang="fr-BE" sz="1600" dirty="0">
                <a:solidFill>
                  <a:srgbClr val="DCDCAA"/>
                </a:solidFill>
                <a:latin typeface="Consolas" panose="020B0609020204030204" pitchFamily="49" charset="0"/>
              </a:rPr>
              <a:t>		</a:t>
            </a:r>
            <a:r>
              <a:rPr lang="fr-BE" sz="1600" dirty="0" err="1">
                <a:solidFill>
                  <a:srgbClr val="DCDCAA"/>
                </a:solidFill>
                <a:latin typeface="Consolas" panose="020B0609020204030204" pitchFamily="49" charset="0"/>
              </a:rPr>
              <a:t>echo</a:t>
            </a:r>
            <a:r>
              <a:rPr lang="fr-BE" sz="1600" dirty="0">
                <a:solidFill>
                  <a:srgbClr val="D4D4D4"/>
                </a:solidFill>
                <a:latin typeface="Consolas" panose="020B0609020204030204" pitchFamily="49" charset="0"/>
              </a:rPr>
              <a:t> </a:t>
            </a:r>
            <a:r>
              <a:rPr lang="fr-BE" sz="1600" dirty="0">
                <a:solidFill>
                  <a:srgbClr val="CE9178"/>
                </a:solidFill>
                <a:latin typeface="Consolas" panose="020B0609020204030204" pitchFamily="49" charset="0"/>
              </a:rPr>
              <a:t>'&lt;li&gt;&lt;a href="#'</a:t>
            </a:r>
            <a:r>
              <a:rPr lang="fr-BE" sz="1600" dirty="0">
                <a:solidFill>
                  <a:srgbClr val="D4D4D4"/>
                </a:solidFill>
                <a:latin typeface="Consolas" panose="020B0609020204030204" pitchFamily="49" charset="0"/>
              </a:rPr>
              <a:t> . </a:t>
            </a:r>
            <a:r>
              <a:rPr lang="fr-BE" sz="1600" dirty="0">
                <a:solidFill>
                  <a:srgbClr val="9CDCFE"/>
                </a:solidFill>
                <a:latin typeface="Consolas" panose="020B0609020204030204" pitchFamily="49" charset="0"/>
              </a:rPr>
              <a:t>$</a:t>
            </a:r>
            <a:r>
              <a:rPr lang="fr-BE" sz="1600" dirty="0" err="1">
                <a:solidFill>
                  <a:srgbClr val="9CDCFE"/>
                </a:solidFill>
                <a:latin typeface="Consolas" panose="020B0609020204030204" pitchFamily="49" charset="0"/>
              </a:rPr>
              <a:t>chapter</a:t>
            </a:r>
            <a:r>
              <a:rPr lang="fr-BE" sz="1600" dirty="0">
                <a:solidFill>
                  <a:srgbClr val="D4D4D4"/>
                </a:solidFill>
                <a:latin typeface="Consolas" panose="020B0609020204030204" pitchFamily="49" charset="0"/>
              </a:rPr>
              <a:t> . </a:t>
            </a:r>
            <a:r>
              <a:rPr lang="fr-BE" sz="1600" dirty="0">
                <a:solidFill>
                  <a:srgbClr val="CE9178"/>
                </a:solidFill>
                <a:latin typeface="Consolas" panose="020B0609020204030204" pitchFamily="49" charset="0"/>
              </a:rPr>
              <a:t>'"&gt;Chapitre '</a:t>
            </a:r>
            <a:r>
              <a:rPr lang="fr-BE" sz="1600" dirty="0">
                <a:solidFill>
                  <a:srgbClr val="D4D4D4"/>
                </a:solidFill>
                <a:latin typeface="Consolas" panose="020B0609020204030204" pitchFamily="49" charset="0"/>
              </a:rPr>
              <a:t> . </a:t>
            </a:r>
            <a:r>
              <a:rPr lang="fr-BE" sz="1600" dirty="0">
                <a:solidFill>
                  <a:srgbClr val="9CDCFE"/>
                </a:solidFill>
                <a:latin typeface="Consolas" panose="020B0609020204030204" pitchFamily="49" charset="0"/>
              </a:rPr>
              <a:t>$</a:t>
            </a:r>
            <a:r>
              <a:rPr lang="fr-BE" sz="1600" dirty="0" err="1">
                <a:solidFill>
                  <a:srgbClr val="9CDCFE"/>
                </a:solidFill>
                <a:latin typeface="Consolas" panose="020B0609020204030204" pitchFamily="49" charset="0"/>
              </a:rPr>
              <a:t>chapter</a:t>
            </a:r>
            <a:r>
              <a:rPr lang="fr-BE" sz="1600" dirty="0">
                <a:solidFill>
                  <a:srgbClr val="D4D4D4"/>
                </a:solidFill>
                <a:latin typeface="Consolas" panose="020B0609020204030204" pitchFamily="49" charset="0"/>
              </a:rPr>
              <a:t> . </a:t>
            </a:r>
            <a:r>
              <a:rPr lang="fr-BE" sz="1600" dirty="0">
                <a:solidFill>
                  <a:srgbClr val="CE9178"/>
                </a:solidFill>
                <a:latin typeface="Consolas" panose="020B0609020204030204" pitchFamily="49" charset="0"/>
              </a:rPr>
              <a:t>'&lt;/a&gt;&lt;/li&gt;’</a:t>
            </a:r>
            <a:r>
              <a:rPr lang="fr-BE" sz="1600" dirty="0">
                <a:solidFill>
                  <a:srgbClr val="D4D4D4"/>
                </a:solidFill>
                <a:latin typeface="Consolas" panose="020B0609020204030204" pitchFamily="49" charset="0"/>
              </a:rPr>
              <a:t>;</a:t>
            </a:r>
          </a:p>
          <a:p>
            <a:pPr marL="0" indent="0">
              <a:buNone/>
            </a:pPr>
            <a:r>
              <a:rPr lang="fr-BE" sz="1600" dirty="0">
                <a:solidFill>
                  <a:srgbClr val="D4D4D4"/>
                </a:solidFill>
                <a:latin typeface="Consolas" panose="020B0609020204030204" pitchFamily="49" charset="0"/>
              </a:rPr>
              <a:t>	}</a:t>
            </a:r>
          </a:p>
          <a:p>
            <a:pPr marL="0" indent="0">
              <a:buNone/>
            </a:pPr>
            <a:endParaRPr lang="fr-BE" sz="1600" dirty="0">
              <a:solidFill>
                <a:srgbClr val="D4D4D4"/>
              </a:solidFill>
              <a:latin typeface="Consolas" panose="020B0609020204030204" pitchFamily="49" charset="0"/>
            </a:endParaRPr>
          </a:p>
          <a:p>
            <a:pPr marL="0" indent="0">
              <a:buNone/>
            </a:pPr>
            <a:r>
              <a:rPr lang="fr-BE" sz="1600" dirty="0">
                <a:solidFill>
                  <a:srgbClr val="DCDCAA"/>
                </a:solidFill>
                <a:latin typeface="Consolas" panose="020B0609020204030204" pitchFamily="49" charset="0"/>
              </a:rPr>
              <a:t>	</a:t>
            </a:r>
            <a:r>
              <a:rPr lang="fr-BE" sz="1600" dirty="0" err="1">
                <a:solidFill>
                  <a:srgbClr val="DCDCAA"/>
                </a:solidFill>
                <a:latin typeface="Consolas" panose="020B0609020204030204" pitchFamily="49" charset="0"/>
              </a:rPr>
              <a:t>echo</a:t>
            </a:r>
            <a:r>
              <a:rPr lang="fr-BE" sz="1600" dirty="0">
                <a:solidFill>
                  <a:srgbClr val="D4D4D4"/>
                </a:solidFill>
                <a:latin typeface="Consolas" panose="020B0609020204030204" pitchFamily="49" charset="0"/>
              </a:rPr>
              <a:t> </a:t>
            </a:r>
            <a:r>
              <a:rPr lang="fr-BE" sz="1600" dirty="0">
                <a:solidFill>
                  <a:srgbClr val="CE9178"/>
                </a:solidFill>
                <a:latin typeface="Consolas" panose="020B0609020204030204" pitchFamily="49" charset="0"/>
              </a:rPr>
              <a:t>'&lt;/</a:t>
            </a:r>
            <a:r>
              <a:rPr lang="fr-BE" sz="1600" dirty="0" err="1">
                <a:solidFill>
                  <a:srgbClr val="CE9178"/>
                </a:solidFill>
                <a:latin typeface="Consolas" panose="020B0609020204030204" pitchFamily="49" charset="0"/>
              </a:rPr>
              <a:t>ul</a:t>
            </a:r>
            <a:r>
              <a:rPr lang="fr-BE" sz="1600" dirty="0">
                <a:solidFill>
                  <a:srgbClr val="CE9178"/>
                </a:solidFill>
                <a:latin typeface="Consolas" panose="020B0609020204030204" pitchFamily="49" charset="0"/>
              </a:rPr>
              <a:t>&gt;&lt;/</a:t>
            </a:r>
            <a:r>
              <a:rPr lang="fr-BE" sz="1600" dirty="0" err="1">
                <a:solidFill>
                  <a:srgbClr val="CE9178"/>
                </a:solidFill>
                <a:latin typeface="Consolas" panose="020B0609020204030204" pitchFamily="49" charset="0"/>
              </a:rPr>
              <a:t>nav</a:t>
            </a:r>
            <a:r>
              <a:rPr lang="fr-BE" sz="1600" dirty="0">
                <a:solidFill>
                  <a:srgbClr val="CE9178"/>
                </a:solidFill>
                <a:latin typeface="Consolas" panose="020B0609020204030204" pitchFamily="49" charset="0"/>
              </a:rPr>
              <a:t>&gt;'</a:t>
            </a:r>
            <a:r>
              <a:rPr lang="fr-BE" sz="1600" dirty="0">
                <a:solidFill>
                  <a:srgbClr val="D4D4D4"/>
                </a:solidFill>
                <a:latin typeface="Consolas" panose="020B0609020204030204" pitchFamily="49" charset="0"/>
              </a:rPr>
              <a:t>;</a:t>
            </a:r>
          </a:p>
          <a:p>
            <a:pPr marL="0" indent="0">
              <a:buNone/>
            </a:pPr>
            <a:r>
              <a:rPr lang="fr-BE" sz="1600" dirty="0">
                <a:solidFill>
                  <a:srgbClr val="569CD6"/>
                </a:solidFill>
                <a:latin typeface="Consolas" panose="020B0609020204030204" pitchFamily="49" charset="0"/>
              </a:rPr>
              <a:t>?&gt;</a:t>
            </a:r>
            <a:endParaRPr lang="fr-BE" sz="1600" dirty="0">
              <a:solidFill>
                <a:srgbClr val="D4D4D4"/>
              </a:solidFill>
              <a:latin typeface="Consolas" panose="020B0609020204030204" pitchFamily="49" charset="0"/>
            </a:endParaRPr>
          </a:p>
          <a:p>
            <a:pPr marL="0" indent="0">
              <a:buNone/>
            </a:pPr>
            <a:endParaRPr lang="fr-BE"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31443425"/>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A150B-08E5-4F79-BB04-78E1B46EEFB8}"/>
              </a:ext>
            </a:extLst>
          </p:cNvPr>
          <p:cNvSpPr>
            <a:spLocks noGrp="1"/>
          </p:cNvSpPr>
          <p:nvPr>
            <p:ph type="title"/>
          </p:nvPr>
        </p:nvSpPr>
        <p:spPr/>
        <p:txBody>
          <a:bodyPr/>
          <a:lstStyle/>
          <a:p>
            <a:r>
              <a:rPr lang="fr-BE" dirty="0"/>
              <a:t>Les boucles</a:t>
            </a:r>
          </a:p>
        </p:txBody>
      </p:sp>
      <p:sp>
        <p:nvSpPr>
          <p:cNvPr id="3" name="Espace réservé du contenu 2">
            <a:extLst>
              <a:ext uri="{FF2B5EF4-FFF2-40B4-BE49-F238E27FC236}">
                <a16:creationId xmlns:a16="http://schemas.microsoft.com/office/drawing/2014/main" id="{65F6C167-835A-4DD6-9BE5-A9394A8B66DC}"/>
              </a:ext>
            </a:extLst>
          </p:cNvPr>
          <p:cNvSpPr>
            <a:spLocks noGrp="1"/>
          </p:cNvSpPr>
          <p:nvPr>
            <p:ph idx="1"/>
          </p:nvPr>
        </p:nvSpPr>
        <p:spPr>
          <a:solidFill>
            <a:schemeClr val="bg2">
              <a:lumMod val="10000"/>
            </a:schemeClr>
          </a:solidFill>
        </p:spPr>
        <p:txBody>
          <a:bodyPr>
            <a:normAutofit fontScale="62500" lnSpcReduction="20000"/>
          </a:bodyPr>
          <a:lstStyle/>
          <a:p>
            <a:pPr marL="0" indent="0">
              <a:buNone/>
            </a:pPr>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endParaRPr lang="fr-BE" dirty="0">
              <a:solidFill>
                <a:srgbClr val="D4D4D4"/>
              </a:solidFill>
              <a:latin typeface="Consolas" panose="020B0609020204030204" pitchFamily="49" charset="0"/>
            </a:endParaRP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languages</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a:t>
            </a:r>
            <a:r>
              <a:rPr lang="fr-BE" dirty="0" err="1">
                <a:solidFill>
                  <a:srgbClr val="CE9178"/>
                </a:solidFill>
                <a:latin typeface="Consolas" panose="020B0609020204030204" pitchFamily="49" charset="0"/>
              </a:rPr>
              <a:t>php</a:t>
            </a:r>
            <a:r>
              <a:rPr lang="fr-BE" dirty="0">
                <a:solidFill>
                  <a:srgbClr val="CE9178"/>
                </a:solidFill>
                <a:latin typeface="Consolas" panose="020B0609020204030204" pitchFamily="49" charset="0"/>
              </a:rPr>
              <a:t>'</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'PHP’</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languages</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'html'</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'HTML’</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languages</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a:t>
            </a:r>
            <a:r>
              <a:rPr lang="fr-BE" dirty="0" err="1">
                <a:solidFill>
                  <a:srgbClr val="CE9178"/>
                </a:solidFill>
                <a:latin typeface="Consolas" panose="020B0609020204030204" pitchFamily="49" charset="0"/>
              </a:rPr>
              <a:t>css</a:t>
            </a:r>
            <a:r>
              <a:rPr lang="fr-BE" dirty="0">
                <a:solidFill>
                  <a:srgbClr val="CE9178"/>
                </a:solidFill>
                <a:latin typeface="Consolas" panose="020B0609020204030204" pitchFamily="49" charset="0"/>
              </a:rPr>
              <a:t>'</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'CSS’</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languages</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a:t>
            </a:r>
            <a:r>
              <a:rPr lang="fr-BE" dirty="0" err="1">
                <a:solidFill>
                  <a:srgbClr val="CE9178"/>
                </a:solidFill>
                <a:latin typeface="Consolas" panose="020B0609020204030204" pitchFamily="49" charset="0"/>
              </a:rPr>
              <a:t>js</a:t>
            </a:r>
            <a:r>
              <a:rPr lang="fr-BE" dirty="0">
                <a:solidFill>
                  <a:srgbClr val="CE9178"/>
                </a:solidFill>
                <a:latin typeface="Consolas" panose="020B0609020204030204" pitchFamily="49" charset="0"/>
              </a:rPr>
              <a:t>'</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'Javascript’</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languages</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'java'</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'Java’</a:t>
            </a:r>
            <a:r>
              <a:rPr lang="fr-BE" dirty="0">
                <a:solidFill>
                  <a:srgbClr val="D4D4D4"/>
                </a:solidFill>
                <a:latin typeface="Consolas" panose="020B0609020204030204" pitchFamily="49" charset="0"/>
              </a:rPr>
              <a:t>;</a:t>
            </a:r>
          </a:p>
          <a:p>
            <a:pPr marL="0" indent="0">
              <a:buNone/>
            </a:pPr>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err="1">
                <a:solidFill>
                  <a:srgbClr val="C586C0"/>
                </a:solidFill>
                <a:latin typeface="Consolas" panose="020B0609020204030204" pitchFamily="49" charset="0"/>
              </a:rPr>
              <a:t>foreach</a:t>
            </a:r>
            <a:r>
              <a:rPr lang="fr-BE" dirty="0">
                <a:solidFill>
                  <a:srgbClr val="D4D4D4"/>
                </a:solidFill>
                <a:latin typeface="Consolas" panose="020B0609020204030204" pitchFamily="49" charset="0"/>
              </a:rPr>
              <a:t>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languages</a:t>
            </a:r>
            <a:r>
              <a:rPr lang="fr-BE" dirty="0">
                <a:solidFill>
                  <a:srgbClr val="D4D4D4"/>
                </a:solidFill>
                <a:latin typeface="Consolas" panose="020B0609020204030204" pitchFamily="49" charset="0"/>
              </a:rPr>
              <a:t> as </a:t>
            </a:r>
            <a:r>
              <a:rPr lang="fr-BE" dirty="0">
                <a:solidFill>
                  <a:srgbClr val="9CDCFE"/>
                </a:solidFill>
                <a:latin typeface="Consolas" panose="020B0609020204030204" pitchFamily="49" charset="0"/>
              </a:rPr>
              <a:t>$extension</a:t>
            </a:r>
            <a:r>
              <a:rPr lang="fr-BE" dirty="0">
                <a:solidFill>
                  <a:srgbClr val="D4D4D4"/>
                </a:solidFill>
                <a:latin typeface="Consolas" panose="020B0609020204030204" pitchFamily="49" charset="0"/>
              </a:rPr>
              <a:t> =&gt;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name</a:t>
            </a:r>
            <a:r>
              <a:rPr lang="fr-BE" dirty="0">
                <a:solidFill>
                  <a:srgbClr val="D4D4D4"/>
                </a:solidFill>
                <a:latin typeface="Consolas" panose="020B0609020204030204" pitchFamily="49" charset="0"/>
              </a:rPr>
              <a:t>) {</a:t>
            </a:r>
          </a:p>
          <a:p>
            <a:pPr marL="0" indent="0">
              <a:buNone/>
            </a:pPr>
            <a:r>
              <a:rPr lang="fr-BE" dirty="0">
                <a:solidFill>
                  <a:srgbClr val="DCDCAA"/>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"L'extension </a:t>
            </a:r>
            <a:r>
              <a:rPr lang="fr-BE" dirty="0">
                <a:solidFill>
                  <a:srgbClr val="9CDCFE"/>
                </a:solidFill>
                <a:latin typeface="Consolas" panose="020B0609020204030204" pitchFamily="49" charset="0"/>
              </a:rPr>
              <a:t>$extension</a:t>
            </a:r>
            <a:r>
              <a:rPr lang="fr-BE" dirty="0">
                <a:solidFill>
                  <a:srgbClr val="CE9178"/>
                </a:solidFill>
                <a:latin typeface="Consolas" panose="020B0609020204030204" pitchFamily="49" charset="0"/>
              </a:rPr>
              <a:t> est pour le langage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name</a:t>
            </a:r>
            <a:r>
              <a:rPr lang="fr-BE" dirty="0">
                <a:solidFill>
                  <a:srgbClr val="CE9178"/>
                </a:solidFill>
                <a:latin typeface="Consolas" panose="020B0609020204030204" pitchFamily="49" charset="0"/>
              </a:rPr>
              <a:t>&lt;</a:t>
            </a:r>
            <a:r>
              <a:rPr lang="fr-BE" dirty="0" err="1">
                <a:solidFill>
                  <a:srgbClr val="CE9178"/>
                </a:solidFill>
                <a:latin typeface="Consolas" panose="020B0609020204030204" pitchFamily="49" charset="0"/>
              </a:rPr>
              <a:t>br</a:t>
            </a:r>
            <a:r>
              <a:rPr lang="fr-BE" dirty="0">
                <a:solidFill>
                  <a:srgbClr val="CE9178"/>
                </a:solidFill>
                <a:latin typeface="Consolas" panose="020B0609020204030204" pitchFamily="49" charset="0"/>
              </a:rPr>
              <a:t>&gt;"</a:t>
            </a:r>
            <a:r>
              <a:rPr lang="fr-BE" dirty="0">
                <a:solidFill>
                  <a:srgbClr val="D4D4D4"/>
                </a:solidFill>
                <a:latin typeface="Consolas" panose="020B0609020204030204" pitchFamily="49" charset="0"/>
              </a:rPr>
              <a:t>;</a:t>
            </a:r>
          </a:p>
          <a:p>
            <a:pPr marL="0" indent="0">
              <a:buNone/>
            </a:pPr>
            <a:r>
              <a:rPr lang="fr-BE" dirty="0">
                <a:solidFill>
                  <a:srgbClr val="D4D4D4"/>
                </a:solidFill>
                <a:latin typeface="Consolas" panose="020B0609020204030204" pitchFamily="49" charset="0"/>
              </a:rPr>
              <a:t>	}</a:t>
            </a:r>
          </a:p>
          <a:p>
            <a:pPr marL="0" indent="0">
              <a:buNone/>
            </a:pPr>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br>
              <a:rPr lang="fr-BE" dirty="0">
                <a:solidFill>
                  <a:srgbClr val="D4D4D4"/>
                </a:solidFill>
                <a:latin typeface="Consolas" panose="020B0609020204030204" pitchFamily="49" charset="0"/>
              </a:rPr>
            </a:br>
            <a:endParaRPr lang="fr-BE" dirty="0">
              <a:solidFill>
                <a:srgbClr val="D4D4D4"/>
              </a:solidFill>
              <a:latin typeface="Consolas" panose="020B0609020204030204" pitchFamily="49" charset="0"/>
            </a:endParaRPr>
          </a:p>
          <a:p>
            <a:pPr marL="0" indent="0">
              <a:buNone/>
            </a:pPr>
            <a:endParaRPr lang="fr-BE" dirty="0"/>
          </a:p>
        </p:txBody>
      </p:sp>
    </p:spTree>
    <p:extLst>
      <p:ext uri="{BB962C8B-B14F-4D97-AF65-F5344CB8AC3E}">
        <p14:creationId xmlns:p14="http://schemas.microsoft.com/office/powerpoint/2010/main" val="1795405175"/>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Partie IV : Les fonctions</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a:t>Définir une fonction</a:t>
            </a:r>
          </a:p>
          <a:p>
            <a:r>
              <a:rPr lang="fr-BE" dirty="0"/>
              <a:t>Appeler une fonction</a:t>
            </a:r>
          </a:p>
          <a:p>
            <a:r>
              <a:rPr lang="fr-BE" dirty="0"/>
              <a:t>Les fonctions prédéfinies de PHP</a:t>
            </a:r>
          </a:p>
        </p:txBody>
      </p:sp>
    </p:spTree>
    <p:extLst>
      <p:ext uri="{BB962C8B-B14F-4D97-AF65-F5344CB8AC3E}">
        <p14:creationId xmlns:p14="http://schemas.microsoft.com/office/powerpoint/2010/main" val="115058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8419B1-8A55-4A9A-98EB-050F8EFF26FB}"/>
              </a:ext>
            </a:extLst>
          </p:cNvPr>
          <p:cNvSpPr>
            <a:spLocks noGrp="1"/>
          </p:cNvSpPr>
          <p:nvPr>
            <p:ph type="title"/>
          </p:nvPr>
        </p:nvSpPr>
        <p:spPr/>
        <p:txBody>
          <a:bodyPr/>
          <a:lstStyle/>
          <a:p>
            <a:r>
              <a:rPr lang="fr-BE" dirty="0"/>
              <a:t>Qu’est-ce que le PHP ?</a:t>
            </a:r>
          </a:p>
        </p:txBody>
      </p:sp>
      <p:sp>
        <p:nvSpPr>
          <p:cNvPr id="3" name="Espace réservé du contenu 2">
            <a:extLst>
              <a:ext uri="{FF2B5EF4-FFF2-40B4-BE49-F238E27FC236}">
                <a16:creationId xmlns:a16="http://schemas.microsoft.com/office/drawing/2014/main" id="{AD3D4AB3-7D17-42DA-BE31-8DA6BC24C318}"/>
              </a:ext>
            </a:extLst>
          </p:cNvPr>
          <p:cNvSpPr>
            <a:spLocks noGrp="1"/>
          </p:cNvSpPr>
          <p:nvPr>
            <p:ph idx="1"/>
          </p:nvPr>
        </p:nvSpPr>
        <p:spPr/>
        <p:txBody>
          <a:bodyPr/>
          <a:lstStyle/>
          <a:p>
            <a:r>
              <a:rPr lang="fr-BE" dirty="0"/>
              <a:t>PHP </a:t>
            </a:r>
            <a:r>
              <a:rPr lang="fr-BE" dirty="0" err="1"/>
              <a:t>Hypertext</a:t>
            </a:r>
            <a:r>
              <a:rPr lang="fr-BE" dirty="0"/>
              <a:t> </a:t>
            </a:r>
            <a:r>
              <a:rPr lang="fr-BE" dirty="0" err="1"/>
              <a:t>Preprocessor</a:t>
            </a:r>
            <a:endParaRPr lang="fr-BE" dirty="0"/>
          </a:p>
          <a:p>
            <a:r>
              <a:rPr lang="fr-BE" dirty="0"/>
              <a:t>Langage de programmation</a:t>
            </a:r>
          </a:p>
          <a:p>
            <a:r>
              <a:rPr lang="fr-BE" dirty="0"/>
              <a:t>Génère des pages Web</a:t>
            </a:r>
          </a:p>
          <a:p>
            <a:r>
              <a:rPr lang="fr-BE" dirty="0"/>
              <a:t>Site statique vs. site dynamique</a:t>
            </a:r>
          </a:p>
          <a:p>
            <a:endParaRPr lang="fr-BE" dirty="0"/>
          </a:p>
        </p:txBody>
      </p:sp>
    </p:spTree>
    <p:extLst>
      <p:ext uri="{BB962C8B-B14F-4D97-AF65-F5344CB8AC3E}">
        <p14:creationId xmlns:p14="http://schemas.microsoft.com/office/powerpoint/2010/main" val="1334213930"/>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Définir une fonction</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a:t>Une fonction exécute un ensemble d’instructions</a:t>
            </a:r>
          </a:p>
          <a:p>
            <a:r>
              <a:rPr lang="fr-BE" dirty="0"/>
              <a:t>Elle est caractérisée par :</a:t>
            </a:r>
          </a:p>
          <a:p>
            <a:pPr lvl="1"/>
            <a:r>
              <a:rPr lang="fr-BE" dirty="0"/>
              <a:t>un nom (qu’on utilisera pour l’appeler)</a:t>
            </a:r>
          </a:p>
          <a:p>
            <a:pPr lvl="1"/>
            <a:r>
              <a:rPr lang="fr-BE" dirty="0"/>
              <a:t>des paramètres (variables dont a besoin la fonction)</a:t>
            </a:r>
          </a:p>
          <a:p>
            <a:r>
              <a:rPr lang="fr-BE" dirty="0"/>
              <a:t>Elle peut renvoyer un résultat</a:t>
            </a:r>
          </a:p>
        </p:txBody>
      </p:sp>
      <p:sp>
        <p:nvSpPr>
          <p:cNvPr id="5" name="Rectangle 4">
            <a:extLst>
              <a:ext uri="{FF2B5EF4-FFF2-40B4-BE49-F238E27FC236}">
                <a16:creationId xmlns:a16="http://schemas.microsoft.com/office/drawing/2014/main" id="{DF83AE34-4D4B-40BF-BEC8-F8F28B808296}"/>
              </a:ext>
            </a:extLst>
          </p:cNvPr>
          <p:cNvSpPr/>
          <p:nvPr/>
        </p:nvSpPr>
        <p:spPr>
          <a:xfrm>
            <a:off x="2509421" y="4699635"/>
            <a:ext cx="7173157" cy="1477328"/>
          </a:xfrm>
          <a:prstGeom prst="rect">
            <a:avLst/>
          </a:prstGeom>
          <a:solidFill>
            <a:schemeClr val="bg2">
              <a:lumMod val="10000"/>
            </a:schemeClr>
          </a:solidFill>
        </p:spPr>
        <p:txBody>
          <a:bodyPr wrap="square">
            <a:spAutoFit/>
          </a:bodyPr>
          <a:lstStyle/>
          <a:p>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endParaRPr lang="fr-BE" dirty="0">
              <a:solidFill>
                <a:srgbClr val="D4D4D4"/>
              </a:solidFill>
              <a:latin typeface="Consolas" panose="020B0609020204030204" pitchFamily="49" charset="0"/>
            </a:endParaRPr>
          </a:p>
          <a:p>
            <a:r>
              <a:rPr lang="fr-BE" dirty="0">
                <a:solidFill>
                  <a:srgbClr val="569CD6"/>
                </a:solidFill>
                <a:latin typeface="Consolas" panose="020B0609020204030204" pitchFamily="49" charset="0"/>
              </a:rPr>
              <a:t>	</a:t>
            </a:r>
            <a:r>
              <a:rPr lang="fr-BE" dirty="0" err="1">
                <a:solidFill>
                  <a:srgbClr val="569CD6"/>
                </a:solidFill>
                <a:latin typeface="Consolas" panose="020B0609020204030204" pitchFamily="49" charset="0"/>
              </a:rPr>
              <a:t>function</a:t>
            </a:r>
            <a:r>
              <a:rPr lang="fr-BE" dirty="0">
                <a:solidFill>
                  <a:srgbClr val="D4D4D4"/>
                </a:solidFill>
                <a:latin typeface="Consolas" panose="020B0609020204030204" pitchFamily="49" charset="0"/>
              </a:rPr>
              <a:t> </a:t>
            </a:r>
            <a:r>
              <a:rPr lang="fr-BE" dirty="0">
                <a:solidFill>
                  <a:srgbClr val="DCDCAA"/>
                </a:solidFill>
                <a:latin typeface="Consolas" panose="020B0609020204030204" pitchFamily="49" charset="0"/>
              </a:rPr>
              <a:t>hello</a:t>
            </a:r>
            <a:r>
              <a:rPr lang="fr-BE" dirty="0">
                <a:solidFill>
                  <a:srgbClr val="D4D4D4"/>
                </a:solidFill>
                <a:latin typeface="Consolas" panose="020B0609020204030204" pitchFamily="49" charset="0"/>
              </a:rPr>
              <a:t>(</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name</a:t>
            </a:r>
            <a:r>
              <a:rPr lang="fr-BE" dirty="0">
                <a:solidFill>
                  <a:srgbClr val="D4D4D4"/>
                </a:solidFill>
                <a:latin typeface="Consolas" panose="020B0609020204030204" pitchFamily="49" charset="0"/>
              </a:rPr>
              <a:t>) {</a:t>
            </a:r>
          </a:p>
          <a:p>
            <a:r>
              <a:rPr lang="fr-BE" dirty="0">
                <a:solidFill>
                  <a:srgbClr val="DCDCAA"/>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'Bonjour '</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name</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 !&lt;</a:t>
            </a:r>
            <a:r>
              <a:rPr lang="fr-BE" dirty="0" err="1">
                <a:solidFill>
                  <a:srgbClr val="CE9178"/>
                </a:solidFill>
                <a:latin typeface="Consolas" panose="020B0609020204030204" pitchFamily="49" charset="0"/>
              </a:rPr>
              <a:t>br</a:t>
            </a:r>
            <a:r>
              <a:rPr lang="fr-BE" dirty="0">
                <a:solidFill>
                  <a:srgbClr val="CE9178"/>
                </a:solidFill>
                <a:latin typeface="Consolas" panose="020B0609020204030204" pitchFamily="49" charset="0"/>
              </a:rPr>
              <a:t> /&gt;’</a:t>
            </a:r>
            <a:r>
              <a:rPr lang="fr-BE" dirty="0">
                <a:solidFill>
                  <a:srgbClr val="D4D4D4"/>
                </a:solidFill>
                <a:latin typeface="Consolas" panose="020B0609020204030204" pitchFamily="49" charset="0"/>
              </a:rPr>
              <a:t>;</a:t>
            </a:r>
          </a:p>
          <a:p>
            <a:r>
              <a:rPr lang="fr-BE" dirty="0">
                <a:solidFill>
                  <a:srgbClr val="D4D4D4"/>
                </a:solidFill>
                <a:latin typeface="Consolas" panose="020B0609020204030204" pitchFamily="49" charset="0"/>
              </a:rPr>
              <a:t>	}</a:t>
            </a:r>
          </a:p>
          <a:p>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329108346"/>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Appeler une fonction</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a:solidFill>
            <a:schemeClr val="bg2">
              <a:lumMod val="10000"/>
            </a:schemeClr>
          </a:solidFill>
        </p:spPr>
        <p:txBody>
          <a:bodyPr>
            <a:normAutofit fontScale="85000" lnSpcReduction="20000"/>
          </a:bodyPr>
          <a:lstStyle/>
          <a:p>
            <a:pPr marL="0" indent="0">
              <a:buNone/>
            </a:pPr>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endParaRPr lang="fr-BE" dirty="0">
              <a:solidFill>
                <a:srgbClr val="D4D4D4"/>
              </a:solidFill>
              <a:latin typeface="Consolas" panose="020B0609020204030204" pitchFamily="49" charset="0"/>
            </a:endParaRPr>
          </a:p>
          <a:p>
            <a:pPr marL="0" indent="0">
              <a:buNone/>
            </a:pPr>
            <a:r>
              <a:rPr lang="fr-BE" dirty="0">
                <a:solidFill>
                  <a:srgbClr val="569CD6"/>
                </a:solidFill>
                <a:latin typeface="Consolas" panose="020B0609020204030204" pitchFamily="49" charset="0"/>
              </a:rPr>
              <a:t>	</a:t>
            </a:r>
            <a:r>
              <a:rPr lang="fr-BE" dirty="0" err="1">
                <a:solidFill>
                  <a:srgbClr val="569CD6"/>
                </a:solidFill>
                <a:latin typeface="Consolas" panose="020B0609020204030204" pitchFamily="49" charset="0"/>
              </a:rPr>
              <a:t>function</a:t>
            </a:r>
            <a:r>
              <a:rPr lang="fr-BE" dirty="0">
                <a:solidFill>
                  <a:srgbClr val="D4D4D4"/>
                </a:solidFill>
                <a:latin typeface="Consolas" panose="020B0609020204030204" pitchFamily="49" charset="0"/>
              </a:rPr>
              <a:t> </a:t>
            </a:r>
            <a:r>
              <a:rPr lang="fr-BE" dirty="0">
                <a:solidFill>
                  <a:srgbClr val="DCDCAA"/>
                </a:solidFill>
                <a:latin typeface="Consolas" panose="020B0609020204030204" pitchFamily="49" charset="0"/>
              </a:rPr>
              <a:t>hello</a:t>
            </a:r>
            <a:r>
              <a:rPr lang="fr-BE" dirty="0">
                <a:solidFill>
                  <a:srgbClr val="D4D4D4"/>
                </a:solidFill>
                <a:latin typeface="Consolas" panose="020B0609020204030204" pitchFamily="49" charset="0"/>
              </a:rPr>
              <a:t>(</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name</a:t>
            </a:r>
            <a:r>
              <a:rPr lang="fr-BE" dirty="0">
                <a:solidFill>
                  <a:srgbClr val="D4D4D4"/>
                </a:solidFill>
                <a:latin typeface="Consolas" panose="020B0609020204030204" pitchFamily="49" charset="0"/>
              </a:rPr>
              <a:t>) {</a:t>
            </a:r>
          </a:p>
          <a:p>
            <a:pPr marL="0" indent="0">
              <a:buNone/>
            </a:pPr>
            <a:r>
              <a:rPr lang="fr-BE" dirty="0">
                <a:solidFill>
                  <a:srgbClr val="DCDCAA"/>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'Bonjour '</a:t>
            </a:r>
            <a:r>
              <a:rPr lang="fr-BE" dirty="0">
                <a:solidFill>
                  <a:srgbClr val="D4D4D4"/>
                </a:solidFill>
                <a:latin typeface="Consolas" panose="020B0609020204030204" pitchFamily="49" charset="0"/>
              </a:rPr>
              <a:t> .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name</a:t>
            </a:r>
            <a:r>
              <a:rPr lang="fr-BE" dirty="0">
                <a:solidFill>
                  <a:srgbClr val="D4D4D4"/>
                </a:solidFill>
                <a:latin typeface="Consolas" panose="020B0609020204030204" pitchFamily="49" charset="0"/>
              </a:rPr>
              <a:t> . </a:t>
            </a:r>
            <a:r>
              <a:rPr lang="fr-BE" dirty="0">
                <a:solidFill>
                  <a:srgbClr val="CE9178"/>
                </a:solidFill>
                <a:latin typeface="Consolas" panose="020B0609020204030204" pitchFamily="49" charset="0"/>
              </a:rPr>
              <a:t>' !&lt;</a:t>
            </a:r>
            <a:r>
              <a:rPr lang="fr-BE" dirty="0" err="1">
                <a:solidFill>
                  <a:srgbClr val="CE9178"/>
                </a:solidFill>
                <a:latin typeface="Consolas" panose="020B0609020204030204" pitchFamily="49" charset="0"/>
              </a:rPr>
              <a:t>br</a:t>
            </a:r>
            <a:r>
              <a:rPr lang="fr-BE" dirty="0">
                <a:solidFill>
                  <a:srgbClr val="CE9178"/>
                </a:solidFill>
                <a:latin typeface="Consolas" panose="020B0609020204030204" pitchFamily="49" charset="0"/>
              </a:rPr>
              <a:t> /&gt;’</a:t>
            </a:r>
            <a:r>
              <a:rPr lang="fr-BE" dirty="0">
                <a:solidFill>
                  <a:srgbClr val="D4D4D4"/>
                </a:solidFill>
                <a:latin typeface="Consolas" panose="020B0609020204030204" pitchFamily="49" charset="0"/>
              </a:rPr>
              <a:t>;</a:t>
            </a:r>
          </a:p>
          <a:p>
            <a:pPr marL="0" indent="0">
              <a:buNone/>
            </a:pPr>
            <a:r>
              <a:rPr lang="fr-BE" dirty="0">
                <a:solidFill>
                  <a:srgbClr val="D4D4D4"/>
                </a:solidFill>
                <a:latin typeface="Consolas" panose="020B0609020204030204" pitchFamily="49" charset="0"/>
              </a:rPr>
              <a:t>	}</a:t>
            </a:r>
          </a:p>
          <a:p>
            <a:pPr marL="0" indent="0">
              <a:buNone/>
            </a:pPr>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a:solidFill>
                  <a:srgbClr val="DCDCAA"/>
                </a:solidFill>
                <a:latin typeface="Consolas" panose="020B0609020204030204" pitchFamily="49" charset="0"/>
              </a:rPr>
              <a:t>hello</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'Alice’</a:t>
            </a:r>
            <a:r>
              <a:rPr lang="fr-BE" dirty="0">
                <a:solidFill>
                  <a:srgbClr val="D4D4D4"/>
                </a:solidFill>
                <a:latin typeface="Consolas" panose="020B0609020204030204" pitchFamily="49" charset="0"/>
              </a:rPr>
              <a:t>);</a:t>
            </a:r>
          </a:p>
          <a:p>
            <a:pPr marL="0" indent="0">
              <a:buNone/>
            </a:pPr>
            <a:r>
              <a:rPr lang="fr-BE" dirty="0">
                <a:solidFill>
                  <a:srgbClr val="DCDCAA"/>
                </a:solidFill>
                <a:latin typeface="Consolas" panose="020B0609020204030204" pitchFamily="49" charset="0"/>
              </a:rPr>
              <a:t>	hello</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'Bob’</a:t>
            </a:r>
            <a:r>
              <a:rPr lang="fr-BE" dirty="0">
                <a:solidFill>
                  <a:srgbClr val="D4D4D4"/>
                </a:solidFill>
                <a:latin typeface="Consolas" panose="020B0609020204030204" pitchFamily="49" charset="0"/>
              </a:rPr>
              <a:t>);</a:t>
            </a:r>
          </a:p>
          <a:p>
            <a:pPr marL="0" indent="0">
              <a:buNone/>
            </a:pPr>
            <a:r>
              <a:rPr lang="fr-BE" dirty="0">
                <a:solidFill>
                  <a:srgbClr val="DCDCAA"/>
                </a:solidFill>
                <a:latin typeface="Consolas" panose="020B0609020204030204" pitchFamily="49" charset="0"/>
              </a:rPr>
              <a:t>	hello</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'Charlie'</a:t>
            </a:r>
            <a:r>
              <a:rPr lang="fr-BE" dirty="0">
                <a:solidFill>
                  <a:srgbClr val="D4D4D4"/>
                </a:solidFill>
                <a:latin typeface="Consolas" panose="020B0609020204030204" pitchFamily="49" charset="0"/>
              </a:rPr>
              <a:t>);</a:t>
            </a:r>
          </a:p>
          <a:p>
            <a:pPr marL="0" indent="0">
              <a:buNone/>
            </a:pPr>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a:p>
            <a:pPr marL="0" indent="0">
              <a:buNone/>
            </a:pPr>
            <a:br>
              <a:rPr lang="fr-BE" dirty="0">
                <a:solidFill>
                  <a:srgbClr val="D4D4D4"/>
                </a:solidFill>
                <a:latin typeface="Consolas" panose="020B0609020204030204" pitchFamily="49" charset="0"/>
              </a:rPr>
            </a:br>
            <a:endParaRPr lang="fr-BE" dirty="0">
              <a:solidFill>
                <a:srgbClr val="D4D4D4"/>
              </a:solidFill>
              <a:latin typeface="Consolas" panose="020B0609020204030204" pitchFamily="49" charset="0"/>
            </a:endParaRPr>
          </a:p>
          <a:p>
            <a:pPr marL="0" indent="0">
              <a:buNone/>
            </a:pPr>
            <a:endParaRPr lang="fr-BE" dirty="0"/>
          </a:p>
        </p:txBody>
      </p:sp>
    </p:spTree>
    <p:extLst>
      <p:ext uri="{BB962C8B-B14F-4D97-AF65-F5344CB8AC3E}">
        <p14:creationId xmlns:p14="http://schemas.microsoft.com/office/powerpoint/2010/main" val="3046186332"/>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Les fonctions prédéfinies de PHP</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err="1"/>
              <a:t>strlen</a:t>
            </a:r>
            <a:r>
              <a:rPr lang="fr-BE" dirty="0"/>
              <a:t> : longueur d’une chaine de caractères</a:t>
            </a:r>
          </a:p>
          <a:p>
            <a:r>
              <a:rPr lang="fr-BE" dirty="0" err="1"/>
              <a:t>str_replace</a:t>
            </a:r>
            <a:r>
              <a:rPr lang="fr-BE" dirty="0"/>
              <a:t> : remplace une chaine par une autre</a:t>
            </a:r>
          </a:p>
          <a:p>
            <a:r>
              <a:rPr lang="fr-BE" dirty="0" err="1"/>
              <a:t>strtolower</a:t>
            </a:r>
            <a:r>
              <a:rPr lang="fr-BE" dirty="0"/>
              <a:t> : mettre en minuscules</a:t>
            </a:r>
          </a:p>
          <a:p>
            <a:r>
              <a:rPr lang="fr-BE" dirty="0" err="1"/>
              <a:t>strtoupper</a:t>
            </a:r>
            <a:r>
              <a:rPr lang="fr-BE" dirty="0"/>
              <a:t> : mettre en majuscules</a:t>
            </a:r>
          </a:p>
          <a:p>
            <a:r>
              <a:rPr lang="fr-BE" dirty="0"/>
              <a:t>date : récupère la date et l’heure</a:t>
            </a:r>
          </a:p>
          <a:p>
            <a:r>
              <a:rPr lang="fr-BE" dirty="0" err="1"/>
              <a:t>include</a:t>
            </a:r>
            <a:r>
              <a:rPr lang="fr-BE" dirty="0"/>
              <a:t> : insère le contenu d’une page PHP</a:t>
            </a:r>
          </a:p>
        </p:txBody>
      </p:sp>
    </p:spTree>
    <p:extLst>
      <p:ext uri="{BB962C8B-B14F-4D97-AF65-F5344CB8AC3E}">
        <p14:creationId xmlns:p14="http://schemas.microsoft.com/office/powerpoint/2010/main" val="960936679"/>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Les fonctions prédéfinies de PHP</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a:solidFill>
            <a:schemeClr val="bg2">
              <a:lumMod val="10000"/>
            </a:schemeClr>
          </a:solidFill>
        </p:spPr>
        <p:txBody>
          <a:bodyPr>
            <a:normAutofit fontScale="85000" lnSpcReduction="20000"/>
          </a:bodyPr>
          <a:lstStyle/>
          <a:p>
            <a:pPr marL="0" indent="0">
              <a:buNone/>
            </a:pPr>
            <a:r>
              <a:rPr lang="fr-BE" dirty="0">
                <a:solidFill>
                  <a:srgbClr val="569CD6"/>
                </a:solidFill>
                <a:latin typeface="Consolas" panose="020B0609020204030204" pitchFamily="49" charset="0"/>
              </a:rPr>
              <a:t>&lt;?</a:t>
            </a:r>
            <a:r>
              <a:rPr lang="fr-BE" dirty="0" err="1">
                <a:solidFill>
                  <a:srgbClr val="569CD6"/>
                </a:solidFill>
                <a:latin typeface="Consolas" panose="020B0609020204030204" pitchFamily="49" charset="0"/>
              </a:rPr>
              <a:t>php</a:t>
            </a:r>
            <a:endParaRPr lang="fr-BE" dirty="0">
              <a:solidFill>
                <a:srgbClr val="D4D4D4"/>
              </a:solidFill>
              <a:latin typeface="Consolas" panose="020B0609020204030204" pitchFamily="49" charset="0"/>
            </a:endParaRP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length</a:t>
            </a:r>
            <a:r>
              <a:rPr lang="fr-BE" dirty="0">
                <a:solidFill>
                  <a:srgbClr val="D4D4D4"/>
                </a:solidFill>
                <a:latin typeface="Consolas" panose="020B0609020204030204" pitchFamily="49" charset="0"/>
              </a:rPr>
              <a:t> = </a:t>
            </a:r>
            <a:r>
              <a:rPr lang="fr-BE" dirty="0" err="1">
                <a:solidFill>
                  <a:srgbClr val="DCDCAA"/>
                </a:solidFill>
                <a:latin typeface="Consolas" panose="020B0609020204030204" pitchFamily="49" charset="0"/>
              </a:rPr>
              <a:t>strlen</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'Longueur’</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$banana</a:t>
            </a:r>
            <a:r>
              <a:rPr lang="fr-BE" dirty="0">
                <a:solidFill>
                  <a:srgbClr val="D4D4D4"/>
                </a:solidFill>
                <a:latin typeface="Consolas" panose="020B0609020204030204" pitchFamily="49" charset="0"/>
              </a:rPr>
              <a:t> = </a:t>
            </a:r>
            <a:r>
              <a:rPr lang="fr-BE" dirty="0" err="1">
                <a:solidFill>
                  <a:srgbClr val="DCDCAA"/>
                </a:solidFill>
                <a:latin typeface="Consolas" panose="020B0609020204030204" pitchFamily="49" charset="0"/>
              </a:rPr>
              <a:t>str_replace</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'e'</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'a'</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'Banane’</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lower</a:t>
            </a:r>
            <a:r>
              <a:rPr lang="fr-BE" dirty="0">
                <a:solidFill>
                  <a:srgbClr val="D4D4D4"/>
                </a:solidFill>
                <a:latin typeface="Consolas" panose="020B0609020204030204" pitchFamily="49" charset="0"/>
              </a:rPr>
              <a:t> = </a:t>
            </a:r>
            <a:r>
              <a:rPr lang="fr-BE" dirty="0" err="1">
                <a:solidFill>
                  <a:srgbClr val="DCDCAA"/>
                </a:solidFill>
                <a:latin typeface="Consolas" panose="020B0609020204030204" pitchFamily="49" charset="0"/>
              </a:rPr>
              <a:t>strtolower</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'MINUSCULE’</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upper</a:t>
            </a:r>
            <a:r>
              <a:rPr lang="fr-BE" dirty="0">
                <a:solidFill>
                  <a:srgbClr val="D4D4D4"/>
                </a:solidFill>
                <a:latin typeface="Consolas" panose="020B0609020204030204" pitchFamily="49" charset="0"/>
              </a:rPr>
              <a:t> = </a:t>
            </a:r>
            <a:r>
              <a:rPr lang="fr-BE" dirty="0" err="1">
                <a:solidFill>
                  <a:srgbClr val="DCDCAA"/>
                </a:solidFill>
                <a:latin typeface="Consolas" panose="020B0609020204030204" pitchFamily="49" charset="0"/>
              </a:rPr>
              <a:t>strtoupper</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'majuscule’</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day</a:t>
            </a:r>
            <a:r>
              <a:rPr lang="fr-BE" dirty="0">
                <a:solidFill>
                  <a:srgbClr val="D4D4D4"/>
                </a:solidFill>
                <a:latin typeface="Consolas" panose="020B0609020204030204" pitchFamily="49" charset="0"/>
              </a:rPr>
              <a:t> = </a:t>
            </a:r>
            <a:r>
              <a:rPr lang="fr-BE" dirty="0">
                <a:solidFill>
                  <a:srgbClr val="DCDCAA"/>
                </a:solidFill>
                <a:latin typeface="Consolas" panose="020B0609020204030204" pitchFamily="49" charset="0"/>
              </a:rPr>
              <a:t>date</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'd/m/Y’</a:t>
            </a:r>
            <a:r>
              <a:rPr lang="fr-BE" dirty="0">
                <a:solidFill>
                  <a:srgbClr val="D4D4D4"/>
                </a:solidFill>
                <a:latin typeface="Consolas" panose="020B0609020204030204" pitchFamily="49" charset="0"/>
              </a:rPr>
              <a:t>);</a:t>
            </a:r>
          </a:p>
          <a:p>
            <a:pPr marL="0" indent="0">
              <a:buNone/>
            </a:pPr>
            <a:r>
              <a:rPr lang="fr-BE" dirty="0">
                <a:solidFill>
                  <a:srgbClr val="9CDCFE"/>
                </a:solidFill>
                <a:latin typeface="Consolas" panose="020B0609020204030204" pitchFamily="49" charset="0"/>
              </a:rPr>
              <a:t>	$</a:t>
            </a:r>
            <a:r>
              <a:rPr lang="fr-BE" dirty="0" err="1">
                <a:solidFill>
                  <a:srgbClr val="9CDCFE"/>
                </a:solidFill>
                <a:latin typeface="Consolas" panose="020B0609020204030204" pitchFamily="49" charset="0"/>
              </a:rPr>
              <a:t>hour</a:t>
            </a:r>
            <a:r>
              <a:rPr lang="fr-BE" dirty="0">
                <a:solidFill>
                  <a:srgbClr val="D4D4D4"/>
                </a:solidFill>
                <a:latin typeface="Consolas" panose="020B0609020204030204" pitchFamily="49" charset="0"/>
              </a:rPr>
              <a:t> = </a:t>
            </a:r>
            <a:r>
              <a:rPr lang="fr-BE" dirty="0">
                <a:solidFill>
                  <a:srgbClr val="DCDCAA"/>
                </a:solidFill>
                <a:latin typeface="Consolas" panose="020B0609020204030204" pitchFamily="49" charset="0"/>
              </a:rPr>
              <a:t>date</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a:t>
            </a:r>
            <a:r>
              <a:rPr lang="fr-BE" dirty="0" err="1">
                <a:solidFill>
                  <a:srgbClr val="CE9178"/>
                </a:solidFill>
                <a:latin typeface="Consolas" panose="020B0609020204030204" pitchFamily="49" charset="0"/>
              </a:rPr>
              <a:t>H:i:s</a:t>
            </a:r>
            <a:r>
              <a:rPr lang="fr-BE" dirty="0">
                <a:solidFill>
                  <a:srgbClr val="CE9178"/>
                </a:solidFill>
                <a:latin typeface="Consolas" panose="020B0609020204030204" pitchFamily="49" charset="0"/>
              </a:rPr>
              <a:t>'</a:t>
            </a:r>
            <a:r>
              <a:rPr lang="fr-BE" dirty="0">
                <a:solidFill>
                  <a:srgbClr val="D4D4D4"/>
                </a:solidFill>
                <a:latin typeface="Consolas" panose="020B0609020204030204" pitchFamily="49" charset="0"/>
              </a:rPr>
              <a:t>);</a:t>
            </a:r>
          </a:p>
          <a:p>
            <a:pPr marL="0" indent="0">
              <a:buNone/>
            </a:pPr>
            <a:br>
              <a:rPr lang="fr-BE" dirty="0">
                <a:solidFill>
                  <a:srgbClr val="D4D4D4"/>
                </a:solidFill>
                <a:latin typeface="Consolas" panose="020B0609020204030204" pitchFamily="49" charset="0"/>
              </a:rPr>
            </a:br>
            <a:r>
              <a:rPr lang="fr-BE" dirty="0">
                <a:solidFill>
                  <a:srgbClr val="D4D4D4"/>
                </a:solidFill>
                <a:latin typeface="Consolas" panose="020B0609020204030204" pitchFamily="49" charset="0"/>
              </a:rPr>
              <a:t>	</a:t>
            </a:r>
            <a:r>
              <a:rPr lang="fr-BE" dirty="0" err="1">
                <a:solidFill>
                  <a:srgbClr val="DCDCAA"/>
                </a:solidFill>
                <a:latin typeface="Consolas" panose="020B0609020204030204" pitchFamily="49" charset="0"/>
              </a:rPr>
              <a:t>echo</a:t>
            </a:r>
            <a:r>
              <a:rPr lang="fr-BE" dirty="0">
                <a:solidFill>
                  <a:srgbClr val="D4D4D4"/>
                </a:solidFill>
                <a:latin typeface="Consolas" panose="020B0609020204030204" pitchFamily="49" charset="0"/>
              </a:rPr>
              <a:t> </a:t>
            </a:r>
            <a:r>
              <a:rPr lang="fr-BE" dirty="0">
                <a:solidFill>
                  <a:srgbClr val="CE9178"/>
                </a:solidFill>
                <a:latin typeface="Consolas" panose="020B0609020204030204" pitchFamily="49" charset="0"/>
              </a:rPr>
              <a:t>"Nous sommes le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day</a:t>
            </a:r>
            <a:r>
              <a:rPr lang="fr-BE" dirty="0">
                <a:solidFill>
                  <a:srgbClr val="CE9178"/>
                </a:solidFill>
                <a:latin typeface="Consolas" panose="020B0609020204030204" pitchFamily="49" charset="0"/>
              </a:rPr>
              <a:t> et il est </a:t>
            </a:r>
            <a:r>
              <a:rPr lang="fr-BE" dirty="0">
                <a:solidFill>
                  <a:srgbClr val="9CDCFE"/>
                </a:solidFill>
                <a:latin typeface="Consolas" panose="020B0609020204030204" pitchFamily="49" charset="0"/>
              </a:rPr>
              <a:t>$</a:t>
            </a:r>
            <a:r>
              <a:rPr lang="fr-BE" dirty="0" err="1">
                <a:solidFill>
                  <a:srgbClr val="9CDCFE"/>
                </a:solidFill>
                <a:latin typeface="Consolas" panose="020B0609020204030204" pitchFamily="49" charset="0"/>
              </a:rPr>
              <a:t>hour</a:t>
            </a:r>
            <a:r>
              <a:rPr lang="fr-BE" dirty="0">
                <a:solidFill>
                  <a:srgbClr val="CE9178"/>
                </a:solidFill>
                <a:latin typeface="Consolas" panose="020B0609020204030204" pitchFamily="49" charset="0"/>
              </a:rPr>
              <a:t>"</a:t>
            </a:r>
            <a:r>
              <a:rPr lang="fr-BE" dirty="0">
                <a:solidFill>
                  <a:srgbClr val="D4D4D4"/>
                </a:solidFill>
                <a:latin typeface="Consolas" panose="020B0609020204030204" pitchFamily="49" charset="0"/>
              </a:rPr>
              <a:t>;</a:t>
            </a:r>
          </a:p>
          <a:p>
            <a:pPr marL="0" indent="0">
              <a:buNone/>
            </a:pPr>
            <a:r>
              <a:rPr lang="fr-BE" dirty="0">
                <a:solidFill>
                  <a:srgbClr val="D4D4D4"/>
                </a:solidFill>
                <a:latin typeface="Consolas" panose="020B0609020204030204" pitchFamily="49" charset="0"/>
              </a:rPr>
              <a:t>	</a:t>
            </a:r>
            <a:r>
              <a:rPr lang="fr-BE" dirty="0" err="1">
                <a:solidFill>
                  <a:srgbClr val="DCDCAA"/>
                </a:solidFill>
                <a:latin typeface="Consolas" panose="020B0609020204030204" pitchFamily="49" charset="0"/>
              </a:rPr>
              <a:t>include</a:t>
            </a:r>
            <a:r>
              <a:rPr lang="fr-BE" dirty="0">
                <a:solidFill>
                  <a:srgbClr val="D4D4D4"/>
                </a:solidFill>
                <a:latin typeface="Consolas" panose="020B0609020204030204" pitchFamily="49" charset="0"/>
              </a:rPr>
              <a:t>(</a:t>
            </a:r>
            <a:r>
              <a:rPr lang="fr-BE" dirty="0">
                <a:solidFill>
                  <a:srgbClr val="CE9178"/>
                </a:solidFill>
                <a:latin typeface="Consolas" panose="020B0609020204030204" pitchFamily="49" charset="0"/>
              </a:rPr>
              <a:t>'</a:t>
            </a:r>
            <a:r>
              <a:rPr lang="fr-BE" dirty="0" err="1">
                <a:solidFill>
                  <a:srgbClr val="CE9178"/>
                </a:solidFill>
                <a:latin typeface="Consolas" panose="020B0609020204030204" pitchFamily="49" charset="0"/>
              </a:rPr>
              <a:t>menu.php</a:t>
            </a:r>
            <a:r>
              <a:rPr lang="fr-BE" dirty="0">
                <a:solidFill>
                  <a:srgbClr val="CE9178"/>
                </a:solidFill>
                <a:latin typeface="Consolas" panose="020B0609020204030204" pitchFamily="49" charset="0"/>
              </a:rPr>
              <a:t>'</a:t>
            </a:r>
            <a:r>
              <a:rPr lang="fr-BE" dirty="0">
                <a:solidFill>
                  <a:srgbClr val="D4D4D4"/>
                </a:solidFill>
                <a:latin typeface="Consolas" panose="020B0609020204030204" pitchFamily="49" charset="0"/>
              </a:rPr>
              <a:t>);</a:t>
            </a:r>
          </a:p>
          <a:p>
            <a:pPr marL="0" indent="0">
              <a:buNone/>
            </a:pPr>
            <a:r>
              <a:rPr lang="fr-BE" dirty="0">
                <a:solidFill>
                  <a:srgbClr val="569CD6"/>
                </a:solidFill>
                <a:latin typeface="Consolas" panose="020B0609020204030204" pitchFamily="49" charset="0"/>
              </a:rPr>
              <a:t>?&gt;</a:t>
            </a:r>
            <a:endParaRPr lang="fr-BE"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316611630"/>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Partie V : Transmettre des données</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a:t>Paramètres de l’URL</a:t>
            </a:r>
          </a:p>
          <a:p>
            <a:r>
              <a:rPr lang="fr-BE" dirty="0"/>
              <a:t>Formulaires</a:t>
            </a:r>
          </a:p>
        </p:txBody>
      </p:sp>
    </p:spTree>
    <p:extLst>
      <p:ext uri="{BB962C8B-B14F-4D97-AF65-F5344CB8AC3E}">
        <p14:creationId xmlns:p14="http://schemas.microsoft.com/office/powerpoint/2010/main" val="3521204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Paramètres de l’URL</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a:t>Une URL peut avoir des paramètres</a:t>
            </a:r>
          </a:p>
          <a:p>
            <a:r>
              <a:rPr lang="fr-BE" dirty="0"/>
              <a:t>Un paramètre est défini par un nom et une valeur</a:t>
            </a:r>
          </a:p>
          <a:p>
            <a:r>
              <a:rPr lang="fr-BE" dirty="0"/>
              <a:t>Les paramètres sont placés après le symbole « ? »</a:t>
            </a:r>
          </a:p>
          <a:p>
            <a:r>
              <a:rPr lang="fr-BE" dirty="0"/>
              <a:t>Les paramètres sont séparés par le symbole « &amp; »</a:t>
            </a:r>
          </a:p>
          <a:p>
            <a:r>
              <a:rPr lang="fr-BE" dirty="0"/>
              <a:t>Exemple : </a:t>
            </a:r>
            <a:r>
              <a:rPr lang="fr-BE" dirty="0" err="1"/>
              <a:t>page.php?lang</a:t>
            </a:r>
            <a:r>
              <a:rPr lang="fr-BE" dirty="0"/>
              <a:t>=</a:t>
            </a:r>
            <a:r>
              <a:rPr lang="fr-BE" dirty="0" err="1"/>
              <a:t>fr&amp;version</a:t>
            </a:r>
            <a:r>
              <a:rPr lang="fr-BE" dirty="0"/>
              <a:t>=2</a:t>
            </a:r>
          </a:p>
        </p:txBody>
      </p:sp>
    </p:spTree>
    <p:extLst>
      <p:ext uri="{BB962C8B-B14F-4D97-AF65-F5344CB8AC3E}">
        <p14:creationId xmlns:p14="http://schemas.microsoft.com/office/powerpoint/2010/main" val="2416975410"/>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Paramètres de l’URL</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a:t>On peut lire les paramètres de l’URL dans une page PHP</a:t>
            </a:r>
          </a:p>
          <a:p>
            <a:r>
              <a:rPr lang="fr-BE" dirty="0"/>
              <a:t>$_GET : tableau associatif contenant les paramètres</a:t>
            </a:r>
          </a:p>
          <a:p>
            <a:r>
              <a:rPr lang="fr-BE" dirty="0"/>
              <a:t>Fonction </a:t>
            </a:r>
            <a:r>
              <a:rPr lang="fr-BE" dirty="0" err="1"/>
              <a:t>isset</a:t>
            </a:r>
            <a:r>
              <a:rPr lang="fr-BE" dirty="0"/>
              <a:t>($variable) : vérifie si une variable est définie</a:t>
            </a:r>
          </a:p>
        </p:txBody>
      </p:sp>
      <p:sp>
        <p:nvSpPr>
          <p:cNvPr id="4" name="Rectangle 3">
            <a:extLst>
              <a:ext uri="{FF2B5EF4-FFF2-40B4-BE49-F238E27FC236}">
                <a16:creationId xmlns:a16="http://schemas.microsoft.com/office/drawing/2014/main" id="{A9E36447-8353-4877-9A92-F360F1EDB2FA}"/>
              </a:ext>
            </a:extLst>
          </p:cNvPr>
          <p:cNvSpPr/>
          <p:nvPr/>
        </p:nvSpPr>
        <p:spPr>
          <a:xfrm>
            <a:off x="2728034" y="4001294"/>
            <a:ext cx="6735932" cy="2031325"/>
          </a:xfrm>
          <a:prstGeom prst="rect">
            <a:avLst/>
          </a:prstGeom>
          <a:solidFill>
            <a:schemeClr val="bg2">
              <a:lumMod val="10000"/>
            </a:schemeClr>
          </a:solidFill>
        </p:spPr>
        <p:txBody>
          <a:bodyPr wrap="square">
            <a:spAutoFit/>
          </a:bodyPr>
          <a:lstStyle/>
          <a:p>
            <a:r>
              <a:rPr lang="en-US" dirty="0">
                <a:solidFill>
                  <a:srgbClr val="569CD6"/>
                </a:solidFill>
                <a:latin typeface="Consolas" panose="020B0609020204030204" pitchFamily="49" charset="0"/>
              </a:rPr>
              <a:t>&lt;?php</a:t>
            </a:r>
            <a:endParaRPr lang="en-US" dirty="0">
              <a:solidFill>
                <a:srgbClr val="D4D4D4"/>
              </a:solidFill>
              <a:latin typeface="Consolas" panose="020B0609020204030204" pitchFamily="49" charset="0"/>
            </a:endParaRPr>
          </a:p>
          <a:p>
            <a:r>
              <a:rPr lang="en-US" dirty="0">
                <a:solidFill>
                  <a:srgbClr val="C586C0"/>
                </a:solidFill>
                <a:latin typeface="Consolas" panose="020B0609020204030204" pitchFamily="49" charset="0"/>
              </a:rPr>
              <a:t>	if</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isset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$_GET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lang</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DCDCAA"/>
                </a:solidFill>
                <a:latin typeface="Consolas" panose="020B0609020204030204" pitchFamily="49" charset="0"/>
              </a:rPr>
              <a:t>		echo</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'Langue : '</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$_GET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lang</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97533778"/>
      </p:ext>
    </p:extLst>
  </p:cSld>
  <p:clrMapOvr>
    <a:masterClrMapping/>
  </p:clrMapOvr>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Formulaires</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sz="half" idx="1"/>
          </p:nvPr>
        </p:nvSpPr>
        <p:spPr/>
        <p:txBody>
          <a:bodyPr>
            <a:normAutofit fontScale="85000" lnSpcReduction="20000"/>
          </a:bodyPr>
          <a:lstStyle/>
          <a:p>
            <a:r>
              <a:rPr lang="fr-BE" dirty="0"/>
              <a:t>Élément « </a:t>
            </a:r>
            <a:r>
              <a:rPr lang="fr-BE" b="1" dirty="0" err="1"/>
              <a:t>form</a:t>
            </a:r>
            <a:r>
              <a:rPr lang="fr-BE" dirty="0"/>
              <a:t> » :</a:t>
            </a:r>
          </a:p>
          <a:p>
            <a:pPr lvl="1"/>
            <a:r>
              <a:rPr lang="fr-BE" dirty="0"/>
              <a:t>Attribut « </a:t>
            </a:r>
            <a:r>
              <a:rPr lang="fr-BE" b="1" dirty="0"/>
              <a:t>action</a:t>
            </a:r>
            <a:r>
              <a:rPr lang="fr-BE" dirty="0"/>
              <a:t> » : destination du traitement du formulaire</a:t>
            </a:r>
          </a:p>
          <a:p>
            <a:pPr lvl="1"/>
            <a:r>
              <a:rPr lang="fr-BE" dirty="0"/>
              <a:t>Attribut « </a:t>
            </a:r>
            <a:r>
              <a:rPr lang="fr-BE" b="1" dirty="0" err="1"/>
              <a:t>method</a:t>
            </a:r>
            <a:r>
              <a:rPr lang="fr-BE" dirty="0"/>
              <a:t> » : méthode d’envoi des paramètres</a:t>
            </a:r>
          </a:p>
          <a:p>
            <a:r>
              <a:rPr lang="fr-BE" dirty="0"/>
              <a:t>Élément « </a:t>
            </a:r>
            <a:r>
              <a:rPr lang="fr-BE" b="1" dirty="0"/>
              <a:t>input</a:t>
            </a:r>
            <a:r>
              <a:rPr lang="fr-BE" dirty="0"/>
              <a:t> » :</a:t>
            </a:r>
          </a:p>
          <a:p>
            <a:pPr lvl="1"/>
            <a:r>
              <a:rPr lang="fr-BE" dirty="0"/>
              <a:t>Attribut « </a:t>
            </a:r>
            <a:r>
              <a:rPr lang="fr-BE" b="1" dirty="0" err="1"/>
              <a:t>name</a:t>
            </a:r>
            <a:r>
              <a:rPr lang="fr-BE" dirty="0"/>
              <a:t> » : nom du paramètre envoyé</a:t>
            </a:r>
          </a:p>
          <a:p>
            <a:r>
              <a:rPr lang="fr-BE" dirty="0"/>
              <a:t>Fonction </a:t>
            </a:r>
            <a:r>
              <a:rPr lang="fr-BE" dirty="0" err="1"/>
              <a:t>htmlspecialchars</a:t>
            </a:r>
            <a:r>
              <a:rPr lang="fr-BE" dirty="0"/>
              <a:t> !</a:t>
            </a:r>
          </a:p>
        </p:txBody>
      </p:sp>
      <p:sp>
        <p:nvSpPr>
          <p:cNvPr id="4" name="Espace réservé du contenu 3">
            <a:extLst>
              <a:ext uri="{FF2B5EF4-FFF2-40B4-BE49-F238E27FC236}">
                <a16:creationId xmlns:a16="http://schemas.microsoft.com/office/drawing/2014/main" id="{3820172C-EF34-4995-BE6E-DC0A8A536E4E}"/>
              </a:ext>
            </a:extLst>
          </p:cNvPr>
          <p:cNvSpPr>
            <a:spLocks noGrp="1"/>
          </p:cNvSpPr>
          <p:nvPr>
            <p:ph sz="half" idx="2"/>
          </p:nvPr>
        </p:nvSpPr>
        <p:spPr>
          <a:solidFill>
            <a:schemeClr val="bg2">
              <a:lumMod val="10000"/>
            </a:schemeClr>
          </a:solidFill>
        </p:spPr>
        <p:txBody>
          <a:bodyPr>
            <a:normAutofit fontScale="85000" lnSpcReduction="20000"/>
          </a:bodyPr>
          <a:lstStyle/>
          <a:p>
            <a:pPr marL="0" indent="0">
              <a:buNone/>
            </a:pPr>
            <a:r>
              <a:rPr lang="fr-BE" sz="1600" dirty="0">
                <a:solidFill>
                  <a:srgbClr val="6A9955"/>
                </a:solidFill>
                <a:latin typeface="Consolas" panose="020B0609020204030204" pitchFamily="49" charset="0"/>
              </a:rPr>
              <a:t>// login.html</a:t>
            </a:r>
            <a:endParaRPr lang="en-US" sz="1600" dirty="0">
              <a:solidFill>
                <a:srgbClr val="808080"/>
              </a:solidFill>
              <a:latin typeface="Consolas" panose="020B0609020204030204" pitchFamily="49" charset="0"/>
            </a:endParaRPr>
          </a:p>
          <a:p>
            <a:pPr marL="0" indent="0">
              <a:buNone/>
            </a:pP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form</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action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welcome.php</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method</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"post"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pPr marL="0" indent="0">
              <a:buNone/>
            </a:pPr>
            <a:r>
              <a:rPr lang="en-US" sz="1600" dirty="0">
                <a:solidFill>
                  <a:srgbClr val="808080"/>
                </a:solidFill>
                <a:latin typeface="Consolas" panose="020B0609020204030204" pitchFamily="49" charset="0"/>
              </a:rPr>
              <a:t>    &lt;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Login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pPr marL="0" indent="0">
              <a:buNone/>
            </a:pPr>
            <a:r>
              <a:rPr lang="en-US" sz="1600" dirty="0">
                <a:solidFill>
                  <a:srgbClr val="808080"/>
                </a:solidFill>
                <a:latin typeface="Consolas" panose="020B0609020204030204" pitchFamily="49" charset="0"/>
              </a:rPr>
              <a:t>    &lt;</a:t>
            </a:r>
            <a:r>
              <a:rPr lang="en-US" sz="1600" dirty="0">
                <a:solidFill>
                  <a:srgbClr val="569CD6"/>
                </a:solidFill>
                <a:latin typeface="Consolas" panose="020B0609020204030204" pitchFamily="49" charset="0"/>
              </a:rPr>
              <a:t>input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type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"text"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"login"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pPr marL="0" indent="0">
              <a:buNone/>
            </a:pP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form</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pPr marL="0" indent="0">
              <a:buNone/>
            </a:pPr>
            <a:endParaRPr lang="fr-BE" sz="1600" dirty="0"/>
          </a:p>
          <a:p>
            <a:pPr marL="0" indent="0">
              <a:buNone/>
            </a:pPr>
            <a:endParaRPr lang="fr-BE" sz="1600" dirty="0"/>
          </a:p>
          <a:p>
            <a:pPr marL="0" indent="0">
              <a:buNone/>
            </a:pPr>
            <a:r>
              <a:rPr lang="fr-BE" sz="1600" dirty="0">
                <a:solidFill>
                  <a:srgbClr val="6A9955"/>
                </a:solidFill>
                <a:latin typeface="Consolas" panose="020B0609020204030204" pitchFamily="49" charset="0"/>
              </a:rPr>
              <a:t>// </a:t>
            </a:r>
            <a:r>
              <a:rPr lang="fr-BE" sz="1600" dirty="0" err="1">
                <a:solidFill>
                  <a:srgbClr val="6A9955"/>
                </a:solidFill>
                <a:latin typeface="Consolas" panose="020B0609020204030204" pitchFamily="49" charset="0"/>
              </a:rPr>
              <a:t>welcome.php</a:t>
            </a:r>
            <a:endParaRPr lang="fr-BE" sz="1600" dirty="0"/>
          </a:p>
          <a:p>
            <a:pPr marL="0" indent="0">
              <a:buNone/>
            </a:pPr>
            <a:r>
              <a:rPr lang="en-US" sz="1600" dirty="0">
                <a:solidFill>
                  <a:srgbClr val="569CD6"/>
                </a:solidFill>
                <a:latin typeface="Consolas" panose="020B0609020204030204" pitchFamily="49" charset="0"/>
              </a:rPr>
              <a:t>&lt;?php</a:t>
            </a:r>
            <a:endParaRPr lang="en-US" sz="1600" dirty="0">
              <a:solidFill>
                <a:srgbClr val="D4D4D4"/>
              </a:solidFill>
              <a:latin typeface="Consolas" panose="020B0609020204030204" pitchFamily="49" charset="0"/>
            </a:endParaRPr>
          </a:p>
          <a:p>
            <a:pPr marL="0" indent="0">
              <a:buNone/>
            </a:pPr>
            <a:r>
              <a:rPr lang="en-US" sz="1600" dirty="0">
                <a:solidFill>
                  <a:srgbClr val="C586C0"/>
                </a:solidFill>
                <a:latin typeface="Consolas" panose="020B0609020204030204" pitchFamily="49" charset="0"/>
              </a:rPr>
              <a:t>    if</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isset</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$_POST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'login'</a:t>
            </a:r>
            <a:r>
              <a:rPr lang="en-US" sz="1600" dirty="0">
                <a:solidFill>
                  <a:srgbClr val="D4D4D4"/>
                </a:solidFill>
                <a:latin typeface="Consolas" panose="020B0609020204030204" pitchFamily="49" charset="0"/>
              </a:rPr>
              <a:t>])) {</a:t>
            </a:r>
          </a:p>
          <a:p>
            <a:pPr marL="0" indent="0">
              <a:buNone/>
            </a:pPr>
            <a:r>
              <a:rPr lang="en-US" sz="1600" dirty="0">
                <a:solidFill>
                  <a:srgbClr val="DCDCAA"/>
                </a:solidFill>
                <a:latin typeface="Consolas" panose="020B0609020204030204" pitchFamily="49" charset="0"/>
              </a:rPr>
              <a:t>	echo</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'Welcome '</a:t>
            </a:r>
            <a:r>
              <a:rPr lang="en-US" sz="1600" dirty="0">
                <a:solidFill>
                  <a:srgbClr val="D4D4D4"/>
                </a:solidFill>
                <a:latin typeface="Consolas" panose="020B0609020204030204" pitchFamily="49" charset="0"/>
              </a:rPr>
              <a:t> . </a:t>
            </a:r>
            <a:r>
              <a:rPr lang="en-US" sz="1600" dirty="0">
                <a:solidFill>
                  <a:srgbClr val="9CDCFE"/>
                </a:solidFill>
                <a:latin typeface="Consolas" panose="020B0609020204030204" pitchFamily="49" charset="0"/>
              </a:rPr>
              <a:t>$_POST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'login’</a:t>
            </a:r>
            <a:r>
              <a:rPr lang="en-US" sz="1600" dirty="0">
                <a:solidFill>
                  <a:srgbClr val="D4D4D4"/>
                </a:solidFill>
                <a:latin typeface="Consolas" panose="020B0609020204030204" pitchFamily="49" charset="0"/>
              </a:rPr>
              <a:t>];</a:t>
            </a:r>
          </a:p>
          <a:p>
            <a:pPr marL="0" indent="0">
              <a:buNone/>
            </a:pPr>
            <a:r>
              <a:rPr lang="en-US" sz="1600" dirty="0">
                <a:solidFill>
                  <a:srgbClr val="D4D4D4"/>
                </a:solidFill>
                <a:latin typeface="Consolas" panose="020B0609020204030204" pitchFamily="49" charset="0"/>
              </a:rPr>
              <a:t>    }</a:t>
            </a:r>
          </a:p>
          <a:p>
            <a:pPr marL="0" indent="0">
              <a:buNone/>
            </a:pPr>
            <a:r>
              <a:rPr lang="en-US" sz="1600" dirty="0">
                <a:solidFill>
                  <a:srgbClr val="569CD6"/>
                </a:solidFill>
                <a:latin typeface="Consolas" panose="020B0609020204030204" pitchFamily="49" charset="0"/>
              </a:rPr>
              <a:t>?&gt;</a:t>
            </a:r>
            <a:endParaRPr lang="en-US"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543158458"/>
      </p:ext>
    </p:extLst>
  </p:cSld>
  <p:clrMapOvr>
    <a:masterClrMapping/>
  </p:clrMapOvr>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Partie VI : Pour aller plus loin…</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a:t>Exceptions</a:t>
            </a:r>
          </a:p>
          <a:p>
            <a:r>
              <a:rPr lang="fr-BE" dirty="0"/>
              <a:t>Sessions</a:t>
            </a:r>
          </a:p>
          <a:p>
            <a:r>
              <a:rPr lang="fr-BE" dirty="0"/>
              <a:t>Bases de données</a:t>
            </a:r>
          </a:p>
          <a:p>
            <a:r>
              <a:rPr lang="fr-BE" dirty="0"/>
              <a:t>La programmation orientée objet</a:t>
            </a:r>
          </a:p>
          <a:p>
            <a:r>
              <a:rPr lang="fr-BE" dirty="0"/>
              <a:t>Les </a:t>
            </a:r>
            <a:r>
              <a:rPr lang="fr-BE" dirty="0" err="1"/>
              <a:t>frameworks</a:t>
            </a:r>
            <a:r>
              <a:rPr lang="fr-BE" dirty="0"/>
              <a:t> PHP (</a:t>
            </a:r>
            <a:r>
              <a:rPr lang="fr-BE" dirty="0" err="1"/>
              <a:t>Laravel</a:t>
            </a:r>
            <a:r>
              <a:rPr lang="fr-BE" dirty="0"/>
              <a:t>, </a:t>
            </a:r>
            <a:r>
              <a:rPr lang="fr-BE" dirty="0" err="1"/>
              <a:t>Symphony</a:t>
            </a:r>
            <a:r>
              <a:rPr lang="fr-BE" dirty="0"/>
              <a:t>, …)</a:t>
            </a:r>
          </a:p>
        </p:txBody>
      </p:sp>
    </p:spTree>
    <p:extLst>
      <p:ext uri="{BB962C8B-B14F-4D97-AF65-F5344CB8AC3E}">
        <p14:creationId xmlns:p14="http://schemas.microsoft.com/office/powerpoint/2010/main" val="560959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369B08-3502-4392-8C31-A9A1F90BACA8}"/>
              </a:ext>
            </a:extLst>
          </p:cNvPr>
          <p:cNvSpPr>
            <a:spLocks noGrp="1"/>
          </p:cNvSpPr>
          <p:nvPr>
            <p:ph type="title"/>
          </p:nvPr>
        </p:nvSpPr>
        <p:spPr/>
        <p:txBody>
          <a:bodyPr/>
          <a:lstStyle/>
          <a:p>
            <a:r>
              <a:rPr lang="fr-BE" dirty="0"/>
              <a:t>TP</a:t>
            </a:r>
          </a:p>
        </p:txBody>
      </p:sp>
      <p:sp>
        <p:nvSpPr>
          <p:cNvPr id="3" name="Espace réservé du contenu 2">
            <a:extLst>
              <a:ext uri="{FF2B5EF4-FFF2-40B4-BE49-F238E27FC236}">
                <a16:creationId xmlns:a16="http://schemas.microsoft.com/office/drawing/2014/main" id="{B876314C-B027-4700-B7BC-F55C0451E983}"/>
              </a:ext>
            </a:extLst>
          </p:cNvPr>
          <p:cNvSpPr>
            <a:spLocks noGrp="1"/>
          </p:cNvSpPr>
          <p:nvPr>
            <p:ph idx="1"/>
          </p:nvPr>
        </p:nvSpPr>
        <p:spPr/>
        <p:txBody>
          <a:bodyPr/>
          <a:lstStyle/>
          <a:p>
            <a:r>
              <a:rPr lang="fr-BE" dirty="0"/>
              <a:t>Réaliser une calculatrice simplifiée avec :</a:t>
            </a:r>
          </a:p>
          <a:p>
            <a:pPr lvl="1"/>
            <a:r>
              <a:rPr lang="fr-BE" dirty="0"/>
              <a:t>2 champs de texte pour les opérandes</a:t>
            </a:r>
          </a:p>
          <a:p>
            <a:pPr lvl="1"/>
            <a:r>
              <a:rPr lang="fr-BE" dirty="0"/>
              <a:t>1 liste déroulante pour les 4 opérateurs</a:t>
            </a:r>
          </a:p>
          <a:p>
            <a:pPr lvl="1"/>
            <a:r>
              <a:rPr lang="fr-BE" dirty="0"/>
              <a:t>Un bouton pour calculer le résultat</a:t>
            </a:r>
          </a:p>
        </p:txBody>
      </p:sp>
    </p:spTree>
    <p:extLst>
      <p:ext uri="{BB962C8B-B14F-4D97-AF65-F5344CB8AC3E}">
        <p14:creationId xmlns:p14="http://schemas.microsoft.com/office/powerpoint/2010/main" val="174130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8419B1-8A55-4A9A-98EB-050F8EFF26FB}"/>
              </a:ext>
            </a:extLst>
          </p:cNvPr>
          <p:cNvSpPr>
            <a:spLocks noGrp="1"/>
          </p:cNvSpPr>
          <p:nvPr>
            <p:ph type="title"/>
          </p:nvPr>
        </p:nvSpPr>
        <p:spPr/>
        <p:txBody>
          <a:bodyPr/>
          <a:lstStyle/>
          <a:p>
            <a:r>
              <a:rPr lang="fr-BE" dirty="0"/>
              <a:t>Comment ça marche ?</a:t>
            </a:r>
          </a:p>
        </p:txBody>
      </p:sp>
      <p:sp>
        <p:nvSpPr>
          <p:cNvPr id="3" name="Espace réservé du contenu 2">
            <a:extLst>
              <a:ext uri="{FF2B5EF4-FFF2-40B4-BE49-F238E27FC236}">
                <a16:creationId xmlns:a16="http://schemas.microsoft.com/office/drawing/2014/main" id="{AD3D4AB3-7D17-42DA-BE31-8DA6BC24C318}"/>
              </a:ext>
            </a:extLst>
          </p:cNvPr>
          <p:cNvSpPr>
            <a:spLocks noGrp="1"/>
          </p:cNvSpPr>
          <p:nvPr>
            <p:ph idx="1"/>
          </p:nvPr>
        </p:nvSpPr>
        <p:spPr/>
        <p:txBody>
          <a:bodyPr/>
          <a:lstStyle/>
          <a:p>
            <a:r>
              <a:rPr lang="fr-BE" dirty="0"/>
              <a:t>Architecture client-serveur</a:t>
            </a:r>
          </a:p>
          <a:p>
            <a:pPr lvl="1"/>
            <a:r>
              <a:rPr lang="fr-BE" dirty="0"/>
              <a:t>Client = Effectue une demande</a:t>
            </a:r>
          </a:p>
          <a:p>
            <a:pPr lvl="1"/>
            <a:r>
              <a:rPr lang="fr-BE" dirty="0"/>
              <a:t>Serveur = Répond à la demande</a:t>
            </a:r>
          </a:p>
          <a:p>
            <a:r>
              <a:rPr lang="fr-BE" dirty="0"/>
              <a:t>Dans le cas du Web :</a:t>
            </a:r>
          </a:p>
          <a:p>
            <a:pPr lvl="1"/>
            <a:r>
              <a:rPr lang="fr-BE" dirty="0"/>
              <a:t>Le client demande à consulter une page web</a:t>
            </a:r>
          </a:p>
          <a:p>
            <a:pPr lvl="1"/>
            <a:r>
              <a:rPr lang="fr-BE" dirty="0"/>
              <a:t>Le serveur fournit la page web demandée</a:t>
            </a:r>
          </a:p>
        </p:txBody>
      </p:sp>
    </p:spTree>
    <p:extLst>
      <p:ext uri="{BB962C8B-B14F-4D97-AF65-F5344CB8AC3E}">
        <p14:creationId xmlns:p14="http://schemas.microsoft.com/office/powerpoint/2010/main" val="1131406486"/>
      </p:ext>
    </p:extLst>
  </p:cSld>
  <p:clrMapOvr>
    <a:masterClrMapping/>
  </p:clrMapOvr>
  <p:extLst>
    <p:ext uri="{6950BFC3-D8DA-4A85-94F7-54DA5524770B}">
      <p188:commentRel xmlns:p188="http://schemas.microsoft.com/office/powerpoint/2018/8/main" r:id="rId3"/>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56D043-219C-4B33-AA84-C84E25855E31}"/>
              </a:ext>
            </a:extLst>
          </p:cNvPr>
          <p:cNvSpPr>
            <a:spLocks noGrp="1"/>
          </p:cNvSpPr>
          <p:nvPr>
            <p:ph type="title"/>
          </p:nvPr>
        </p:nvSpPr>
        <p:spPr/>
        <p:txBody>
          <a:bodyPr/>
          <a:lstStyle/>
          <a:p>
            <a:r>
              <a:rPr lang="fr-BE" dirty="0"/>
              <a:t>Liens utiles</a:t>
            </a:r>
          </a:p>
        </p:txBody>
      </p:sp>
      <p:sp>
        <p:nvSpPr>
          <p:cNvPr id="3" name="Espace réservé du contenu 2">
            <a:extLst>
              <a:ext uri="{FF2B5EF4-FFF2-40B4-BE49-F238E27FC236}">
                <a16:creationId xmlns:a16="http://schemas.microsoft.com/office/drawing/2014/main" id="{E9661CF6-AAED-4063-9722-BA0B6BC9F7CE}"/>
              </a:ext>
            </a:extLst>
          </p:cNvPr>
          <p:cNvSpPr>
            <a:spLocks noGrp="1"/>
          </p:cNvSpPr>
          <p:nvPr>
            <p:ph idx="1"/>
          </p:nvPr>
        </p:nvSpPr>
        <p:spPr/>
        <p:txBody>
          <a:bodyPr/>
          <a:lstStyle/>
          <a:p>
            <a:r>
              <a:rPr lang="fr-BE" dirty="0">
                <a:hlinkClick r:id="rId2"/>
              </a:rPr>
              <a:t>https://openclassrooms.com/fr/courses/918836-concevez-votre-site-web-avec-php-et-mysql</a:t>
            </a:r>
            <a:endParaRPr lang="fr-BE" dirty="0"/>
          </a:p>
          <a:p>
            <a:r>
              <a:rPr lang="fr-BE" dirty="0">
                <a:hlinkClick r:id="rId3"/>
              </a:rPr>
              <a:t>http://php.net/</a:t>
            </a:r>
            <a:endParaRPr lang="fr-BE" dirty="0"/>
          </a:p>
          <a:p>
            <a:endParaRPr lang="fr-BE" dirty="0"/>
          </a:p>
        </p:txBody>
      </p:sp>
    </p:spTree>
    <p:extLst>
      <p:ext uri="{BB962C8B-B14F-4D97-AF65-F5344CB8AC3E}">
        <p14:creationId xmlns:p14="http://schemas.microsoft.com/office/powerpoint/2010/main" val="289779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8419B1-8A55-4A9A-98EB-050F8EFF26FB}"/>
              </a:ext>
            </a:extLst>
          </p:cNvPr>
          <p:cNvSpPr>
            <a:spLocks noGrp="1"/>
          </p:cNvSpPr>
          <p:nvPr>
            <p:ph type="title"/>
          </p:nvPr>
        </p:nvSpPr>
        <p:spPr/>
        <p:txBody>
          <a:bodyPr/>
          <a:lstStyle/>
          <a:p>
            <a:r>
              <a:rPr lang="fr-BE" dirty="0"/>
              <a:t>Comment ça marche ?</a:t>
            </a:r>
          </a:p>
        </p:txBody>
      </p:sp>
      <p:sp>
        <p:nvSpPr>
          <p:cNvPr id="8" name="Espace réservé du texte 7">
            <a:extLst>
              <a:ext uri="{FF2B5EF4-FFF2-40B4-BE49-F238E27FC236}">
                <a16:creationId xmlns:a16="http://schemas.microsoft.com/office/drawing/2014/main" id="{D5C00C4B-10A6-41B8-87C3-0D905DC419B3}"/>
              </a:ext>
            </a:extLst>
          </p:cNvPr>
          <p:cNvSpPr>
            <a:spLocks noGrp="1"/>
          </p:cNvSpPr>
          <p:nvPr>
            <p:ph type="body" idx="1"/>
          </p:nvPr>
        </p:nvSpPr>
        <p:spPr/>
        <p:txBody>
          <a:bodyPr/>
          <a:lstStyle/>
          <a:p>
            <a:r>
              <a:rPr lang="fr-BE" dirty="0"/>
              <a:t>Site statique</a:t>
            </a:r>
          </a:p>
        </p:txBody>
      </p:sp>
      <p:pic>
        <p:nvPicPr>
          <p:cNvPr id="13" name="Espace réservé du contenu 12">
            <a:extLst>
              <a:ext uri="{FF2B5EF4-FFF2-40B4-BE49-F238E27FC236}">
                <a16:creationId xmlns:a16="http://schemas.microsoft.com/office/drawing/2014/main" id="{DF5967B8-2FAB-45E0-929D-0329B1E2C99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1038" y="3736212"/>
            <a:ext cx="4697412" cy="1493777"/>
          </a:xfrm>
        </p:spPr>
      </p:pic>
      <p:sp>
        <p:nvSpPr>
          <p:cNvPr id="10" name="Espace réservé du texte 9">
            <a:extLst>
              <a:ext uri="{FF2B5EF4-FFF2-40B4-BE49-F238E27FC236}">
                <a16:creationId xmlns:a16="http://schemas.microsoft.com/office/drawing/2014/main" id="{76BA5DFE-089B-4EE4-9E00-ACF70F3772AD}"/>
              </a:ext>
            </a:extLst>
          </p:cNvPr>
          <p:cNvSpPr>
            <a:spLocks noGrp="1"/>
          </p:cNvSpPr>
          <p:nvPr>
            <p:ph type="body" sz="quarter" idx="3"/>
          </p:nvPr>
        </p:nvSpPr>
        <p:spPr/>
        <p:txBody>
          <a:bodyPr/>
          <a:lstStyle/>
          <a:p>
            <a:r>
              <a:rPr lang="fr-BE" dirty="0"/>
              <a:t>Site dynamique</a:t>
            </a:r>
          </a:p>
        </p:txBody>
      </p:sp>
      <p:pic>
        <p:nvPicPr>
          <p:cNvPr id="15" name="Espace réservé du contenu 14">
            <a:extLst>
              <a:ext uri="{FF2B5EF4-FFF2-40B4-BE49-F238E27FC236}">
                <a16:creationId xmlns:a16="http://schemas.microsoft.com/office/drawing/2014/main" id="{DF5BDBAE-C383-48C6-BF7B-38F55858B3D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94350" y="3735707"/>
            <a:ext cx="4700588" cy="1494786"/>
          </a:xfrm>
        </p:spPr>
      </p:pic>
    </p:spTree>
    <p:extLst>
      <p:ext uri="{BB962C8B-B14F-4D97-AF65-F5344CB8AC3E}">
        <p14:creationId xmlns:p14="http://schemas.microsoft.com/office/powerpoint/2010/main" val="393035337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8889513-2F26-4E19-9AE0-D2A9E2847C95}"/>
              </a:ext>
            </a:extLst>
          </p:cNvPr>
          <p:cNvSpPr>
            <a:spLocks noGrp="1"/>
          </p:cNvSpPr>
          <p:nvPr>
            <p:ph type="title"/>
          </p:nvPr>
        </p:nvSpPr>
        <p:spPr/>
        <p:txBody>
          <a:bodyPr/>
          <a:lstStyle/>
          <a:p>
            <a:r>
              <a:rPr lang="fr-BE" dirty="0"/>
              <a:t>Question ?</a:t>
            </a:r>
          </a:p>
        </p:txBody>
      </p:sp>
      <p:sp>
        <p:nvSpPr>
          <p:cNvPr id="8" name="Espace réservé du contenu 7">
            <a:extLst>
              <a:ext uri="{FF2B5EF4-FFF2-40B4-BE49-F238E27FC236}">
                <a16:creationId xmlns:a16="http://schemas.microsoft.com/office/drawing/2014/main" id="{E710A17F-6D74-4DFF-A4F5-15072C13F6D8}"/>
              </a:ext>
            </a:extLst>
          </p:cNvPr>
          <p:cNvSpPr>
            <a:spLocks noGrp="1"/>
          </p:cNvSpPr>
          <p:nvPr>
            <p:ph idx="1"/>
          </p:nvPr>
        </p:nvSpPr>
        <p:spPr/>
        <p:txBody>
          <a:bodyPr/>
          <a:lstStyle/>
          <a:p>
            <a:r>
              <a:rPr lang="fr-BE" dirty="0"/>
              <a:t>Pour un site Web :</a:t>
            </a:r>
          </a:p>
          <a:p>
            <a:pPr lvl="1"/>
            <a:r>
              <a:rPr lang="fr-BE" dirty="0"/>
              <a:t>Qui est le client ?</a:t>
            </a:r>
          </a:p>
          <a:p>
            <a:pPr lvl="1"/>
            <a:r>
              <a:rPr lang="fr-BE" dirty="0"/>
              <a:t>Qui est le serveur ?</a:t>
            </a:r>
          </a:p>
        </p:txBody>
      </p:sp>
    </p:spTree>
    <p:extLst>
      <p:ext uri="{BB962C8B-B14F-4D97-AF65-F5344CB8AC3E}">
        <p14:creationId xmlns:p14="http://schemas.microsoft.com/office/powerpoint/2010/main" val="60049526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8889513-2F26-4E19-9AE0-D2A9E2847C95}"/>
              </a:ext>
            </a:extLst>
          </p:cNvPr>
          <p:cNvSpPr>
            <a:spLocks noGrp="1"/>
          </p:cNvSpPr>
          <p:nvPr>
            <p:ph type="title"/>
          </p:nvPr>
        </p:nvSpPr>
        <p:spPr/>
        <p:txBody>
          <a:bodyPr/>
          <a:lstStyle/>
          <a:p>
            <a:r>
              <a:rPr lang="fr-BE" dirty="0"/>
              <a:t>Structure d’une page PHP</a:t>
            </a:r>
          </a:p>
        </p:txBody>
      </p:sp>
      <p:sp>
        <p:nvSpPr>
          <p:cNvPr id="8" name="Espace réservé du contenu 7">
            <a:extLst>
              <a:ext uri="{FF2B5EF4-FFF2-40B4-BE49-F238E27FC236}">
                <a16:creationId xmlns:a16="http://schemas.microsoft.com/office/drawing/2014/main" id="{E710A17F-6D74-4DFF-A4F5-15072C13F6D8}"/>
              </a:ext>
            </a:extLst>
          </p:cNvPr>
          <p:cNvSpPr>
            <a:spLocks noGrp="1"/>
          </p:cNvSpPr>
          <p:nvPr>
            <p:ph idx="1"/>
          </p:nvPr>
        </p:nvSpPr>
        <p:spPr/>
        <p:txBody>
          <a:bodyPr/>
          <a:lstStyle/>
          <a:p>
            <a:r>
              <a:rPr lang="fr-BE" dirty="0"/>
              <a:t>Fichier avec l’extension </a:t>
            </a:r>
            <a:r>
              <a:rPr lang="fr-BE" b="1" dirty="0"/>
              <a:t>.</a:t>
            </a:r>
            <a:r>
              <a:rPr lang="fr-BE" b="1" dirty="0" err="1"/>
              <a:t>php</a:t>
            </a:r>
            <a:endParaRPr lang="fr-BE" b="1" dirty="0"/>
          </a:p>
          <a:p>
            <a:r>
              <a:rPr lang="fr-BE" dirty="0"/>
              <a:t>Débute par : </a:t>
            </a:r>
            <a:r>
              <a:rPr lang="fr-BE" b="1" dirty="0"/>
              <a:t>&lt;?</a:t>
            </a:r>
            <a:r>
              <a:rPr lang="fr-BE" b="1" dirty="0" err="1"/>
              <a:t>php</a:t>
            </a:r>
            <a:r>
              <a:rPr lang="fr-BE" b="1" dirty="0"/>
              <a:t> </a:t>
            </a:r>
            <a:r>
              <a:rPr lang="fr-BE" dirty="0"/>
              <a:t>et termine par</a:t>
            </a:r>
            <a:r>
              <a:rPr lang="fr-BE" b="1" dirty="0"/>
              <a:t> ?&gt;</a:t>
            </a:r>
          </a:p>
          <a:p>
            <a:r>
              <a:rPr lang="fr-BE" dirty="0"/>
              <a:t>Contient une série d’instructions</a:t>
            </a:r>
          </a:p>
          <a:p>
            <a:r>
              <a:rPr lang="fr-BE" dirty="0"/>
              <a:t>Peut être placé dans du code HTML</a:t>
            </a:r>
          </a:p>
          <a:p>
            <a:r>
              <a:rPr lang="fr-BE" dirty="0"/>
              <a:t>Exemple :</a:t>
            </a:r>
          </a:p>
        </p:txBody>
      </p:sp>
      <p:sp>
        <p:nvSpPr>
          <p:cNvPr id="2" name="Rectangle 1">
            <a:extLst>
              <a:ext uri="{FF2B5EF4-FFF2-40B4-BE49-F238E27FC236}">
                <a16:creationId xmlns:a16="http://schemas.microsoft.com/office/drawing/2014/main" id="{03EBF6DD-BDB4-438A-A726-B50928784D62}"/>
              </a:ext>
            </a:extLst>
          </p:cNvPr>
          <p:cNvSpPr/>
          <p:nvPr/>
        </p:nvSpPr>
        <p:spPr>
          <a:xfrm>
            <a:off x="3048000" y="4699635"/>
            <a:ext cx="6096000" cy="1754326"/>
          </a:xfrm>
          <a:prstGeom prst="rect">
            <a:avLst/>
          </a:prstGeom>
          <a:solidFill>
            <a:schemeClr val="bg2">
              <a:lumMod val="10000"/>
            </a:schemeClr>
          </a:solidFill>
        </p:spPr>
        <p:txBody>
          <a:bodyPr>
            <a:spAutoFit/>
          </a:bodyPr>
          <a:lstStyle/>
          <a:p>
            <a:r>
              <a:rPr lang="fr-BE" b="0" dirty="0">
                <a:solidFill>
                  <a:srgbClr val="569CD6"/>
                </a:solidFill>
                <a:effectLst/>
                <a:latin typeface="Consolas" panose="020B0609020204030204" pitchFamily="49" charset="0"/>
              </a:rPr>
              <a:t>&lt;?</a:t>
            </a:r>
            <a:r>
              <a:rPr lang="fr-BE" b="0" dirty="0" err="1">
                <a:solidFill>
                  <a:srgbClr val="569CD6"/>
                </a:solidFill>
                <a:effectLst/>
                <a:latin typeface="Consolas" panose="020B0609020204030204" pitchFamily="49" charset="0"/>
              </a:rPr>
              <a:t>php</a:t>
            </a:r>
            <a:endParaRPr lang="fr-BE" b="0" dirty="0">
              <a:solidFill>
                <a:srgbClr val="569CD6"/>
              </a:solidFill>
              <a:effectLst/>
              <a:latin typeface="Consolas" panose="020B0609020204030204" pitchFamily="49" charset="0"/>
            </a:endParaRPr>
          </a:p>
          <a:p>
            <a:r>
              <a:rPr lang="fr-BE" dirty="0">
                <a:solidFill>
                  <a:srgbClr val="569CD6"/>
                </a:solidFill>
                <a:latin typeface="Consolas" panose="020B0609020204030204" pitchFamily="49" charset="0"/>
              </a:rPr>
              <a:t>	</a:t>
            </a:r>
            <a:r>
              <a:rPr lang="fr-BE" dirty="0">
                <a:solidFill>
                  <a:srgbClr val="6A9955"/>
                </a:solidFill>
                <a:latin typeface="Consolas" panose="020B0609020204030204" pitchFamily="49" charset="0"/>
              </a:rPr>
              <a:t>// instructions</a:t>
            </a:r>
            <a:endParaRPr lang="fr-BE" b="0" dirty="0">
              <a:solidFill>
                <a:srgbClr val="D4D4D4"/>
              </a:solidFill>
              <a:effectLst/>
              <a:latin typeface="Consolas" panose="020B0609020204030204" pitchFamily="49" charset="0"/>
            </a:endParaRPr>
          </a:p>
          <a:p>
            <a:r>
              <a:rPr lang="fr-BE" b="0" dirty="0">
                <a:solidFill>
                  <a:srgbClr val="DCDCAA"/>
                </a:solidFill>
                <a:effectLst/>
                <a:latin typeface="Consolas" panose="020B0609020204030204" pitchFamily="49" charset="0"/>
              </a:rPr>
              <a:t>	</a:t>
            </a:r>
            <a:r>
              <a:rPr lang="fr-BE" b="0" dirty="0" err="1">
                <a:solidFill>
                  <a:srgbClr val="DCDCAA"/>
                </a:solidFill>
                <a:effectLst/>
                <a:latin typeface="Consolas" panose="020B0609020204030204" pitchFamily="49" charset="0"/>
              </a:rPr>
              <a:t>echo</a:t>
            </a:r>
            <a:r>
              <a:rPr lang="fr-BE" b="0" dirty="0">
                <a:solidFill>
                  <a:srgbClr val="D4D4D4"/>
                </a:solidFill>
                <a:effectLst/>
                <a:latin typeface="Consolas" panose="020B0609020204030204" pitchFamily="49" charset="0"/>
              </a:rPr>
              <a:t> </a:t>
            </a:r>
            <a:r>
              <a:rPr lang="fr-BE" b="0" dirty="0">
                <a:solidFill>
                  <a:srgbClr val="CE9178"/>
                </a:solidFill>
                <a:effectLst/>
                <a:latin typeface="Consolas" panose="020B0609020204030204" pitchFamily="49" charset="0"/>
              </a:rPr>
              <a:t>'Hello World'</a:t>
            </a:r>
            <a:r>
              <a:rPr lang="fr-BE" b="0" dirty="0">
                <a:solidFill>
                  <a:srgbClr val="D4D4D4"/>
                </a:solidFill>
                <a:effectLst/>
                <a:latin typeface="Consolas" panose="020B0609020204030204" pitchFamily="49" charset="0"/>
              </a:rPr>
              <a:t>;</a:t>
            </a:r>
          </a:p>
          <a:p>
            <a:r>
              <a:rPr lang="fr-BE" b="0" dirty="0">
                <a:solidFill>
                  <a:srgbClr val="569CD6"/>
                </a:solidFill>
                <a:effectLst/>
                <a:latin typeface="Consolas" panose="020B0609020204030204" pitchFamily="49" charset="0"/>
              </a:rPr>
              <a:t>?&gt;</a:t>
            </a:r>
            <a:endParaRPr lang="fr-BE" b="0" dirty="0">
              <a:solidFill>
                <a:srgbClr val="D4D4D4"/>
              </a:solidFill>
              <a:effectLst/>
              <a:latin typeface="Consolas" panose="020B0609020204030204" pitchFamily="49" charset="0"/>
            </a:endParaRPr>
          </a:p>
          <a:p>
            <a:br>
              <a:rPr lang="fr-BE" b="0" dirty="0">
                <a:solidFill>
                  <a:srgbClr val="D4D4D4"/>
                </a:solidFill>
                <a:effectLst/>
                <a:latin typeface="Consolas" panose="020B0609020204030204" pitchFamily="49" charset="0"/>
              </a:rPr>
            </a:br>
            <a:endParaRPr lang="fr-BE"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56242485"/>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Partie II : Serveur</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a:t>WAMP Server</a:t>
            </a:r>
          </a:p>
          <a:p>
            <a:r>
              <a:rPr lang="fr-BE" dirty="0"/>
              <a:t>Héberger des pages Web</a:t>
            </a:r>
          </a:p>
        </p:txBody>
      </p:sp>
    </p:spTree>
    <p:extLst>
      <p:ext uri="{BB962C8B-B14F-4D97-AF65-F5344CB8AC3E}">
        <p14:creationId xmlns:p14="http://schemas.microsoft.com/office/powerpoint/2010/main" val="334810902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90F10-EDBE-4056-8572-878BD6B4A68E}"/>
              </a:ext>
            </a:extLst>
          </p:cNvPr>
          <p:cNvSpPr>
            <a:spLocks noGrp="1"/>
          </p:cNvSpPr>
          <p:nvPr>
            <p:ph type="title"/>
          </p:nvPr>
        </p:nvSpPr>
        <p:spPr/>
        <p:txBody>
          <a:bodyPr/>
          <a:lstStyle/>
          <a:p>
            <a:r>
              <a:rPr lang="fr-BE" dirty="0"/>
              <a:t>WAMP Server</a:t>
            </a:r>
          </a:p>
        </p:txBody>
      </p:sp>
      <p:sp>
        <p:nvSpPr>
          <p:cNvPr id="3" name="Espace réservé du contenu 2">
            <a:extLst>
              <a:ext uri="{FF2B5EF4-FFF2-40B4-BE49-F238E27FC236}">
                <a16:creationId xmlns:a16="http://schemas.microsoft.com/office/drawing/2014/main" id="{7F6E7675-50FF-4654-98EA-4D3047F939B9}"/>
              </a:ext>
            </a:extLst>
          </p:cNvPr>
          <p:cNvSpPr>
            <a:spLocks noGrp="1"/>
          </p:cNvSpPr>
          <p:nvPr>
            <p:ph idx="1"/>
          </p:nvPr>
        </p:nvSpPr>
        <p:spPr/>
        <p:txBody>
          <a:bodyPr/>
          <a:lstStyle/>
          <a:p>
            <a:r>
              <a:rPr lang="fr-BE" dirty="0"/>
              <a:t>WAMP Server :</a:t>
            </a:r>
          </a:p>
          <a:p>
            <a:pPr lvl="1"/>
            <a:r>
              <a:rPr lang="fr-BE" b="1" dirty="0"/>
              <a:t>W</a:t>
            </a:r>
            <a:r>
              <a:rPr lang="fr-BE" dirty="0"/>
              <a:t>indows</a:t>
            </a:r>
          </a:p>
          <a:p>
            <a:pPr lvl="1"/>
            <a:r>
              <a:rPr lang="fr-BE" b="1" dirty="0"/>
              <a:t>A</a:t>
            </a:r>
            <a:r>
              <a:rPr lang="fr-BE" dirty="0"/>
              <a:t>pache (serveur web)</a:t>
            </a:r>
          </a:p>
          <a:p>
            <a:pPr lvl="1"/>
            <a:r>
              <a:rPr lang="fr-BE" b="1" dirty="0"/>
              <a:t>M</a:t>
            </a:r>
            <a:r>
              <a:rPr lang="fr-BE" dirty="0"/>
              <a:t>ySQL (serveur de base de données)</a:t>
            </a:r>
          </a:p>
          <a:p>
            <a:pPr lvl="1"/>
            <a:r>
              <a:rPr lang="fr-BE" b="1" dirty="0"/>
              <a:t>P</a:t>
            </a:r>
            <a:r>
              <a:rPr lang="fr-BE" dirty="0"/>
              <a:t>HP</a:t>
            </a:r>
          </a:p>
          <a:p>
            <a:r>
              <a:rPr lang="fr-BE" dirty="0"/>
              <a:t>Environnement de développement prêt à l’emploi</a:t>
            </a:r>
          </a:p>
        </p:txBody>
      </p:sp>
    </p:spTree>
    <p:extLst>
      <p:ext uri="{BB962C8B-B14F-4D97-AF65-F5344CB8AC3E}">
        <p14:creationId xmlns:p14="http://schemas.microsoft.com/office/powerpoint/2010/main" val="3118727798"/>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Berlin">
  <a:themeElements>
    <a:clrScheme name="Ble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1443</TotalTime>
  <Words>1668</Words>
  <Application>Microsoft Office PowerPoint</Application>
  <PresentationFormat>Grand écran</PresentationFormat>
  <Paragraphs>325</Paragraphs>
  <Slides>40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vt:lpstr>
      <vt:lpstr>Calibri</vt:lpstr>
      <vt:lpstr>Consolas</vt:lpstr>
      <vt:lpstr>Trebuchet MS</vt:lpstr>
      <vt:lpstr>Berlin</vt:lpstr>
      <vt:lpstr>PHP</vt:lpstr>
      <vt:lpstr>Partie I - Introduction</vt:lpstr>
      <vt:lpstr>Qu’est-ce que le PHP ?</vt:lpstr>
      <vt:lpstr>Comment ça marche ?</vt:lpstr>
      <vt:lpstr>Comment ça marche ?</vt:lpstr>
      <vt:lpstr>Question ?</vt:lpstr>
      <vt:lpstr>Structure d’une page PHP</vt:lpstr>
      <vt:lpstr>Partie II : Serveur</vt:lpstr>
      <vt:lpstr>WAMP Server</vt:lpstr>
      <vt:lpstr>Exercice</vt:lpstr>
      <vt:lpstr>Héberger des pages Web</vt:lpstr>
      <vt:lpstr>Exercice</vt:lpstr>
      <vt:lpstr>Partie III : Les instructions</vt:lpstr>
      <vt:lpstr>L’instruction « echo »</vt:lpstr>
      <vt:lpstr>L’instruction « echo »</vt:lpstr>
      <vt:lpstr>Les variables</vt:lpstr>
      <vt:lpstr>Les variables</vt:lpstr>
      <vt:lpstr>Les variables</vt:lpstr>
      <vt:lpstr>Les variables</vt:lpstr>
      <vt:lpstr>Les variables</vt:lpstr>
      <vt:lpstr>Les conditions</vt:lpstr>
      <vt:lpstr>Les conditions</vt:lpstr>
      <vt:lpstr>Les conditions</vt:lpstr>
      <vt:lpstr>Les conditions</vt:lpstr>
      <vt:lpstr>Les boucles</vt:lpstr>
      <vt:lpstr>Les boucles</vt:lpstr>
      <vt:lpstr>Les boucles</vt:lpstr>
      <vt:lpstr>Les boucles</vt:lpstr>
      <vt:lpstr>Partie IV : Les fonctions</vt:lpstr>
      <vt:lpstr>Définir une fonction</vt:lpstr>
      <vt:lpstr>Appeler une fonction</vt:lpstr>
      <vt:lpstr>Les fonctions prédéfinies de PHP</vt:lpstr>
      <vt:lpstr>Les fonctions prédéfinies de PHP</vt:lpstr>
      <vt:lpstr>Partie V : Transmettre des données</vt:lpstr>
      <vt:lpstr>Paramètres de l’URL</vt:lpstr>
      <vt:lpstr>Paramètres de l’URL</vt:lpstr>
      <vt:lpstr>Formulaires</vt:lpstr>
      <vt:lpstr>Partie VI : Pour aller plus loin…</vt:lpstr>
      <vt:lpstr>TP</vt:lpstr>
      <vt:lpstr>Liens utiles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Philippe Schmucker</dc:creator>
  <cp:lastModifiedBy>Timothée SICCHIA</cp:lastModifiedBy>
  <cp:revision>180</cp:revision>
  <dcterms:created xsi:type="dcterms:W3CDTF">2019-01-29T08:29:43Z</dcterms:created>
  <dcterms:modified xsi:type="dcterms:W3CDTF">2022-01-24T10:24:38Z</dcterms:modified>
</cp:coreProperties>
</file>