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1" r:id="rId3"/>
    <p:sldId id="343" r:id="rId4"/>
    <p:sldId id="261" r:id="rId5"/>
    <p:sldId id="262" r:id="rId6"/>
    <p:sldId id="263" r:id="rId7"/>
    <p:sldId id="280" r:id="rId8"/>
    <p:sldId id="281" r:id="rId9"/>
    <p:sldId id="282" r:id="rId10"/>
    <p:sldId id="316" r:id="rId11"/>
    <p:sldId id="283" r:id="rId12"/>
    <p:sldId id="320" r:id="rId13"/>
    <p:sldId id="324" r:id="rId14"/>
    <p:sldId id="284" r:id="rId15"/>
    <p:sldId id="287" r:id="rId16"/>
    <p:sldId id="285" r:id="rId17"/>
    <p:sldId id="286" r:id="rId18"/>
    <p:sldId id="322" r:id="rId19"/>
    <p:sldId id="289" r:id="rId20"/>
    <p:sldId id="293" r:id="rId21"/>
    <p:sldId id="318" r:id="rId22"/>
    <p:sldId id="319" r:id="rId23"/>
    <p:sldId id="291" r:id="rId24"/>
    <p:sldId id="292" r:id="rId25"/>
    <p:sldId id="294" r:id="rId26"/>
    <p:sldId id="297" r:id="rId27"/>
    <p:sldId id="265" r:id="rId28"/>
    <p:sldId id="338" r:id="rId29"/>
    <p:sldId id="339" r:id="rId30"/>
    <p:sldId id="340" r:id="rId31"/>
    <p:sldId id="317" r:id="rId32"/>
    <p:sldId id="303" r:id="rId33"/>
    <p:sldId id="330" r:id="rId34"/>
    <p:sldId id="344" r:id="rId35"/>
    <p:sldId id="345" r:id="rId36"/>
    <p:sldId id="348" r:id="rId37"/>
    <p:sldId id="349" r:id="rId38"/>
    <p:sldId id="350" r:id="rId39"/>
    <p:sldId id="351" r:id="rId40"/>
    <p:sldId id="352" r:id="rId41"/>
    <p:sldId id="353" r:id="rId42"/>
    <p:sldId id="354" r:id="rId43"/>
    <p:sldId id="347" r:id="rId44"/>
    <p:sldId id="346" r:id="rId45"/>
    <p:sldId id="329" r:id="rId46"/>
    <p:sldId id="355" r:id="rId47"/>
    <p:sldId id="356" r:id="rId48"/>
    <p:sldId id="357" r:id="rId49"/>
    <p:sldId id="275"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a:srgbClr val="020406"/>
    <a:srgbClr val="FFABC9"/>
    <a:srgbClr val="FFFF66"/>
    <a:srgbClr val="040404"/>
    <a:srgbClr val="FF8001"/>
    <a:srgbClr val="FF9900"/>
    <a:srgbClr val="5EEC3C"/>
    <a:srgbClr val="FFD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0664" autoAdjust="0"/>
  </p:normalViewPr>
  <p:slideViewPr>
    <p:cSldViewPr>
      <p:cViewPr varScale="1">
        <p:scale>
          <a:sx n="97" d="100"/>
          <a:sy n="97" d="100"/>
        </p:scale>
        <p:origin x="67" y="178"/>
      </p:cViewPr>
      <p:guideLst>
        <p:guide orient="horz" pos="1620"/>
        <p:guide pos="2880"/>
      </p:guideLst>
    </p:cSldViewPr>
  </p:slideViewPr>
  <p:outlineViewPr>
    <p:cViewPr>
      <p:scale>
        <a:sx n="33" d="100"/>
        <a:sy n="33" d="100"/>
      </p:scale>
      <p:origin x="0" y="-85668"/>
    </p:cViewPr>
  </p:outlineViewPr>
  <p:notesTextViewPr>
    <p:cViewPr>
      <p:scale>
        <a:sx n="3" d="2"/>
        <a:sy n="3" d="2"/>
      </p:scale>
      <p:origin x="0" y="0"/>
    </p:cViewPr>
  </p:notesTextViewPr>
  <p:sorterViewPr>
    <p:cViewPr>
      <p:scale>
        <a:sx n="118" d="100"/>
        <a:sy n="118" d="100"/>
      </p:scale>
      <p:origin x="0" y="-9468"/>
    </p:cViewPr>
  </p:sorterViewPr>
  <p:notesViewPr>
    <p:cSldViewPr>
      <p:cViewPr>
        <p:scale>
          <a:sx n="87" d="100"/>
          <a:sy n="87" d="100"/>
        </p:scale>
        <p:origin x="2688" y="-552"/>
      </p:cViewPr>
      <p:guideLst/>
    </p:cSldViewPr>
  </p:notes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2" Type="http://schemas.openxmlformats.org/officeDocument/2006/relationships/oleObject" Target="file:///C:\Users\IBM_ADMIN\Documents\cloud\gts\confs\cloudy-bench\benchmark-data.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b="1" i="0" baseline="0" dirty="0">
                <a:effectLst/>
              </a:rPr>
              <a:t>Average Server Reboot Time </a:t>
            </a:r>
            <a:endParaRPr lang="en-US" sz="1400" dirty="0">
              <a:effectLst/>
            </a:endParaRPr>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extLst>
              <c:ext xmlns:c16="http://schemas.microsoft.com/office/drawing/2014/chart" uri="{C3380CC4-5D6E-409C-BE32-E72D297353CC}">
                <c16:uniqueId val="{00000001-A931-47B9-926E-79430CCB96E1}"/>
              </c:ext>
            </c:extLst>
          </c:dPt>
          <c:dLbls>
            <c:dLbl>
              <c:idx val="0"/>
              <c:layout/>
              <c:tx>
                <c:rich>
                  <a:bodyPr/>
                  <a:lstStyle/>
                  <a:p>
                    <a:r>
                      <a:rPr lang="en-US"/>
                      <a:t>2.5</a:t>
                    </a:r>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A931-47B9-926E-79430CCB96E1}"/>
                </c:ext>
              </c:extLst>
            </c:dLbl>
            <c:dLbl>
              <c:idx val="1"/>
              <c:layout/>
              <c:tx>
                <c:rich>
                  <a:bodyPr/>
                  <a:lstStyle/>
                  <a:p>
                    <a:r>
                      <a:rPr lang="en-US"/>
                      <a:t>124.5</a:t>
                    </a:r>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931-47B9-926E-79430CCB96E1}"/>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'cloud-reboot-5-vms-duration'!$A$38:$B$38</c:f>
              <c:strCache>
                <c:ptCount val="2"/>
                <c:pt idx="0">
                  <c:v>docker</c:v>
                </c:pt>
                <c:pt idx="1">
                  <c:v>KVM</c:v>
                </c:pt>
              </c:strCache>
            </c:strRef>
          </c:cat>
          <c:val>
            <c:numRef>
              <c:f>'cloud-reboot-5-vms-duration'!$A$39:$B$39</c:f>
              <c:numCache>
                <c:formatCode>General</c:formatCode>
                <c:ptCount val="2"/>
                <c:pt idx="0">
                  <c:v>2.54194530487</c:v>
                </c:pt>
                <c:pt idx="1">
                  <c:v>124.45250792500001</c:v>
                </c:pt>
              </c:numCache>
            </c:numRef>
          </c:val>
          <c:extLst>
            <c:ext xmlns:c16="http://schemas.microsoft.com/office/drawing/2014/chart" uri="{C3380CC4-5D6E-409C-BE32-E72D297353CC}">
              <c16:uniqueId val="{00000003-A931-47B9-926E-79430CCB96E1}"/>
            </c:ext>
          </c:extLst>
        </c:ser>
        <c:dLbls>
          <c:showLegendKey val="0"/>
          <c:showVal val="0"/>
          <c:showCatName val="0"/>
          <c:showSerName val="0"/>
          <c:showPercent val="0"/>
          <c:showBubbleSize val="0"/>
        </c:dLbls>
        <c:gapWidth val="150"/>
        <c:axId val="439525456"/>
        <c:axId val="439534704"/>
      </c:barChart>
      <c:catAx>
        <c:axId val="439525456"/>
        <c:scaling>
          <c:orientation val="minMax"/>
        </c:scaling>
        <c:delete val="0"/>
        <c:axPos val="b"/>
        <c:numFmt formatCode="General" sourceLinked="0"/>
        <c:majorTickMark val="out"/>
        <c:minorTickMark val="none"/>
        <c:tickLblPos val="nextTo"/>
        <c:crossAx val="439534704"/>
        <c:crosses val="autoZero"/>
        <c:auto val="1"/>
        <c:lblAlgn val="ctr"/>
        <c:lblOffset val="100"/>
        <c:noMultiLvlLbl val="0"/>
      </c:catAx>
      <c:valAx>
        <c:axId val="439534704"/>
        <c:scaling>
          <c:orientation val="minMax"/>
        </c:scaling>
        <c:delete val="0"/>
        <c:axPos val="l"/>
        <c:majorGridlines/>
        <c:title>
          <c:tx>
            <c:rich>
              <a:bodyPr rot="-5400000" vert="horz"/>
              <a:lstStyle/>
              <a:p>
                <a:pPr>
                  <a:defRPr/>
                </a:pPr>
                <a:r>
                  <a:rPr lang="en-US" dirty="0"/>
                  <a:t>Time In Seconds</a:t>
                </a:r>
              </a:p>
            </c:rich>
          </c:tx>
          <c:layout/>
          <c:overlay val="0"/>
        </c:title>
        <c:numFmt formatCode="General" sourceLinked="1"/>
        <c:majorTickMark val="out"/>
        <c:minorTickMark val="none"/>
        <c:tickLblPos val="nextTo"/>
        <c:crossAx val="439525456"/>
        <c:crosses val="autoZero"/>
        <c:crossBetween val="between"/>
      </c:valAx>
    </c:plotArea>
    <c:legend>
      <c:legendPos val="r"/>
      <c:layout/>
      <c:overlay val="0"/>
    </c:legend>
    <c:plotVisOnly val="1"/>
    <c:dispBlanksAs val="gap"/>
    <c:showDLblsOverMax val="0"/>
  </c:chart>
  <c:spPr>
    <a:solidFill>
      <a:srgbClr val="FFCCFF"/>
    </a:solidFill>
    <a:scene3d>
      <a:camera prst="orthographicFront"/>
      <a:lightRig rig="threePt" dir="t"/>
    </a:scene3d>
    <a:sp3d>
      <a:bevelT w="190500" h="38100"/>
    </a:sp3d>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69520-6566-4683-93D8-E20C8A143FD9}"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80824-14E8-4925-B546-60FE8D6E06E1}" type="slidenum">
              <a:rPr lang="en-US" smtClean="0"/>
              <a:t>‹#›</a:t>
            </a:fld>
            <a:endParaRPr lang="en-US"/>
          </a:p>
        </p:txBody>
      </p:sp>
    </p:spTree>
    <p:extLst>
      <p:ext uri="{BB962C8B-B14F-4D97-AF65-F5344CB8AC3E}">
        <p14:creationId xmlns:p14="http://schemas.microsoft.com/office/powerpoint/2010/main" val="3069345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linux-virtualization-using-chroot-jai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Notes</a:t>
            </a:r>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1</a:t>
            </a:fld>
            <a:endParaRPr lang="en-US"/>
          </a:p>
        </p:txBody>
      </p:sp>
    </p:spTree>
    <p:extLst>
      <p:ext uri="{BB962C8B-B14F-4D97-AF65-F5344CB8AC3E}">
        <p14:creationId xmlns:p14="http://schemas.microsoft.com/office/powerpoint/2010/main" val="41892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Chroot</a:t>
            </a:r>
            <a:r>
              <a:rPr lang="en-US" sz="1200" b="0" i="0" kern="1200" dirty="0" smtClean="0">
                <a:solidFill>
                  <a:schemeClr val="tx1"/>
                </a:solidFill>
                <a:effectLst/>
                <a:latin typeface="+mn-lt"/>
                <a:ea typeface="+mn-ea"/>
                <a:cs typeface="+mn-cs"/>
              </a:rPr>
              <a:t>: Change root directory to the supplied directory </a:t>
            </a:r>
            <a:r>
              <a:rPr lang="en-US" sz="1200" b="0" i="0" kern="1200" dirty="0" err="1" smtClean="0">
                <a:solidFill>
                  <a:schemeClr val="tx1"/>
                </a:solidFill>
                <a:effectLst/>
                <a:latin typeface="+mn-lt"/>
                <a:ea typeface="+mn-ea"/>
                <a:cs typeface="+mn-cs"/>
              </a:rPr>
              <a:t>newroot</a:t>
            </a:r>
            <a:r>
              <a:rPr lang="en-US" sz="1200" b="0" i="0" kern="1200" dirty="0" smtClean="0">
                <a:solidFill>
                  <a:schemeClr val="tx1"/>
                </a:solidFill>
                <a:effectLst/>
                <a:latin typeface="+mn-lt"/>
                <a:ea typeface="+mn-ea"/>
                <a:cs typeface="+mn-cs"/>
              </a:rPr>
              <a:t> and executes command.</a:t>
            </a:r>
          </a:p>
          <a:p>
            <a:endParaRPr lang="en-US" dirty="0"/>
          </a:p>
          <a:p>
            <a:r>
              <a:rPr lang="en-US" dirty="0"/>
              <a:t>A process/command that runs in such a modified environment cannot access files outside the root directory. This modified environment is known as “</a:t>
            </a:r>
            <a:r>
              <a:rPr lang="en-US" u="sng" dirty="0" err="1">
                <a:hlinkClick r:id="rId3"/>
              </a:rPr>
              <a:t>chroot</a:t>
            </a:r>
            <a:r>
              <a:rPr lang="en-US" u="sng" dirty="0">
                <a:hlinkClick r:id="rId3"/>
              </a:rPr>
              <a:t> jail</a:t>
            </a:r>
            <a:r>
              <a:rPr lang="en-US" dirty="0"/>
              <a:t>” or </a:t>
            </a:r>
            <a:r>
              <a:rPr lang="en-US" b="1" dirty="0"/>
              <a:t>“jailed directory”</a:t>
            </a:r>
            <a:r>
              <a:rPr lang="en-US" dirty="0"/>
              <a:t>. </a:t>
            </a:r>
            <a:endParaRPr lang="en-US" dirty="0" smtClean="0"/>
          </a:p>
          <a:p>
            <a:endParaRPr lang="en-US" dirty="0"/>
          </a:p>
          <a:p>
            <a:r>
              <a:rPr lang="en-US" dirty="0" smtClean="0"/>
              <a:t>Some </a:t>
            </a:r>
            <a:r>
              <a:rPr lang="en-US" dirty="0"/>
              <a:t>root user and privileged process are allowed to use </a:t>
            </a:r>
            <a:r>
              <a:rPr lang="en-US" dirty="0" err="1"/>
              <a:t>chroot</a:t>
            </a:r>
            <a:r>
              <a:rPr lang="en-US" dirty="0"/>
              <a:t> command</a:t>
            </a:r>
            <a:r>
              <a:rPr lang="en-US" dirty="0" smtClean="0"/>
              <a:t>.</a:t>
            </a:r>
          </a:p>
          <a:p>
            <a:endParaRPr lang="en-US" dirty="0"/>
          </a:p>
          <a:p>
            <a:pPr fontAlgn="base"/>
            <a:r>
              <a:rPr lang="en-US" i="1" dirty="0"/>
              <a:t>“</a:t>
            </a:r>
            <a:r>
              <a:rPr lang="en-US" i="1" dirty="0" err="1"/>
              <a:t>chroot</a:t>
            </a:r>
            <a:r>
              <a:rPr lang="en-US" i="1" dirty="0"/>
              <a:t>” command can be very useful:</a:t>
            </a:r>
            <a:endParaRPr lang="en-US" dirty="0"/>
          </a:p>
          <a:p>
            <a:pPr fontAlgn="base"/>
            <a:r>
              <a:rPr lang="en-US" dirty="0"/>
              <a:t>To create a test environment.</a:t>
            </a:r>
          </a:p>
          <a:p>
            <a:pPr fontAlgn="base"/>
            <a:r>
              <a:rPr lang="en-US" dirty="0"/>
              <a:t>To recover the system or password.</a:t>
            </a:r>
          </a:p>
          <a:p>
            <a:pPr fontAlgn="base"/>
            <a:r>
              <a:rPr lang="en-US" dirty="0"/>
              <a:t>To reinstall the </a:t>
            </a:r>
            <a:r>
              <a:rPr lang="en-US" dirty="0" err="1"/>
              <a:t>bootloader</a:t>
            </a:r>
            <a:r>
              <a:rPr lang="en-US" dirty="0"/>
              <a:t>.</a:t>
            </a:r>
          </a:p>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11</a:t>
            </a:fld>
            <a:endParaRPr lang="en-US"/>
          </a:p>
        </p:txBody>
      </p:sp>
    </p:spTree>
    <p:extLst>
      <p:ext uri="{BB962C8B-B14F-4D97-AF65-F5344CB8AC3E}">
        <p14:creationId xmlns:p14="http://schemas.microsoft.com/office/powerpoint/2010/main" val="793586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12</a:t>
            </a:fld>
            <a:endParaRPr lang="en-US"/>
          </a:p>
        </p:txBody>
      </p:sp>
    </p:spTree>
    <p:extLst>
      <p:ext uri="{BB962C8B-B14F-4D97-AF65-F5344CB8AC3E}">
        <p14:creationId xmlns:p14="http://schemas.microsoft.com/office/powerpoint/2010/main" val="1379012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13</a:t>
            </a:fld>
            <a:endParaRPr lang="en-US"/>
          </a:p>
        </p:txBody>
      </p:sp>
    </p:spTree>
    <p:extLst>
      <p:ext uri="{BB962C8B-B14F-4D97-AF65-F5344CB8AC3E}">
        <p14:creationId xmlns:p14="http://schemas.microsoft.com/office/powerpoint/2010/main" val="1371583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 and running Linux container is not user friendly, so Docker is a tool to create, start, run, stop and remove the containers with the simple commands. </a:t>
            </a:r>
          </a:p>
        </p:txBody>
      </p:sp>
      <p:sp>
        <p:nvSpPr>
          <p:cNvPr id="4" name="Slide Number Placeholder 3"/>
          <p:cNvSpPr>
            <a:spLocks noGrp="1"/>
          </p:cNvSpPr>
          <p:nvPr>
            <p:ph type="sldNum" sz="quarter" idx="10"/>
          </p:nvPr>
        </p:nvSpPr>
        <p:spPr/>
        <p:txBody>
          <a:bodyPr/>
          <a:lstStyle/>
          <a:p>
            <a:fld id="{DCC80824-14E8-4925-B546-60FE8D6E06E1}" type="slidenum">
              <a:rPr lang="en-US" smtClean="0"/>
              <a:t>14</a:t>
            </a:fld>
            <a:endParaRPr lang="en-US"/>
          </a:p>
        </p:txBody>
      </p:sp>
    </p:spTree>
    <p:extLst>
      <p:ext uri="{BB962C8B-B14F-4D97-AF65-F5344CB8AC3E}">
        <p14:creationId xmlns:p14="http://schemas.microsoft.com/office/powerpoint/2010/main" val="4020618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Namespaces are a feature of the Linux kernel that partitions kernel resources such that one set of processes sees one set of resources while another set of processes sees a different set of resources</a:t>
            </a:r>
            <a:r>
              <a:rPr lang="en-US" dirty="0" smtClean="0"/>
              <a:t>.</a:t>
            </a:r>
          </a:p>
          <a:p>
            <a:endParaRPr lang="en-US" dirty="0"/>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UTS</a:t>
            </a:r>
            <a:r>
              <a:rPr lang="en-US" sz="1200" b="0" i="0" kern="1200" dirty="0" smtClean="0">
                <a:solidFill>
                  <a:schemeClr val="tx1"/>
                </a:solidFill>
                <a:effectLst/>
                <a:latin typeface="+mn-lt"/>
                <a:ea typeface="+mn-ea"/>
                <a:cs typeface="+mn-cs"/>
              </a:rPr>
              <a:t>(UNIX Time Sharing) </a:t>
            </a:r>
            <a:r>
              <a:rPr lang="en-US" sz="1200" b="1" i="0"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 is named after the data structure used to store information returned by the </a:t>
            </a:r>
            <a:r>
              <a:rPr lang="en-US" sz="1200" b="0" i="0" kern="1200" dirty="0" err="1" smtClean="0">
                <a:solidFill>
                  <a:schemeClr val="tx1"/>
                </a:solidFill>
                <a:effectLst/>
                <a:latin typeface="+mn-lt"/>
                <a:ea typeface="+mn-ea"/>
                <a:cs typeface="+mn-cs"/>
              </a:rPr>
              <a:t>uname</a:t>
            </a:r>
            <a:r>
              <a:rPr lang="en-US" sz="1200" b="0" i="0" kern="1200" dirty="0" smtClean="0">
                <a:solidFill>
                  <a:schemeClr val="tx1"/>
                </a:solidFill>
                <a:effectLst/>
                <a:latin typeface="+mn-lt"/>
                <a:ea typeface="+mn-ea"/>
                <a:cs typeface="+mn-cs"/>
              </a:rPr>
              <a:t> system call. Specifically, the </a:t>
            </a:r>
            <a:r>
              <a:rPr lang="en-US" sz="1200" b="1" i="0" kern="1200" dirty="0" smtClean="0">
                <a:solidFill>
                  <a:schemeClr val="tx1"/>
                </a:solidFill>
                <a:effectLst/>
                <a:latin typeface="+mn-lt"/>
                <a:ea typeface="+mn-ea"/>
                <a:cs typeface="+mn-cs"/>
              </a:rPr>
              <a:t>UTS namespace</a:t>
            </a:r>
            <a:r>
              <a:rPr lang="en-US" sz="1200" b="0" i="0" kern="1200" dirty="0" smtClean="0">
                <a:solidFill>
                  <a:schemeClr val="tx1"/>
                </a:solidFill>
                <a:effectLst/>
                <a:latin typeface="+mn-lt"/>
                <a:ea typeface="+mn-ea"/>
                <a:cs typeface="+mn-cs"/>
              </a:rPr>
              <a:t> isolates the hostname and the NIS domain name.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UTS namespaces</a:t>
            </a:r>
            <a:r>
              <a:rPr lang="en-US" sz="1200" b="0" i="0" kern="1200" dirty="0" smtClean="0">
                <a:solidFill>
                  <a:schemeClr val="tx1"/>
                </a:solidFill>
                <a:effectLst/>
                <a:latin typeface="+mn-lt"/>
                <a:ea typeface="+mn-ea"/>
                <a:cs typeface="+mn-cs"/>
              </a:rPr>
              <a:t> provide isolation between two system identifiers: the hostname and the NIS domain name. It is used to set the hostname and the domain which are visible to running processes in that </a:t>
            </a:r>
            <a:r>
              <a:rPr lang="en-US" sz="1200" b="1" i="0" kern="1200" dirty="0" smtClean="0">
                <a:solidFill>
                  <a:schemeClr val="tx1"/>
                </a:solidFill>
                <a:effectLst/>
                <a:latin typeface="+mn-lt"/>
                <a:ea typeface="+mn-ea"/>
                <a:cs typeface="+mn-cs"/>
              </a:rPr>
              <a:t>namespace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CC80824-14E8-4925-B546-60FE8D6E06E1}" type="slidenum">
              <a:rPr lang="en-US" smtClean="0"/>
              <a:t>15</a:t>
            </a:fld>
            <a:endParaRPr lang="en-US"/>
          </a:p>
        </p:txBody>
      </p:sp>
    </p:spTree>
    <p:extLst>
      <p:ext uri="{BB962C8B-B14F-4D97-AF65-F5344CB8AC3E}">
        <p14:creationId xmlns:p14="http://schemas.microsoft.com/office/powerpoint/2010/main" val="361233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err="1"/>
              <a:t>HugeTLB</a:t>
            </a:r>
            <a:r>
              <a:rPr lang="en-US" dirty="0"/>
              <a:t> controller allows to limit the </a:t>
            </a:r>
            <a:r>
              <a:rPr lang="en-US" b="1" dirty="0" err="1"/>
              <a:t>HugeTLB</a:t>
            </a:r>
            <a:r>
              <a:rPr lang="en-US" dirty="0"/>
              <a:t> usage per control group and enforces the controller limit during page fault. ... This requires the application to know beforehand how much </a:t>
            </a:r>
            <a:r>
              <a:rPr lang="en-US" b="1" dirty="0" err="1"/>
              <a:t>HugeTLB</a:t>
            </a:r>
            <a:r>
              <a:rPr lang="en-US" dirty="0"/>
              <a:t> pages it would require for its use</a:t>
            </a:r>
            <a:r>
              <a:rPr lang="en-US" dirty="0" smtClean="0"/>
              <a:t>.</a:t>
            </a:r>
          </a:p>
          <a:p>
            <a:endParaRPr lang="en-US" dirty="0"/>
          </a:p>
          <a:p>
            <a:r>
              <a:rPr lang="en-US" dirty="0"/>
              <a:t>Non-Uniform Memory Access (</a:t>
            </a:r>
            <a:r>
              <a:rPr lang="en-US" b="1" dirty="0"/>
              <a:t>NUMA</a:t>
            </a:r>
            <a:r>
              <a:rPr lang="en-US" dirty="0"/>
              <a:t>) refers to multiprocessor systems whose memory is divided into multiple memory nodes. ... Normally, each CPU on a </a:t>
            </a:r>
            <a:r>
              <a:rPr lang="en-US" b="1" dirty="0"/>
              <a:t>NUMA</a:t>
            </a:r>
            <a:r>
              <a:rPr lang="en-US" dirty="0"/>
              <a:t> system has a local memory node whose contents can be accessed faster than the memory in the node local to another CPU or the memory on a bus shared by all CPUs.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cgroups</a:t>
            </a:r>
            <a:r>
              <a:rPr lang="en-US" sz="1200" b="0"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net_cls</a:t>
            </a:r>
            <a:r>
              <a:rPr lang="en-US" sz="1200" b="0" i="0" kern="1200" dirty="0" smtClean="0">
                <a:solidFill>
                  <a:schemeClr val="tx1"/>
                </a:solidFill>
                <a:effectLst/>
                <a:latin typeface="+mn-lt"/>
                <a:ea typeface="+mn-ea"/>
                <a:cs typeface="+mn-cs"/>
              </a:rPr>
              <a:t> isolator allows operators to provide network performance isolation and network segmentation for containers.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net_prio</a:t>
            </a:r>
            <a:r>
              <a:rPr lang="en-US" sz="1200" b="0" i="0" kern="1200" dirty="0" smtClean="0">
                <a:solidFill>
                  <a:schemeClr val="tx1"/>
                </a:solidFill>
                <a:effectLst/>
                <a:latin typeface="+mn-lt"/>
                <a:ea typeface="+mn-ea"/>
                <a:cs typeface="+mn-cs"/>
              </a:rPr>
              <a:t> subsystem can be used to set network priorities for processes in </a:t>
            </a:r>
            <a:r>
              <a:rPr lang="en-US" sz="1200" b="0" i="0" kern="1200" dirty="0" err="1" smtClean="0">
                <a:solidFill>
                  <a:schemeClr val="tx1"/>
                </a:solidFill>
                <a:effectLst/>
                <a:latin typeface="+mn-lt"/>
                <a:ea typeface="+mn-ea"/>
                <a:cs typeface="+mn-cs"/>
              </a:rPr>
              <a:t>cgroups</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16</a:t>
            </a:fld>
            <a:endParaRPr lang="en-US"/>
          </a:p>
        </p:txBody>
      </p:sp>
    </p:spTree>
    <p:extLst>
      <p:ext uri="{BB962C8B-B14F-4D97-AF65-F5344CB8AC3E}">
        <p14:creationId xmlns:p14="http://schemas.microsoft.com/office/powerpoint/2010/main" val="2509258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Netlink</a:t>
            </a:r>
            <a:r>
              <a:rPr lang="en-US" dirty="0"/>
              <a:t> is used to transfer information between the kernel and user-space processes.  It </a:t>
            </a:r>
            <a:r>
              <a:rPr lang="en-US" dirty="0" smtClean="0"/>
              <a:t>consists </a:t>
            </a:r>
            <a:r>
              <a:rPr lang="en-US" dirty="0"/>
              <a:t>of a standard sockets-based interface for user space processes and an internal kernel API for kernel modules</a:t>
            </a:r>
            <a:r>
              <a:rPr lang="en-US" dirty="0" smtClean="0"/>
              <a:t>.</a:t>
            </a:r>
          </a:p>
          <a:p>
            <a:endParaRPr lang="en-US" dirty="0"/>
          </a:p>
          <a:p>
            <a:r>
              <a:rPr lang="en-US" b="1" dirty="0"/>
              <a:t>Capabilities</a:t>
            </a:r>
            <a:r>
              <a:rPr lang="en-US" dirty="0"/>
              <a:t>: For  the  purpose of performing permission checks, traditional UNIX implementations dis-      </a:t>
            </a:r>
            <a:r>
              <a:rPr lang="en-US" dirty="0" err="1"/>
              <a:t>tinguish</a:t>
            </a:r>
            <a:r>
              <a:rPr lang="en-US" dirty="0"/>
              <a:t> two categories of processes: privileged processes (whose effective user  ID  is 0, referred to as </a:t>
            </a:r>
            <a:r>
              <a:rPr lang="en-US" dirty="0" err="1"/>
              <a:t>superuser</a:t>
            </a:r>
            <a:r>
              <a:rPr lang="en-US" dirty="0"/>
              <a:t> or root), and unprivileged processes (whose effective UID is nonzero).  Privileged processes bypass all kernel permission checks, while unprivileged processes are subject to full permission checking based on the process's credentials</a:t>
            </a:r>
            <a:r>
              <a:rPr lang="en-US" dirty="0" smtClean="0"/>
              <a:t>.</a:t>
            </a:r>
          </a:p>
          <a:p>
            <a:endParaRPr lang="en-US" dirty="0"/>
          </a:p>
          <a:p>
            <a:r>
              <a:rPr lang="en-US" b="1" dirty="0" err="1"/>
              <a:t>libvirt</a:t>
            </a:r>
            <a:r>
              <a:rPr lang="en-US" dirty="0"/>
              <a:t> is an open-source API, daemon and management tool for managing platform virtualization. It can be used to manage KVM, </a:t>
            </a:r>
            <a:r>
              <a:rPr lang="en-US" dirty="0" err="1"/>
              <a:t>Xen</a:t>
            </a:r>
            <a:r>
              <a:rPr lang="en-US" dirty="0"/>
              <a:t>, VMware </a:t>
            </a:r>
            <a:r>
              <a:rPr lang="en-US" dirty="0" err="1"/>
              <a:t>ESXi</a:t>
            </a:r>
            <a:r>
              <a:rPr lang="en-US" dirty="0"/>
              <a:t>, QEMU and other virtualization technologies.</a:t>
            </a:r>
          </a:p>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17</a:t>
            </a:fld>
            <a:endParaRPr lang="en-US"/>
          </a:p>
        </p:txBody>
      </p:sp>
    </p:spTree>
    <p:extLst>
      <p:ext uri="{BB962C8B-B14F-4D97-AF65-F5344CB8AC3E}">
        <p14:creationId xmlns:p14="http://schemas.microsoft.com/office/powerpoint/2010/main" val="30670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18</a:t>
            </a:fld>
            <a:endParaRPr lang="en-US"/>
          </a:p>
        </p:txBody>
      </p:sp>
    </p:spTree>
    <p:extLst>
      <p:ext uri="{BB962C8B-B14F-4D97-AF65-F5344CB8AC3E}">
        <p14:creationId xmlns:p14="http://schemas.microsoft.com/office/powerpoint/2010/main" val="3586784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Representational state transfer</a:t>
            </a:r>
            <a:r>
              <a:rPr lang="en-US" dirty="0"/>
              <a:t> (REST) is a de-facto standard for a software architecture for interactive applications that typically use multiple Web services.</a:t>
            </a:r>
          </a:p>
          <a:p>
            <a:r>
              <a:rPr lang="en-US" dirty="0"/>
              <a:t> </a:t>
            </a:r>
          </a:p>
          <a:p>
            <a:r>
              <a:rPr lang="en-US" dirty="0"/>
              <a:t>In law and government, </a:t>
            </a:r>
            <a:r>
              <a:rPr lang="en-US" b="1" dirty="0"/>
              <a:t>de facto</a:t>
            </a:r>
            <a:r>
              <a:rPr lang="en-US" dirty="0"/>
              <a:t> describes practices that exist in reality, even though they are not officially recognized by laws. </a:t>
            </a:r>
          </a:p>
        </p:txBody>
      </p:sp>
      <p:sp>
        <p:nvSpPr>
          <p:cNvPr id="4" name="Slide Number Placeholder 3"/>
          <p:cNvSpPr>
            <a:spLocks noGrp="1"/>
          </p:cNvSpPr>
          <p:nvPr>
            <p:ph type="sldNum" sz="quarter" idx="10"/>
          </p:nvPr>
        </p:nvSpPr>
        <p:spPr/>
        <p:txBody>
          <a:bodyPr/>
          <a:lstStyle/>
          <a:p>
            <a:fld id="{DCC80824-14E8-4925-B546-60FE8D6E06E1}" type="slidenum">
              <a:rPr lang="en-US" smtClean="0"/>
              <a:t>19</a:t>
            </a:fld>
            <a:endParaRPr lang="en-US"/>
          </a:p>
        </p:txBody>
      </p:sp>
    </p:spTree>
    <p:extLst>
      <p:ext uri="{BB962C8B-B14F-4D97-AF65-F5344CB8AC3E}">
        <p14:creationId xmlns:p14="http://schemas.microsoft.com/office/powerpoint/2010/main" val="272358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Cloud</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native</a:t>
            </a:r>
            <a:r>
              <a:rPr lang="en-US" sz="1200" b="0" i="0" kern="1200" dirty="0" smtClean="0">
                <a:solidFill>
                  <a:schemeClr val="tx1"/>
                </a:solidFill>
                <a:effectLst/>
                <a:latin typeface="+mn-lt"/>
                <a:ea typeface="+mn-ea"/>
                <a:cs typeface="+mn-cs"/>
              </a:rPr>
              <a:t> technologies are used to </a:t>
            </a:r>
            <a:r>
              <a:rPr lang="en-US" sz="1200" b="1" i="0" kern="1200" dirty="0" smtClean="0">
                <a:solidFill>
                  <a:schemeClr val="tx1"/>
                </a:solidFill>
                <a:effectLst/>
                <a:latin typeface="+mn-lt"/>
                <a:ea typeface="+mn-ea"/>
                <a:cs typeface="+mn-cs"/>
              </a:rPr>
              <a:t>develop</a:t>
            </a:r>
            <a:r>
              <a:rPr lang="en-US" sz="1200" b="0" i="0" kern="1200" dirty="0" smtClean="0">
                <a:solidFill>
                  <a:schemeClr val="tx1"/>
                </a:solidFill>
                <a:effectLst/>
                <a:latin typeface="+mn-lt"/>
                <a:ea typeface="+mn-ea"/>
                <a:cs typeface="+mn-cs"/>
              </a:rPr>
              <a:t> applications built with services packaged in containers, deployed as microservices and managed on elastic infrastructure through agile DevOps processes and continuous delivery workflows.</a:t>
            </a:r>
          </a:p>
          <a:p>
            <a:endParaRPr lang="en-US" dirty="0"/>
          </a:p>
          <a:p>
            <a:r>
              <a:rPr lang="en-US" b="1" dirty="0"/>
              <a:t>Cloud native</a:t>
            </a:r>
            <a:r>
              <a:rPr lang="en-US" dirty="0"/>
              <a:t> is a term used to describe container-based environments. </a:t>
            </a:r>
            <a:endParaRPr lang="en-US" dirty="0" smtClean="0"/>
          </a:p>
          <a:p>
            <a:endParaRPr lang="en-US" dirty="0"/>
          </a:p>
          <a:p>
            <a:r>
              <a:rPr lang="en-US" dirty="0"/>
              <a:t>Microservices, a complex application is broken up into a series of smaller, more specialized services, each with its own database and its own business logic. Using microservices, development teams can focus on updating specific areas of an application without impacting it as a whole, resulting in faster development, testing, and deployment.</a:t>
            </a:r>
          </a:p>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20</a:t>
            </a:fld>
            <a:endParaRPr lang="en-US"/>
          </a:p>
        </p:txBody>
      </p:sp>
    </p:spTree>
    <p:extLst>
      <p:ext uri="{BB962C8B-B14F-4D97-AF65-F5344CB8AC3E}">
        <p14:creationId xmlns:p14="http://schemas.microsoft.com/office/powerpoint/2010/main" val="77899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a:t>
            </a:fld>
            <a:endParaRPr lang="en-US"/>
          </a:p>
        </p:txBody>
      </p:sp>
    </p:spTree>
    <p:extLst>
      <p:ext uri="{BB962C8B-B14F-4D97-AF65-F5344CB8AC3E}">
        <p14:creationId xmlns:p14="http://schemas.microsoft.com/office/powerpoint/2010/main" val="617047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21</a:t>
            </a:fld>
            <a:endParaRPr lang="en-US"/>
          </a:p>
        </p:txBody>
      </p:sp>
    </p:spTree>
    <p:extLst>
      <p:ext uri="{BB962C8B-B14F-4D97-AF65-F5344CB8AC3E}">
        <p14:creationId xmlns:p14="http://schemas.microsoft.com/office/powerpoint/2010/main" val="2735764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22</a:t>
            </a:fld>
            <a:endParaRPr lang="en-US"/>
          </a:p>
        </p:txBody>
      </p:sp>
    </p:spTree>
    <p:extLst>
      <p:ext uri="{BB962C8B-B14F-4D97-AF65-F5344CB8AC3E}">
        <p14:creationId xmlns:p14="http://schemas.microsoft.com/office/powerpoint/2010/main" val="2293401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23</a:t>
            </a:fld>
            <a:endParaRPr lang="en-US"/>
          </a:p>
        </p:txBody>
      </p:sp>
    </p:spTree>
    <p:extLst>
      <p:ext uri="{BB962C8B-B14F-4D97-AF65-F5344CB8AC3E}">
        <p14:creationId xmlns:p14="http://schemas.microsoft.com/office/powerpoint/2010/main" val="128180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24</a:t>
            </a:fld>
            <a:endParaRPr lang="en-US"/>
          </a:p>
        </p:txBody>
      </p:sp>
    </p:spTree>
    <p:extLst>
      <p:ext uri="{BB962C8B-B14F-4D97-AF65-F5344CB8AC3E}">
        <p14:creationId xmlns:p14="http://schemas.microsoft.com/office/powerpoint/2010/main" val="1665582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25</a:t>
            </a:fld>
            <a:endParaRPr lang="en-US"/>
          </a:p>
        </p:txBody>
      </p:sp>
    </p:spTree>
    <p:extLst>
      <p:ext uri="{BB962C8B-B14F-4D97-AF65-F5344CB8AC3E}">
        <p14:creationId xmlns:p14="http://schemas.microsoft.com/office/powerpoint/2010/main" val="267828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Container management tools</a:t>
            </a:r>
            <a:r>
              <a:rPr lang="en-US" sz="1050" dirty="0"/>
              <a:t> can be broken down into three categories: registry, orchestration, and compute. </a:t>
            </a:r>
          </a:p>
          <a:p>
            <a:endParaRPr lang="en-US" sz="1050" dirty="0" smtClean="0"/>
          </a:p>
          <a:p>
            <a:r>
              <a:rPr lang="en-US" sz="1050" dirty="0" smtClean="0"/>
              <a:t>Kubernetes, the container orchestration tool provide: </a:t>
            </a:r>
            <a:endParaRPr lang="en-US" sz="1050" dirty="0"/>
          </a:p>
          <a:p>
            <a:pPr marL="171450" lvl="0" indent="-171450">
              <a:buFont typeface="Arial" panose="020B0604020202020204" pitchFamily="34" charset="0"/>
              <a:buChar char="•"/>
            </a:pPr>
            <a:r>
              <a:rPr lang="en-US" sz="1050" dirty="0"/>
              <a:t>Distribution of containers across multiple hosts</a:t>
            </a:r>
          </a:p>
          <a:p>
            <a:pPr marL="171450" lvl="0" indent="-171450">
              <a:buFont typeface="Arial" panose="020B0604020202020204" pitchFamily="34" charset="0"/>
              <a:buChar char="•"/>
            </a:pPr>
            <a:r>
              <a:rPr lang="en-US" sz="1050" dirty="0"/>
              <a:t>Grouping containers into logical units</a:t>
            </a:r>
          </a:p>
          <a:p>
            <a:pPr marL="171450" lvl="0" indent="-171450">
              <a:buFont typeface="Arial" panose="020B0604020202020204" pitchFamily="34" charset="0"/>
              <a:buChar char="•"/>
            </a:pPr>
            <a:r>
              <a:rPr lang="en-US" sz="1050" dirty="0"/>
              <a:t>Container scaling</a:t>
            </a:r>
          </a:p>
          <a:p>
            <a:pPr marL="171450" lvl="0" indent="-171450">
              <a:buFont typeface="Arial" panose="020B0604020202020204" pitchFamily="34" charset="0"/>
              <a:buChar char="•"/>
            </a:pPr>
            <a:r>
              <a:rPr lang="en-US" sz="1050" dirty="0"/>
              <a:t>Load balancing</a:t>
            </a:r>
          </a:p>
          <a:p>
            <a:pPr marL="171450" lvl="0" indent="-171450">
              <a:buFont typeface="Arial" panose="020B0604020202020204" pitchFamily="34" charset="0"/>
              <a:buChar char="•"/>
            </a:pPr>
            <a:r>
              <a:rPr lang="en-US" sz="1050" dirty="0"/>
              <a:t>Storage capacity allocation	</a:t>
            </a:r>
          </a:p>
          <a:p>
            <a:pPr marL="171450" lvl="0" indent="-171450">
              <a:buFont typeface="Arial" panose="020B0604020202020204" pitchFamily="34" charset="0"/>
              <a:buChar char="•"/>
            </a:pPr>
            <a:r>
              <a:rPr lang="en-US" sz="1050" dirty="0"/>
              <a:t>Communication interface between </a:t>
            </a:r>
            <a:r>
              <a:rPr lang="en-US" sz="1050" dirty="0" smtClean="0"/>
              <a:t>containers</a:t>
            </a:r>
          </a:p>
          <a:p>
            <a:pPr lvl="0"/>
            <a:endParaRPr lang="en-US" sz="1050" dirty="0" smtClean="0"/>
          </a:p>
          <a:p>
            <a:pPr lvl="0"/>
            <a:endParaRPr lang="en-US" sz="1050" dirty="0"/>
          </a:p>
        </p:txBody>
      </p:sp>
      <p:sp>
        <p:nvSpPr>
          <p:cNvPr id="4" name="Slide Number Placeholder 3"/>
          <p:cNvSpPr>
            <a:spLocks noGrp="1"/>
          </p:cNvSpPr>
          <p:nvPr>
            <p:ph type="sldNum" sz="quarter" idx="10"/>
          </p:nvPr>
        </p:nvSpPr>
        <p:spPr/>
        <p:txBody>
          <a:bodyPr/>
          <a:lstStyle/>
          <a:p>
            <a:fld id="{DCC80824-14E8-4925-B546-60FE8D6E06E1}" type="slidenum">
              <a:rPr lang="en-US" smtClean="0"/>
              <a:t>26</a:t>
            </a:fld>
            <a:endParaRPr lang="en-US"/>
          </a:p>
        </p:txBody>
      </p:sp>
    </p:spTree>
    <p:extLst>
      <p:ext uri="{BB962C8B-B14F-4D97-AF65-F5344CB8AC3E}">
        <p14:creationId xmlns:p14="http://schemas.microsoft.com/office/powerpoint/2010/main" val="823076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Businesses in almost all industries leverage cloud computing.</a:t>
            </a:r>
            <a:r>
              <a:rPr lang="en-US" b="1" dirty="0"/>
              <a:t> </a:t>
            </a:r>
            <a:r>
              <a:rPr lang="en-US" dirty="0"/>
              <a:t>This report covers a broad range of industries.</a:t>
            </a:r>
          </a:p>
        </p:txBody>
      </p:sp>
      <p:sp>
        <p:nvSpPr>
          <p:cNvPr id="4" name="Slide Number Placeholder 3"/>
          <p:cNvSpPr>
            <a:spLocks noGrp="1"/>
          </p:cNvSpPr>
          <p:nvPr>
            <p:ph type="sldNum" sz="quarter" idx="10"/>
          </p:nvPr>
        </p:nvSpPr>
        <p:spPr/>
        <p:txBody>
          <a:bodyPr/>
          <a:lstStyle/>
          <a:p>
            <a:fld id="{DCC80824-14E8-4925-B546-60FE8D6E06E1}" type="slidenum">
              <a:rPr lang="en-US" smtClean="0"/>
              <a:t>27</a:t>
            </a:fld>
            <a:endParaRPr lang="en-US"/>
          </a:p>
        </p:txBody>
      </p:sp>
    </p:spTree>
    <p:extLst>
      <p:ext uri="{BB962C8B-B14F-4D97-AF65-F5344CB8AC3E}">
        <p14:creationId xmlns:p14="http://schemas.microsoft.com/office/powerpoint/2010/main" val="321519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28</a:t>
            </a:fld>
            <a:endParaRPr lang="en-US"/>
          </a:p>
        </p:txBody>
      </p:sp>
    </p:spTree>
    <p:extLst>
      <p:ext uri="{BB962C8B-B14F-4D97-AF65-F5344CB8AC3E}">
        <p14:creationId xmlns:p14="http://schemas.microsoft.com/office/powerpoint/2010/main" val="2754744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29</a:t>
            </a:fld>
            <a:endParaRPr lang="en-US"/>
          </a:p>
        </p:txBody>
      </p:sp>
    </p:spTree>
    <p:extLst>
      <p:ext uri="{BB962C8B-B14F-4D97-AF65-F5344CB8AC3E}">
        <p14:creationId xmlns:p14="http://schemas.microsoft.com/office/powerpoint/2010/main" val="96352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30</a:t>
            </a:fld>
            <a:endParaRPr lang="en-US"/>
          </a:p>
        </p:txBody>
      </p:sp>
    </p:spTree>
    <p:extLst>
      <p:ext uri="{BB962C8B-B14F-4D97-AF65-F5344CB8AC3E}">
        <p14:creationId xmlns:p14="http://schemas.microsoft.com/office/powerpoint/2010/main" val="68858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dirty="0" smtClean="0"/>
              <a:t>us discuss </a:t>
            </a:r>
            <a:r>
              <a:rPr lang="en-US" dirty="0"/>
              <a:t>with some basics of virtualization. </a:t>
            </a:r>
          </a:p>
        </p:txBody>
      </p:sp>
      <p:sp>
        <p:nvSpPr>
          <p:cNvPr id="4" name="Slide Number Placeholder 3"/>
          <p:cNvSpPr>
            <a:spLocks noGrp="1"/>
          </p:cNvSpPr>
          <p:nvPr>
            <p:ph type="sldNum" sz="quarter" idx="10"/>
          </p:nvPr>
        </p:nvSpPr>
        <p:spPr/>
        <p:txBody>
          <a:bodyPr/>
          <a:lstStyle/>
          <a:p>
            <a:fld id="{DCC80824-14E8-4925-B546-60FE8D6E06E1}" type="slidenum">
              <a:rPr lang="en-US" smtClean="0"/>
              <a:t>4</a:t>
            </a:fld>
            <a:endParaRPr lang="en-US"/>
          </a:p>
        </p:txBody>
      </p:sp>
    </p:spTree>
    <p:extLst>
      <p:ext uri="{BB962C8B-B14F-4D97-AF65-F5344CB8AC3E}">
        <p14:creationId xmlns:p14="http://schemas.microsoft.com/office/powerpoint/2010/main" val="1102436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31</a:t>
            </a:fld>
            <a:endParaRPr lang="en-US"/>
          </a:p>
        </p:txBody>
      </p:sp>
    </p:spTree>
    <p:extLst>
      <p:ext uri="{BB962C8B-B14F-4D97-AF65-F5344CB8AC3E}">
        <p14:creationId xmlns:p14="http://schemas.microsoft.com/office/powerpoint/2010/main" val="4156453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50" kern="1200" dirty="0" smtClean="0">
                <a:solidFill>
                  <a:schemeClr val="tx1"/>
                </a:solidFill>
                <a:effectLst/>
                <a:latin typeface="+mn-lt"/>
                <a:ea typeface="+mn-ea"/>
                <a:cs typeface="+mn-cs"/>
              </a:rPr>
              <a:t>Microservices and containerization work well when used together.</a:t>
            </a:r>
          </a:p>
          <a:p>
            <a:pPr marL="171450" indent="-171450">
              <a:buFont typeface="Arial" panose="020B0604020202020204" pitchFamily="34" charset="0"/>
              <a:buChar char="•"/>
            </a:pPr>
            <a:endParaRPr lang="en-US" sz="105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050" kern="1200" dirty="0" smtClean="0">
                <a:solidFill>
                  <a:schemeClr val="tx1"/>
                </a:solidFill>
                <a:effectLst/>
                <a:latin typeface="+mn-lt"/>
                <a:ea typeface="+mn-ea"/>
                <a:cs typeface="+mn-cs"/>
              </a:rPr>
              <a:t>If you develop Microservice within a container then you can gain all of the inherent benefits of containerization. </a:t>
            </a:r>
          </a:p>
          <a:p>
            <a:pPr marL="171450" indent="-171450">
              <a:buFont typeface="Arial" panose="020B0604020202020204" pitchFamily="34" charset="0"/>
              <a:buChar char="•"/>
            </a:pPr>
            <a:endParaRPr lang="en-US" sz="105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050" b="1" kern="1200" dirty="0" smtClean="0">
                <a:solidFill>
                  <a:schemeClr val="tx1"/>
                </a:solidFill>
                <a:effectLst/>
                <a:latin typeface="+mn-lt"/>
                <a:ea typeface="+mn-ea"/>
                <a:cs typeface="+mn-cs"/>
              </a:rPr>
              <a:t>Containers, microservices, and cloud computing are working together to bring application development and delivery to new levels not possible with traditional methodologies and environments. </a:t>
            </a:r>
          </a:p>
          <a:p>
            <a:pPr marL="171450" indent="-171450">
              <a:buFont typeface="Arial" panose="020B0604020202020204" pitchFamily="34" charset="0"/>
              <a:buChar char="•"/>
            </a:pPr>
            <a:endParaRPr lang="en-US" sz="1050" b="1" dirty="0"/>
          </a:p>
          <a:p>
            <a:pPr marL="171450" indent="-171450">
              <a:buFont typeface="Arial" panose="020B0604020202020204" pitchFamily="34" charset="0"/>
              <a:buChar char="•"/>
            </a:pPr>
            <a:r>
              <a:rPr lang="en-US" sz="1050" dirty="0"/>
              <a:t>These next-generation approaches add agility, efficiency, reliability, and security to the software development lifecycle—all of which leads to faster delivery of applications and enhancements to end users and the market.</a:t>
            </a:r>
          </a:p>
          <a:p>
            <a:pPr marL="171450" indent="-171450">
              <a:buFont typeface="Arial" panose="020B0604020202020204" pitchFamily="34" charset="0"/>
              <a:buChar char="•"/>
            </a:pP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32</a:t>
            </a:fld>
            <a:endParaRPr lang="en-US"/>
          </a:p>
        </p:txBody>
      </p:sp>
    </p:spTree>
    <p:extLst>
      <p:ext uri="{BB962C8B-B14F-4D97-AF65-F5344CB8AC3E}">
        <p14:creationId xmlns:p14="http://schemas.microsoft.com/office/powerpoint/2010/main" val="2591993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33</a:t>
            </a:fld>
            <a:endParaRPr lang="en-US"/>
          </a:p>
        </p:txBody>
      </p:sp>
    </p:spTree>
    <p:extLst>
      <p:ext uri="{BB962C8B-B14F-4D97-AF65-F5344CB8AC3E}">
        <p14:creationId xmlns:p14="http://schemas.microsoft.com/office/powerpoint/2010/main" val="1766265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34</a:t>
            </a:fld>
            <a:endParaRPr lang="en-US"/>
          </a:p>
        </p:txBody>
      </p:sp>
    </p:spTree>
    <p:extLst>
      <p:ext uri="{BB962C8B-B14F-4D97-AF65-F5344CB8AC3E}">
        <p14:creationId xmlns:p14="http://schemas.microsoft.com/office/powerpoint/2010/main" val="161931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35</a:t>
            </a:fld>
            <a:endParaRPr lang="en-US"/>
          </a:p>
        </p:txBody>
      </p:sp>
    </p:spTree>
    <p:extLst>
      <p:ext uri="{BB962C8B-B14F-4D97-AF65-F5344CB8AC3E}">
        <p14:creationId xmlns:p14="http://schemas.microsoft.com/office/powerpoint/2010/main" val="1298136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36</a:t>
            </a:fld>
            <a:endParaRPr lang="en-US"/>
          </a:p>
        </p:txBody>
      </p:sp>
    </p:spTree>
    <p:extLst>
      <p:ext uri="{BB962C8B-B14F-4D97-AF65-F5344CB8AC3E}">
        <p14:creationId xmlns:p14="http://schemas.microsoft.com/office/powerpoint/2010/main" val="3388832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37</a:t>
            </a:fld>
            <a:endParaRPr lang="en-US"/>
          </a:p>
        </p:txBody>
      </p:sp>
    </p:spTree>
    <p:extLst>
      <p:ext uri="{BB962C8B-B14F-4D97-AF65-F5344CB8AC3E}">
        <p14:creationId xmlns:p14="http://schemas.microsoft.com/office/powerpoint/2010/main" val="2000482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38</a:t>
            </a:fld>
            <a:endParaRPr lang="en-US"/>
          </a:p>
        </p:txBody>
      </p:sp>
    </p:spTree>
    <p:extLst>
      <p:ext uri="{BB962C8B-B14F-4D97-AF65-F5344CB8AC3E}">
        <p14:creationId xmlns:p14="http://schemas.microsoft.com/office/powerpoint/2010/main" val="478276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39</a:t>
            </a:fld>
            <a:endParaRPr lang="en-US"/>
          </a:p>
        </p:txBody>
      </p:sp>
    </p:spTree>
    <p:extLst>
      <p:ext uri="{BB962C8B-B14F-4D97-AF65-F5344CB8AC3E}">
        <p14:creationId xmlns:p14="http://schemas.microsoft.com/office/powerpoint/2010/main" val="130652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40</a:t>
            </a:fld>
            <a:endParaRPr lang="en-US"/>
          </a:p>
        </p:txBody>
      </p:sp>
    </p:spTree>
    <p:extLst>
      <p:ext uri="{BB962C8B-B14F-4D97-AF65-F5344CB8AC3E}">
        <p14:creationId xmlns:p14="http://schemas.microsoft.com/office/powerpoint/2010/main" val="1925053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the operating system is kernel. It has many sub systems like process management, memory management, file system management, device drivers and Network management. </a:t>
            </a:r>
            <a:endParaRPr lang="en-US" dirty="0" smtClean="0"/>
          </a:p>
          <a:p>
            <a:endParaRPr lang="en-US" dirty="0"/>
          </a:p>
          <a:p>
            <a:r>
              <a:rPr lang="en-US" dirty="0" smtClean="0"/>
              <a:t>Kernel </a:t>
            </a:r>
            <a:r>
              <a:rPr lang="en-US" dirty="0"/>
              <a:t>is managing all the computing resources and it is also called as supervisor. Inside a host system the guest operating system will run as a process or task and hypervisor manages these process management so it is a supervisor of the guest operating system. </a:t>
            </a:r>
            <a:endParaRPr lang="en-US" dirty="0" smtClean="0"/>
          </a:p>
          <a:p>
            <a:endParaRPr lang="en-US" dirty="0"/>
          </a:p>
          <a:p>
            <a:r>
              <a:rPr lang="en-US" dirty="0" smtClean="0"/>
              <a:t>Since </a:t>
            </a:r>
            <a:r>
              <a:rPr lang="en-US" dirty="0"/>
              <a:t>we have many guest operating systems and hypervisor is a supervisor of the supervisors so it is called hypervisor. </a:t>
            </a:r>
          </a:p>
        </p:txBody>
      </p:sp>
      <p:sp>
        <p:nvSpPr>
          <p:cNvPr id="4" name="Slide Number Placeholder 3"/>
          <p:cNvSpPr>
            <a:spLocks noGrp="1"/>
          </p:cNvSpPr>
          <p:nvPr>
            <p:ph type="sldNum" sz="quarter" idx="10"/>
          </p:nvPr>
        </p:nvSpPr>
        <p:spPr/>
        <p:txBody>
          <a:bodyPr/>
          <a:lstStyle/>
          <a:p>
            <a:fld id="{DCC80824-14E8-4925-B546-60FE8D6E06E1}" type="slidenum">
              <a:rPr lang="en-US" smtClean="0"/>
              <a:t>5</a:t>
            </a:fld>
            <a:endParaRPr lang="en-US"/>
          </a:p>
        </p:txBody>
      </p:sp>
    </p:spTree>
    <p:extLst>
      <p:ext uri="{BB962C8B-B14F-4D97-AF65-F5344CB8AC3E}">
        <p14:creationId xmlns:p14="http://schemas.microsoft.com/office/powerpoint/2010/main" val="1407242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41</a:t>
            </a:fld>
            <a:endParaRPr lang="en-US"/>
          </a:p>
        </p:txBody>
      </p:sp>
    </p:spTree>
    <p:extLst>
      <p:ext uri="{BB962C8B-B14F-4D97-AF65-F5344CB8AC3E}">
        <p14:creationId xmlns:p14="http://schemas.microsoft.com/office/powerpoint/2010/main" val="1544928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42</a:t>
            </a:fld>
            <a:endParaRPr lang="en-US"/>
          </a:p>
        </p:txBody>
      </p:sp>
    </p:spTree>
    <p:extLst>
      <p:ext uri="{BB962C8B-B14F-4D97-AF65-F5344CB8AC3E}">
        <p14:creationId xmlns:p14="http://schemas.microsoft.com/office/powerpoint/2010/main" val="873424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43</a:t>
            </a:fld>
            <a:endParaRPr lang="en-US"/>
          </a:p>
        </p:txBody>
      </p:sp>
    </p:spTree>
    <p:extLst>
      <p:ext uri="{BB962C8B-B14F-4D97-AF65-F5344CB8AC3E}">
        <p14:creationId xmlns:p14="http://schemas.microsoft.com/office/powerpoint/2010/main" val="2709568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44</a:t>
            </a:fld>
            <a:endParaRPr lang="en-US"/>
          </a:p>
        </p:txBody>
      </p:sp>
    </p:spTree>
    <p:extLst>
      <p:ext uri="{BB962C8B-B14F-4D97-AF65-F5344CB8AC3E}">
        <p14:creationId xmlns:p14="http://schemas.microsoft.com/office/powerpoint/2010/main" val="36086232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45</a:t>
            </a:fld>
            <a:endParaRPr lang="en-US"/>
          </a:p>
        </p:txBody>
      </p:sp>
    </p:spTree>
    <p:extLst>
      <p:ext uri="{BB962C8B-B14F-4D97-AF65-F5344CB8AC3E}">
        <p14:creationId xmlns:p14="http://schemas.microsoft.com/office/powerpoint/2010/main" val="2755371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49</a:t>
            </a:fld>
            <a:endParaRPr lang="en-US"/>
          </a:p>
        </p:txBody>
      </p:sp>
    </p:spTree>
    <p:extLst>
      <p:ext uri="{BB962C8B-B14F-4D97-AF65-F5344CB8AC3E}">
        <p14:creationId xmlns:p14="http://schemas.microsoft.com/office/powerpoint/2010/main" val="188973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6</a:t>
            </a:fld>
            <a:endParaRPr lang="en-US"/>
          </a:p>
        </p:txBody>
      </p:sp>
    </p:spTree>
    <p:extLst>
      <p:ext uri="{BB962C8B-B14F-4D97-AF65-F5344CB8AC3E}">
        <p14:creationId xmlns:p14="http://schemas.microsoft.com/office/powerpoint/2010/main" val="383248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Blue – Green deployment</a:t>
            </a:r>
            <a:r>
              <a:rPr lang="en-US" dirty="0"/>
              <a:t> model consists of two identical deployment platform. If one is failed using a router we can route all the request to the other deployment infrastructure. Generally, green is live and blue is backup. </a:t>
            </a:r>
            <a:endParaRPr lang="en-US" dirty="0" smtClean="0"/>
          </a:p>
          <a:p>
            <a:endParaRPr lang="en-US" dirty="0"/>
          </a:p>
          <a:p>
            <a:r>
              <a:rPr lang="en-US" b="1" dirty="0"/>
              <a:t>Simplify IT operations</a:t>
            </a:r>
            <a:r>
              <a:rPr lang="en-US" dirty="0"/>
              <a:t>: Simplified data center management with the help of Configuration Management where they use Infrastructure as Code (</a:t>
            </a:r>
            <a:r>
              <a:rPr lang="en-US" dirty="0" err="1"/>
              <a:t>IaC</a:t>
            </a:r>
            <a:r>
              <a:rPr lang="en-US" dirty="0"/>
              <a:t>) concept, so they can configure VM once through code and reuse the template.  Faster Response: Faster provisioning of applications and resources.</a:t>
            </a:r>
          </a:p>
        </p:txBody>
      </p:sp>
      <p:sp>
        <p:nvSpPr>
          <p:cNvPr id="4" name="Slide Number Placeholder 3"/>
          <p:cNvSpPr>
            <a:spLocks noGrp="1"/>
          </p:cNvSpPr>
          <p:nvPr>
            <p:ph type="sldNum" sz="quarter" idx="10"/>
          </p:nvPr>
        </p:nvSpPr>
        <p:spPr/>
        <p:txBody>
          <a:bodyPr/>
          <a:lstStyle/>
          <a:p>
            <a:fld id="{DCC80824-14E8-4925-B546-60FE8D6E06E1}" type="slidenum">
              <a:rPr lang="en-US" smtClean="0"/>
              <a:t>7</a:t>
            </a:fld>
            <a:endParaRPr lang="en-US"/>
          </a:p>
        </p:txBody>
      </p:sp>
    </p:spTree>
    <p:extLst>
      <p:ext uri="{BB962C8B-B14F-4D97-AF65-F5344CB8AC3E}">
        <p14:creationId xmlns:p14="http://schemas.microsoft.com/office/powerpoint/2010/main" val="149378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Virtual Desktop: </a:t>
            </a:r>
            <a:r>
              <a:rPr lang="en-US" sz="1200" b="0" i="0" kern="1200" dirty="0" smtClean="0">
                <a:solidFill>
                  <a:schemeClr val="tx1"/>
                </a:solidFill>
                <a:effectLst/>
                <a:latin typeface="+mn-lt"/>
                <a:ea typeface="+mn-ea"/>
                <a:cs typeface="+mn-cs"/>
              </a:rPr>
              <a:t>Desktop virtualization is a software technology that separates the desktop environment and associated application software from the physical client device that is used to access it.</a:t>
            </a:r>
          </a:p>
          <a:p>
            <a:r>
              <a:rPr lang="en-US" sz="1200" b="0" i="0" kern="1200" dirty="0" smtClean="0">
                <a:solidFill>
                  <a:schemeClr val="tx1"/>
                </a:solidFill>
                <a:effectLst/>
                <a:latin typeface="+mn-lt"/>
                <a:ea typeface="+mn-ea"/>
                <a:cs typeface="+mn-cs"/>
              </a:rPr>
              <a:t>Thin</a:t>
            </a:r>
            <a:r>
              <a:rPr lang="en-US" sz="1200" b="0" i="0" kern="1200" baseline="0" dirty="0" smtClean="0">
                <a:solidFill>
                  <a:schemeClr val="tx1"/>
                </a:solidFill>
                <a:effectLst/>
                <a:latin typeface="+mn-lt"/>
                <a:ea typeface="+mn-ea"/>
                <a:cs typeface="+mn-cs"/>
              </a:rPr>
              <a:t> Client: </a:t>
            </a:r>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thin client</a:t>
            </a:r>
            <a:r>
              <a:rPr lang="en-US" sz="1200" b="0" i="0" kern="1200" dirty="0" smtClean="0">
                <a:solidFill>
                  <a:schemeClr val="tx1"/>
                </a:solidFill>
                <a:effectLst/>
                <a:latin typeface="+mn-lt"/>
                <a:ea typeface="+mn-ea"/>
                <a:cs typeface="+mn-cs"/>
              </a:rPr>
              <a:t> is a computer that runs from resources stored on a central server instead of a localized hard drive. </a:t>
            </a:r>
            <a:r>
              <a:rPr lang="en-US" sz="1200" b="1" i="0" kern="1200" dirty="0" smtClean="0">
                <a:solidFill>
                  <a:schemeClr val="tx1"/>
                </a:solidFill>
                <a:effectLst/>
                <a:latin typeface="+mn-lt"/>
                <a:ea typeface="+mn-ea"/>
                <a:cs typeface="+mn-cs"/>
              </a:rPr>
              <a:t>Thin clients</a:t>
            </a:r>
            <a:r>
              <a:rPr lang="en-US" sz="1200" b="0" i="0" kern="1200" dirty="0" smtClean="0">
                <a:solidFill>
                  <a:schemeClr val="tx1"/>
                </a:solidFill>
                <a:effectLst/>
                <a:latin typeface="+mn-lt"/>
                <a:ea typeface="+mn-ea"/>
                <a:cs typeface="+mn-cs"/>
              </a:rPr>
              <a:t> work by connecting remotely to a server-based computing environment where most applications, sensitive data, and memory, are stored</a:t>
            </a:r>
            <a:endParaRPr lang="en-US" dirty="0"/>
          </a:p>
        </p:txBody>
      </p:sp>
      <p:sp>
        <p:nvSpPr>
          <p:cNvPr id="4" name="Slide Number Placeholder 3"/>
          <p:cNvSpPr>
            <a:spLocks noGrp="1"/>
          </p:cNvSpPr>
          <p:nvPr>
            <p:ph type="sldNum" sz="quarter" idx="10"/>
          </p:nvPr>
        </p:nvSpPr>
        <p:spPr/>
        <p:txBody>
          <a:bodyPr/>
          <a:lstStyle/>
          <a:p>
            <a:fld id="{DCC80824-14E8-4925-B546-60FE8D6E06E1}" type="slidenum">
              <a:rPr lang="en-US" smtClean="0"/>
              <a:t>8</a:t>
            </a:fld>
            <a:endParaRPr lang="en-US"/>
          </a:p>
        </p:txBody>
      </p:sp>
    </p:spTree>
    <p:extLst>
      <p:ext uri="{BB962C8B-B14F-4D97-AF65-F5344CB8AC3E}">
        <p14:creationId xmlns:p14="http://schemas.microsoft.com/office/powerpoint/2010/main" val="2124624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9</a:t>
            </a:fld>
            <a:endParaRPr lang="en-US"/>
          </a:p>
        </p:txBody>
      </p:sp>
    </p:spTree>
    <p:extLst>
      <p:ext uri="{BB962C8B-B14F-4D97-AF65-F5344CB8AC3E}">
        <p14:creationId xmlns:p14="http://schemas.microsoft.com/office/powerpoint/2010/main" val="78392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C80824-14E8-4925-B546-60FE8D6E06E1}" type="slidenum">
              <a:rPr lang="en-US" smtClean="0"/>
              <a:t>10</a:t>
            </a:fld>
            <a:endParaRPr lang="en-US"/>
          </a:p>
        </p:txBody>
      </p:sp>
    </p:spTree>
    <p:extLst>
      <p:ext uri="{BB962C8B-B14F-4D97-AF65-F5344CB8AC3E}">
        <p14:creationId xmlns:p14="http://schemas.microsoft.com/office/powerpoint/2010/main" val="3543407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28720" y="3029865"/>
            <a:ext cx="6566315" cy="1383823"/>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739290"/>
            <a:ext cx="6566315" cy="122164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3998880"/>
            <a:ext cx="1349301" cy="48574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32547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pic>
        <p:nvPicPr>
          <p:cNvPr id="10" name="Picture 2" descr="Image result for iiitb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1039" y="39892"/>
            <a:ext cx="661410" cy="55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986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6534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890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0627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052" y="33461"/>
            <a:ext cx="8837628" cy="567498"/>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7005049" y="4821198"/>
            <a:ext cx="2057400" cy="273844"/>
          </a:xfrm>
        </p:spPr>
        <p:txBody>
          <a:bodyPr/>
          <a:lstStyle/>
          <a:p>
            <a:fld id="{1DEFBDA0-AD74-41D1-B067-250B5C005FA0}" type="slidenum">
              <a:rPr lang="en-IN" smtClean="0"/>
              <a:t>‹#›</a:t>
            </a:fld>
            <a:endParaRPr lang="en-IN"/>
          </a:p>
        </p:txBody>
      </p:sp>
      <p:cxnSp>
        <p:nvCxnSpPr>
          <p:cNvPr id="8" name="Straight Connector 7"/>
          <p:cNvCxnSpPr/>
          <p:nvPr userDrawn="1"/>
        </p:nvCxnSpPr>
        <p:spPr>
          <a:xfrm flipV="1">
            <a:off x="0" y="699940"/>
            <a:ext cx="9144000" cy="35351"/>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0800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0"/>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540" y="433880"/>
            <a:ext cx="595549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739540" y="1198559"/>
            <a:ext cx="5955495"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82115"/>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113635"/>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82115"/>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113635"/>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70" r:id="rId13"/>
    <p:sldLayoutId id="2147483671" r:id="rId14"/>
    <p:sldLayoutId id="2147483672" r:id="rId15"/>
    <p:sldLayoutId id="2147483673" r:id="rId16"/>
    <p:sldLayoutId id="2147483674" r:id="rId17"/>
    <p:sldLayoutId id="2147483676" r:id="rId1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ocker.com/pricing"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hyperlink" Target="https://github.com/docker/do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resources.flexera.com/web/pdf/Flexera-State-of-the-Cloud-Report-2022.pdf?elqTrackId=f3bb660986704d2980404386aa003141&amp;elqaid=6925&amp;elqat=2" TargetMode="Externa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18" Type="http://schemas.openxmlformats.org/officeDocument/2006/relationships/image" Target="../media/image60.png"/><Relationship Id="rId26" Type="http://schemas.openxmlformats.org/officeDocument/2006/relationships/image" Target="../media/image68.png"/><Relationship Id="rId3" Type="http://schemas.openxmlformats.org/officeDocument/2006/relationships/image" Target="../media/image45.png"/><Relationship Id="rId21" Type="http://schemas.openxmlformats.org/officeDocument/2006/relationships/image" Target="../media/image63.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67.png"/><Relationship Id="rId2" Type="http://schemas.openxmlformats.org/officeDocument/2006/relationships/notesSlide" Target="../notesSlides/notesSlide30.xml"/><Relationship Id="rId16" Type="http://schemas.openxmlformats.org/officeDocument/2006/relationships/image" Target="../media/image58.png"/><Relationship Id="rId20" Type="http://schemas.openxmlformats.org/officeDocument/2006/relationships/image" Target="../media/image62.png"/><Relationship Id="rId29" Type="http://schemas.openxmlformats.org/officeDocument/2006/relationships/image" Target="../media/image71.png"/><Relationship Id="rId1" Type="http://schemas.openxmlformats.org/officeDocument/2006/relationships/slideLayout" Target="../slideLayouts/slideLayout14.xml"/><Relationship Id="rId6" Type="http://schemas.openxmlformats.org/officeDocument/2006/relationships/image" Target="../media/image48.png"/><Relationship Id="rId11" Type="http://schemas.openxmlformats.org/officeDocument/2006/relationships/image" Target="../media/image53.png"/><Relationship Id="rId24" Type="http://schemas.openxmlformats.org/officeDocument/2006/relationships/image" Target="../media/image66.png"/><Relationship Id="rId5" Type="http://schemas.openxmlformats.org/officeDocument/2006/relationships/image" Target="../media/image47.png"/><Relationship Id="rId15" Type="http://schemas.openxmlformats.org/officeDocument/2006/relationships/image" Target="../media/image57.png"/><Relationship Id="rId23" Type="http://schemas.openxmlformats.org/officeDocument/2006/relationships/image" Target="../media/image65.png"/><Relationship Id="rId28"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 Id="rId22" Type="http://schemas.openxmlformats.org/officeDocument/2006/relationships/image" Target="../media/image64.png"/><Relationship Id="rId27" Type="http://schemas.openxmlformats.org/officeDocument/2006/relationships/image" Target="../media/image69.png"/></Relationships>
</file>

<file path=ppt/slides/_rels/slide3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96260" y="281175"/>
            <a:ext cx="6566315" cy="1221640"/>
          </a:xfrm>
        </p:spPr>
        <p:txBody>
          <a:bodyPr>
            <a:normAutofit fontScale="92500"/>
          </a:bodyPr>
          <a:lstStyle/>
          <a:p>
            <a:pPr algn="ctr"/>
            <a:r>
              <a:rPr lang="en-US" sz="3500" b="1" dirty="0">
                <a:effectLst>
                  <a:outerShdw blurRad="38100" dist="38100" dir="2700000" algn="tl">
                    <a:srgbClr val="000000">
                      <a:alpha val="43137"/>
                    </a:srgbClr>
                  </a:outerShdw>
                </a:effectLst>
              </a:rPr>
              <a:t>Containerization </a:t>
            </a:r>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The </a:t>
            </a:r>
            <a:r>
              <a:rPr lang="en-US" b="1" dirty="0">
                <a:effectLst>
                  <a:outerShdw blurRad="38100" dist="38100" dir="2700000" algn="tl">
                    <a:srgbClr val="000000">
                      <a:alpha val="43137"/>
                    </a:srgbClr>
                  </a:outerShdw>
                </a:effectLst>
              </a:rPr>
              <a:t>Next Generation Virtualization for Cloud</a:t>
            </a:r>
          </a:p>
          <a:p>
            <a:endParaRPr lang="en-US" dirty="0"/>
          </a:p>
        </p:txBody>
      </p:sp>
      <p:pic>
        <p:nvPicPr>
          <p:cNvPr id="5" name="Picture 2" descr="Image result for Docker + DevOps Welco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877" y="2790940"/>
            <a:ext cx="2892245" cy="225016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6" name="Subtitle 3"/>
          <p:cNvSpPr txBox="1">
            <a:spLocks/>
          </p:cNvSpPr>
          <p:nvPr/>
        </p:nvSpPr>
        <p:spPr>
          <a:xfrm>
            <a:off x="1670605" y="4404210"/>
            <a:ext cx="3054100" cy="458115"/>
          </a:xfrm>
          <a:prstGeom prst="rect">
            <a:avLst/>
          </a:prstGeom>
          <a:no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000" b="1" dirty="0" smtClean="0">
                <a:solidFill>
                  <a:schemeClr val="tx1"/>
                </a:solidFill>
              </a:rPr>
              <a:t>Prof. B. Thangaraju, IIITB.  </a:t>
            </a:r>
          </a:p>
        </p:txBody>
      </p:sp>
      <p:sp>
        <p:nvSpPr>
          <p:cNvPr id="8" name="Slide Number Placeholder 7"/>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2800" dirty="0" smtClean="0">
                <a:effectLst>
                  <a:outerShdw blurRad="38100" dist="38100" dir="2700000" algn="tl">
                    <a:srgbClr val="000000">
                      <a:alpha val="43137"/>
                    </a:srgbClr>
                  </a:outerShdw>
                </a:effectLst>
              </a:rPr>
              <a:t>Evolution of Infra Path</a:t>
            </a:r>
            <a:endParaRPr lang="en-US" sz="2800"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863" y="891995"/>
            <a:ext cx="7244874" cy="4123035"/>
          </a:xfrm>
          <a:prstGeom prst="rect">
            <a:avLst/>
          </a:prstGeom>
        </p:spPr>
      </p:pic>
      <p:sp>
        <p:nvSpPr>
          <p:cNvPr id="4" name="Slide Number Placeholder 3"/>
          <p:cNvSpPr>
            <a:spLocks noGrp="1"/>
          </p:cNvSpPr>
          <p:nvPr>
            <p:ph type="sldNum" sz="quarter" idx="12"/>
          </p:nvPr>
        </p:nvSpPr>
        <p:spPr/>
        <p:txBody>
          <a:bodyPr/>
          <a:lstStyle/>
          <a:p>
            <a:fld id="{1DEFBDA0-AD74-41D1-B067-250B5C005FA0}" type="slidenum">
              <a:rPr lang="en-IN" b="1" smtClean="0">
                <a:solidFill>
                  <a:schemeClr val="tx1"/>
                </a:solidFill>
              </a:rPr>
              <a:t>10</a:t>
            </a:fld>
            <a:endParaRPr lang="en-IN" b="1" dirty="0">
              <a:solidFill>
                <a:schemeClr val="tx1"/>
              </a:solidFill>
            </a:endParaRPr>
          </a:p>
        </p:txBody>
      </p:sp>
    </p:spTree>
    <p:extLst>
      <p:ext uri="{BB962C8B-B14F-4D97-AF65-F5344CB8AC3E}">
        <p14:creationId xmlns:p14="http://schemas.microsoft.com/office/powerpoint/2010/main" val="3059956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Containerization</a:t>
            </a:r>
            <a:endParaRPr lang="en-US" b="1" dirty="0">
              <a:solidFill>
                <a:schemeClr val="tx2">
                  <a:lumMod val="50000"/>
                </a:schemeClr>
              </a:solidFill>
            </a:endParaRPr>
          </a:p>
        </p:txBody>
      </p:sp>
      <p:sp>
        <p:nvSpPr>
          <p:cNvPr id="3" name="Content Placeholder 2"/>
          <p:cNvSpPr>
            <a:spLocks noGrp="1"/>
          </p:cNvSpPr>
          <p:nvPr>
            <p:ph idx="1"/>
          </p:nvPr>
        </p:nvSpPr>
        <p:spPr>
          <a:xfrm>
            <a:off x="51370" y="1502815"/>
            <a:ext cx="4419296" cy="3512211"/>
          </a:xfrm>
          <a:solidFill>
            <a:schemeClr val="accent1">
              <a:lumMod val="20000"/>
              <a:lumOff val="80000"/>
            </a:schemeClr>
          </a:solidFill>
        </p:spPr>
        <p:txBody>
          <a:bodyPr>
            <a:noAutofit/>
          </a:bodyPr>
          <a:lstStyle/>
          <a:p>
            <a:r>
              <a:rPr lang="en-US" sz="1800" b="1" dirty="0">
                <a:solidFill>
                  <a:schemeClr val="tx2">
                    <a:lumMod val="50000"/>
                  </a:schemeClr>
                </a:solidFill>
              </a:rPr>
              <a:t>Containerization is </a:t>
            </a:r>
            <a:r>
              <a:rPr lang="en-US" sz="1800" b="1" dirty="0" smtClean="0">
                <a:solidFill>
                  <a:schemeClr val="tx2">
                    <a:lumMod val="50000"/>
                  </a:schemeClr>
                </a:solidFill>
              </a:rPr>
              <a:t>a Modern Virtualization method</a:t>
            </a:r>
          </a:p>
          <a:p>
            <a:pPr lvl="1"/>
            <a:r>
              <a:rPr lang="en-US" sz="1600" dirty="0" smtClean="0">
                <a:solidFill>
                  <a:schemeClr val="tx2">
                    <a:lumMod val="50000"/>
                  </a:schemeClr>
                </a:solidFill>
              </a:rPr>
              <a:t>defined </a:t>
            </a:r>
            <a:r>
              <a:rPr lang="en-US" sz="1600" dirty="0">
                <a:solidFill>
                  <a:schemeClr val="tx2">
                    <a:lumMod val="50000"/>
                  </a:schemeClr>
                </a:solidFill>
              </a:rPr>
              <a:t>as a form of </a:t>
            </a:r>
            <a:r>
              <a:rPr lang="en-US" sz="1600" b="1" dirty="0">
                <a:solidFill>
                  <a:schemeClr val="tx2">
                    <a:lumMod val="50000"/>
                  </a:schemeClr>
                </a:solidFill>
              </a:rPr>
              <a:t>operating system virtualization</a:t>
            </a:r>
            <a:r>
              <a:rPr lang="en-US" sz="1600" dirty="0">
                <a:solidFill>
                  <a:schemeClr val="tx2">
                    <a:lumMod val="50000"/>
                  </a:schemeClr>
                </a:solidFill>
              </a:rPr>
              <a:t>.</a:t>
            </a:r>
          </a:p>
          <a:p>
            <a:pPr lvl="1"/>
            <a:r>
              <a:rPr lang="en-US" sz="1600" dirty="0" smtClean="0">
                <a:solidFill>
                  <a:schemeClr val="tx2">
                    <a:lumMod val="50000"/>
                  </a:schemeClr>
                </a:solidFill>
              </a:rPr>
              <a:t>accesses </a:t>
            </a:r>
            <a:r>
              <a:rPr lang="en-US" sz="1600" dirty="0">
                <a:solidFill>
                  <a:schemeClr val="tx2">
                    <a:lumMod val="50000"/>
                  </a:schemeClr>
                </a:solidFill>
              </a:rPr>
              <a:t>a single OS kernel to power multiple distributed applications that are each developed and run in their own container</a:t>
            </a:r>
            <a:r>
              <a:rPr lang="en-US" sz="1600" dirty="0" smtClean="0">
                <a:solidFill>
                  <a:schemeClr val="tx2">
                    <a:lumMod val="50000"/>
                  </a:schemeClr>
                </a:solidFill>
              </a:rPr>
              <a:t>. </a:t>
            </a:r>
          </a:p>
          <a:p>
            <a:pPr lvl="1"/>
            <a:r>
              <a:rPr lang="en-US" sz="1600" dirty="0">
                <a:solidFill>
                  <a:schemeClr val="tx2">
                    <a:lumMod val="50000"/>
                  </a:schemeClr>
                </a:solidFill>
              </a:rPr>
              <a:t>Application with all dependencies and libraries </a:t>
            </a:r>
            <a:r>
              <a:rPr lang="en-US" sz="1600" dirty="0" smtClean="0">
                <a:solidFill>
                  <a:schemeClr val="tx2">
                    <a:lumMod val="50000"/>
                  </a:schemeClr>
                </a:solidFill>
              </a:rPr>
              <a:t>needed are </a:t>
            </a:r>
            <a:r>
              <a:rPr lang="en-US" sz="1600" dirty="0">
                <a:solidFill>
                  <a:schemeClr val="tx2">
                    <a:lumMod val="50000"/>
                  </a:schemeClr>
                </a:solidFill>
              </a:rPr>
              <a:t>packed as an image that can be run </a:t>
            </a:r>
            <a:r>
              <a:rPr lang="en-US" sz="1600" dirty="0" smtClean="0">
                <a:solidFill>
                  <a:schemeClr val="tx2">
                    <a:lumMod val="50000"/>
                  </a:schemeClr>
                </a:solidFill>
              </a:rPr>
              <a:t>anywhere - </a:t>
            </a:r>
            <a:r>
              <a:rPr lang="en-US" sz="1600" b="1" dirty="0">
                <a:solidFill>
                  <a:schemeClr val="tx2">
                    <a:lumMod val="50000"/>
                  </a:schemeClr>
                </a:solidFill>
              </a:rPr>
              <a:t>desktop, traditional IT, or the cloud</a:t>
            </a:r>
            <a:r>
              <a:rPr lang="en-US" sz="1600" dirty="0">
                <a:solidFill>
                  <a:schemeClr val="tx2">
                    <a:lumMod val="50000"/>
                  </a:schemeClr>
                </a:solidFill>
              </a:rPr>
              <a:t>.</a:t>
            </a:r>
          </a:p>
          <a:p>
            <a:endParaRPr lang="en-US" sz="3200" dirty="0">
              <a:solidFill>
                <a:schemeClr val="tx2">
                  <a:lumMod val="50000"/>
                </a:schemeClr>
              </a:solidFill>
            </a:endParaRPr>
          </a:p>
        </p:txBody>
      </p:sp>
      <p:sp>
        <p:nvSpPr>
          <p:cNvPr id="4" name="Rectangle 3"/>
          <p:cNvSpPr/>
          <p:nvPr/>
        </p:nvSpPr>
        <p:spPr>
          <a:xfrm>
            <a:off x="4522459" y="1504220"/>
            <a:ext cx="4568950" cy="3493264"/>
          </a:xfrm>
          <a:prstGeom prst="rect">
            <a:avLst/>
          </a:prstGeom>
          <a:solidFill>
            <a:schemeClr val="accent5">
              <a:lumMod val="20000"/>
              <a:lumOff val="80000"/>
            </a:schemeClr>
          </a:solidFill>
        </p:spPr>
        <p:txBody>
          <a:bodyPr wrap="square">
            <a:spAutoFit/>
          </a:bodyPr>
          <a:lstStyle/>
          <a:p>
            <a:r>
              <a:rPr lang="en-US" sz="1300" b="1" dirty="0">
                <a:solidFill>
                  <a:schemeClr val="tx2">
                    <a:lumMod val="50000"/>
                  </a:schemeClr>
                </a:solidFill>
              </a:rPr>
              <a:t>History of Container Technology</a:t>
            </a:r>
          </a:p>
          <a:p>
            <a:pPr>
              <a:buFont typeface="Arial" panose="020B0604020202020204" pitchFamily="34" charset="0"/>
              <a:buChar char="•"/>
            </a:pPr>
            <a:r>
              <a:rPr lang="en-US" sz="1300" dirty="0" err="1">
                <a:solidFill>
                  <a:schemeClr val="tx2">
                    <a:lumMod val="50000"/>
                  </a:schemeClr>
                </a:solidFill>
              </a:rPr>
              <a:t>Chroot</a:t>
            </a:r>
            <a:r>
              <a:rPr lang="en-US" sz="1300" dirty="0">
                <a:solidFill>
                  <a:schemeClr val="tx2">
                    <a:lumMod val="50000"/>
                  </a:schemeClr>
                </a:solidFill>
              </a:rPr>
              <a:t> circa 1982</a:t>
            </a:r>
          </a:p>
          <a:p>
            <a:pPr>
              <a:buFont typeface="Arial" panose="020B0604020202020204" pitchFamily="34" charset="0"/>
              <a:buChar char="•"/>
            </a:pPr>
            <a:r>
              <a:rPr lang="en-US" sz="1300" dirty="0">
                <a:solidFill>
                  <a:schemeClr val="tx2">
                    <a:lumMod val="50000"/>
                  </a:schemeClr>
                </a:solidFill>
              </a:rPr>
              <a:t>FreeBSD Jails circa 2000</a:t>
            </a:r>
          </a:p>
          <a:p>
            <a:pPr>
              <a:buFont typeface="Arial" panose="020B0604020202020204" pitchFamily="34" charset="0"/>
              <a:buChar char="•"/>
            </a:pPr>
            <a:r>
              <a:rPr lang="en-US" sz="1300" dirty="0">
                <a:solidFill>
                  <a:schemeClr val="tx2">
                    <a:lumMod val="50000"/>
                  </a:schemeClr>
                </a:solidFill>
              </a:rPr>
              <a:t>Solaris Zones circa 2004</a:t>
            </a:r>
          </a:p>
          <a:p>
            <a:pPr>
              <a:buFont typeface="Arial" panose="020B0604020202020204" pitchFamily="34" charset="0"/>
              <a:buChar char="•"/>
            </a:pPr>
            <a:r>
              <a:rPr lang="en-US" sz="1300" dirty="0" err="1">
                <a:solidFill>
                  <a:schemeClr val="tx2">
                    <a:lumMod val="50000"/>
                  </a:schemeClr>
                </a:solidFill>
              </a:rPr>
              <a:t>Meiosys</a:t>
            </a:r>
            <a:r>
              <a:rPr lang="en-US" sz="1300" dirty="0">
                <a:solidFill>
                  <a:schemeClr val="tx2">
                    <a:lumMod val="50000"/>
                  </a:schemeClr>
                </a:solidFill>
              </a:rPr>
              <a:t> - </a:t>
            </a:r>
            <a:r>
              <a:rPr lang="en-US" sz="1300" dirty="0" err="1">
                <a:solidFill>
                  <a:schemeClr val="tx2">
                    <a:lumMod val="50000"/>
                  </a:schemeClr>
                </a:solidFill>
              </a:rPr>
              <a:t>MetaClusters</a:t>
            </a:r>
            <a:r>
              <a:rPr lang="en-US" sz="1300" dirty="0">
                <a:solidFill>
                  <a:schemeClr val="tx2">
                    <a:lumMod val="50000"/>
                  </a:schemeClr>
                </a:solidFill>
              </a:rPr>
              <a:t> with Checkpoint/Restore 2004-05</a:t>
            </a:r>
          </a:p>
          <a:p>
            <a:pPr>
              <a:buFont typeface="Arial" panose="020B0604020202020204" pitchFamily="34" charset="0"/>
              <a:buChar char="•"/>
            </a:pPr>
            <a:r>
              <a:rPr lang="en-US" sz="1300" dirty="0">
                <a:solidFill>
                  <a:schemeClr val="tx2">
                    <a:lumMod val="50000"/>
                  </a:schemeClr>
                </a:solidFill>
              </a:rPr>
              <a:t>Linux </a:t>
            </a:r>
            <a:r>
              <a:rPr lang="en-US" sz="1300" dirty="0" err="1">
                <a:solidFill>
                  <a:schemeClr val="tx2">
                    <a:lumMod val="50000"/>
                  </a:schemeClr>
                </a:solidFill>
              </a:rPr>
              <a:t>OpenVZ</a:t>
            </a:r>
            <a:r>
              <a:rPr lang="en-US" sz="1300" dirty="0">
                <a:solidFill>
                  <a:schemeClr val="tx2">
                    <a:lumMod val="50000"/>
                  </a:schemeClr>
                </a:solidFill>
              </a:rPr>
              <a:t> circa 2005 (not in mainstream Linux)</a:t>
            </a:r>
          </a:p>
          <a:p>
            <a:pPr>
              <a:buFont typeface="Arial" panose="020B0604020202020204" pitchFamily="34" charset="0"/>
              <a:buChar char="•"/>
            </a:pPr>
            <a:r>
              <a:rPr lang="en-US" sz="1300" dirty="0">
                <a:solidFill>
                  <a:schemeClr val="tx2">
                    <a:lumMod val="50000"/>
                  </a:schemeClr>
                </a:solidFill>
              </a:rPr>
              <a:t>AIX WPARs circa 2007</a:t>
            </a:r>
          </a:p>
          <a:p>
            <a:pPr>
              <a:buFont typeface="Arial" panose="020B0604020202020204" pitchFamily="34" charset="0"/>
              <a:buChar char="•"/>
            </a:pPr>
            <a:r>
              <a:rPr lang="en-US" sz="1300" dirty="0">
                <a:solidFill>
                  <a:schemeClr val="tx2">
                    <a:lumMod val="50000"/>
                  </a:schemeClr>
                </a:solidFill>
              </a:rPr>
              <a:t>LXC circa 2008</a:t>
            </a:r>
          </a:p>
          <a:p>
            <a:pPr>
              <a:buFont typeface="Arial" panose="020B0604020202020204" pitchFamily="34" charset="0"/>
              <a:buChar char="•"/>
            </a:pPr>
            <a:r>
              <a:rPr lang="en-US" sz="1300" dirty="0" err="1">
                <a:solidFill>
                  <a:schemeClr val="tx2">
                    <a:lumMod val="50000"/>
                  </a:schemeClr>
                </a:solidFill>
              </a:rPr>
              <a:t>Systemd-nspawn</a:t>
            </a:r>
            <a:r>
              <a:rPr lang="en-US" sz="1300" dirty="0">
                <a:solidFill>
                  <a:schemeClr val="tx2">
                    <a:lumMod val="50000"/>
                  </a:schemeClr>
                </a:solidFill>
              </a:rPr>
              <a:t> circa 2010-2013</a:t>
            </a:r>
          </a:p>
          <a:p>
            <a:pPr>
              <a:buFont typeface="Arial" panose="020B0604020202020204" pitchFamily="34" charset="0"/>
              <a:buChar char="•"/>
            </a:pPr>
            <a:r>
              <a:rPr lang="en-US" sz="1300" dirty="0">
                <a:solidFill>
                  <a:schemeClr val="tx2">
                    <a:lumMod val="50000"/>
                  </a:schemeClr>
                </a:solidFill>
              </a:rPr>
              <a:t>Docker circa 2013</a:t>
            </a:r>
          </a:p>
          <a:p>
            <a:pPr marL="742950" lvl="1" indent="-285750">
              <a:buFont typeface="Arial" panose="020B0604020202020204" pitchFamily="34" charset="0"/>
              <a:buChar char="•"/>
            </a:pPr>
            <a:r>
              <a:rPr lang="en-US" sz="1300" dirty="0">
                <a:solidFill>
                  <a:schemeClr val="tx2">
                    <a:lumMod val="50000"/>
                  </a:schemeClr>
                </a:solidFill>
              </a:rPr>
              <a:t>built on </a:t>
            </a:r>
            <a:r>
              <a:rPr lang="en-US" sz="1300" b="1" dirty="0">
                <a:solidFill>
                  <a:schemeClr val="tx2">
                    <a:lumMod val="50000"/>
                  </a:schemeClr>
                </a:solidFill>
              </a:rPr>
              <a:t>LXC</a:t>
            </a:r>
            <a:endParaRPr lang="en-US" sz="1300" dirty="0">
              <a:solidFill>
                <a:schemeClr val="tx2">
                  <a:lumMod val="50000"/>
                </a:schemeClr>
              </a:solidFill>
            </a:endParaRPr>
          </a:p>
          <a:p>
            <a:pPr marL="742950" lvl="1" indent="-285750">
              <a:buFont typeface="Arial" panose="020B0604020202020204" pitchFamily="34" charset="0"/>
              <a:buChar char="•"/>
            </a:pPr>
            <a:r>
              <a:rPr lang="en-US" sz="1300" dirty="0">
                <a:solidFill>
                  <a:schemeClr val="tx2">
                    <a:lumMod val="50000"/>
                  </a:schemeClr>
                </a:solidFill>
              </a:rPr>
              <a:t>moved to </a:t>
            </a:r>
            <a:r>
              <a:rPr lang="en-US" sz="1300" b="1" dirty="0" err="1">
                <a:solidFill>
                  <a:schemeClr val="tx2">
                    <a:lumMod val="50000"/>
                  </a:schemeClr>
                </a:solidFill>
              </a:rPr>
              <a:t>libcontainer</a:t>
            </a:r>
            <a:r>
              <a:rPr lang="en-US" sz="1300" dirty="0">
                <a:solidFill>
                  <a:schemeClr val="tx2">
                    <a:lumMod val="50000"/>
                  </a:schemeClr>
                </a:solidFill>
              </a:rPr>
              <a:t> (March 2014)</a:t>
            </a:r>
          </a:p>
          <a:p>
            <a:pPr marL="742950" lvl="1" indent="-285750">
              <a:buFont typeface="Arial" panose="020B0604020202020204" pitchFamily="34" charset="0"/>
              <a:buChar char="•"/>
            </a:pPr>
            <a:r>
              <a:rPr lang="en-US" sz="1300" b="1" dirty="0" err="1">
                <a:solidFill>
                  <a:schemeClr val="tx2">
                    <a:lumMod val="50000"/>
                  </a:schemeClr>
                </a:solidFill>
              </a:rPr>
              <a:t>appC</a:t>
            </a:r>
            <a:r>
              <a:rPr lang="en-US" sz="1300" dirty="0">
                <a:solidFill>
                  <a:schemeClr val="tx2">
                    <a:lumMod val="50000"/>
                  </a:schemeClr>
                </a:solidFill>
              </a:rPr>
              <a:t> (</a:t>
            </a:r>
            <a:r>
              <a:rPr lang="en-US" sz="1300" dirty="0" err="1">
                <a:solidFill>
                  <a:schemeClr val="tx2">
                    <a:lumMod val="50000"/>
                  </a:schemeClr>
                </a:solidFill>
              </a:rPr>
              <a:t>CoreOS</a:t>
            </a:r>
            <a:r>
              <a:rPr lang="en-US" sz="1300" dirty="0">
                <a:solidFill>
                  <a:schemeClr val="tx2">
                    <a:lumMod val="50000"/>
                  </a:schemeClr>
                </a:solidFill>
              </a:rPr>
              <a:t>) announced (December 2014)</a:t>
            </a:r>
          </a:p>
          <a:p>
            <a:pPr marL="742950" lvl="1" indent="-285750">
              <a:buFont typeface="Arial" panose="020B0604020202020204" pitchFamily="34" charset="0"/>
              <a:buChar char="•"/>
            </a:pPr>
            <a:r>
              <a:rPr lang="en-US" sz="1300" dirty="0">
                <a:solidFill>
                  <a:schemeClr val="tx2">
                    <a:lumMod val="50000"/>
                  </a:schemeClr>
                </a:solidFill>
              </a:rPr>
              <a:t>Open Containers standard for </a:t>
            </a:r>
            <a:r>
              <a:rPr lang="en-US" sz="1300" b="1" dirty="0">
                <a:solidFill>
                  <a:schemeClr val="tx2">
                    <a:lumMod val="50000"/>
                  </a:schemeClr>
                </a:solidFill>
              </a:rPr>
              <a:t>convergence</a:t>
            </a:r>
            <a:r>
              <a:rPr lang="en-US" sz="1300" dirty="0">
                <a:solidFill>
                  <a:schemeClr val="tx2">
                    <a:lumMod val="50000"/>
                  </a:schemeClr>
                </a:solidFill>
              </a:rPr>
              <a:t> with Docker Announced (June 2015)</a:t>
            </a:r>
          </a:p>
          <a:p>
            <a:pPr marL="742950" lvl="1" indent="-285750">
              <a:buFont typeface="Arial" panose="020B0604020202020204" pitchFamily="34" charset="0"/>
              <a:buChar char="•"/>
            </a:pPr>
            <a:r>
              <a:rPr lang="en-US" sz="1300" dirty="0">
                <a:solidFill>
                  <a:schemeClr val="tx2">
                    <a:lumMod val="50000"/>
                  </a:schemeClr>
                </a:solidFill>
              </a:rPr>
              <a:t>moved to </a:t>
            </a:r>
            <a:r>
              <a:rPr lang="en-US" sz="1300" b="1" dirty="0" err="1">
                <a:solidFill>
                  <a:schemeClr val="tx2">
                    <a:lumMod val="50000"/>
                  </a:schemeClr>
                </a:solidFill>
              </a:rPr>
              <a:t>runC</a:t>
            </a:r>
            <a:r>
              <a:rPr lang="en-US" sz="1300" dirty="0">
                <a:solidFill>
                  <a:schemeClr val="tx2">
                    <a:lumMod val="50000"/>
                  </a:schemeClr>
                </a:solidFill>
              </a:rPr>
              <a:t> (OCF compliant) (July 2015)</a:t>
            </a:r>
          </a:p>
          <a:p>
            <a:pPr>
              <a:buFont typeface="Arial" panose="020B0604020202020204" pitchFamily="34" charset="0"/>
              <a:buChar char="•"/>
            </a:pPr>
            <a:r>
              <a:rPr lang="en-US" sz="1300" dirty="0">
                <a:solidFill>
                  <a:schemeClr val="tx2">
                    <a:lumMod val="50000"/>
                  </a:schemeClr>
                </a:solidFill>
              </a:rPr>
              <a:t>… many more container formats coming?</a:t>
            </a:r>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4199249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106052" y="1410272"/>
            <a:ext cx="8942413" cy="3410926"/>
          </a:xfrm>
          <a:prstGeom prst="rect">
            <a:avLst/>
          </a:prstGeom>
        </p:spPr>
        <p:txBody>
          <a:bodyPr lIns="34290" tIns="34290" rIns="34290" bIns="34290" anchor="t" anchorCtr="0">
            <a:noAutofit/>
          </a:bodyPr>
          <a:lstStyle>
            <a:lvl1pPr marL="231775" indent="-231775" algn="l" defTabSz="457200" rtl="0" eaLnBrk="1" latinLnBrk="0" hangingPunct="1">
              <a:spcBef>
                <a:spcPts val="600"/>
              </a:spcBef>
              <a:buClr>
                <a:srgbClr val="0070C0"/>
              </a:buClr>
              <a:buFont typeface="Wingdings" pitchFamily="2" charset="2"/>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ts val="6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ts val="6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ts val="600"/>
              </a:spcBef>
              <a:buClr>
                <a:srgbClr val="0070C0"/>
              </a:buClr>
              <a:buFont typeface="Arial" pitchFamily="34" charset="0"/>
              <a:buChar char="•"/>
              <a:defRPr kumimoji="0" lang="en-US" sz="11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ts val="600"/>
              </a:spcBef>
              <a:buClr>
                <a:srgbClr val="0070C0"/>
              </a:buClr>
              <a:buFont typeface="Arial" pitchFamily="34" charset="0"/>
              <a:buChar char="•"/>
              <a:defRPr kumimoji="0" lang="en-US" sz="105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831" indent="-173831" defTabSz="342900">
              <a:spcBef>
                <a:spcPts val="450"/>
              </a:spcBef>
              <a:defRPr/>
            </a:pPr>
            <a:r>
              <a:rPr lang="en-US" sz="1800" b="1" dirty="0">
                <a:solidFill>
                  <a:schemeClr val="tx1"/>
                </a:solidFill>
                <a:cs typeface="Arial" panose="020B0604020202020204" pitchFamily="34" charset="0"/>
              </a:rPr>
              <a:t>Docker (Dictionary meaning) – longshoreman </a:t>
            </a:r>
          </a:p>
          <a:p>
            <a:pPr marL="557213" lvl="1" indent="-214313" defTabSz="342900">
              <a:spcBef>
                <a:spcPts val="450"/>
              </a:spcBef>
              <a:defRPr/>
            </a:pPr>
            <a:r>
              <a:rPr lang="en-US" sz="1500" dirty="0">
                <a:solidFill>
                  <a:schemeClr val="tx1"/>
                </a:solidFill>
                <a:cs typeface="Arial" panose="020B0604020202020204" pitchFamily="34" charset="0"/>
              </a:rPr>
              <a:t>somebody whose job is to load and unload cargo vessels in a port.</a:t>
            </a:r>
          </a:p>
          <a:p>
            <a:pPr marL="173831" indent="-173831" defTabSz="342900">
              <a:spcBef>
                <a:spcPts val="450"/>
              </a:spcBef>
              <a:defRPr/>
            </a:pPr>
            <a:r>
              <a:rPr lang="en-US" sz="1800" b="1" dirty="0">
                <a:solidFill>
                  <a:schemeClr val="tx1"/>
                </a:solidFill>
                <a:cs typeface="Arial" panose="020B0604020202020204" pitchFamily="34" charset="0"/>
              </a:rPr>
              <a:t>Docker (OSS meaning)</a:t>
            </a:r>
          </a:p>
          <a:p>
            <a:pPr marL="557213" lvl="1" indent="-214313" defTabSz="342900">
              <a:spcBef>
                <a:spcPts val="450"/>
              </a:spcBef>
              <a:defRPr/>
            </a:pPr>
            <a:r>
              <a:rPr lang="en-US" sz="1500" dirty="0">
                <a:solidFill>
                  <a:schemeClr val="tx1"/>
                </a:solidFill>
                <a:cs typeface="Arial" panose="020B0604020202020204" pitchFamily="34" charset="0"/>
              </a:rPr>
              <a:t>Automates the deployment of applications inside software containers. </a:t>
            </a:r>
          </a:p>
          <a:p>
            <a:pPr marL="173831" indent="-173831" defTabSz="342900">
              <a:spcBef>
                <a:spcPts val="450"/>
              </a:spcBef>
              <a:defRPr/>
            </a:pPr>
            <a:r>
              <a:rPr lang="en-US" sz="1800" dirty="0">
                <a:solidFill>
                  <a:schemeClr val="tx1"/>
                </a:solidFill>
                <a:cs typeface="Arial" panose="020B0604020202020204" pitchFamily="34" charset="0"/>
              </a:rPr>
              <a:t>Licensed under the Apache 2 </a:t>
            </a:r>
            <a:r>
              <a:rPr lang="en-US" sz="1800" dirty="0" smtClean="0">
                <a:solidFill>
                  <a:schemeClr val="tx1"/>
                </a:solidFill>
                <a:cs typeface="Arial" panose="020B0604020202020204" pitchFamily="34" charset="0"/>
              </a:rPr>
              <a:t>. </a:t>
            </a:r>
            <a:endParaRPr lang="en-US" sz="1800" dirty="0">
              <a:solidFill>
                <a:schemeClr val="tx1"/>
              </a:solidFill>
              <a:cs typeface="Arial" panose="020B0604020202020204" pitchFamily="34" charset="0"/>
            </a:endParaRPr>
          </a:p>
          <a:p>
            <a:r>
              <a:rPr lang="en-US" sz="1800" b="1" dirty="0">
                <a:solidFill>
                  <a:schemeClr val="tx1"/>
                </a:solidFill>
                <a:cs typeface="Arial" panose="020B0604020202020204" pitchFamily="34" charset="0"/>
              </a:rPr>
              <a:t>Docker CE</a:t>
            </a:r>
            <a:r>
              <a:rPr lang="en-US" sz="1800" dirty="0">
                <a:solidFill>
                  <a:schemeClr val="tx1"/>
                </a:solidFill>
                <a:cs typeface="Arial" panose="020B0604020202020204" pitchFamily="34" charset="0"/>
              </a:rPr>
              <a:t>: The core Docker platform, which Docker calls </a:t>
            </a:r>
            <a:r>
              <a:rPr lang="en-US" sz="1800" b="1" i="1" dirty="0">
                <a:solidFill>
                  <a:schemeClr val="tx1"/>
                </a:solidFill>
                <a:cs typeface="Arial" panose="020B0604020202020204" pitchFamily="34" charset="0"/>
              </a:rPr>
              <a:t>Docker Community Edition</a:t>
            </a:r>
            <a:r>
              <a:rPr lang="en-US" sz="1800" dirty="0">
                <a:solidFill>
                  <a:schemeClr val="tx1"/>
                </a:solidFill>
                <a:cs typeface="Arial" panose="020B0604020202020204" pitchFamily="34" charset="0"/>
              </a:rPr>
              <a:t>, is available for anyone to download and run free of charge.</a:t>
            </a:r>
          </a:p>
          <a:p>
            <a:r>
              <a:rPr lang="en-US" sz="1800" b="1" dirty="0">
                <a:solidFill>
                  <a:schemeClr val="tx1"/>
                </a:solidFill>
                <a:cs typeface="Arial" panose="020B0604020202020204" pitchFamily="34" charset="0"/>
              </a:rPr>
              <a:t>Docker EE</a:t>
            </a:r>
            <a:r>
              <a:rPr lang="en-US" sz="1800" dirty="0">
                <a:solidFill>
                  <a:schemeClr val="tx1"/>
                </a:solidFill>
                <a:cs typeface="Arial" panose="020B0604020202020204" pitchFamily="34" charset="0"/>
              </a:rPr>
              <a:t>: Docker offers three </a:t>
            </a:r>
            <a:r>
              <a:rPr lang="en-US" sz="1800" b="1" dirty="0">
                <a:solidFill>
                  <a:schemeClr val="tx1"/>
                </a:solidFill>
                <a:cs typeface="Arial" panose="020B0604020202020204" pitchFamily="34" charset="0"/>
              </a:rPr>
              <a:t>enterprise editions</a:t>
            </a:r>
            <a:r>
              <a:rPr lang="en-US" sz="1800" dirty="0">
                <a:solidFill>
                  <a:schemeClr val="tx1"/>
                </a:solidFill>
                <a:cs typeface="Arial" panose="020B0604020202020204" pitchFamily="34" charset="0"/>
              </a:rPr>
              <a:t> of its software. Pricing starts at $750 per node per year. –Ref: </a:t>
            </a:r>
            <a:r>
              <a:rPr lang="en-US" sz="1800" dirty="0">
                <a:solidFill>
                  <a:schemeClr val="tx1"/>
                </a:solidFill>
                <a:cs typeface="Arial" panose="020B0604020202020204" pitchFamily="34" charset="0"/>
                <a:hlinkClick r:id="rId3"/>
              </a:rPr>
              <a:t>https://www.docker.com/pricing</a:t>
            </a:r>
            <a:r>
              <a:rPr lang="en-US" sz="1800" dirty="0">
                <a:solidFill>
                  <a:schemeClr val="tx1"/>
                </a:solidFill>
                <a:cs typeface="Arial" panose="020B0604020202020204" pitchFamily="34" charset="0"/>
              </a:rPr>
              <a:t> </a:t>
            </a:r>
          </a:p>
          <a:p>
            <a:r>
              <a:rPr lang="en-US" sz="1800" dirty="0">
                <a:solidFill>
                  <a:schemeClr val="tx1"/>
                </a:solidFill>
                <a:cs typeface="Arial" panose="020B0604020202020204" pitchFamily="34" charset="0"/>
              </a:rPr>
              <a:t>Docker source code is available at: </a:t>
            </a:r>
            <a:r>
              <a:rPr lang="en-US" sz="1800" dirty="0">
                <a:solidFill>
                  <a:schemeClr val="tx1"/>
                </a:solidFill>
                <a:cs typeface="Arial" panose="020B0604020202020204" pitchFamily="34" charset="0"/>
                <a:hlinkClick r:id="rId4"/>
              </a:rPr>
              <a:t>https://github.com/docker/docker</a:t>
            </a:r>
            <a:r>
              <a:rPr lang="en-US" sz="1800" dirty="0" smtClean="0">
                <a:solidFill>
                  <a:schemeClr val="tx1"/>
                </a:solidFill>
                <a:cs typeface="Arial" panose="020B0604020202020204" pitchFamily="34" charset="0"/>
              </a:rPr>
              <a:t>.</a:t>
            </a:r>
          </a:p>
        </p:txBody>
      </p:sp>
      <p:sp>
        <p:nvSpPr>
          <p:cNvPr id="4" name="Text Placeholder 1"/>
          <p:cNvSpPr>
            <a:spLocks noGrp="1"/>
          </p:cNvSpPr>
          <p:nvPr>
            <p:ph type="title"/>
          </p:nvPr>
        </p:nvSpPr>
        <p:spPr/>
        <p:txBody>
          <a:bodyPr>
            <a:noAutofit/>
          </a:bodyPr>
          <a:lstStyle/>
          <a:p>
            <a:pPr algn="r"/>
            <a:r>
              <a:rPr lang="en-US" sz="3600" dirty="0">
                <a:solidFill>
                  <a:schemeClr val="tx1"/>
                </a:solidFill>
                <a:effectLst>
                  <a:outerShdw blurRad="38100" dist="38100" dir="2700000" algn="tl">
                    <a:srgbClr val="000000">
                      <a:alpha val="43137"/>
                    </a:srgbClr>
                  </a:outerShdw>
                </a:effectLst>
              </a:rPr>
              <a:t>Docker </a:t>
            </a:r>
            <a:r>
              <a:rPr lang="en-US" sz="3600" dirty="0" smtClean="0">
                <a:solidFill>
                  <a:schemeClr val="tx1"/>
                </a:solidFill>
                <a:effectLst>
                  <a:outerShdw blurRad="38100" dist="38100" dir="2700000" algn="tl">
                    <a:srgbClr val="000000">
                      <a:alpha val="43137"/>
                    </a:srgbClr>
                  </a:outerShdw>
                </a:effectLst>
              </a:rPr>
              <a:t>–An </a:t>
            </a:r>
            <a:r>
              <a:rPr lang="en-US" sz="3600" dirty="0">
                <a:effectLst>
                  <a:outerShdw blurRad="38100" dist="38100" dir="2700000" algn="tl">
                    <a:srgbClr val="000000">
                      <a:alpha val="43137"/>
                    </a:srgbClr>
                  </a:outerShdw>
                </a:effectLst>
              </a:rPr>
              <a:t>I</a:t>
            </a:r>
            <a:r>
              <a:rPr lang="en-US" sz="3600" dirty="0" smtClean="0">
                <a:solidFill>
                  <a:schemeClr val="tx1"/>
                </a:solidFill>
                <a:effectLst>
                  <a:outerShdw blurRad="38100" dist="38100" dir="2700000" algn="tl">
                    <a:srgbClr val="000000">
                      <a:alpha val="43137"/>
                    </a:srgbClr>
                  </a:outerShdw>
                </a:effectLst>
              </a:rPr>
              <a:t>ntroduction</a:t>
            </a:r>
            <a:endParaRPr lang="en-US" sz="3600" dirty="0">
              <a:solidFill>
                <a:schemeClr val="tx1"/>
              </a:solidFill>
              <a:effectLst>
                <a:outerShdw blurRad="38100" dist="38100" dir="2700000" algn="tl">
                  <a:srgbClr val="000000">
                    <a:alpha val="43137"/>
                  </a:srgbClr>
                </a:outerShdw>
              </a:effectLst>
            </a:endParaRPr>
          </a:p>
        </p:txBody>
      </p:sp>
      <p:sp>
        <p:nvSpPr>
          <p:cNvPr id="2" name="Slide Number Placeholder 1"/>
          <p:cNvSpPr>
            <a:spLocks noGrp="1"/>
          </p:cNvSpPr>
          <p:nvPr>
            <p:ph type="sldNum" sz="quarter" idx="12"/>
          </p:nvPr>
        </p:nvSpPr>
        <p:spPr/>
        <p:txBody>
          <a:bodyPr/>
          <a:lstStyle/>
          <a:p>
            <a:fld id="{1DEFBDA0-AD74-41D1-B067-250B5C005FA0}" type="slidenum">
              <a:rPr lang="en-IN" smtClean="0"/>
              <a:t>12</a:t>
            </a:fld>
            <a:endParaRPr lang="en-IN"/>
          </a:p>
        </p:txBody>
      </p:sp>
    </p:spTree>
    <p:extLst>
      <p:ext uri="{BB962C8B-B14F-4D97-AF65-F5344CB8AC3E}">
        <p14:creationId xmlns:p14="http://schemas.microsoft.com/office/powerpoint/2010/main" val="201920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020465"/>
            <a:ext cx="8856890" cy="3689151"/>
          </a:xfrm>
        </p:spPr>
        <p:txBody>
          <a:bodyPr>
            <a:noAutofit/>
          </a:bodyPr>
          <a:lstStyle/>
          <a:p>
            <a:pPr>
              <a:lnSpc>
                <a:spcPts val="2880"/>
              </a:lnSpc>
              <a:spcBef>
                <a:spcPts val="0"/>
              </a:spcBef>
            </a:pPr>
            <a:r>
              <a:rPr lang="en-US" sz="2000" dirty="0">
                <a:solidFill>
                  <a:schemeClr val="tx1"/>
                </a:solidFill>
              </a:rPr>
              <a:t>Docker can be run on any x64 host running a modern Linux kernel version 3.8 and later. Currently x86_64 and amd64 only and 32-bit is </a:t>
            </a:r>
            <a:r>
              <a:rPr lang="en-US" sz="2000" b="1" dirty="0">
                <a:solidFill>
                  <a:schemeClr val="tx1"/>
                </a:solidFill>
              </a:rPr>
              <a:t>NOT </a:t>
            </a:r>
            <a:r>
              <a:rPr lang="en-US" sz="2000" dirty="0">
                <a:solidFill>
                  <a:schemeClr val="tx1"/>
                </a:solidFill>
              </a:rPr>
              <a:t>supported.  It includes:</a:t>
            </a:r>
          </a:p>
          <a:p>
            <a:pPr>
              <a:lnSpc>
                <a:spcPts val="2880"/>
              </a:lnSpc>
              <a:spcBef>
                <a:spcPts val="0"/>
              </a:spcBef>
            </a:pPr>
            <a:r>
              <a:rPr lang="en-US" sz="2000" dirty="0" smtClean="0">
                <a:solidFill>
                  <a:schemeClr val="tx1"/>
                </a:solidFill>
              </a:rPr>
              <a:t>Docker </a:t>
            </a:r>
            <a:r>
              <a:rPr lang="en-US" sz="2000" dirty="0">
                <a:solidFill>
                  <a:schemeClr val="tx1"/>
                </a:solidFill>
              </a:rPr>
              <a:t>implements a high level API to provide lightweight containers that run processes in isolation</a:t>
            </a:r>
            <a:r>
              <a:rPr lang="en-US" sz="2000" dirty="0" smtClean="0">
                <a:solidFill>
                  <a:schemeClr val="tx1"/>
                </a:solidFill>
              </a:rPr>
              <a:t>.</a:t>
            </a:r>
          </a:p>
          <a:p>
            <a:pPr>
              <a:lnSpc>
                <a:spcPts val="2880"/>
              </a:lnSpc>
              <a:spcBef>
                <a:spcPts val="0"/>
              </a:spcBef>
            </a:pPr>
            <a:r>
              <a:rPr lang="en-US" sz="2000" dirty="0">
                <a:solidFill>
                  <a:schemeClr val="tx1"/>
                </a:solidFill>
              </a:rPr>
              <a:t>Isolation features </a:t>
            </a:r>
          </a:p>
          <a:p>
            <a:pPr lvl="1">
              <a:lnSpc>
                <a:spcPts val="2880"/>
              </a:lnSpc>
              <a:spcBef>
                <a:spcPts val="0"/>
              </a:spcBef>
            </a:pPr>
            <a:r>
              <a:rPr lang="en-US" sz="2000" dirty="0">
                <a:solidFill>
                  <a:schemeClr val="tx1"/>
                </a:solidFill>
              </a:rPr>
              <a:t>namespaces and </a:t>
            </a:r>
            <a:r>
              <a:rPr lang="en-US" sz="2000" dirty="0" err="1">
                <a:solidFill>
                  <a:schemeClr val="tx1"/>
                </a:solidFill>
              </a:rPr>
              <a:t>cgroup</a:t>
            </a:r>
            <a:r>
              <a:rPr lang="en-US" sz="2000" dirty="0">
                <a:solidFill>
                  <a:schemeClr val="tx1"/>
                </a:solidFill>
              </a:rPr>
              <a:t> to allow independent containers to run avoiding the overhead of starting virtual machines. </a:t>
            </a:r>
          </a:p>
          <a:p>
            <a:pPr>
              <a:lnSpc>
                <a:spcPts val="2880"/>
              </a:lnSpc>
              <a:spcBef>
                <a:spcPts val="0"/>
              </a:spcBef>
            </a:pPr>
            <a:r>
              <a:rPr lang="en-US" sz="2000" dirty="0" smtClean="0">
                <a:solidFill>
                  <a:schemeClr val="tx1"/>
                </a:solidFill>
              </a:rPr>
              <a:t>By </a:t>
            </a:r>
            <a:r>
              <a:rPr lang="en-US" sz="2000" dirty="0">
                <a:solidFill>
                  <a:schemeClr val="tx1"/>
                </a:solidFill>
              </a:rPr>
              <a:t>using containers, resources can be isolated, services restricted and processes provisioned to have a private view of the OS with their own PID space, file systems structure and network interface. </a:t>
            </a:r>
            <a:endParaRPr lang="en-US" sz="2000" dirty="0" smtClean="0">
              <a:solidFill>
                <a:schemeClr val="tx1"/>
              </a:solidFill>
            </a:endParaRPr>
          </a:p>
          <a:p>
            <a:pPr>
              <a:lnSpc>
                <a:spcPts val="2880"/>
              </a:lnSpc>
              <a:spcBef>
                <a:spcPts val="0"/>
              </a:spcBef>
            </a:pPr>
            <a:endParaRPr lang="en-US" sz="2000" dirty="0" smtClean="0">
              <a:solidFill>
                <a:schemeClr val="tx1"/>
              </a:solidFill>
            </a:endParaRPr>
          </a:p>
          <a:p>
            <a:pPr>
              <a:lnSpc>
                <a:spcPts val="2880"/>
              </a:lnSpc>
              <a:spcBef>
                <a:spcPts val="0"/>
              </a:spcBef>
            </a:pP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sp>
        <p:nvSpPr>
          <p:cNvPr id="7" name="Text Placeholder 1"/>
          <p:cNvSpPr>
            <a:spLocks noGrp="1"/>
          </p:cNvSpPr>
          <p:nvPr>
            <p:ph type="title"/>
          </p:nvPr>
        </p:nvSpPr>
        <p:spPr>
          <a:xfrm>
            <a:off x="106052" y="33461"/>
            <a:ext cx="8837628" cy="567498"/>
          </a:xfrm>
        </p:spPr>
        <p:txBody>
          <a:bodyPr>
            <a:noAutofit/>
          </a:bodyPr>
          <a:lstStyle/>
          <a:p>
            <a:pPr algn="r"/>
            <a:r>
              <a:rPr lang="en-US" sz="3600" b="1" dirty="0">
                <a:solidFill>
                  <a:schemeClr val="tx1"/>
                </a:solidFill>
                <a:effectLst>
                  <a:outerShdw blurRad="38100" dist="38100" dir="2700000" algn="tl">
                    <a:srgbClr val="000000">
                      <a:alpha val="43137"/>
                    </a:srgbClr>
                  </a:outerShdw>
                </a:effectLst>
              </a:rPr>
              <a:t>Docker </a:t>
            </a:r>
            <a:r>
              <a:rPr lang="en-US" sz="3600" b="1" dirty="0" smtClean="0">
                <a:solidFill>
                  <a:schemeClr val="tx1"/>
                </a:solidFill>
                <a:effectLst>
                  <a:outerShdw blurRad="38100" dist="38100" dir="2700000" algn="tl">
                    <a:srgbClr val="000000">
                      <a:alpha val="43137"/>
                    </a:srgbClr>
                  </a:outerShdw>
                </a:effectLst>
              </a:rPr>
              <a:t>–An Introduction</a:t>
            </a:r>
            <a:endParaRPr lang="en-US" sz="3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095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197405"/>
            <a:ext cx="8856889" cy="3817625"/>
          </a:xfrm>
        </p:spPr>
        <p:txBody>
          <a:bodyPr>
            <a:noAutofit/>
          </a:bodyPr>
          <a:lstStyle/>
          <a:p>
            <a:pPr>
              <a:lnSpc>
                <a:spcPct val="150000"/>
              </a:lnSpc>
            </a:pPr>
            <a:r>
              <a:rPr lang="en-US" sz="2000" dirty="0" smtClean="0">
                <a:solidFill>
                  <a:schemeClr val="tx1"/>
                </a:solidFill>
              </a:rPr>
              <a:t>Docker </a:t>
            </a:r>
            <a:r>
              <a:rPr lang="en-US" sz="2000" dirty="0">
                <a:solidFill>
                  <a:schemeClr val="tx1"/>
                </a:solidFill>
              </a:rPr>
              <a:t>is an open source tool that helps in the management of containers. </a:t>
            </a:r>
            <a:endParaRPr lang="en-US" sz="2000" dirty="0" smtClean="0">
              <a:solidFill>
                <a:schemeClr val="tx1"/>
              </a:solidFill>
            </a:endParaRPr>
          </a:p>
          <a:p>
            <a:pPr>
              <a:lnSpc>
                <a:spcPct val="150000"/>
              </a:lnSpc>
            </a:pPr>
            <a:r>
              <a:rPr lang="en-US" sz="2000" dirty="0" smtClean="0">
                <a:solidFill>
                  <a:schemeClr val="tx1"/>
                </a:solidFill>
              </a:rPr>
              <a:t>It </a:t>
            </a:r>
            <a:r>
              <a:rPr lang="en-US" sz="2000" dirty="0">
                <a:solidFill>
                  <a:schemeClr val="tx1"/>
                </a:solidFill>
              </a:rPr>
              <a:t>was launched in 2013 by a company called </a:t>
            </a:r>
            <a:r>
              <a:rPr lang="en-US" sz="2000" dirty="0" err="1">
                <a:solidFill>
                  <a:schemeClr val="tx1"/>
                </a:solidFill>
              </a:rPr>
              <a:t>dotCloud</a:t>
            </a:r>
            <a:r>
              <a:rPr lang="en-US" sz="2000" dirty="0">
                <a:solidFill>
                  <a:schemeClr val="tx1"/>
                </a:solidFill>
              </a:rPr>
              <a:t>. Only a few months later, </a:t>
            </a:r>
            <a:r>
              <a:rPr lang="en-US" sz="2000" dirty="0" err="1">
                <a:solidFill>
                  <a:schemeClr val="tx1"/>
                </a:solidFill>
              </a:rPr>
              <a:t>dotCloud</a:t>
            </a:r>
            <a:r>
              <a:rPr lang="en-US" sz="2000" dirty="0">
                <a:solidFill>
                  <a:schemeClr val="tx1"/>
                </a:solidFill>
              </a:rPr>
              <a:t>, Inc. changed its name to Docker, Inc. as the Docker project had became so popular</a:t>
            </a:r>
            <a:r>
              <a:rPr lang="en-US" sz="2000" dirty="0" smtClean="0">
                <a:solidFill>
                  <a:schemeClr val="tx1"/>
                </a:solidFill>
              </a:rPr>
              <a:t>.</a:t>
            </a:r>
          </a:p>
          <a:p>
            <a:pPr>
              <a:lnSpc>
                <a:spcPct val="150000"/>
              </a:lnSpc>
            </a:pPr>
            <a:r>
              <a:rPr lang="en-US" sz="2000" dirty="0" smtClean="0">
                <a:solidFill>
                  <a:schemeClr val="tx1"/>
                </a:solidFill>
              </a:rPr>
              <a:t>It </a:t>
            </a:r>
            <a:r>
              <a:rPr lang="en-US" sz="2000" dirty="0">
                <a:solidFill>
                  <a:schemeClr val="tx1"/>
                </a:solidFill>
              </a:rPr>
              <a:t>is written in Go and uses Linux kernel features like namespaces and </a:t>
            </a:r>
            <a:r>
              <a:rPr lang="en-US" sz="2000" dirty="0" err="1">
                <a:solidFill>
                  <a:schemeClr val="tx1"/>
                </a:solidFill>
              </a:rPr>
              <a:t>cgroups</a:t>
            </a:r>
            <a:r>
              <a:rPr lang="en-US" sz="2000" dirty="0">
                <a:solidFill>
                  <a:schemeClr val="tx1"/>
                </a:solidFill>
              </a:rPr>
              <a:t>. </a:t>
            </a:r>
            <a:endParaRPr lang="en-US" sz="2000" dirty="0" smtClean="0">
              <a:solidFill>
                <a:schemeClr val="tx1"/>
              </a:solidFill>
            </a:endParaRPr>
          </a:p>
          <a:p>
            <a:pPr>
              <a:lnSpc>
                <a:spcPct val="150000"/>
              </a:lnSpc>
            </a:pPr>
            <a:r>
              <a:rPr lang="en-US" sz="2000" b="1" dirty="0" smtClean="0">
                <a:solidFill>
                  <a:schemeClr val="tx1"/>
                </a:solidFill>
                <a:cs typeface="Arial" panose="020B0604020202020204" pitchFamily="34" charset="0"/>
              </a:rPr>
              <a:t>Use </a:t>
            </a:r>
            <a:r>
              <a:rPr lang="en-US" sz="2000" b="1" dirty="0">
                <a:solidFill>
                  <a:schemeClr val="tx1"/>
                </a:solidFill>
                <a:cs typeface="Arial" panose="020B0604020202020204" pitchFamily="34" charset="0"/>
              </a:rPr>
              <a:t>Cases</a:t>
            </a:r>
            <a:r>
              <a:rPr lang="en-US" sz="2000" dirty="0">
                <a:solidFill>
                  <a:schemeClr val="tx1"/>
                </a:solidFill>
                <a:cs typeface="Arial" panose="020B0604020202020204" pitchFamily="34" charset="0"/>
              </a:rPr>
              <a:t>: Application development, testing, packaging and deployment. </a:t>
            </a:r>
            <a:r>
              <a:rPr lang="en-US" sz="2000" dirty="0" err="1">
                <a:solidFill>
                  <a:schemeClr val="tx1"/>
                </a:solidFill>
                <a:cs typeface="Arial" panose="020B0604020202020204" pitchFamily="34" charset="0"/>
              </a:rPr>
              <a:t>PaaS</a:t>
            </a:r>
            <a:r>
              <a:rPr lang="en-US" sz="2000" dirty="0">
                <a:solidFill>
                  <a:schemeClr val="tx1"/>
                </a:solidFill>
                <a:cs typeface="Arial" panose="020B0604020202020204" pitchFamily="34" charset="0"/>
              </a:rPr>
              <a:t>, </a:t>
            </a:r>
            <a:r>
              <a:rPr lang="en-US" sz="2000" dirty="0" err="1">
                <a:solidFill>
                  <a:schemeClr val="tx1"/>
                </a:solidFill>
                <a:cs typeface="Arial" panose="020B0604020202020204" pitchFamily="34" charset="0"/>
              </a:rPr>
              <a:t>SaaS</a:t>
            </a:r>
            <a:r>
              <a:rPr lang="en-US" sz="2000" dirty="0">
                <a:solidFill>
                  <a:schemeClr val="tx1"/>
                </a:solidFill>
                <a:cs typeface="Arial" panose="020B0604020202020204" pitchFamily="34" charset="0"/>
              </a:rPr>
              <a:t> and Cloud Infrastructure. Application and service isolation</a:t>
            </a:r>
            <a:r>
              <a:rPr lang="en-US" sz="2000" dirty="0" smtClean="0">
                <a:solidFill>
                  <a:schemeClr val="tx1"/>
                </a:solidFill>
                <a:cs typeface="Arial" panose="020B0604020202020204" pitchFamily="34" charset="0"/>
              </a:rPr>
              <a:t>.</a:t>
            </a:r>
          </a:p>
          <a:p>
            <a:pPr>
              <a:lnSpc>
                <a:spcPct val="150000"/>
              </a:lnSpc>
            </a:pPr>
            <a:endParaRPr lang="en-US" sz="2000" dirty="0">
              <a:solidFill>
                <a:schemeClr val="tx1"/>
              </a:solidFill>
              <a:cs typeface="Arial" panose="020B0604020202020204" pitchFamily="34" charset="0"/>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
        <p:nvSpPr>
          <p:cNvPr id="6" name="Text Placeholder 1"/>
          <p:cNvSpPr txBox="1">
            <a:spLocks/>
          </p:cNvSpPr>
          <p:nvPr/>
        </p:nvSpPr>
        <p:spPr>
          <a:xfrm>
            <a:off x="106052" y="33461"/>
            <a:ext cx="8837628" cy="567498"/>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b="1" dirty="0" smtClean="0">
                <a:solidFill>
                  <a:schemeClr val="tx1"/>
                </a:solidFill>
                <a:effectLst>
                  <a:outerShdw blurRad="38100" dist="38100" dir="2700000" algn="tl">
                    <a:srgbClr val="000000">
                      <a:alpha val="43137"/>
                    </a:srgbClr>
                  </a:outerShdw>
                </a:effectLst>
                <a:latin typeface="+mn-lt"/>
              </a:rPr>
              <a:t>Docker –An Introduction</a:t>
            </a:r>
            <a:endParaRPr lang="en-US" b="1"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971311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Docker Internals</a:t>
            </a:r>
            <a:endParaRPr lang="en-US" b="1" dirty="0">
              <a:solidFill>
                <a:schemeClr val="tx2">
                  <a:lumMod val="50000"/>
                </a:schemeClr>
              </a:solidFill>
            </a:endParaRPr>
          </a:p>
        </p:txBody>
      </p:sp>
      <p:sp>
        <p:nvSpPr>
          <p:cNvPr id="3" name="Content Placeholder 2"/>
          <p:cNvSpPr>
            <a:spLocks noGrp="1"/>
          </p:cNvSpPr>
          <p:nvPr>
            <p:ph idx="1"/>
          </p:nvPr>
        </p:nvSpPr>
        <p:spPr>
          <a:xfrm>
            <a:off x="143555" y="1350110"/>
            <a:ext cx="8856889" cy="3359506"/>
          </a:xfrm>
        </p:spPr>
        <p:txBody>
          <a:bodyPr>
            <a:noAutofit/>
          </a:bodyPr>
          <a:lstStyle/>
          <a:p>
            <a:r>
              <a:rPr lang="en-US" sz="1800" dirty="0">
                <a:solidFill>
                  <a:schemeClr val="tx2">
                    <a:lumMod val="50000"/>
                  </a:schemeClr>
                </a:solidFill>
              </a:rPr>
              <a:t>Docker makes use of </a:t>
            </a:r>
            <a:r>
              <a:rPr lang="en-US" sz="1800" dirty="0" smtClean="0">
                <a:solidFill>
                  <a:schemeClr val="tx2">
                    <a:lumMod val="50000"/>
                  </a:schemeClr>
                </a:solidFill>
              </a:rPr>
              <a:t>Linux kernel </a:t>
            </a:r>
            <a:r>
              <a:rPr lang="en-US" sz="1800" b="1" dirty="0">
                <a:solidFill>
                  <a:schemeClr val="tx2">
                    <a:lumMod val="50000"/>
                  </a:schemeClr>
                </a:solidFill>
              </a:rPr>
              <a:t>namespaces</a:t>
            </a:r>
            <a:r>
              <a:rPr lang="en-US" sz="1800" dirty="0">
                <a:solidFill>
                  <a:schemeClr val="tx2">
                    <a:lumMod val="50000"/>
                  </a:schemeClr>
                </a:solidFill>
              </a:rPr>
              <a:t> to provide the isolated workspace called the </a:t>
            </a:r>
            <a:r>
              <a:rPr lang="en-US" sz="1800" i="1" dirty="0">
                <a:solidFill>
                  <a:schemeClr val="tx2">
                    <a:lumMod val="50000"/>
                  </a:schemeClr>
                </a:solidFill>
              </a:rPr>
              <a:t>container</a:t>
            </a:r>
            <a:r>
              <a:rPr lang="en-US" sz="1800" dirty="0">
                <a:solidFill>
                  <a:schemeClr val="tx2">
                    <a:lumMod val="50000"/>
                  </a:schemeClr>
                </a:solidFill>
              </a:rPr>
              <a:t>. </a:t>
            </a:r>
            <a:endParaRPr lang="en-US" sz="1800" dirty="0" smtClean="0">
              <a:solidFill>
                <a:schemeClr val="tx2">
                  <a:lumMod val="50000"/>
                </a:schemeClr>
              </a:solidFill>
            </a:endParaRPr>
          </a:p>
          <a:p>
            <a:r>
              <a:rPr lang="en-US" sz="1800" dirty="0" smtClean="0">
                <a:solidFill>
                  <a:schemeClr val="tx2">
                    <a:lumMod val="50000"/>
                  </a:schemeClr>
                </a:solidFill>
              </a:rPr>
              <a:t>When </a:t>
            </a:r>
            <a:r>
              <a:rPr lang="en-US" sz="1800" dirty="0">
                <a:solidFill>
                  <a:schemeClr val="tx2">
                    <a:lumMod val="50000"/>
                  </a:schemeClr>
                </a:solidFill>
              </a:rPr>
              <a:t>you run a container, Docker creates a set of </a:t>
            </a:r>
            <a:r>
              <a:rPr lang="en-US" sz="1800" i="1" dirty="0">
                <a:solidFill>
                  <a:schemeClr val="tx2">
                    <a:lumMod val="50000"/>
                  </a:schemeClr>
                </a:solidFill>
              </a:rPr>
              <a:t>namespaces</a:t>
            </a:r>
            <a:r>
              <a:rPr lang="en-US" sz="1800" dirty="0">
                <a:solidFill>
                  <a:schemeClr val="tx2">
                    <a:lumMod val="50000"/>
                  </a:schemeClr>
                </a:solidFill>
              </a:rPr>
              <a:t> for that container. These namespaces provide a layer of isolation. </a:t>
            </a:r>
            <a:endParaRPr lang="en-US" sz="1800" dirty="0" smtClean="0">
              <a:solidFill>
                <a:schemeClr val="tx2">
                  <a:lumMod val="50000"/>
                </a:schemeClr>
              </a:solidFill>
            </a:endParaRPr>
          </a:p>
          <a:p>
            <a:r>
              <a:rPr lang="en-US" sz="1800" dirty="0" smtClean="0">
                <a:solidFill>
                  <a:schemeClr val="tx2">
                    <a:lumMod val="50000"/>
                  </a:schemeClr>
                </a:solidFill>
              </a:rPr>
              <a:t>Each </a:t>
            </a:r>
            <a:r>
              <a:rPr lang="en-US" sz="1800" dirty="0">
                <a:solidFill>
                  <a:schemeClr val="tx2">
                    <a:lumMod val="50000"/>
                  </a:schemeClr>
                </a:solidFill>
              </a:rPr>
              <a:t>aspect of a container runs in a separate namespace and its access is limited to that namespace.</a:t>
            </a:r>
          </a:p>
          <a:p>
            <a:r>
              <a:rPr lang="en-US" sz="1800" dirty="0" smtClean="0">
                <a:solidFill>
                  <a:schemeClr val="tx2">
                    <a:lumMod val="50000"/>
                  </a:schemeClr>
                </a:solidFill>
              </a:rPr>
              <a:t>Docker </a:t>
            </a:r>
            <a:r>
              <a:rPr lang="en-US" sz="1800" dirty="0">
                <a:solidFill>
                  <a:schemeClr val="tx2">
                    <a:lumMod val="50000"/>
                  </a:schemeClr>
                </a:solidFill>
              </a:rPr>
              <a:t>Engine uses the following namespaces on Linux:</a:t>
            </a:r>
          </a:p>
          <a:p>
            <a:pPr lvl="1"/>
            <a:r>
              <a:rPr lang="en-US" sz="1800" b="1" dirty="0">
                <a:solidFill>
                  <a:schemeClr val="tx2">
                    <a:lumMod val="50000"/>
                  </a:schemeClr>
                </a:solidFill>
              </a:rPr>
              <a:t>PID namespace</a:t>
            </a:r>
            <a:r>
              <a:rPr lang="en-US" sz="1800" dirty="0">
                <a:solidFill>
                  <a:schemeClr val="tx2">
                    <a:lumMod val="50000"/>
                  </a:schemeClr>
                </a:solidFill>
              </a:rPr>
              <a:t> for process isolation.</a:t>
            </a:r>
          </a:p>
          <a:p>
            <a:pPr lvl="1"/>
            <a:r>
              <a:rPr lang="en-US" sz="1800" b="1" dirty="0">
                <a:solidFill>
                  <a:schemeClr val="tx2">
                    <a:lumMod val="50000"/>
                  </a:schemeClr>
                </a:solidFill>
              </a:rPr>
              <a:t>NET namespace</a:t>
            </a:r>
            <a:r>
              <a:rPr lang="en-US" sz="1800" dirty="0">
                <a:solidFill>
                  <a:schemeClr val="tx2">
                    <a:lumMod val="50000"/>
                  </a:schemeClr>
                </a:solidFill>
              </a:rPr>
              <a:t> for managing network interfaces.</a:t>
            </a:r>
          </a:p>
          <a:p>
            <a:pPr lvl="1"/>
            <a:r>
              <a:rPr lang="en-US" sz="1800" b="1" dirty="0">
                <a:solidFill>
                  <a:schemeClr val="tx2">
                    <a:lumMod val="50000"/>
                  </a:schemeClr>
                </a:solidFill>
              </a:rPr>
              <a:t>IPC namespace</a:t>
            </a:r>
            <a:r>
              <a:rPr lang="en-US" sz="1800" dirty="0">
                <a:solidFill>
                  <a:schemeClr val="tx2">
                    <a:lumMod val="50000"/>
                  </a:schemeClr>
                </a:solidFill>
              </a:rPr>
              <a:t> for managing access to IPC resources.</a:t>
            </a:r>
          </a:p>
          <a:p>
            <a:pPr lvl="1"/>
            <a:r>
              <a:rPr lang="en-US" sz="1800" b="1" dirty="0">
                <a:solidFill>
                  <a:schemeClr val="tx2">
                    <a:lumMod val="50000"/>
                  </a:schemeClr>
                </a:solidFill>
              </a:rPr>
              <a:t>MNT namespace</a:t>
            </a:r>
            <a:r>
              <a:rPr lang="en-US" sz="1800" dirty="0">
                <a:solidFill>
                  <a:schemeClr val="tx2">
                    <a:lumMod val="50000"/>
                  </a:schemeClr>
                </a:solidFill>
              </a:rPr>
              <a:t> for managing filesystem mount points.</a:t>
            </a:r>
          </a:p>
          <a:p>
            <a:pPr lvl="1"/>
            <a:r>
              <a:rPr lang="en-US" sz="1800" b="1" dirty="0">
                <a:solidFill>
                  <a:schemeClr val="tx2">
                    <a:lumMod val="50000"/>
                  </a:schemeClr>
                </a:solidFill>
              </a:rPr>
              <a:t>UTS namespace </a:t>
            </a:r>
            <a:r>
              <a:rPr lang="en-US" sz="1800" dirty="0">
                <a:solidFill>
                  <a:schemeClr val="tx2">
                    <a:lumMod val="50000"/>
                  </a:schemeClr>
                </a:solidFill>
              </a:rPr>
              <a:t>for isolating kernel and version identifiers.</a:t>
            </a:r>
          </a:p>
          <a:p>
            <a:endParaRPr lang="en-US" sz="1800" dirty="0">
              <a:solidFill>
                <a:schemeClr val="tx2">
                  <a:lumMod val="50000"/>
                </a:schemeClr>
              </a:solidFill>
            </a:endParaRPr>
          </a:p>
        </p:txBody>
      </p:sp>
      <p:pic>
        <p:nvPicPr>
          <p:cNvPr id="4" name="Picture 3"/>
          <p:cNvPicPr>
            <a:picLocks noChangeAspect="1"/>
          </p:cNvPicPr>
          <p:nvPr/>
        </p:nvPicPr>
        <p:blipFill>
          <a:blip r:embed="rId3"/>
          <a:stretch>
            <a:fillRect/>
          </a:stretch>
        </p:blipFill>
        <p:spPr>
          <a:xfrm>
            <a:off x="6862575" y="2976072"/>
            <a:ext cx="1832460" cy="2124991"/>
          </a:xfrm>
          <a:prstGeom prst="rect">
            <a:avLst/>
          </a:prstGeom>
        </p:spPr>
      </p:pic>
      <p:sp>
        <p:nvSpPr>
          <p:cNvPr id="6" name="Slide Number Placeholder 5"/>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2772075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Docker Internals</a:t>
            </a:r>
            <a:endParaRPr lang="en-US" dirty="0"/>
          </a:p>
        </p:txBody>
      </p:sp>
      <p:sp>
        <p:nvSpPr>
          <p:cNvPr id="3" name="Content Placeholder 2"/>
          <p:cNvSpPr>
            <a:spLocks noGrp="1"/>
          </p:cNvSpPr>
          <p:nvPr>
            <p:ph idx="1"/>
          </p:nvPr>
        </p:nvSpPr>
        <p:spPr>
          <a:xfrm>
            <a:off x="0" y="1291495"/>
            <a:ext cx="9000445" cy="3359506"/>
          </a:xfrm>
        </p:spPr>
        <p:txBody>
          <a:bodyPr>
            <a:noAutofit/>
          </a:bodyPr>
          <a:lstStyle/>
          <a:p>
            <a:r>
              <a:rPr lang="en-US" sz="1800" dirty="0" smtClean="0">
                <a:solidFill>
                  <a:schemeClr val="tx2">
                    <a:lumMod val="50000"/>
                  </a:schemeClr>
                </a:solidFill>
                <a:latin typeface="charter"/>
              </a:rPr>
              <a:t>Control </a:t>
            </a:r>
            <a:r>
              <a:rPr lang="en-US" sz="1800" dirty="0">
                <a:solidFill>
                  <a:schemeClr val="tx2">
                    <a:lumMod val="50000"/>
                  </a:schemeClr>
                </a:solidFill>
                <a:latin typeface="charter"/>
              </a:rPr>
              <a:t>groups allow Docker Engine to share available hardware resources to containers and optionally enforce limits and constraints.</a:t>
            </a:r>
          </a:p>
          <a:p>
            <a:r>
              <a:rPr lang="en-US" sz="1800" dirty="0">
                <a:solidFill>
                  <a:schemeClr val="tx2">
                    <a:lumMod val="50000"/>
                  </a:schemeClr>
                </a:solidFill>
                <a:latin typeface="charter"/>
              </a:rPr>
              <a:t>Docker Engine uses the following </a:t>
            </a:r>
            <a:r>
              <a:rPr lang="en-US" sz="1800" dirty="0" err="1">
                <a:solidFill>
                  <a:schemeClr val="tx2">
                    <a:lumMod val="50000"/>
                  </a:schemeClr>
                </a:solidFill>
                <a:latin typeface="charter"/>
              </a:rPr>
              <a:t>cgroups</a:t>
            </a:r>
            <a:r>
              <a:rPr lang="en-US" sz="1800" dirty="0">
                <a:solidFill>
                  <a:schemeClr val="tx2">
                    <a:lumMod val="50000"/>
                  </a:schemeClr>
                </a:solidFill>
                <a:latin typeface="charter"/>
              </a:rPr>
              <a:t>:</a:t>
            </a:r>
          </a:p>
          <a:p>
            <a:pPr lvl="1"/>
            <a:r>
              <a:rPr lang="en-US" sz="1800" b="1" dirty="0">
                <a:solidFill>
                  <a:schemeClr val="tx2">
                    <a:lumMod val="50000"/>
                  </a:schemeClr>
                </a:solidFill>
                <a:latin typeface="charter"/>
              </a:rPr>
              <a:t>Memory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managing accounting, limits and notifications.</a:t>
            </a:r>
          </a:p>
          <a:p>
            <a:pPr lvl="1"/>
            <a:r>
              <a:rPr lang="en-US" sz="1800" b="1" dirty="0" err="1" smtClean="0">
                <a:solidFill>
                  <a:schemeClr val="tx2">
                    <a:lumMod val="50000"/>
                  </a:schemeClr>
                </a:solidFill>
                <a:latin typeface="charter"/>
              </a:rPr>
              <a:t>HugeTLB</a:t>
            </a:r>
            <a:r>
              <a:rPr lang="en-US" sz="1800" b="1" dirty="0" smtClean="0">
                <a:solidFill>
                  <a:schemeClr val="tx2">
                    <a:lumMod val="50000"/>
                  </a:schemeClr>
                </a:solidFill>
                <a:latin typeface="charter"/>
              </a:rPr>
              <a:t>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accounting usage of huge pages by process group.</a:t>
            </a:r>
          </a:p>
          <a:p>
            <a:pPr lvl="1"/>
            <a:r>
              <a:rPr lang="en-US" sz="1800" b="1" dirty="0">
                <a:solidFill>
                  <a:schemeClr val="tx2">
                    <a:lumMod val="50000"/>
                  </a:schemeClr>
                </a:solidFill>
                <a:latin typeface="charter"/>
              </a:rPr>
              <a:t>CPU group</a:t>
            </a:r>
            <a:r>
              <a:rPr lang="en-US" sz="1800" dirty="0">
                <a:solidFill>
                  <a:schemeClr val="tx2">
                    <a:lumMod val="50000"/>
                  </a:schemeClr>
                </a:solidFill>
                <a:latin typeface="charter"/>
              </a:rPr>
              <a:t> for managing user / system CPU time and usage.</a:t>
            </a:r>
          </a:p>
          <a:p>
            <a:pPr lvl="1"/>
            <a:r>
              <a:rPr lang="en-US" sz="1800" b="1" dirty="0" err="1">
                <a:solidFill>
                  <a:schemeClr val="tx2">
                    <a:lumMod val="50000"/>
                  </a:schemeClr>
                </a:solidFill>
                <a:latin typeface="charter"/>
              </a:rPr>
              <a:t>CPUSet</a:t>
            </a:r>
            <a:r>
              <a:rPr lang="en-US" sz="1800" b="1" dirty="0">
                <a:solidFill>
                  <a:schemeClr val="tx2">
                    <a:lumMod val="50000"/>
                  </a:schemeClr>
                </a:solidFill>
                <a:latin typeface="charter"/>
              </a:rPr>
              <a:t>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binding a group to specific CPU. Useful for real time applications and NUMA systems with localized memory per CPU.</a:t>
            </a:r>
          </a:p>
          <a:p>
            <a:pPr lvl="1"/>
            <a:r>
              <a:rPr lang="en-US" sz="1800" b="1" dirty="0" err="1">
                <a:solidFill>
                  <a:schemeClr val="tx2">
                    <a:lumMod val="50000"/>
                  </a:schemeClr>
                </a:solidFill>
                <a:latin typeface="charter"/>
              </a:rPr>
              <a:t>BlkIO</a:t>
            </a:r>
            <a:r>
              <a:rPr lang="en-US" sz="1800" b="1" dirty="0">
                <a:solidFill>
                  <a:schemeClr val="tx2">
                    <a:lumMod val="50000"/>
                  </a:schemeClr>
                </a:solidFill>
                <a:latin typeface="charter"/>
              </a:rPr>
              <a:t>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measuring &amp; limiting amount of </a:t>
            </a:r>
            <a:r>
              <a:rPr lang="en-US" sz="1800" dirty="0" err="1">
                <a:solidFill>
                  <a:schemeClr val="tx2">
                    <a:lumMod val="50000"/>
                  </a:schemeClr>
                </a:solidFill>
                <a:latin typeface="charter"/>
              </a:rPr>
              <a:t>blckIO</a:t>
            </a:r>
            <a:r>
              <a:rPr lang="en-US" sz="1800" dirty="0">
                <a:solidFill>
                  <a:schemeClr val="tx2">
                    <a:lumMod val="50000"/>
                  </a:schemeClr>
                </a:solidFill>
                <a:latin typeface="charter"/>
              </a:rPr>
              <a:t> by group.</a:t>
            </a:r>
          </a:p>
          <a:p>
            <a:pPr lvl="1"/>
            <a:r>
              <a:rPr lang="en-US" sz="1800" b="1" dirty="0" err="1">
                <a:solidFill>
                  <a:schemeClr val="tx2">
                    <a:lumMod val="50000"/>
                  </a:schemeClr>
                </a:solidFill>
                <a:latin typeface="charter"/>
              </a:rPr>
              <a:t>net_cls</a:t>
            </a:r>
            <a:r>
              <a:rPr lang="en-US" sz="1800" dirty="0">
                <a:solidFill>
                  <a:schemeClr val="tx2">
                    <a:lumMod val="50000"/>
                  </a:schemeClr>
                </a:solidFill>
                <a:latin typeface="charter"/>
              </a:rPr>
              <a:t> and </a:t>
            </a:r>
            <a:r>
              <a:rPr lang="en-US" sz="1800" b="1" dirty="0" err="1">
                <a:solidFill>
                  <a:schemeClr val="tx2">
                    <a:lumMod val="50000"/>
                  </a:schemeClr>
                </a:solidFill>
                <a:latin typeface="charter"/>
              </a:rPr>
              <a:t>net_prio</a:t>
            </a:r>
            <a:r>
              <a:rPr lang="en-US" sz="1800" b="1" dirty="0">
                <a:solidFill>
                  <a:schemeClr val="tx2">
                    <a:lumMod val="50000"/>
                  </a:schemeClr>
                </a:solidFill>
                <a:latin typeface="charter"/>
              </a:rPr>
              <a:t>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tagging the traffic control.</a:t>
            </a:r>
          </a:p>
          <a:p>
            <a:pPr lvl="1"/>
            <a:r>
              <a:rPr lang="en-US" sz="1800" b="1" dirty="0">
                <a:solidFill>
                  <a:schemeClr val="tx2">
                    <a:lumMod val="50000"/>
                  </a:schemeClr>
                </a:solidFill>
                <a:latin typeface="charter"/>
              </a:rPr>
              <a:t>Devices </a:t>
            </a:r>
            <a:r>
              <a:rPr lang="en-US" sz="1800" b="1" dirty="0" err="1">
                <a:solidFill>
                  <a:schemeClr val="tx2">
                    <a:lumMod val="50000"/>
                  </a:schemeClr>
                </a:solidFill>
                <a:latin typeface="charter"/>
              </a:rPr>
              <a:t>cgroup</a:t>
            </a:r>
            <a:r>
              <a:rPr lang="en-US" sz="1800" dirty="0">
                <a:solidFill>
                  <a:schemeClr val="tx2">
                    <a:lumMod val="50000"/>
                  </a:schemeClr>
                </a:solidFill>
                <a:latin typeface="charter"/>
              </a:rPr>
              <a:t> for reading / writing access devices.</a:t>
            </a:r>
          </a:p>
          <a:p>
            <a:endParaRPr lang="en-US" sz="1800" dirty="0">
              <a:solidFill>
                <a:schemeClr val="tx2">
                  <a:lumMod val="50000"/>
                </a:scheme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467874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Docker Internals</a:t>
            </a:r>
          </a:p>
        </p:txBody>
      </p:sp>
      <p:sp>
        <p:nvSpPr>
          <p:cNvPr id="5" name="Rounded Rectangle 4"/>
          <p:cNvSpPr/>
          <p:nvPr/>
        </p:nvSpPr>
        <p:spPr>
          <a:xfrm>
            <a:off x="4572000" y="3946095"/>
            <a:ext cx="4123035" cy="106893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50000"/>
                  </a:schemeClr>
                </a:solidFill>
              </a:rPr>
              <a:t>Linux Kernel</a:t>
            </a:r>
          </a:p>
          <a:p>
            <a:pPr algn="ctr"/>
            <a:r>
              <a:rPr lang="en-US" dirty="0" err="1">
                <a:solidFill>
                  <a:schemeClr val="tx2">
                    <a:lumMod val="50000"/>
                  </a:schemeClr>
                </a:solidFill>
              </a:rPr>
              <a:t>c</a:t>
            </a:r>
            <a:r>
              <a:rPr lang="en-US" dirty="0" err="1" smtClean="0">
                <a:solidFill>
                  <a:schemeClr val="tx2">
                    <a:lumMod val="50000"/>
                  </a:schemeClr>
                </a:solidFill>
              </a:rPr>
              <a:t>groups</a:t>
            </a:r>
            <a:r>
              <a:rPr lang="en-US" dirty="0" smtClean="0">
                <a:solidFill>
                  <a:schemeClr val="tx2">
                    <a:lumMod val="50000"/>
                  </a:schemeClr>
                </a:solidFill>
              </a:rPr>
              <a:t>, namespaces, </a:t>
            </a:r>
            <a:r>
              <a:rPr lang="en-US" dirty="0" err="1" smtClean="0">
                <a:solidFill>
                  <a:schemeClr val="tx2">
                    <a:lumMod val="50000"/>
                  </a:schemeClr>
                </a:solidFill>
              </a:rPr>
              <a:t>SELinux</a:t>
            </a:r>
            <a:r>
              <a:rPr lang="en-US" dirty="0" smtClean="0">
                <a:solidFill>
                  <a:schemeClr val="tx2">
                    <a:lumMod val="50000"/>
                  </a:schemeClr>
                </a:solidFill>
              </a:rPr>
              <a:t>, capabilities, </a:t>
            </a:r>
            <a:r>
              <a:rPr lang="en-US" dirty="0" err="1" smtClean="0">
                <a:solidFill>
                  <a:schemeClr val="tx2">
                    <a:lumMod val="50000"/>
                  </a:schemeClr>
                </a:solidFill>
              </a:rPr>
              <a:t>Netlink</a:t>
            </a:r>
            <a:r>
              <a:rPr lang="en-US" dirty="0" smtClean="0">
                <a:solidFill>
                  <a:schemeClr val="tx2">
                    <a:lumMod val="50000"/>
                  </a:schemeClr>
                </a:solidFill>
              </a:rPr>
              <a:t>, …</a:t>
            </a:r>
            <a:endParaRPr lang="en-US" dirty="0">
              <a:solidFill>
                <a:schemeClr val="tx2">
                  <a:lumMod val="50000"/>
                </a:schemeClr>
              </a:solidFill>
            </a:endParaRPr>
          </a:p>
        </p:txBody>
      </p:sp>
      <p:sp>
        <p:nvSpPr>
          <p:cNvPr id="6" name="Rounded Rectangle 5"/>
          <p:cNvSpPr/>
          <p:nvPr/>
        </p:nvSpPr>
        <p:spPr>
          <a:xfrm>
            <a:off x="4572000" y="1719754"/>
            <a:ext cx="4051961" cy="7635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2">
                    <a:lumMod val="50000"/>
                  </a:schemeClr>
                </a:solidFill>
              </a:rPr>
              <a:t>Docker</a:t>
            </a:r>
            <a:endParaRPr lang="en-US" sz="2800" b="1" dirty="0">
              <a:solidFill>
                <a:schemeClr val="tx2">
                  <a:lumMod val="50000"/>
                </a:schemeClr>
              </a:solidFill>
            </a:endParaRPr>
          </a:p>
        </p:txBody>
      </p:sp>
      <p:sp>
        <p:nvSpPr>
          <p:cNvPr id="7" name="Rounded Rectangle 6"/>
          <p:cNvSpPr/>
          <p:nvPr/>
        </p:nvSpPr>
        <p:spPr>
          <a:xfrm>
            <a:off x="4648352" y="2394448"/>
            <a:ext cx="1679755" cy="356976"/>
          </a:xfrm>
          <a:prstGeom prst="roundRect">
            <a:avLst>
              <a:gd name="adj" fmla="val 3681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lumMod val="50000"/>
                  </a:schemeClr>
                </a:solidFill>
              </a:rPr>
              <a:t>libcontainer</a:t>
            </a:r>
            <a:endParaRPr lang="en-US" dirty="0">
              <a:solidFill>
                <a:schemeClr val="tx2">
                  <a:lumMod val="50000"/>
                </a:schemeClr>
              </a:solidFill>
            </a:endParaRPr>
          </a:p>
        </p:txBody>
      </p:sp>
      <p:sp>
        <p:nvSpPr>
          <p:cNvPr id="8" name="Rounded Rectangle 7"/>
          <p:cNvSpPr/>
          <p:nvPr/>
        </p:nvSpPr>
        <p:spPr>
          <a:xfrm>
            <a:off x="5637274" y="3042693"/>
            <a:ext cx="934737" cy="356976"/>
          </a:xfrm>
          <a:prstGeom prst="roundRect">
            <a:avLst>
              <a:gd name="adj" fmla="val 3681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lumMod val="50000"/>
                  </a:schemeClr>
                </a:solidFill>
              </a:rPr>
              <a:t>libvirt</a:t>
            </a:r>
            <a:endParaRPr lang="en-US" dirty="0">
              <a:solidFill>
                <a:schemeClr val="tx2">
                  <a:lumMod val="50000"/>
                </a:schemeClr>
              </a:solidFill>
            </a:endParaRPr>
          </a:p>
        </p:txBody>
      </p:sp>
      <p:sp>
        <p:nvSpPr>
          <p:cNvPr id="9" name="Rounded Rectangle 8"/>
          <p:cNvSpPr/>
          <p:nvPr/>
        </p:nvSpPr>
        <p:spPr>
          <a:xfrm>
            <a:off x="6700616" y="3019570"/>
            <a:ext cx="934737" cy="356976"/>
          </a:xfrm>
          <a:prstGeom prst="roundRect">
            <a:avLst>
              <a:gd name="adj" fmla="val 3681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LXC</a:t>
            </a:r>
            <a:endParaRPr lang="en-US" dirty="0">
              <a:solidFill>
                <a:schemeClr val="tx2">
                  <a:lumMod val="50000"/>
                </a:schemeClr>
              </a:solidFill>
            </a:endParaRPr>
          </a:p>
        </p:txBody>
      </p:sp>
      <p:sp>
        <p:nvSpPr>
          <p:cNvPr id="10" name="Rounded Rectangle 9"/>
          <p:cNvSpPr/>
          <p:nvPr/>
        </p:nvSpPr>
        <p:spPr>
          <a:xfrm>
            <a:off x="7763958" y="3042693"/>
            <a:ext cx="934737" cy="356976"/>
          </a:xfrm>
          <a:prstGeom prst="roundRect">
            <a:avLst>
              <a:gd name="adj" fmla="val 3681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2">
                    <a:lumMod val="50000"/>
                  </a:schemeClr>
                </a:solidFill>
              </a:rPr>
              <a:t>Systemd-nspawn</a:t>
            </a:r>
            <a:endParaRPr lang="en-US" sz="1200" dirty="0">
              <a:solidFill>
                <a:schemeClr val="tx2">
                  <a:lumMod val="50000"/>
                </a:schemeClr>
              </a:solidFill>
            </a:endParaRPr>
          </a:p>
        </p:txBody>
      </p:sp>
      <p:cxnSp>
        <p:nvCxnSpPr>
          <p:cNvPr id="12" name="Straight Arrow Connector 11"/>
          <p:cNvCxnSpPr>
            <a:stCxn id="7" idx="2"/>
          </p:cNvCxnSpPr>
          <p:nvPr/>
        </p:nvCxnSpPr>
        <p:spPr>
          <a:xfrm>
            <a:off x="5488230" y="2751424"/>
            <a:ext cx="0" cy="11946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p:cNvCxnSpPr>
          <p:nvPr/>
        </p:nvCxnSpPr>
        <p:spPr>
          <a:xfrm flipH="1">
            <a:off x="6099050" y="3399669"/>
            <a:ext cx="5593" cy="5464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181636" y="3366411"/>
            <a:ext cx="1195" cy="558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8225733" y="3414883"/>
            <a:ext cx="5593" cy="5464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0" y="1430897"/>
            <a:ext cx="4519747" cy="353943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2">
                    <a:lumMod val="50000"/>
                  </a:schemeClr>
                </a:solidFill>
              </a:rPr>
              <a:t>Docker Engine </a:t>
            </a:r>
            <a:r>
              <a:rPr lang="en-US" sz="1600" dirty="0">
                <a:solidFill>
                  <a:schemeClr val="tx2">
                    <a:lumMod val="50000"/>
                  </a:schemeClr>
                </a:solidFill>
              </a:rPr>
              <a:t>combines the namespaces, control </a:t>
            </a:r>
            <a:r>
              <a:rPr lang="en-US" sz="1600" dirty="0" smtClean="0">
                <a:solidFill>
                  <a:schemeClr val="tx2">
                    <a:lumMod val="50000"/>
                  </a:schemeClr>
                </a:solidFill>
              </a:rPr>
              <a:t>groups, etc., into </a:t>
            </a:r>
            <a:r>
              <a:rPr lang="en-US" sz="1600" dirty="0">
                <a:solidFill>
                  <a:schemeClr val="tx2">
                    <a:lumMod val="50000"/>
                  </a:schemeClr>
                </a:solidFill>
              </a:rPr>
              <a:t>a wrapper called a container format. </a:t>
            </a:r>
            <a:endParaRPr lang="en-US" sz="1600" dirty="0" smtClean="0">
              <a:solidFill>
                <a:schemeClr val="tx2">
                  <a:lumMod val="50000"/>
                </a:schemeClr>
              </a:solidFill>
            </a:endParaRPr>
          </a:p>
          <a:p>
            <a:pPr marL="285750" indent="-285750">
              <a:buFont typeface="Arial" panose="020B0604020202020204" pitchFamily="34" charset="0"/>
              <a:buChar char="•"/>
            </a:pPr>
            <a:r>
              <a:rPr lang="en-US" sz="1600" dirty="0" smtClean="0">
                <a:solidFill>
                  <a:schemeClr val="tx2">
                    <a:lumMod val="50000"/>
                  </a:schemeClr>
                </a:solidFill>
              </a:rPr>
              <a:t>The </a:t>
            </a:r>
            <a:r>
              <a:rPr lang="en-US" sz="1600" dirty="0">
                <a:solidFill>
                  <a:schemeClr val="tx2">
                    <a:lumMod val="50000"/>
                  </a:schemeClr>
                </a:solidFill>
              </a:rPr>
              <a:t>default container format is </a:t>
            </a:r>
            <a:r>
              <a:rPr lang="en-US" sz="1600" dirty="0" err="1">
                <a:solidFill>
                  <a:schemeClr val="tx2">
                    <a:lumMod val="50000"/>
                  </a:schemeClr>
                </a:solidFill>
              </a:rPr>
              <a:t>libcontainer</a:t>
            </a:r>
            <a:r>
              <a:rPr lang="en-US" sz="1600" dirty="0" smtClean="0">
                <a:solidFill>
                  <a:schemeClr val="tx2">
                    <a:lumMod val="50000"/>
                  </a:schemeClr>
                </a:solidFill>
              </a:rPr>
              <a:t>.</a:t>
            </a:r>
          </a:p>
          <a:p>
            <a:pPr marL="285750" indent="-285750">
              <a:buFont typeface="Arial" panose="020B0604020202020204" pitchFamily="34" charset="0"/>
              <a:buChar char="•"/>
            </a:pPr>
            <a:r>
              <a:rPr lang="en-US" sz="1600" b="1" i="1" dirty="0" err="1">
                <a:solidFill>
                  <a:schemeClr val="tx2">
                    <a:lumMod val="50000"/>
                  </a:schemeClr>
                </a:solidFill>
              </a:rPr>
              <a:t>libcontainer</a:t>
            </a:r>
            <a:r>
              <a:rPr lang="en-US" sz="1600" dirty="0">
                <a:solidFill>
                  <a:schemeClr val="tx2">
                    <a:lumMod val="50000"/>
                  </a:schemeClr>
                </a:solidFill>
              </a:rPr>
              <a:t> library as a reference implementation for containers, and build on top of </a:t>
            </a:r>
            <a:r>
              <a:rPr lang="en-US" sz="1600" dirty="0" err="1">
                <a:solidFill>
                  <a:schemeClr val="tx2">
                    <a:lumMod val="50000"/>
                  </a:schemeClr>
                </a:solidFill>
              </a:rPr>
              <a:t>libvirt</a:t>
            </a:r>
            <a:r>
              <a:rPr lang="en-US" sz="1600" dirty="0">
                <a:solidFill>
                  <a:schemeClr val="tx2">
                    <a:lumMod val="50000"/>
                  </a:schemeClr>
                </a:solidFill>
              </a:rPr>
              <a:t>, LXC and </a:t>
            </a:r>
            <a:r>
              <a:rPr lang="en-US" sz="1600" dirty="0" err="1">
                <a:solidFill>
                  <a:schemeClr val="tx2">
                    <a:lumMod val="50000"/>
                  </a:schemeClr>
                </a:solidFill>
              </a:rPr>
              <a:t>systemd-nspawn</a:t>
            </a:r>
            <a:r>
              <a:rPr lang="en-US" sz="1600" dirty="0" smtClean="0">
                <a:solidFill>
                  <a:schemeClr val="tx2">
                    <a:lumMod val="50000"/>
                  </a:schemeClr>
                </a:solidFill>
              </a:rPr>
              <a:t>. </a:t>
            </a:r>
          </a:p>
          <a:p>
            <a:pPr marL="285750" indent="-285750">
              <a:buFont typeface="Arial" panose="020B0604020202020204" pitchFamily="34" charset="0"/>
              <a:buChar char="•"/>
            </a:pPr>
            <a:r>
              <a:rPr lang="en-US" sz="1600" b="1" dirty="0" err="1">
                <a:solidFill>
                  <a:schemeClr val="tx2">
                    <a:lumMod val="50000"/>
                  </a:schemeClr>
                </a:solidFill>
              </a:rPr>
              <a:t>libvirt</a:t>
            </a:r>
            <a:r>
              <a:rPr lang="en-US" sz="1600" dirty="0">
                <a:solidFill>
                  <a:schemeClr val="tx2">
                    <a:lumMod val="50000"/>
                  </a:schemeClr>
                </a:solidFill>
              </a:rPr>
              <a:t> is an open-source API, daemon and management tool for managing platform virtualization. </a:t>
            </a:r>
            <a:endParaRPr lang="en-US" sz="1600" dirty="0" smtClean="0">
              <a:solidFill>
                <a:schemeClr val="tx2">
                  <a:lumMod val="50000"/>
                </a:schemeClr>
              </a:solidFill>
            </a:endParaRPr>
          </a:p>
          <a:p>
            <a:pPr marL="285750" indent="-285750">
              <a:buFont typeface="Arial" panose="020B0604020202020204" pitchFamily="34" charset="0"/>
              <a:buChar char="•"/>
            </a:pPr>
            <a:r>
              <a:rPr lang="en-US" sz="1600" b="1" dirty="0" smtClean="0">
                <a:solidFill>
                  <a:schemeClr val="tx2">
                    <a:lumMod val="50000"/>
                  </a:schemeClr>
                </a:solidFill>
              </a:rPr>
              <a:t>LXC</a:t>
            </a:r>
            <a:r>
              <a:rPr lang="en-US" sz="1600" dirty="0" smtClean="0">
                <a:solidFill>
                  <a:schemeClr val="tx2">
                    <a:lumMod val="50000"/>
                  </a:schemeClr>
                </a:solidFill>
              </a:rPr>
              <a:t> </a:t>
            </a:r>
            <a:r>
              <a:rPr lang="en-US" sz="1600" dirty="0">
                <a:solidFill>
                  <a:schemeClr val="tx2">
                    <a:lumMod val="50000"/>
                  </a:schemeClr>
                </a:solidFill>
              </a:rPr>
              <a:t>-Combines kernel's </a:t>
            </a:r>
            <a:r>
              <a:rPr lang="en-US" sz="1600" dirty="0" err="1">
                <a:solidFill>
                  <a:schemeClr val="tx2">
                    <a:lumMod val="50000"/>
                  </a:schemeClr>
                </a:solidFill>
              </a:rPr>
              <a:t>cgroup</a:t>
            </a:r>
            <a:r>
              <a:rPr lang="en-US" sz="1600" dirty="0">
                <a:solidFill>
                  <a:schemeClr val="tx2">
                    <a:lumMod val="50000"/>
                  </a:schemeClr>
                </a:solidFill>
              </a:rPr>
              <a:t> and namespaces to provide an isolated environment. </a:t>
            </a:r>
            <a:endParaRPr lang="en-US" sz="1600" dirty="0" smtClean="0">
              <a:solidFill>
                <a:schemeClr val="tx2">
                  <a:lumMod val="50000"/>
                </a:schemeClr>
              </a:solidFill>
            </a:endParaRPr>
          </a:p>
          <a:p>
            <a:pPr marL="285750" indent="-285750">
              <a:buFont typeface="Arial" panose="020B0604020202020204" pitchFamily="34" charset="0"/>
              <a:buChar char="•"/>
            </a:pPr>
            <a:r>
              <a:rPr lang="en-US" sz="1600" b="1" dirty="0" err="1" smtClean="0">
                <a:solidFill>
                  <a:schemeClr val="tx2">
                    <a:lumMod val="50000"/>
                  </a:schemeClr>
                </a:solidFill>
              </a:rPr>
              <a:t>Systemd-nspawn</a:t>
            </a:r>
            <a:r>
              <a:rPr lang="en-US" sz="1600" dirty="0" smtClean="0">
                <a:solidFill>
                  <a:schemeClr val="tx2">
                    <a:lumMod val="50000"/>
                  </a:schemeClr>
                </a:solidFill>
              </a:rPr>
              <a:t> </a:t>
            </a:r>
            <a:r>
              <a:rPr lang="en-US" sz="1600" dirty="0">
                <a:solidFill>
                  <a:schemeClr val="tx2">
                    <a:lumMod val="50000"/>
                  </a:schemeClr>
                </a:solidFill>
              </a:rPr>
              <a:t>- used to run a command </a:t>
            </a:r>
            <a:r>
              <a:rPr lang="en-US" sz="1600" dirty="0" smtClean="0">
                <a:solidFill>
                  <a:schemeClr val="tx2">
                    <a:lumMod val="50000"/>
                  </a:schemeClr>
                </a:solidFill>
              </a:rPr>
              <a:t>in </a:t>
            </a:r>
            <a:r>
              <a:rPr lang="en-US" sz="1600" dirty="0">
                <a:solidFill>
                  <a:schemeClr val="tx2">
                    <a:lumMod val="50000"/>
                  </a:schemeClr>
                </a:solidFill>
              </a:rPr>
              <a:t>light weight </a:t>
            </a:r>
            <a:r>
              <a:rPr lang="en-US" sz="1600" dirty="0" err="1">
                <a:solidFill>
                  <a:schemeClr val="tx2">
                    <a:lumMod val="50000"/>
                  </a:schemeClr>
                </a:solidFill>
              </a:rPr>
              <a:t>namesapce</a:t>
            </a:r>
            <a:r>
              <a:rPr lang="en-US" sz="1600" dirty="0">
                <a:solidFill>
                  <a:schemeClr val="tx2">
                    <a:lumMod val="50000"/>
                  </a:schemeClr>
                </a:solidFill>
              </a:rPr>
              <a:t> container</a:t>
            </a:r>
            <a:r>
              <a:rPr lang="en-US" sz="1600" dirty="0" smtClean="0">
                <a:solidFill>
                  <a:schemeClr val="tx2">
                    <a:lumMod val="50000"/>
                  </a:schemeClr>
                </a:solidFill>
              </a:rPr>
              <a:t>.</a:t>
            </a:r>
            <a:endParaRPr lang="en-US" sz="1600" dirty="0">
              <a:solidFill>
                <a:schemeClr val="tx2">
                  <a:lumMod val="50000"/>
                </a:schemeClr>
              </a:solidFill>
            </a:endParaRPr>
          </a:p>
        </p:txBody>
      </p:sp>
      <p:sp>
        <p:nvSpPr>
          <p:cNvPr id="19" name="Slide Number Placeholder 18"/>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214085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3200" dirty="0" smtClean="0">
                <a:effectLst>
                  <a:outerShdw blurRad="38100" dist="38100" dir="2700000" algn="tl">
                    <a:srgbClr val="000000">
                      <a:alpha val="43137"/>
                    </a:srgbClr>
                  </a:outerShdw>
                </a:effectLst>
              </a:rPr>
              <a:t>Docker Architecture</a:t>
            </a:r>
            <a:endParaRPr lang="en-US" sz="3200" dirty="0">
              <a:effectLst>
                <a:outerShdw blurRad="38100" dist="38100" dir="2700000" algn="tl">
                  <a:srgbClr val="000000">
                    <a:alpha val="43137"/>
                  </a:srgbClr>
                </a:outerShdw>
              </a:effectLst>
            </a:endParaRPr>
          </a:p>
        </p:txBody>
      </p:sp>
      <p:sp>
        <p:nvSpPr>
          <p:cNvPr id="3" name="Text Placeholder 2"/>
          <p:cNvSpPr txBox="1">
            <a:spLocks/>
          </p:cNvSpPr>
          <p:nvPr/>
        </p:nvSpPr>
        <p:spPr>
          <a:xfrm>
            <a:off x="301958" y="861989"/>
            <a:ext cx="3403410" cy="4235648"/>
          </a:xfrm>
          <a:prstGeom prst="rect">
            <a:avLst/>
          </a:prstGeom>
          <a:solidFill>
            <a:schemeClr val="accent2">
              <a:lumMod val="40000"/>
              <a:lumOff val="60000"/>
            </a:schemeClr>
          </a:solidFill>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sz="1500" dirty="0">
                <a:solidFill>
                  <a:prstClr val="black"/>
                </a:solidFill>
                <a:latin typeface="Arial"/>
              </a:rPr>
              <a:t> The core components that compose Docker:</a:t>
            </a:r>
          </a:p>
          <a:p>
            <a:pPr lvl="1">
              <a:lnSpc>
                <a:spcPct val="150000"/>
              </a:lnSpc>
            </a:pPr>
            <a:r>
              <a:rPr sz="1350" dirty="0">
                <a:solidFill>
                  <a:prstClr val="black"/>
                </a:solidFill>
                <a:latin typeface="Arial"/>
              </a:rPr>
              <a:t>The Docker client and server</a:t>
            </a:r>
          </a:p>
          <a:p>
            <a:pPr lvl="1">
              <a:lnSpc>
                <a:spcPct val="150000"/>
              </a:lnSpc>
            </a:pPr>
            <a:r>
              <a:rPr sz="1350" dirty="0">
                <a:solidFill>
                  <a:prstClr val="black"/>
                </a:solidFill>
                <a:latin typeface="Arial"/>
              </a:rPr>
              <a:t>Docker Images</a:t>
            </a:r>
          </a:p>
          <a:p>
            <a:pPr lvl="1">
              <a:lnSpc>
                <a:spcPct val="150000"/>
              </a:lnSpc>
            </a:pPr>
            <a:r>
              <a:rPr sz="1350" dirty="0">
                <a:solidFill>
                  <a:prstClr val="black"/>
                </a:solidFill>
                <a:latin typeface="Arial"/>
              </a:rPr>
              <a:t>Registries</a:t>
            </a:r>
          </a:p>
          <a:p>
            <a:pPr lvl="1">
              <a:lnSpc>
                <a:spcPct val="150000"/>
              </a:lnSpc>
            </a:pPr>
            <a:r>
              <a:rPr sz="1350" dirty="0">
                <a:solidFill>
                  <a:prstClr val="black"/>
                </a:solidFill>
                <a:latin typeface="Arial"/>
              </a:rPr>
              <a:t>Docker Containers</a:t>
            </a:r>
          </a:p>
          <a:p>
            <a:pPr>
              <a:lnSpc>
                <a:spcPct val="150000"/>
              </a:lnSpc>
            </a:pPr>
            <a:r>
              <a:rPr sz="1800" dirty="0">
                <a:solidFill>
                  <a:prstClr val="black"/>
                </a:solidFill>
                <a:latin typeface="Arial"/>
              </a:rPr>
              <a:t>Docker is a client-server application. The Docker client talks to the Docker server or daemon, which, in turn, does all the work.</a:t>
            </a:r>
          </a:p>
          <a:p>
            <a:pPr>
              <a:lnSpc>
                <a:spcPct val="150000"/>
              </a:lnSpc>
            </a:pPr>
            <a:endParaRPr sz="1800" dirty="0">
              <a:solidFill>
                <a:prstClr val="black"/>
              </a:solidFill>
              <a:latin typeface="Arial"/>
            </a:endParaRPr>
          </a:p>
          <a:p>
            <a:pPr>
              <a:lnSpc>
                <a:spcPct val="150000"/>
              </a:lnSpc>
            </a:pPr>
            <a:endParaRPr sz="1800" dirty="0">
              <a:solidFill>
                <a:prstClr val="black"/>
              </a:solidFill>
              <a:latin typeface="Aria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2111" y="759433"/>
            <a:ext cx="3815695" cy="433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1DEFBDA0-AD74-41D1-B067-250B5C005FA0}" type="slidenum">
              <a:rPr lang="en-IN" smtClean="0"/>
              <a:t>18</a:t>
            </a:fld>
            <a:endParaRPr lang="en-IN"/>
          </a:p>
        </p:txBody>
      </p:sp>
    </p:spTree>
    <p:extLst>
      <p:ext uri="{BB962C8B-B14F-4D97-AF65-F5344CB8AC3E}">
        <p14:creationId xmlns:p14="http://schemas.microsoft.com/office/powerpoint/2010/main" val="3613142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50000"/>
                  </a:schemeClr>
                </a:solidFill>
              </a:rPr>
              <a:t>Docker Architecture</a:t>
            </a:r>
            <a:endParaRPr lang="en-US" dirty="0"/>
          </a:p>
        </p:txBody>
      </p:sp>
      <p:grpSp>
        <p:nvGrpSpPr>
          <p:cNvPr id="60" name="Group 59"/>
          <p:cNvGrpSpPr/>
          <p:nvPr/>
        </p:nvGrpSpPr>
        <p:grpSpPr>
          <a:xfrm>
            <a:off x="2281425" y="1439453"/>
            <a:ext cx="6719020" cy="3456427"/>
            <a:chOff x="2128720" y="1405898"/>
            <a:chExt cx="6719020" cy="3456427"/>
          </a:xfrm>
        </p:grpSpPr>
        <p:sp>
          <p:nvSpPr>
            <p:cNvPr id="14" name="Rectangle 13"/>
            <p:cNvSpPr/>
            <p:nvPr/>
          </p:nvSpPr>
          <p:spPr>
            <a:xfrm>
              <a:off x="4724705" y="3029864"/>
              <a:ext cx="916441" cy="1619181"/>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24705" y="3029865"/>
              <a:ext cx="1068935" cy="167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6100" y="1655520"/>
              <a:ext cx="1221640" cy="10689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128720" y="1614424"/>
              <a:ext cx="1221640" cy="122164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19295" y="1655520"/>
              <a:ext cx="2595985" cy="320680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50000"/>
                  </a:schemeClr>
                </a:solidFill>
              </a:endParaRPr>
            </a:p>
          </p:txBody>
        </p:sp>
        <p:pic>
          <p:nvPicPr>
            <p:cNvPr id="8" name="Picture 7"/>
            <p:cNvPicPr>
              <a:picLocks noChangeAspect="1"/>
            </p:cNvPicPr>
            <p:nvPr/>
          </p:nvPicPr>
          <p:blipFill>
            <a:blip r:embed="rId3"/>
            <a:stretch>
              <a:fillRect/>
            </a:stretch>
          </p:blipFill>
          <p:spPr>
            <a:xfrm>
              <a:off x="4759921" y="3088692"/>
              <a:ext cx="870622" cy="561691"/>
            </a:xfrm>
            <a:prstGeom prst="rect">
              <a:avLst/>
            </a:prstGeom>
          </p:spPr>
        </p:pic>
        <p:sp>
          <p:nvSpPr>
            <p:cNvPr id="10" name="Rectangle 9"/>
            <p:cNvSpPr/>
            <p:nvPr/>
          </p:nvSpPr>
          <p:spPr>
            <a:xfrm>
              <a:off x="5946345" y="3029864"/>
              <a:ext cx="1013366" cy="12410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4770524" y="3604421"/>
              <a:ext cx="870622" cy="561691"/>
            </a:xfrm>
            <a:prstGeom prst="rect">
              <a:avLst/>
            </a:prstGeom>
          </p:spPr>
        </p:pic>
        <p:pic>
          <p:nvPicPr>
            <p:cNvPr id="12" name="Picture 11"/>
            <p:cNvPicPr>
              <a:picLocks noChangeAspect="1"/>
            </p:cNvPicPr>
            <p:nvPr/>
          </p:nvPicPr>
          <p:blipFill>
            <a:blip r:embed="rId3"/>
            <a:stretch>
              <a:fillRect/>
            </a:stretch>
          </p:blipFill>
          <p:spPr>
            <a:xfrm>
              <a:off x="4768248" y="4108550"/>
              <a:ext cx="870622" cy="561691"/>
            </a:xfrm>
            <a:prstGeom prst="rect">
              <a:avLst/>
            </a:prstGeom>
          </p:spPr>
        </p:pic>
        <p:pic>
          <p:nvPicPr>
            <p:cNvPr id="2050" name="Picture 2" descr="Image result for ubuntu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009" y="3057870"/>
              <a:ext cx="298469" cy="2984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ento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9908" y="3367012"/>
              <a:ext cx="426240" cy="4262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6272750" y="3818475"/>
              <a:ext cx="346938" cy="428668"/>
            </a:xfrm>
            <a:prstGeom prst="rect">
              <a:avLst/>
            </a:prstGeom>
          </p:spPr>
        </p:pic>
        <p:pic>
          <p:nvPicPr>
            <p:cNvPr id="17" name="Picture 2" descr="Image result for ubuntu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97962" y="1779180"/>
              <a:ext cx="328316" cy="3283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cento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7565" y="2272449"/>
              <a:ext cx="426240" cy="42624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6"/>
            <a:stretch>
              <a:fillRect/>
            </a:stretch>
          </p:blipFill>
          <p:spPr>
            <a:xfrm>
              <a:off x="8336502" y="1732300"/>
              <a:ext cx="346938" cy="428668"/>
            </a:xfrm>
            <a:prstGeom prst="rect">
              <a:avLst/>
            </a:prstGeom>
          </p:spPr>
        </p:pic>
        <p:pic>
          <p:nvPicPr>
            <p:cNvPr id="2054" name="Picture 6" descr="Image result for redhat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15137" y="2288876"/>
              <a:ext cx="307670" cy="30767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571999" y="1871420"/>
              <a:ext cx="2286893" cy="417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lumMod val="50000"/>
                    </a:schemeClr>
                  </a:solidFill>
                  <a:effectLst>
                    <a:outerShdw blurRad="38100" dist="38100" dir="2700000" algn="tl">
                      <a:srgbClr val="000000">
                        <a:alpha val="43137"/>
                      </a:srgbClr>
                    </a:outerShdw>
                  </a:effectLst>
                </a:rPr>
                <a:t>DOCKER DAEMON</a:t>
              </a:r>
              <a:endParaRPr lang="en-US" b="1" dirty="0">
                <a:solidFill>
                  <a:schemeClr val="tx2">
                    <a:lumMod val="50000"/>
                  </a:schemeClr>
                </a:solidFill>
                <a:effectLst>
                  <a:outerShdw blurRad="38100" dist="38100" dir="2700000" algn="tl">
                    <a:srgbClr val="000000">
                      <a:alpha val="43137"/>
                    </a:srgbClr>
                  </a:outerShdw>
                </a:effectLst>
              </a:endParaRPr>
            </a:p>
          </p:txBody>
        </p:sp>
        <p:sp>
          <p:nvSpPr>
            <p:cNvPr id="16" name="Rounded Rectangle 15"/>
            <p:cNvSpPr/>
            <p:nvPr/>
          </p:nvSpPr>
          <p:spPr>
            <a:xfrm>
              <a:off x="4700138" y="4609486"/>
              <a:ext cx="1011394" cy="191414"/>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effectLst>
                    <a:outerShdw blurRad="38100" dist="38100" dir="2700000" algn="tl">
                      <a:srgbClr val="000000">
                        <a:alpha val="43137"/>
                      </a:srgbClr>
                    </a:outerShdw>
                  </a:effectLst>
                </a:rPr>
                <a:t>Containers</a:t>
              </a:r>
              <a:endParaRPr lang="en-US" sz="1200" b="1" dirty="0">
                <a:solidFill>
                  <a:schemeClr val="tx2">
                    <a:lumMod val="50000"/>
                  </a:schemeClr>
                </a:solidFill>
                <a:effectLst>
                  <a:outerShdw blurRad="38100" dist="38100" dir="2700000" algn="tl">
                    <a:srgbClr val="000000">
                      <a:alpha val="43137"/>
                    </a:srgbClr>
                  </a:outerShdw>
                </a:effectLst>
              </a:endParaRPr>
            </a:p>
          </p:txBody>
        </p:sp>
        <p:sp>
          <p:nvSpPr>
            <p:cNvPr id="23" name="Rounded Rectangle 22"/>
            <p:cNvSpPr/>
            <p:nvPr/>
          </p:nvSpPr>
          <p:spPr>
            <a:xfrm>
              <a:off x="6099050" y="4339624"/>
              <a:ext cx="767206" cy="237409"/>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effectLst>
                    <a:outerShdw blurRad="38100" dist="38100" dir="2700000" algn="tl">
                      <a:srgbClr val="000000">
                        <a:alpha val="43137"/>
                      </a:srgbClr>
                    </a:outerShdw>
                  </a:effectLst>
                </a:rPr>
                <a:t>Images</a:t>
              </a:r>
              <a:endParaRPr lang="en-US" sz="1200" b="1" dirty="0">
                <a:solidFill>
                  <a:schemeClr val="tx2">
                    <a:lumMod val="50000"/>
                  </a:schemeClr>
                </a:solidFill>
                <a:effectLst>
                  <a:outerShdw blurRad="38100" dist="38100" dir="2700000" algn="tl">
                    <a:srgbClr val="000000">
                      <a:alpha val="43137"/>
                    </a:srgbClr>
                  </a:outerShdw>
                </a:effectLst>
              </a:endParaRPr>
            </a:p>
          </p:txBody>
        </p:sp>
        <p:sp>
          <p:nvSpPr>
            <p:cNvPr id="24" name="Rounded Rectangle 23"/>
            <p:cNvSpPr/>
            <p:nvPr/>
          </p:nvSpPr>
          <p:spPr>
            <a:xfrm>
              <a:off x="4476495" y="1457436"/>
              <a:ext cx="1154048" cy="304018"/>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effectLst>
                    <a:outerShdw blurRad="38100" dist="38100" dir="2700000" algn="tl">
                      <a:srgbClr val="000000">
                        <a:alpha val="43137"/>
                      </a:srgbClr>
                    </a:outerShdw>
                  </a:effectLst>
                </a:rPr>
                <a:t>Docker Host</a:t>
              </a:r>
              <a:endParaRPr lang="en-US" sz="1200" b="1" dirty="0">
                <a:solidFill>
                  <a:schemeClr val="tx2">
                    <a:lumMod val="50000"/>
                  </a:schemeClr>
                </a:solidFill>
                <a:effectLst>
                  <a:outerShdw blurRad="38100" dist="38100" dir="2700000" algn="tl">
                    <a:srgbClr val="000000">
                      <a:alpha val="43137"/>
                    </a:srgbClr>
                  </a:outerShdw>
                </a:effectLst>
              </a:endParaRPr>
            </a:p>
          </p:txBody>
        </p:sp>
        <p:sp>
          <p:nvSpPr>
            <p:cNvPr id="25" name="Rounded Rectangle 24"/>
            <p:cNvSpPr/>
            <p:nvPr/>
          </p:nvSpPr>
          <p:spPr>
            <a:xfrm>
              <a:off x="2143300" y="1405898"/>
              <a:ext cx="767206" cy="237409"/>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effectLst>
                    <a:outerShdw blurRad="38100" dist="38100" dir="2700000" algn="tl">
                      <a:srgbClr val="000000">
                        <a:alpha val="43137"/>
                      </a:srgbClr>
                    </a:outerShdw>
                  </a:effectLst>
                </a:rPr>
                <a:t>Client</a:t>
              </a:r>
              <a:endParaRPr lang="en-US" sz="1200" b="1" dirty="0">
                <a:solidFill>
                  <a:schemeClr val="tx2">
                    <a:lumMod val="50000"/>
                  </a:schemeClr>
                </a:solidFill>
                <a:effectLst>
                  <a:outerShdw blurRad="38100" dist="38100" dir="2700000" algn="tl">
                    <a:srgbClr val="000000">
                      <a:alpha val="43137"/>
                    </a:srgbClr>
                  </a:outerShdw>
                </a:effectLst>
              </a:endParaRPr>
            </a:p>
          </p:txBody>
        </p:sp>
        <p:pic>
          <p:nvPicPr>
            <p:cNvPr id="26" name="Picture 25"/>
            <p:cNvPicPr>
              <a:picLocks noChangeAspect="1"/>
            </p:cNvPicPr>
            <p:nvPr/>
          </p:nvPicPr>
          <p:blipFill>
            <a:blip r:embed="rId3"/>
            <a:stretch>
              <a:fillRect/>
            </a:stretch>
          </p:blipFill>
          <p:spPr>
            <a:xfrm>
              <a:off x="4759921" y="2533265"/>
              <a:ext cx="870622" cy="561691"/>
            </a:xfrm>
            <a:prstGeom prst="rect">
              <a:avLst/>
            </a:prstGeom>
          </p:spPr>
        </p:pic>
        <p:pic>
          <p:nvPicPr>
            <p:cNvPr id="20" name="Picture 19"/>
            <p:cNvPicPr>
              <a:picLocks noChangeAspect="1"/>
            </p:cNvPicPr>
            <p:nvPr/>
          </p:nvPicPr>
          <p:blipFill>
            <a:blip r:embed="rId9"/>
            <a:stretch>
              <a:fillRect/>
            </a:stretch>
          </p:blipFill>
          <p:spPr>
            <a:xfrm>
              <a:off x="8359265" y="1417003"/>
              <a:ext cx="488475" cy="286257"/>
            </a:xfrm>
            <a:prstGeom prst="rect">
              <a:avLst/>
            </a:prstGeom>
          </p:spPr>
        </p:pic>
        <p:sp>
          <p:nvSpPr>
            <p:cNvPr id="28" name="Rounded Rectangle 27"/>
            <p:cNvSpPr/>
            <p:nvPr/>
          </p:nvSpPr>
          <p:spPr>
            <a:xfrm>
              <a:off x="7182013" y="1490740"/>
              <a:ext cx="767206" cy="237409"/>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2">
                      <a:lumMod val="50000"/>
                    </a:schemeClr>
                  </a:solidFill>
                  <a:effectLst>
                    <a:outerShdw blurRad="38100" dist="38100" dir="2700000" algn="tl">
                      <a:srgbClr val="000000">
                        <a:alpha val="43137"/>
                      </a:srgbClr>
                    </a:outerShdw>
                  </a:effectLst>
                </a:rPr>
                <a:t>Registry</a:t>
              </a:r>
              <a:endParaRPr lang="en-US" sz="1200" b="1" dirty="0">
                <a:solidFill>
                  <a:schemeClr val="tx2">
                    <a:lumMod val="50000"/>
                  </a:schemeClr>
                </a:solidFill>
                <a:effectLst>
                  <a:outerShdw blurRad="38100" dist="38100" dir="2700000" algn="tl">
                    <a:srgbClr val="000000">
                      <a:alpha val="43137"/>
                    </a:srgbClr>
                  </a:outerShdw>
                </a:effectLst>
              </a:endParaRPr>
            </a:p>
          </p:txBody>
        </p:sp>
        <p:sp>
          <p:nvSpPr>
            <p:cNvPr id="21" name="TextBox 20"/>
            <p:cNvSpPr txBox="1"/>
            <p:nvPr/>
          </p:nvSpPr>
          <p:spPr>
            <a:xfrm>
              <a:off x="2215218" y="1871420"/>
              <a:ext cx="1023533" cy="261610"/>
            </a:xfrm>
            <a:prstGeom prst="rect">
              <a:avLst/>
            </a:prstGeom>
            <a:solidFill>
              <a:schemeClr val="bg1"/>
            </a:solidFill>
          </p:spPr>
          <p:txBody>
            <a:bodyPr wrap="square" rtlCol="0">
              <a:spAutoFit/>
            </a:bodyPr>
            <a:lstStyle/>
            <a:p>
              <a:r>
                <a:rPr lang="en-US" sz="1100" b="1" dirty="0">
                  <a:solidFill>
                    <a:schemeClr val="tx2">
                      <a:lumMod val="50000"/>
                    </a:schemeClr>
                  </a:solidFill>
                  <a:effectLst>
                    <a:outerShdw blurRad="38100" dist="38100" dir="2700000" algn="tl">
                      <a:srgbClr val="000000">
                        <a:alpha val="43137"/>
                      </a:srgbClr>
                    </a:outerShdw>
                  </a:effectLst>
                </a:rPr>
                <a:t>d</a:t>
              </a:r>
              <a:r>
                <a:rPr lang="en-US" sz="1100" b="1" dirty="0" smtClean="0">
                  <a:solidFill>
                    <a:schemeClr val="tx2">
                      <a:lumMod val="50000"/>
                    </a:schemeClr>
                  </a:solidFill>
                  <a:effectLst>
                    <a:outerShdw blurRad="38100" dist="38100" dir="2700000" algn="tl">
                      <a:srgbClr val="000000">
                        <a:alpha val="43137"/>
                      </a:srgbClr>
                    </a:outerShdw>
                  </a:effectLst>
                </a:rPr>
                <a:t>ocker build</a:t>
              </a:r>
              <a:endParaRPr lang="en-US" sz="1100" b="1" dirty="0">
                <a:solidFill>
                  <a:schemeClr val="tx2">
                    <a:lumMod val="50000"/>
                  </a:schemeClr>
                </a:solidFill>
                <a:effectLst>
                  <a:outerShdw blurRad="38100" dist="38100" dir="2700000" algn="tl">
                    <a:srgbClr val="000000">
                      <a:alpha val="43137"/>
                    </a:srgbClr>
                  </a:outerShdw>
                </a:effectLst>
              </a:endParaRPr>
            </a:p>
          </p:txBody>
        </p:sp>
        <p:sp>
          <p:nvSpPr>
            <p:cNvPr id="30" name="TextBox 29"/>
            <p:cNvSpPr txBox="1"/>
            <p:nvPr/>
          </p:nvSpPr>
          <p:spPr>
            <a:xfrm>
              <a:off x="2215216" y="2193124"/>
              <a:ext cx="1023533" cy="261610"/>
            </a:xfrm>
            <a:prstGeom prst="rect">
              <a:avLst/>
            </a:prstGeom>
            <a:solidFill>
              <a:schemeClr val="bg1"/>
            </a:solidFill>
          </p:spPr>
          <p:txBody>
            <a:bodyPr wrap="square" rtlCol="0">
              <a:spAutoFit/>
            </a:bodyPr>
            <a:lstStyle/>
            <a:p>
              <a:r>
                <a:rPr lang="en-US" sz="1100" b="1" dirty="0">
                  <a:solidFill>
                    <a:schemeClr val="tx2">
                      <a:lumMod val="50000"/>
                    </a:schemeClr>
                  </a:solidFill>
                  <a:effectLst>
                    <a:outerShdw blurRad="38100" dist="38100" dir="2700000" algn="tl">
                      <a:srgbClr val="000000">
                        <a:alpha val="43137"/>
                      </a:srgbClr>
                    </a:outerShdw>
                  </a:effectLst>
                </a:rPr>
                <a:t>d</a:t>
              </a:r>
              <a:r>
                <a:rPr lang="en-US" sz="1100" b="1" dirty="0" smtClean="0">
                  <a:solidFill>
                    <a:schemeClr val="tx2">
                      <a:lumMod val="50000"/>
                    </a:schemeClr>
                  </a:solidFill>
                  <a:effectLst>
                    <a:outerShdw blurRad="38100" dist="38100" dir="2700000" algn="tl">
                      <a:srgbClr val="000000">
                        <a:alpha val="43137"/>
                      </a:srgbClr>
                    </a:outerShdw>
                  </a:effectLst>
                </a:rPr>
                <a:t>ocker pull</a:t>
              </a:r>
              <a:endParaRPr lang="en-US" sz="1100" b="1" dirty="0">
                <a:solidFill>
                  <a:schemeClr val="tx2">
                    <a:lumMod val="50000"/>
                  </a:schemeClr>
                </a:solidFill>
                <a:effectLst>
                  <a:outerShdw blurRad="38100" dist="38100" dir="2700000" algn="tl">
                    <a:srgbClr val="000000">
                      <a:alpha val="43137"/>
                    </a:srgbClr>
                  </a:outerShdw>
                </a:effectLst>
              </a:endParaRPr>
            </a:p>
          </p:txBody>
        </p:sp>
        <p:sp>
          <p:nvSpPr>
            <p:cNvPr id="31" name="TextBox 30"/>
            <p:cNvSpPr txBox="1"/>
            <p:nvPr/>
          </p:nvSpPr>
          <p:spPr>
            <a:xfrm>
              <a:off x="2215217" y="2495966"/>
              <a:ext cx="1023533" cy="261610"/>
            </a:xfrm>
            <a:prstGeom prst="rect">
              <a:avLst/>
            </a:prstGeom>
            <a:solidFill>
              <a:schemeClr val="bg1"/>
            </a:solidFill>
          </p:spPr>
          <p:txBody>
            <a:bodyPr wrap="square" rtlCol="0">
              <a:spAutoFit/>
            </a:bodyPr>
            <a:lstStyle/>
            <a:p>
              <a:r>
                <a:rPr lang="en-US" sz="1100" b="1" dirty="0">
                  <a:solidFill>
                    <a:schemeClr val="tx2">
                      <a:lumMod val="50000"/>
                    </a:schemeClr>
                  </a:solidFill>
                  <a:effectLst>
                    <a:outerShdw blurRad="38100" dist="38100" dir="2700000" algn="tl">
                      <a:srgbClr val="000000">
                        <a:alpha val="43137"/>
                      </a:srgbClr>
                    </a:outerShdw>
                  </a:effectLst>
                </a:rPr>
                <a:t>d</a:t>
              </a:r>
              <a:r>
                <a:rPr lang="en-US" sz="1100" b="1" dirty="0" smtClean="0">
                  <a:solidFill>
                    <a:schemeClr val="tx2">
                      <a:lumMod val="50000"/>
                    </a:schemeClr>
                  </a:solidFill>
                  <a:effectLst>
                    <a:outerShdw blurRad="38100" dist="38100" dir="2700000" algn="tl">
                      <a:srgbClr val="000000">
                        <a:alpha val="43137"/>
                      </a:srgbClr>
                    </a:outerShdw>
                  </a:effectLst>
                </a:rPr>
                <a:t>ocker run</a:t>
              </a:r>
              <a:endParaRPr lang="en-US" sz="1100" b="1" dirty="0">
                <a:solidFill>
                  <a:schemeClr val="tx2">
                    <a:lumMod val="50000"/>
                  </a:schemeClr>
                </a:solidFill>
                <a:effectLst>
                  <a:outerShdw blurRad="38100" dist="38100" dir="2700000" algn="tl">
                    <a:srgbClr val="000000">
                      <a:alpha val="43137"/>
                    </a:srgbClr>
                  </a:outerShdw>
                </a:effectLst>
              </a:endParaRPr>
            </a:p>
          </p:txBody>
        </p:sp>
        <p:cxnSp>
          <p:nvCxnSpPr>
            <p:cNvPr id="27" name="Curved Connector 26"/>
            <p:cNvCxnSpPr>
              <a:stCxn id="21" idx="3"/>
            </p:cNvCxnSpPr>
            <p:nvPr/>
          </p:nvCxnSpPr>
          <p:spPr>
            <a:xfrm flipV="1">
              <a:off x="3238751" y="1946634"/>
              <a:ext cx="1308742" cy="55591"/>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0" idx="3"/>
            </p:cNvCxnSpPr>
            <p:nvPr/>
          </p:nvCxnSpPr>
          <p:spPr>
            <a:xfrm flipV="1">
              <a:off x="3238749" y="2073541"/>
              <a:ext cx="1308744" cy="250388"/>
            </a:xfrm>
            <a:prstGeom prst="curvedConnector3">
              <a:avLst>
                <a:gd name="adj1" fmla="val 50000"/>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p:nvPr/>
          </p:nvCxnSpPr>
          <p:spPr>
            <a:xfrm flipV="1">
              <a:off x="3254970" y="2212745"/>
              <a:ext cx="1292523" cy="432384"/>
            </a:xfrm>
            <a:prstGeom prst="curved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flipV="1">
              <a:off x="6666153" y="2486959"/>
              <a:ext cx="1138165" cy="1093173"/>
            </a:xfrm>
            <a:prstGeom prst="curvedConnector3">
              <a:avLst>
                <a:gd name="adj1" fmla="val 50000"/>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a:off x="6850414" y="2060394"/>
              <a:ext cx="953904" cy="426565"/>
            </a:xfrm>
            <a:prstGeom prst="curvedConnector3">
              <a:avLst>
                <a:gd name="adj1" fmla="val 50000"/>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endCxn id="2050" idx="3"/>
            </p:cNvCxnSpPr>
            <p:nvPr/>
          </p:nvCxnSpPr>
          <p:spPr>
            <a:xfrm rot="16200000" flipH="1">
              <a:off x="5951342" y="2583968"/>
              <a:ext cx="911703" cy="334570"/>
            </a:xfrm>
            <a:prstGeom prst="curvedConnector4">
              <a:avLst>
                <a:gd name="adj1" fmla="val 41816"/>
                <a:gd name="adj2" fmla="val 168327"/>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a:endCxn id="2050" idx="1"/>
            </p:cNvCxnSpPr>
            <p:nvPr/>
          </p:nvCxnSpPr>
          <p:spPr>
            <a:xfrm rot="16200000" flipH="1">
              <a:off x="5649378" y="2580474"/>
              <a:ext cx="883174" cy="370087"/>
            </a:xfrm>
            <a:prstGeom prst="curvedConnector2">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2050" idx="1"/>
            </p:cNvCxnSpPr>
            <p:nvPr/>
          </p:nvCxnSpPr>
          <p:spPr>
            <a:xfrm rot="10800000">
              <a:off x="5481959" y="2761647"/>
              <a:ext cx="794051" cy="445458"/>
            </a:xfrm>
            <a:prstGeom prst="curvedConnector3">
              <a:avLst>
                <a:gd name="adj1" fmla="val 50000"/>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58368" y="3471447"/>
            <a:ext cx="4326314" cy="1569660"/>
          </a:xfrm>
          <a:prstGeom prst="rect">
            <a:avLst/>
          </a:prstGeom>
          <a:solidFill>
            <a:schemeClr val="tx2">
              <a:lumMod val="20000"/>
              <a:lumOff val="80000"/>
            </a:schemeClr>
          </a:solidFill>
        </p:spPr>
        <p:txBody>
          <a:bodyPr wrap="square" rtlCol="0">
            <a:spAutoFit/>
          </a:bodyPr>
          <a:lstStyle/>
          <a:p>
            <a:pPr marL="285750" indent="-285750">
              <a:buFont typeface="Arial" panose="020B0604020202020204" pitchFamily="34" charset="0"/>
              <a:buChar char="•"/>
            </a:pPr>
            <a:r>
              <a:rPr lang="en-US" sz="1200" dirty="0"/>
              <a:t>Docker uses a </a:t>
            </a:r>
            <a:r>
              <a:rPr lang="en-US" sz="1200" b="1" dirty="0"/>
              <a:t>client-server architecture</a:t>
            </a:r>
            <a:r>
              <a:rPr lang="en-US" sz="1200" dirty="0"/>
              <a:t>. </a:t>
            </a:r>
          </a:p>
          <a:p>
            <a:pPr marL="285750" indent="-285750">
              <a:buFont typeface="Arial" panose="020B0604020202020204" pitchFamily="34" charset="0"/>
              <a:buChar char="•"/>
            </a:pPr>
            <a:r>
              <a:rPr lang="en-US" sz="1200" dirty="0"/>
              <a:t>The Docker client talks to the Docker daemon, which does the building, running, and distributing containers. </a:t>
            </a:r>
          </a:p>
          <a:p>
            <a:pPr marL="285750" indent="-285750">
              <a:buFont typeface="Arial" panose="020B0604020202020204" pitchFamily="34" charset="0"/>
              <a:buChar char="•"/>
            </a:pPr>
            <a:r>
              <a:rPr lang="en-US" sz="1200" dirty="0"/>
              <a:t>The Docker client and daemon can run on the same system.</a:t>
            </a:r>
          </a:p>
          <a:p>
            <a:pPr marL="285750" indent="-285750">
              <a:buFont typeface="Arial" panose="020B0604020202020204" pitchFamily="34" charset="0"/>
              <a:buChar char="•"/>
            </a:pPr>
            <a:r>
              <a:rPr lang="en-US" sz="1200" dirty="0"/>
              <a:t> The Docker client and daemon communicate using a REST API, over UNIX sockets.</a:t>
            </a:r>
          </a:p>
          <a:p>
            <a:pPr marL="285750" indent="-285750">
              <a:buFont typeface="Arial" panose="020B0604020202020204" pitchFamily="34" charset="0"/>
              <a:buChar char="•"/>
            </a:pPr>
            <a:r>
              <a:rPr lang="en-US" sz="1200" dirty="0"/>
              <a:t>An </a:t>
            </a:r>
            <a:r>
              <a:rPr lang="en-US" sz="1200" b="1" i="1" dirty="0"/>
              <a:t>image</a:t>
            </a:r>
            <a:r>
              <a:rPr lang="en-US" sz="1200" dirty="0"/>
              <a:t> is a read-only template with instructions for creating a Docker container. </a:t>
            </a:r>
          </a:p>
        </p:txBody>
      </p:sp>
      <p:sp>
        <p:nvSpPr>
          <p:cNvPr id="63" name="Slide Number Placeholder 62"/>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3624372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281175"/>
            <a:ext cx="5955496" cy="763525"/>
          </a:xfrm>
        </p:spPr>
        <p:txBody>
          <a:bodyPr>
            <a:normAutofit/>
          </a:bodyPr>
          <a:lstStyle/>
          <a:p>
            <a:r>
              <a:rPr lang="en-US" b="1" dirty="0" smtClean="0"/>
              <a:t>Agenda</a:t>
            </a:r>
            <a:endParaRPr lang="en-US" b="1" dirty="0"/>
          </a:p>
        </p:txBody>
      </p:sp>
      <p:sp>
        <p:nvSpPr>
          <p:cNvPr id="5" name="Content Placeholder 4"/>
          <p:cNvSpPr>
            <a:spLocks noGrp="1"/>
          </p:cNvSpPr>
          <p:nvPr>
            <p:ph idx="1"/>
          </p:nvPr>
        </p:nvSpPr>
        <p:spPr>
          <a:xfrm>
            <a:off x="2739541" y="1043295"/>
            <a:ext cx="6404459" cy="3512215"/>
          </a:xfrm>
        </p:spPr>
        <p:txBody>
          <a:bodyPr>
            <a:noAutofit/>
          </a:bodyPr>
          <a:lstStyle/>
          <a:p>
            <a:pPr>
              <a:lnSpc>
                <a:spcPct val="300000"/>
              </a:lnSpc>
              <a:buFont typeface="Wingdings" panose="05000000000000000000" pitchFamily="2" charset="2"/>
              <a:buChar char="q"/>
            </a:pPr>
            <a:r>
              <a:rPr lang="en-US" sz="3200" b="1" dirty="0" smtClean="0"/>
              <a:t>Docker Theory</a:t>
            </a:r>
          </a:p>
          <a:p>
            <a:pPr>
              <a:lnSpc>
                <a:spcPct val="300000"/>
              </a:lnSpc>
              <a:buFont typeface="Wingdings" panose="05000000000000000000" pitchFamily="2" charset="2"/>
              <a:buChar char="q"/>
            </a:pPr>
            <a:r>
              <a:rPr lang="en-US" sz="3200" b="1" dirty="0" smtClean="0"/>
              <a:t>Docker Lab </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1435080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08" y="-145695"/>
            <a:ext cx="8246070" cy="891995"/>
          </a:xfrm>
        </p:spPr>
        <p:txBody>
          <a:bodyPr/>
          <a:lstStyle/>
          <a:p>
            <a:r>
              <a:rPr lang="en-US" b="1" dirty="0" smtClean="0">
                <a:solidFill>
                  <a:schemeClr val="tx2">
                    <a:lumMod val="50000"/>
                  </a:schemeClr>
                </a:solidFill>
              </a:rPr>
              <a:t>Virtualization </a:t>
            </a:r>
            <a:r>
              <a:rPr lang="en-US" b="1" dirty="0" err="1" smtClean="0">
                <a:solidFill>
                  <a:schemeClr val="tx2">
                    <a:lumMod val="50000"/>
                  </a:schemeClr>
                </a:solidFill>
              </a:rPr>
              <a:t>Vs</a:t>
            </a:r>
            <a:r>
              <a:rPr lang="en-US" b="1" dirty="0" smtClean="0">
                <a:solidFill>
                  <a:schemeClr val="tx2">
                    <a:lumMod val="50000"/>
                  </a:schemeClr>
                </a:solidFill>
              </a:rPr>
              <a:t> Container</a:t>
            </a:r>
            <a:endParaRPr lang="en-US" b="1" dirty="0">
              <a:solidFill>
                <a:schemeClr val="tx2">
                  <a:lumMod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494206067"/>
              </p:ext>
            </p:extLst>
          </p:nvPr>
        </p:nvGraphicFramePr>
        <p:xfrm>
          <a:off x="143555" y="1491320"/>
          <a:ext cx="8861202" cy="3154680"/>
        </p:xfrm>
        <a:graphic>
          <a:graphicData uri="http://schemas.openxmlformats.org/drawingml/2006/table">
            <a:tbl>
              <a:tblPr firstRow="1" bandRow="1">
                <a:tableStyleId>{35758FB7-9AC5-4552-8A53-C91805E547FA}</a:tableStyleId>
              </a:tblPr>
              <a:tblGrid>
                <a:gridCol w="4375247">
                  <a:extLst>
                    <a:ext uri="{9D8B030D-6E8A-4147-A177-3AD203B41FA5}">
                      <a16:colId xmlns:a16="http://schemas.microsoft.com/office/drawing/2014/main" val="20000"/>
                    </a:ext>
                  </a:extLst>
                </a:gridCol>
                <a:gridCol w="4485955">
                  <a:extLst>
                    <a:ext uri="{9D8B030D-6E8A-4147-A177-3AD203B41FA5}">
                      <a16:colId xmlns:a16="http://schemas.microsoft.com/office/drawing/2014/main" val="20001"/>
                    </a:ext>
                  </a:extLst>
                </a:gridCol>
              </a:tblGrid>
              <a:tr h="370840">
                <a:tc>
                  <a:txBody>
                    <a:bodyPr/>
                    <a:lstStyle/>
                    <a:p>
                      <a:pPr algn="ctr"/>
                      <a:r>
                        <a:rPr lang="en-US" sz="2000" dirty="0" smtClean="0">
                          <a:effectLst/>
                        </a:rPr>
                        <a:t>Virtualization</a:t>
                      </a:r>
                      <a:r>
                        <a:rPr lang="en-US" sz="2000" baseline="0" dirty="0" smtClean="0">
                          <a:effectLst/>
                        </a:rPr>
                        <a:t> </a:t>
                      </a:r>
                      <a:endParaRPr lang="en-US" sz="1600" b="1" dirty="0">
                        <a:effectLst/>
                      </a:endParaRPr>
                    </a:p>
                  </a:txBody>
                  <a:tcPr/>
                </a:tc>
                <a:tc>
                  <a:txBody>
                    <a:bodyPr/>
                    <a:lstStyle/>
                    <a:p>
                      <a:pPr algn="ctr"/>
                      <a:r>
                        <a:rPr lang="en-US" sz="2000" dirty="0" smtClean="0">
                          <a:effectLst>
                            <a:outerShdw blurRad="38100" dist="38100" dir="2700000" algn="tl">
                              <a:srgbClr val="000000">
                                <a:alpha val="43137"/>
                              </a:srgbClr>
                            </a:outerShdw>
                          </a:effectLst>
                        </a:rPr>
                        <a:t>Container</a:t>
                      </a:r>
                      <a:endParaRPr lang="en-US" sz="16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370840">
                <a:tc>
                  <a:txBody>
                    <a:bodyPr/>
                    <a:lstStyle/>
                    <a:p>
                      <a:r>
                        <a:rPr lang="en-US" sz="1600" dirty="0" smtClean="0"/>
                        <a:t>Hardware Level Virtualization</a:t>
                      </a:r>
                      <a:endParaRPr lang="en-US" sz="1600" dirty="0"/>
                    </a:p>
                  </a:txBody>
                  <a:tcPr/>
                </a:tc>
                <a:tc>
                  <a:txBody>
                    <a:bodyPr/>
                    <a:lstStyle/>
                    <a:p>
                      <a:r>
                        <a:rPr lang="en-US" sz="1600" dirty="0" smtClean="0"/>
                        <a:t>OS</a:t>
                      </a:r>
                      <a:r>
                        <a:rPr lang="en-US" sz="1600" baseline="0" dirty="0" smtClean="0"/>
                        <a:t> Level Virtualization</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Typically measured by the gigabyte</a:t>
                      </a:r>
                      <a:endParaRPr lang="en-US" sz="1600" dirty="0">
                        <a:solidFill>
                          <a:srgbClr val="151515"/>
                        </a:solidFill>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Typically measured by the megabyte</a:t>
                      </a:r>
                      <a:endParaRPr lang="en-US" sz="1600" dirty="0" smtClean="0">
                        <a:solidFill>
                          <a:srgbClr val="151515"/>
                        </a:solidFill>
                        <a:effectLst/>
                        <a:latin typeface="+mn-lt"/>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Traditional IT architectures</a:t>
                      </a:r>
                      <a:r>
                        <a:rPr lang="en-US" sz="1600" dirty="0" smtClean="0"/>
                        <a:t> </a:t>
                      </a:r>
                      <a:endParaRPr lang="en-US" sz="1600" dirty="0" smtClean="0">
                        <a:solidFill>
                          <a:srgbClr val="151515"/>
                        </a:solidFill>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Emerging IT practices</a:t>
                      </a:r>
                      <a:endParaRPr lang="en-US" sz="1600" dirty="0" smtClean="0">
                        <a:solidFill>
                          <a:srgbClr val="151515"/>
                        </a:solidFill>
                        <a:effectLst/>
                        <a:latin typeface="+mn-lt"/>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House traditional, legacy, and monolithic workloads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cloud-native development, CI/CD, and DevOps</a:t>
                      </a:r>
                      <a:endParaRPr lang="en-US" sz="1600" dirty="0" smtClean="0">
                        <a:solidFill>
                          <a:srgbClr val="151515"/>
                        </a:solidFill>
                        <a:effectLst/>
                        <a:latin typeface="+mn-lt"/>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dirty="0" smtClean="0"/>
                        <a:t>All the code and dependencies in one place led to oversized VMs that experienced cascading failures and downtime when pushing updates.</a:t>
                      </a:r>
                    </a:p>
                    <a:p>
                      <a:pPr marL="285750" indent="-285750">
                        <a:buFont typeface="Wingdings" panose="05000000000000000000" pitchFamily="2" charset="2"/>
                        <a:buChar char="q"/>
                      </a:pPr>
                      <a:endParaRPr lang="en-US" sz="1600" dirty="0"/>
                    </a:p>
                  </a:txBody>
                  <a:tcPr/>
                </a:tc>
                <a:tc>
                  <a:txBody>
                    <a:bodyPr/>
                    <a:lstStyle/>
                    <a:p>
                      <a:r>
                        <a:rPr lang="en-US" sz="1600" dirty="0" smtClean="0"/>
                        <a:t>Workloads are broken into the smallest possible serviceable units and</a:t>
                      </a:r>
                      <a:r>
                        <a:rPr lang="en-US" sz="1600" baseline="0" dirty="0" smtClean="0"/>
                        <a:t> </a:t>
                      </a:r>
                      <a:r>
                        <a:rPr lang="en-US" sz="1600" dirty="0" smtClean="0"/>
                        <a:t>packaged in containers.</a:t>
                      </a:r>
                    </a:p>
                    <a:p>
                      <a:pPr marL="285750" indent="-285750">
                        <a:buFont typeface="Wingdings" panose="05000000000000000000" pitchFamily="2" charset="2"/>
                        <a:buChar char="q"/>
                      </a:pPr>
                      <a:endParaRPr lang="en-US" sz="1600" dirty="0"/>
                    </a:p>
                  </a:txBody>
                  <a:tcPr/>
                </a:tc>
                <a:extLst>
                  <a:ext uri="{0D108BD9-81ED-4DB2-BD59-A6C34878D82A}">
                    <a16:rowId xmlns:a16="http://schemas.microsoft.com/office/drawing/2014/main" val="10005"/>
                  </a:ext>
                </a:extLst>
              </a:tr>
            </a:tbl>
          </a:graphicData>
        </a:graphic>
      </p:graphicFrame>
      <p:pic>
        <p:nvPicPr>
          <p:cNvPr id="5" name="Picture 4"/>
          <p:cNvPicPr>
            <a:picLocks noChangeAspect="1"/>
          </p:cNvPicPr>
          <p:nvPr/>
        </p:nvPicPr>
        <p:blipFill>
          <a:blip r:embed="rId3"/>
          <a:stretch>
            <a:fillRect/>
          </a:stretch>
        </p:blipFill>
        <p:spPr>
          <a:xfrm>
            <a:off x="296260" y="651969"/>
            <a:ext cx="1040852" cy="859936"/>
          </a:xfrm>
          <a:prstGeom prst="rect">
            <a:avLst/>
          </a:prstGeom>
        </p:spPr>
      </p:pic>
      <p:pic>
        <p:nvPicPr>
          <p:cNvPr id="7" name="Picture 6"/>
          <p:cNvPicPr>
            <a:picLocks noChangeAspect="1"/>
          </p:cNvPicPr>
          <p:nvPr/>
        </p:nvPicPr>
        <p:blipFill>
          <a:blip r:embed="rId4"/>
          <a:stretch>
            <a:fillRect/>
          </a:stretch>
        </p:blipFill>
        <p:spPr>
          <a:xfrm>
            <a:off x="7626100" y="746300"/>
            <a:ext cx="1306446" cy="765605"/>
          </a:xfrm>
          <a:prstGeom prst="rect">
            <a:avLst/>
          </a:prstGeom>
        </p:spPr>
      </p:pic>
      <p:sp>
        <p:nvSpPr>
          <p:cNvPr id="3" name="Slide Number Placeholder 2"/>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1928231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2800" dirty="0" smtClean="0">
                <a:effectLst>
                  <a:outerShdw blurRad="38100" dist="38100" dir="2700000" algn="tl">
                    <a:srgbClr val="000000">
                      <a:alpha val="43137"/>
                    </a:srgbClr>
                  </a:outerShdw>
                </a:effectLst>
              </a:rPr>
              <a:t>VM </a:t>
            </a:r>
            <a:r>
              <a:rPr lang="en-US" sz="2800" dirty="0" err="1">
                <a:effectLst>
                  <a:outerShdw blurRad="38100" dist="38100" dir="2700000" algn="tl">
                    <a:srgbClr val="000000">
                      <a:alpha val="43137"/>
                    </a:srgbClr>
                  </a:outerShdw>
                </a:effectLst>
              </a:rPr>
              <a:t>Vs</a:t>
            </a:r>
            <a:r>
              <a:rPr lang="en-US" sz="2800" dirty="0">
                <a:effectLst>
                  <a:outerShdw blurRad="38100" dist="38100" dir="2700000" algn="tl">
                    <a:srgbClr val="000000">
                      <a:alpha val="43137"/>
                    </a:srgbClr>
                  </a:outerShdw>
                </a:effectLst>
              </a:rPr>
              <a:t> </a:t>
            </a:r>
            <a:r>
              <a:rPr lang="en-US" sz="2800" dirty="0" smtClean="0">
                <a:effectLst>
                  <a:outerShdw blurRad="38100" dist="38100" dir="2700000" algn="tl">
                    <a:srgbClr val="000000">
                      <a:alpha val="43137"/>
                    </a:srgbClr>
                  </a:outerShdw>
                </a:effectLst>
              </a:rPr>
              <a:t>Docker</a:t>
            </a:r>
            <a:endParaRPr lang="en-US" sz="2800"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3"/>
          <a:stretch>
            <a:fillRect/>
          </a:stretch>
        </p:blipFill>
        <p:spPr>
          <a:xfrm>
            <a:off x="1604289" y="765571"/>
            <a:ext cx="6288737" cy="4377929"/>
          </a:xfrm>
          <a:prstGeom prst="rect">
            <a:avLst/>
          </a:prstGeom>
        </p:spPr>
      </p:pic>
      <p:sp>
        <p:nvSpPr>
          <p:cNvPr id="4" name="Slide Number Placeholder 3"/>
          <p:cNvSpPr>
            <a:spLocks noGrp="1"/>
          </p:cNvSpPr>
          <p:nvPr>
            <p:ph type="sldNum" sz="quarter" idx="12"/>
          </p:nvPr>
        </p:nvSpPr>
        <p:spPr/>
        <p:txBody>
          <a:bodyPr/>
          <a:lstStyle/>
          <a:p>
            <a:fld id="{1DEFBDA0-AD74-41D1-B067-250B5C005FA0}" type="slidenum">
              <a:rPr lang="en-IN" smtClean="0"/>
              <a:t>21</a:t>
            </a:fld>
            <a:endParaRPr lang="en-IN"/>
          </a:p>
        </p:txBody>
      </p:sp>
    </p:spTree>
    <p:extLst>
      <p:ext uri="{BB962C8B-B14F-4D97-AF65-F5344CB8AC3E}">
        <p14:creationId xmlns:p14="http://schemas.microsoft.com/office/powerpoint/2010/main" val="715778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a:r>
              <a:rPr lang="en-US" sz="2800" dirty="0">
                <a:solidFill>
                  <a:sysClr val="windowText" lastClr="000000"/>
                </a:solidFill>
                <a:effectLst>
                  <a:outerShdw blurRad="38100" dist="38100" dir="2700000" algn="tl">
                    <a:srgbClr val="000000">
                      <a:alpha val="43137"/>
                    </a:srgbClr>
                  </a:outerShdw>
                </a:effectLst>
                <a:latin typeface="Arial"/>
                <a:cs typeface="Arial"/>
              </a:rPr>
              <a:t>KVM </a:t>
            </a:r>
            <a:r>
              <a:rPr lang="en-US" sz="2800" dirty="0" err="1">
                <a:solidFill>
                  <a:sysClr val="windowText" lastClr="000000"/>
                </a:solidFill>
                <a:effectLst>
                  <a:outerShdw blurRad="38100" dist="38100" dir="2700000" algn="tl">
                    <a:srgbClr val="000000">
                      <a:alpha val="43137"/>
                    </a:srgbClr>
                  </a:outerShdw>
                </a:effectLst>
                <a:latin typeface="Arial"/>
                <a:cs typeface="Arial"/>
              </a:rPr>
              <a:t>Vs</a:t>
            </a:r>
            <a:r>
              <a:rPr lang="en-US" sz="2800" dirty="0">
                <a:solidFill>
                  <a:sysClr val="windowText" lastClr="000000"/>
                </a:solidFill>
                <a:effectLst>
                  <a:outerShdw blurRad="38100" dist="38100" dir="2700000" algn="tl">
                    <a:srgbClr val="000000">
                      <a:alpha val="43137"/>
                    </a:srgbClr>
                  </a:outerShdw>
                </a:effectLst>
                <a:latin typeface="Arial"/>
                <a:cs typeface="Arial"/>
              </a:rPr>
              <a:t> Docker Performance Benchmark</a:t>
            </a:r>
            <a:endParaRPr lang="en-US" sz="2800" dirty="0">
              <a:effectLst>
                <a:outerShdw blurRad="38100" dist="38100" dir="2700000" algn="tl">
                  <a:srgbClr val="000000">
                    <a:alpha val="43137"/>
                  </a:srgbClr>
                </a:outerShdw>
              </a:effectLst>
            </a:endParaRPr>
          </a:p>
        </p:txBody>
      </p:sp>
      <p:graphicFrame>
        <p:nvGraphicFramePr>
          <p:cNvPr id="4" name="Content Placeholder 6"/>
          <p:cNvGraphicFramePr>
            <a:graphicFrameLocks/>
          </p:cNvGraphicFramePr>
          <p:nvPr>
            <p:extLst/>
          </p:nvPr>
        </p:nvGraphicFramePr>
        <p:xfrm>
          <a:off x="106052" y="1105967"/>
          <a:ext cx="2759202" cy="2052828"/>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106052" y="3250656"/>
            <a:ext cx="2350008" cy="1569660"/>
          </a:xfrm>
          <a:prstGeom prst="rect">
            <a:avLst/>
          </a:prstGeom>
          <a:solidFill>
            <a:srgbClr val="AAABB8">
              <a:lumMod val="20000"/>
              <a:lumOff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14313" indent="-214313" defTabSz="342900">
              <a:buFont typeface="Wingdings" panose="05000000000000000000" pitchFamily="2" charset="2"/>
              <a:buChar char="Ø"/>
              <a:defRPr/>
            </a:pPr>
            <a:endParaRPr lang="en-US" sz="1200" kern="0" dirty="0">
              <a:solidFill>
                <a:prstClr val="black"/>
              </a:solidFill>
              <a:latin typeface="Arial"/>
            </a:endParaRPr>
          </a:p>
          <a:p>
            <a:pPr marL="214313" indent="-214313" defTabSz="342900">
              <a:buFont typeface="Wingdings" panose="05000000000000000000" pitchFamily="2" charset="2"/>
              <a:buChar char="Ø"/>
              <a:defRPr/>
            </a:pPr>
            <a:r>
              <a:rPr lang="en-US" sz="1200" kern="0" dirty="0">
                <a:solidFill>
                  <a:prstClr val="black"/>
                </a:solidFill>
                <a:latin typeface="Arial"/>
              </a:rPr>
              <a:t>Container = isolated process(</a:t>
            </a:r>
            <a:r>
              <a:rPr lang="en-US" sz="1200" kern="0" dirty="0" err="1">
                <a:solidFill>
                  <a:prstClr val="black"/>
                </a:solidFill>
                <a:latin typeface="Arial"/>
              </a:rPr>
              <a:t>es</a:t>
            </a:r>
            <a:r>
              <a:rPr lang="en-US" sz="1200" kern="0" dirty="0">
                <a:solidFill>
                  <a:prstClr val="black"/>
                </a:solidFill>
                <a:latin typeface="Arial"/>
              </a:rPr>
              <a:t>).</a:t>
            </a:r>
          </a:p>
          <a:p>
            <a:pPr marL="214313" indent="-214313" defTabSz="342900">
              <a:buFont typeface="Wingdings" panose="05000000000000000000" pitchFamily="2" charset="2"/>
              <a:buChar char="Ø"/>
              <a:defRPr/>
            </a:pPr>
            <a:endParaRPr lang="en-US" sz="1200" kern="0" dirty="0">
              <a:solidFill>
                <a:prstClr val="black"/>
              </a:solidFill>
              <a:latin typeface="Arial"/>
            </a:endParaRPr>
          </a:p>
          <a:p>
            <a:pPr marL="214313" indent="-214313" defTabSz="342900">
              <a:buFont typeface="Wingdings" panose="05000000000000000000" pitchFamily="2" charset="2"/>
              <a:buChar char="Ø"/>
              <a:defRPr/>
            </a:pPr>
            <a:r>
              <a:rPr lang="en-US" sz="1200" kern="0" dirty="0">
                <a:solidFill>
                  <a:prstClr val="black"/>
                </a:solidFill>
                <a:latin typeface="Arial"/>
              </a:rPr>
              <a:t>Lower overhead than VMs – can run a full system with an </a:t>
            </a:r>
            <a:r>
              <a:rPr lang="en-US" sz="1200" kern="0" dirty="0" err="1">
                <a:solidFill>
                  <a:prstClr val="black"/>
                </a:solidFill>
                <a:latin typeface="Arial"/>
              </a:rPr>
              <a:t>init</a:t>
            </a:r>
            <a:r>
              <a:rPr lang="en-US" sz="1200" kern="0" dirty="0">
                <a:solidFill>
                  <a:prstClr val="black"/>
                </a:solidFill>
                <a:latin typeface="Arial"/>
              </a:rPr>
              <a:t> or a single service or process</a:t>
            </a:r>
          </a:p>
        </p:txBody>
      </p:sp>
      <p:sp>
        <p:nvSpPr>
          <p:cNvPr id="6" name="Rectangle 5"/>
          <p:cNvSpPr/>
          <p:nvPr/>
        </p:nvSpPr>
        <p:spPr>
          <a:xfrm>
            <a:off x="1132442" y="4889095"/>
            <a:ext cx="6784848" cy="196208"/>
          </a:xfrm>
          <a:prstGeom prst="rect">
            <a:avLst/>
          </a:prstGeom>
        </p:spPr>
        <p:txBody>
          <a:bodyPr wrap="square">
            <a:spAutoFit/>
          </a:bodyPr>
          <a:lstStyle/>
          <a:p>
            <a:pPr defTabSz="342900"/>
            <a:r>
              <a:rPr lang="en-US" sz="675" b="1" dirty="0">
                <a:solidFill>
                  <a:prstClr val="black"/>
                </a:solidFill>
                <a:latin typeface="Arial"/>
              </a:rPr>
              <a:t>Ref: Passive Benchmarking with docker LXC, KVM &amp; </a:t>
            </a:r>
            <a:r>
              <a:rPr lang="en-US" sz="675" b="1" dirty="0" err="1">
                <a:solidFill>
                  <a:prstClr val="black"/>
                </a:solidFill>
                <a:latin typeface="Arial"/>
              </a:rPr>
              <a:t>OpenStack</a:t>
            </a:r>
            <a:r>
              <a:rPr lang="en-US" sz="675" b="1" dirty="0">
                <a:solidFill>
                  <a:prstClr val="black"/>
                </a:solidFill>
                <a:latin typeface="Arial"/>
              </a:rPr>
              <a:t> by Boden Russell, IBM Global Technology Service, Advanced Cloud Solutions &amp; Innovation.</a:t>
            </a:r>
          </a:p>
        </p:txBody>
      </p:sp>
      <p:sp>
        <p:nvSpPr>
          <p:cNvPr id="9" name="Rectangle 8"/>
          <p:cNvSpPr/>
          <p:nvPr/>
        </p:nvSpPr>
        <p:spPr>
          <a:xfrm>
            <a:off x="3302622" y="797213"/>
            <a:ext cx="3817620" cy="2020824"/>
          </a:xfrm>
          <a:prstGeom prst="rect">
            <a:avLst/>
          </a:prstGeom>
          <a:solidFill>
            <a:srgbClr val="00206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342900">
              <a:defRPr/>
            </a:pPr>
            <a:endParaRPr lang="en-US" sz="1350" kern="0">
              <a:solidFill>
                <a:srgbClr val="FFFFFF"/>
              </a:solidFill>
              <a:latin typeface="Arial"/>
            </a:endParaRPr>
          </a:p>
        </p:txBody>
      </p:sp>
      <p:sp>
        <p:nvSpPr>
          <p:cNvPr id="10" name="Rectangle 9"/>
          <p:cNvSpPr/>
          <p:nvPr/>
        </p:nvSpPr>
        <p:spPr>
          <a:xfrm>
            <a:off x="4594655" y="2908125"/>
            <a:ext cx="4265676" cy="1949641"/>
          </a:xfrm>
          <a:prstGeom prst="rect">
            <a:avLst/>
          </a:prstGeom>
          <a:solidFill>
            <a:srgbClr val="FFC0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342900">
              <a:defRPr/>
            </a:pPr>
            <a:endParaRPr lang="en-US" sz="1350" kern="0">
              <a:solidFill>
                <a:srgbClr val="FFFFFF"/>
              </a:solidFill>
              <a:latin typeface="Arial"/>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49" y="3034954"/>
            <a:ext cx="4117848" cy="173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056" y="897462"/>
            <a:ext cx="3730752" cy="183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1DEFBDA0-AD74-41D1-B067-250B5C005FA0}" type="slidenum">
              <a:rPr lang="en-IN" smtClean="0"/>
              <a:t>22</a:t>
            </a:fld>
            <a:endParaRPr lang="en-IN"/>
          </a:p>
        </p:txBody>
      </p:sp>
    </p:spTree>
    <p:extLst>
      <p:ext uri="{BB962C8B-B14F-4D97-AF65-F5344CB8AC3E}">
        <p14:creationId xmlns:p14="http://schemas.microsoft.com/office/powerpoint/2010/main" val="2375551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Benefits of Containerization</a:t>
            </a:r>
            <a:endParaRPr lang="en-US" b="1" dirty="0">
              <a:solidFill>
                <a:schemeClr val="tx2">
                  <a:lumMod val="50000"/>
                </a:schemeClr>
              </a:solidFill>
            </a:endParaRPr>
          </a:p>
        </p:txBody>
      </p:sp>
      <p:sp>
        <p:nvSpPr>
          <p:cNvPr id="3" name="Content Placeholder 2"/>
          <p:cNvSpPr>
            <a:spLocks noGrp="1"/>
          </p:cNvSpPr>
          <p:nvPr>
            <p:ph idx="1"/>
          </p:nvPr>
        </p:nvSpPr>
        <p:spPr>
          <a:xfrm>
            <a:off x="143555" y="1502815"/>
            <a:ext cx="8856889" cy="3359506"/>
          </a:xfrm>
        </p:spPr>
        <p:txBody>
          <a:bodyPr>
            <a:noAutofit/>
          </a:bodyPr>
          <a:lstStyle/>
          <a:p>
            <a:pPr>
              <a:buFont typeface="Wingdings" panose="05000000000000000000" pitchFamily="2" charset="2"/>
              <a:buChar char="v"/>
            </a:pPr>
            <a:r>
              <a:rPr lang="en-US" sz="1600" b="1" dirty="0" smtClean="0"/>
              <a:t>Portability</a:t>
            </a:r>
            <a:r>
              <a:rPr lang="en-US" sz="1600" dirty="0" smtClean="0"/>
              <a:t> </a:t>
            </a:r>
            <a:r>
              <a:rPr lang="en-US" sz="1600" dirty="0"/>
              <a:t>-  is portable and able to run uniformly and consistently across any platform or cloud.</a:t>
            </a:r>
          </a:p>
          <a:p>
            <a:pPr fontAlgn="base">
              <a:buFont typeface="Wingdings" panose="05000000000000000000" pitchFamily="2" charset="2"/>
              <a:buChar char="v"/>
            </a:pPr>
            <a:r>
              <a:rPr lang="en-US" sz="1600" b="1" dirty="0" smtClean="0"/>
              <a:t>Agility</a:t>
            </a:r>
            <a:r>
              <a:rPr lang="en-US" sz="1600" dirty="0" smtClean="0"/>
              <a:t> </a:t>
            </a:r>
            <a:r>
              <a:rPr lang="en-US" sz="1600" dirty="0"/>
              <a:t>- Software developers can continue using agile or DevOps tools and processes for </a:t>
            </a:r>
            <a:r>
              <a:rPr lang="en-US" sz="1600" dirty="0" smtClean="0"/>
              <a:t>rapid application </a:t>
            </a:r>
            <a:r>
              <a:rPr lang="en-US" sz="1600" dirty="0"/>
              <a:t>development and enhancement.</a:t>
            </a:r>
          </a:p>
          <a:p>
            <a:pPr>
              <a:buFont typeface="Wingdings" panose="05000000000000000000" pitchFamily="2" charset="2"/>
              <a:buChar char="v"/>
            </a:pPr>
            <a:r>
              <a:rPr lang="en-US" sz="1600" b="1" dirty="0" smtClean="0"/>
              <a:t>Speed</a:t>
            </a:r>
            <a:r>
              <a:rPr lang="en-US" sz="1600" dirty="0" smtClean="0"/>
              <a:t> </a:t>
            </a:r>
            <a:r>
              <a:rPr lang="en-US" sz="1600" dirty="0"/>
              <a:t>- speeding up start-times as there is no operating system to boot.</a:t>
            </a:r>
          </a:p>
          <a:p>
            <a:pPr>
              <a:buFont typeface="Wingdings" panose="05000000000000000000" pitchFamily="2" charset="2"/>
              <a:buChar char="v"/>
            </a:pPr>
            <a:r>
              <a:rPr lang="en-US" sz="1600" b="1" dirty="0" smtClean="0"/>
              <a:t>Fault </a:t>
            </a:r>
            <a:r>
              <a:rPr lang="en-US" sz="1600" b="1" dirty="0"/>
              <a:t>Isolation </a:t>
            </a:r>
            <a:r>
              <a:rPr lang="en-US" sz="1600" dirty="0"/>
              <a:t>-  The failure of one container does not affect the continued operation of any other containers. </a:t>
            </a:r>
          </a:p>
          <a:p>
            <a:pPr>
              <a:buFont typeface="Wingdings" panose="05000000000000000000" pitchFamily="2" charset="2"/>
              <a:buChar char="v"/>
            </a:pPr>
            <a:r>
              <a:rPr lang="en-US" sz="1600" b="1" dirty="0" smtClean="0"/>
              <a:t>Efficiency</a:t>
            </a:r>
            <a:r>
              <a:rPr lang="en-US" sz="1600" dirty="0" smtClean="0"/>
              <a:t> </a:t>
            </a:r>
            <a:r>
              <a:rPr lang="en-US" sz="1600" dirty="0"/>
              <a:t>- containers are inherently smaller in capacity than a VM, this drives higher server </a:t>
            </a:r>
            <a:r>
              <a:rPr lang="en-US" sz="1600" dirty="0" smtClean="0"/>
              <a:t>efficiencies.</a:t>
            </a:r>
            <a:endParaRPr lang="en-US" sz="1600" dirty="0"/>
          </a:p>
          <a:p>
            <a:pPr>
              <a:buFont typeface="Wingdings" panose="05000000000000000000" pitchFamily="2" charset="2"/>
              <a:buChar char="v"/>
            </a:pPr>
            <a:r>
              <a:rPr lang="en-US" sz="1600" b="1" dirty="0" smtClean="0"/>
              <a:t>Ease </a:t>
            </a:r>
            <a:r>
              <a:rPr lang="en-US" sz="1600" b="1" dirty="0"/>
              <a:t>of Management </a:t>
            </a:r>
            <a:r>
              <a:rPr lang="en-US" sz="1600" dirty="0"/>
              <a:t>- A container orchestration platform automates the installation, scaling, and management of containerized workloads and services.</a:t>
            </a:r>
          </a:p>
          <a:p>
            <a:pPr>
              <a:buFont typeface="Wingdings" panose="05000000000000000000" pitchFamily="2" charset="2"/>
              <a:buChar char="v"/>
            </a:pPr>
            <a:r>
              <a:rPr lang="en-US" sz="1600" b="1" dirty="0" smtClean="0"/>
              <a:t>Security</a:t>
            </a:r>
            <a:r>
              <a:rPr lang="en-US" sz="1600" dirty="0" smtClean="0"/>
              <a:t> </a:t>
            </a:r>
            <a:r>
              <a:rPr lang="en-US" sz="1600" dirty="0"/>
              <a:t>- security permissions can be defined to automatically block unwanted components from entering containers or limit communications with unnecessary resources</a:t>
            </a: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3208135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2">
                    <a:lumMod val="50000"/>
                  </a:schemeClr>
                </a:solidFill>
              </a:rPr>
              <a:t>CaaS</a:t>
            </a:r>
            <a:endParaRPr lang="en-US" b="1" dirty="0">
              <a:solidFill>
                <a:schemeClr val="tx2">
                  <a:lumMod val="50000"/>
                </a:schemeClr>
              </a:solidFill>
            </a:endParaRPr>
          </a:p>
        </p:txBody>
      </p:sp>
      <p:sp>
        <p:nvSpPr>
          <p:cNvPr id="3" name="Content Placeholder 2"/>
          <p:cNvSpPr>
            <a:spLocks noGrp="1"/>
          </p:cNvSpPr>
          <p:nvPr>
            <p:ph idx="1"/>
          </p:nvPr>
        </p:nvSpPr>
        <p:spPr>
          <a:xfrm>
            <a:off x="71777" y="1654458"/>
            <a:ext cx="9000445" cy="3211196"/>
          </a:xfrm>
        </p:spPr>
        <p:txBody>
          <a:bodyPr>
            <a:noAutofit/>
          </a:bodyPr>
          <a:lstStyle/>
          <a:p>
            <a:r>
              <a:rPr lang="en-US" sz="1800" dirty="0">
                <a:solidFill>
                  <a:schemeClr val="tx1"/>
                </a:solidFill>
              </a:rPr>
              <a:t>Containerization is one of the latest developments in the evolution of cloud </a:t>
            </a:r>
            <a:r>
              <a:rPr lang="en-US" sz="1800" dirty="0" smtClean="0">
                <a:solidFill>
                  <a:schemeClr val="tx1"/>
                </a:solidFill>
              </a:rPr>
              <a:t>computing, foundation of a private cloud and are becoming </a:t>
            </a:r>
            <a:r>
              <a:rPr lang="en-US" sz="1800" dirty="0">
                <a:solidFill>
                  <a:schemeClr val="tx1"/>
                </a:solidFill>
              </a:rPr>
              <a:t>a game changer for many organizations</a:t>
            </a:r>
            <a:r>
              <a:rPr lang="en-US" sz="1800" dirty="0" smtClean="0">
                <a:solidFill>
                  <a:schemeClr val="tx1"/>
                </a:solidFill>
              </a:rPr>
              <a:t>.</a:t>
            </a:r>
          </a:p>
          <a:p>
            <a:r>
              <a:rPr lang="en-US" sz="1800" dirty="0">
                <a:solidFill>
                  <a:schemeClr val="tx1"/>
                </a:solidFill>
              </a:rPr>
              <a:t>Container-as-a-Service is a computer cluster that is available through the cloud and is used by users to upload, create, centrally manage, and run container-based applications on the cloud platform. The interaction with the cloud-based container environment takes place either through the graphical user interface (GUI) or in the form of API calls.</a:t>
            </a:r>
          </a:p>
          <a:p>
            <a:r>
              <a:rPr lang="en-US" sz="1800" dirty="0" err="1" smtClean="0">
                <a:solidFill>
                  <a:schemeClr val="tx1"/>
                </a:solidFill>
              </a:rPr>
              <a:t>CaaS</a:t>
            </a:r>
            <a:r>
              <a:rPr lang="en-US" sz="1800" dirty="0" smtClean="0">
                <a:solidFill>
                  <a:schemeClr val="tx1"/>
                </a:solidFill>
              </a:rPr>
              <a:t> </a:t>
            </a:r>
            <a:r>
              <a:rPr lang="en-US" sz="1800" dirty="0">
                <a:solidFill>
                  <a:schemeClr val="tx1"/>
                </a:solidFill>
              </a:rPr>
              <a:t>is a business model whereby cloud computing service providers offer </a:t>
            </a:r>
            <a:r>
              <a:rPr lang="en-US" sz="1800" b="1" dirty="0">
                <a:solidFill>
                  <a:schemeClr val="tx1"/>
                </a:solidFill>
              </a:rPr>
              <a:t>container-based virtualization as a scalable online service</a:t>
            </a:r>
            <a:r>
              <a:rPr lang="en-US" sz="1800" dirty="0">
                <a:solidFill>
                  <a:schemeClr val="tx1"/>
                </a:solidFill>
              </a:rPr>
              <a:t>. </a:t>
            </a:r>
          </a:p>
          <a:p>
            <a:r>
              <a:rPr lang="en-US" sz="1800" dirty="0" err="1" smtClean="0">
                <a:solidFill>
                  <a:schemeClr val="tx1"/>
                </a:solidFill>
              </a:rPr>
              <a:t>CaaS</a:t>
            </a:r>
            <a:r>
              <a:rPr lang="en-US" sz="1800" dirty="0" smtClean="0">
                <a:solidFill>
                  <a:schemeClr val="tx1"/>
                </a:solidFill>
              </a:rPr>
              <a:t> </a:t>
            </a:r>
            <a:r>
              <a:rPr lang="en-US" sz="1800" dirty="0">
                <a:solidFill>
                  <a:schemeClr val="tx1"/>
                </a:solidFill>
              </a:rPr>
              <a:t>typically refers to a </a:t>
            </a:r>
            <a:r>
              <a:rPr lang="en-US" sz="1800" b="1" dirty="0">
                <a:solidFill>
                  <a:schemeClr val="tx1"/>
                </a:solidFill>
              </a:rPr>
              <a:t>complete container environment</a:t>
            </a:r>
            <a:r>
              <a:rPr lang="en-US" sz="1800" dirty="0">
                <a:solidFill>
                  <a:schemeClr val="tx1"/>
                </a:solidFill>
              </a:rPr>
              <a:t>, including orchestration tools, an image catalog </a:t>
            </a:r>
            <a:r>
              <a:rPr lang="en-US" sz="1800" dirty="0" smtClean="0">
                <a:solidFill>
                  <a:schemeClr val="tx1"/>
                </a:solidFill>
              </a:rPr>
              <a:t>(docker registry</a:t>
            </a:r>
            <a:r>
              <a:rPr lang="en-US" sz="1800" dirty="0">
                <a:solidFill>
                  <a:schemeClr val="tx1"/>
                </a:solidFill>
              </a:rPr>
              <a:t>), cluster management software, </a:t>
            </a:r>
            <a:r>
              <a:rPr lang="en-US" sz="1800" dirty="0" smtClean="0">
                <a:solidFill>
                  <a:schemeClr val="tx1"/>
                </a:solidFill>
              </a:rPr>
              <a:t>built </a:t>
            </a:r>
            <a:r>
              <a:rPr lang="en-US" sz="1800" dirty="0">
                <a:solidFill>
                  <a:schemeClr val="tx1"/>
                </a:solidFill>
              </a:rPr>
              <a:t>in functionality for auto </a:t>
            </a:r>
            <a:r>
              <a:rPr lang="en-US" sz="1800" dirty="0" smtClean="0">
                <a:solidFill>
                  <a:schemeClr val="tx1"/>
                </a:solidFill>
              </a:rPr>
              <a:t>scaling and </a:t>
            </a:r>
            <a:r>
              <a:rPr lang="en-US" sz="1800" dirty="0">
                <a:solidFill>
                  <a:schemeClr val="tx1"/>
                </a:solidFill>
              </a:rPr>
              <a:t>a set of developer tools and </a:t>
            </a:r>
            <a:r>
              <a:rPr lang="en-US" sz="1800" dirty="0" smtClean="0">
                <a:solidFill>
                  <a:schemeClr val="tx1"/>
                </a:solidFill>
              </a:rPr>
              <a:t>APIs.</a:t>
            </a:r>
            <a:endParaRPr lang="en-US" sz="1800" dirty="0">
              <a:solidFill>
                <a:schemeClr val="tx1"/>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4193041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p:cNvSpPr/>
          <p:nvPr/>
        </p:nvSpPr>
        <p:spPr>
          <a:xfrm>
            <a:off x="3019029" y="1658554"/>
            <a:ext cx="2834850" cy="343988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7639" y="-6760"/>
            <a:ext cx="8246070" cy="891995"/>
          </a:xfrm>
        </p:spPr>
        <p:txBody>
          <a:bodyPr/>
          <a:lstStyle/>
          <a:p>
            <a:r>
              <a:rPr lang="en-US" b="1" dirty="0" smtClean="0">
                <a:solidFill>
                  <a:schemeClr val="tx1"/>
                </a:solidFill>
              </a:rPr>
              <a:t>Spectrum of Cloud Computing Services</a:t>
            </a:r>
            <a:endParaRPr lang="en-US" b="1" dirty="0">
              <a:solidFill>
                <a:schemeClr val="tx1"/>
              </a:solidFill>
            </a:endParaRPr>
          </a:p>
        </p:txBody>
      </p:sp>
      <p:sp>
        <p:nvSpPr>
          <p:cNvPr id="5" name="Rectangle 4"/>
          <p:cNvSpPr/>
          <p:nvPr/>
        </p:nvSpPr>
        <p:spPr>
          <a:xfrm>
            <a:off x="162699" y="444530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Network</a:t>
            </a:r>
            <a:endParaRPr lang="en-US" sz="1200" b="1" dirty="0">
              <a:solidFill>
                <a:schemeClr val="tx1"/>
              </a:solidFill>
              <a:effectLst>
                <a:outerShdw blurRad="38100" dist="38100" dir="2700000" algn="tl">
                  <a:srgbClr val="000000">
                    <a:alpha val="43137"/>
                  </a:srgbClr>
                </a:outerShdw>
              </a:effectLst>
            </a:endParaRPr>
          </a:p>
        </p:txBody>
      </p:sp>
      <p:sp>
        <p:nvSpPr>
          <p:cNvPr id="6" name="Rectangle 5"/>
          <p:cNvSpPr/>
          <p:nvPr/>
        </p:nvSpPr>
        <p:spPr>
          <a:xfrm>
            <a:off x="162699" y="4102855"/>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effectLst>
                  <a:outerShdw blurRad="38100" dist="38100" dir="2700000" algn="tl">
                    <a:srgbClr val="000000">
                      <a:alpha val="43137"/>
                    </a:srgbClr>
                  </a:outerShdw>
                </a:effectLst>
              </a:rPr>
              <a:t>Memory storage</a:t>
            </a:r>
            <a:endParaRPr lang="en-US" sz="1100" b="1" dirty="0">
              <a:solidFill>
                <a:schemeClr val="tx1"/>
              </a:solidFill>
              <a:effectLst>
                <a:outerShdw blurRad="38100" dist="38100" dir="2700000" algn="tl">
                  <a:srgbClr val="000000">
                    <a:alpha val="43137"/>
                  </a:srgbClr>
                </a:outerShdw>
              </a:effectLst>
            </a:endParaRPr>
          </a:p>
        </p:txBody>
      </p:sp>
      <p:sp>
        <p:nvSpPr>
          <p:cNvPr id="7" name="Rectangle 6"/>
          <p:cNvSpPr/>
          <p:nvPr/>
        </p:nvSpPr>
        <p:spPr>
          <a:xfrm>
            <a:off x="162699" y="3760404"/>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Server</a:t>
            </a:r>
            <a:endParaRPr lang="en-US" sz="1200" b="1" dirty="0">
              <a:solidFill>
                <a:schemeClr val="tx1"/>
              </a:solidFill>
              <a:effectLst>
                <a:outerShdw blurRad="38100" dist="38100" dir="2700000" algn="tl">
                  <a:srgbClr val="000000">
                    <a:alpha val="43137"/>
                  </a:srgbClr>
                </a:outerShdw>
              </a:effectLst>
            </a:endParaRPr>
          </a:p>
        </p:txBody>
      </p:sp>
      <p:sp>
        <p:nvSpPr>
          <p:cNvPr id="8" name="Rectangle 7"/>
          <p:cNvSpPr/>
          <p:nvPr/>
        </p:nvSpPr>
        <p:spPr>
          <a:xfrm>
            <a:off x="162698" y="341052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Virtualization</a:t>
            </a:r>
            <a:endParaRPr lang="en-US" sz="1200" b="1" dirty="0">
              <a:solidFill>
                <a:schemeClr val="tx1"/>
              </a:solidFill>
              <a:effectLst>
                <a:outerShdw blurRad="38100" dist="38100" dir="2700000" algn="tl">
                  <a:srgbClr val="000000">
                    <a:alpha val="43137"/>
                  </a:srgbClr>
                </a:outerShdw>
              </a:effectLst>
            </a:endParaRPr>
          </a:p>
        </p:txBody>
      </p:sp>
      <p:sp>
        <p:nvSpPr>
          <p:cNvPr id="9" name="Rectangle 8"/>
          <p:cNvSpPr/>
          <p:nvPr/>
        </p:nvSpPr>
        <p:spPr>
          <a:xfrm>
            <a:off x="160988" y="306976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Operating sys</a:t>
            </a:r>
            <a:endParaRPr lang="en-US" sz="1200" b="1" dirty="0">
              <a:solidFill>
                <a:schemeClr val="tx1"/>
              </a:solidFill>
              <a:effectLst>
                <a:outerShdw blurRad="38100" dist="38100" dir="2700000" algn="tl">
                  <a:srgbClr val="000000">
                    <a:alpha val="43137"/>
                  </a:srgbClr>
                </a:outerShdw>
              </a:effectLst>
            </a:endParaRPr>
          </a:p>
        </p:txBody>
      </p:sp>
      <p:sp>
        <p:nvSpPr>
          <p:cNvPr id="10" name="Rectangle 9"/>
          <p:cNvSpPr/>
          <p:nvPr/>
        </p:nvSpPr>
        <p:spPr>
          <a:xfrm>
            <a:off x="160989" y="272900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Middleware</a:t>
            </a:r>
            <a:endParaRPr lang="en-US" sz="1200" b="1" dirty="0">
              <a:solidFill>
                <a:schemeClr val="tx1"/>
              </a:solidFill>
              <a:effectLst>
                <a:outerShdw blurRad="38100" dist="38100" dir="2700000" algn="tl">
                  <a:srgbClr val="000000">
                    <a:alpha val="43137"/>
                  </a:srgbClr>
                </a:outerShdw>
              </a:effectLst>
            </a:endParaRPr>
          </a:p>
        </p:txBody>
      </p:sp>
      <p:sp>
        <p:nvSpPr>
          <p:cNvPr id="11" name="Rectangle 10"/>
          <p:cNvSpPr/>
          <p:nvPr/>
        </p:nvSpPr>
        <p:spPr>
          <a:xfrm>
            <a:off x="160989" y="2386555"/>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effectLst>
                  <a:outerShdw blurRad="38100" dist="38100" dir="2700000" algn="tl">
                    <a:srgbClr val="000000">
                      <a:alpha val="43137"/>
                    </a:srgbClr>
                  </a:outerShdw>
                </a:effectLst>
              </a:rPr>
              <a:t>Runtime </a:t>
            </a:r>
            <a:r>
              <a:rPr lang="en-US" sz="1200" b="1" dirty="0" err="1" smtClean="0">
                <a:solidFill>
                  <a:schemeClr val="tx1"/>
                </a:solidFill>
                <a:effectLst>
                  <a:outerShdw blurRad="38100" dist="38100" dir="2700000" algn="tl">
                    <a:srgbClr val="000000">
                      <a:alpha val="43137"/>
                    </a:srgbClr>
                  </a:outerShdw>
                </a:effectLst>
              </a:rPr>
              <a:t>env</a:t>
            </a:r>
            <a:endParaRPr lang="en-US" sz="1200" b="1" dirty="0">
              <a:solidFill>
                <a:schemeClr val="tx1"/>
              </a:solidFill>
              <a:effectLst>
                <a:outerShdw blurRad="38100" dist="38100" dir="2700000" algn="tl">
                  <a:srgbClr val="000000">
                    <a:alpha val="43137"/>
                  </a:srgbClr>
                </a:outerShdw>
              </a:effectLst>
            </a:endParaRPr>
          </a:p>
        </p:txBody>
      </p:sp>
      <p:sp>
        <p:nvSpPr>
          <p:cNvPr id="12" name="Rectangle 11"/>
          <p:cNvSpPr/>
          <p:nvPr/>
        </p:nvSpPr>
        <p:spPr>
          <a:xfrm>
            <a:off x="160989" y="2044104"/>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effectLst>
                  <a:outerShdw blurRad="38100" dist="38100" dir="2700000" algn="tl">
                    <a:srgbClr val="000000">
                      <a:alpha val="43137"/>
                    </a:srgbClr>
                  </a:outerShdw>
                </a:effectLst>
              </a:rPr>
              <a:t>Data</a:t>
            </a:r>
            <a:endParaRPr lang="en-US" sz="1100" b="1" dirty="0">
              <a:solidFill>
                <a:schemeClr val="tx1"/>
              </a:solidFill>
              <a:effectLst>
                <a:outerShdw blurRad="38100" dist="38100" dir="2700000" algn="tl">
                  <a:srgbClr val="000000">
                    <a:alpha val="43137"/>
                  </a:srgbClr>
                </a:outerShdw>
              </a:effectLst>
            </a:endParaRPr>
          </a:p>
        </p:txBody>
      </p:sp>
      <p:sp>
        <p:nvSpPr>
          <p:cNvPr id="13" name="Rectangle 12"/>
          <p:cNvSpPr/>
          <p:nvPr/>
        </p:nvSpPr>
        <p:spPr>
          <a:xfrm>
            <a:off x="160988" y="169422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effectLst>
                  <a:outerShdw blurRad="38100" dist="38100" dir="2700000" algn="tl">
                    <a:srgbClr val="000000">
                      <a:alpha val="43137"/>
                    </a:srgbClr>
                  </a:outerShdw>
                </a:effectLst>
              </a:rPr>
              <a:t>Applications</a:t>
            </a:r>
            <a:endParaRPr lang="en-US" sz="1400" b="1" dirty="0">
              <a:solidFill>
                <a:schemeClr val="tx1"/>
              </a:solidFill>
              <a:effectLst>
                <a:outerShdw blurRad="38100" dist="38100" dir="2700000" algn="tl">
                  <a:srgbClr val="000000">
                    <a:alpha val="43137"/>
                  </a:srgbClr>
                </a:outerShdw>
              </a:effectLst>
            </a:endParaRPr>
          </a:p>
        </p:txBody>
      </p:sp>
      <p:sp>
        <p:nvSpPr>
          <p:cNvPr id="61" name="TextBox 60"/>
          <p:cNvSpPr txBox="1"/>
          <p:nvPr/>
        </p:nvSpPr>
        <p:spPr>
          <a:xfrm>
            <a:off x="171176" y="4729058"/>
            <a:ext cx="1376056" cy="338554"/>
          </a:xfrm>
          <a:prstGeom prst="rect">
            <a:avLst/>
          </a:prstGeom>
          <a:noFill/>
        </p:spPr>
        <p:txBody>
          <a:bodyPr wrap="square" rtlCol="0">
            <a:spAutoFit/>
          </a:bodyPr>
          <a:lstStyle/>
          <a:p>
            <a:r>
              <a:rPr lang="en-US" sz="1600" b="1" dirty="0" smtClean="0">
                <a:effectLst>
                  <a:outerShdw blurRad="38100" dist="38100" dir="2700000" algn="tl">
                    <a:srgbClr val="000000">
                      <a:alpha val="43137"/>
                    </a:srgbClr>
                  </a:outerShdw>
                </a:effectLst>
              </a:rPr>
              <a:t>On Premises</a:t>
            </a:r>
            <a:endParaRPr lang="en-US" sz="1600" b="1" dirty="0">
              <a:effectLst>
                <a:outerShdw blurRad="38100" dist="38100" dir="2700000" algn="tl">
                  <a:srgbClr val="000000">
                    <a:alpha val="43137"/>
                  </a:srgbClr>
                </a:outerShdw>
              </a:effectLst>
            </a:endParaRPr>
          </a:p>
        </p:txBody>
      </p:sp>
      <p:sp>
        <p:nvSpPr>
          <p:cNvPr id="62" name="Rectangle 61"/>
          <p:cNvSpPr/>
          <p:nvPr/>
        </p:nvSpPr>
        <p:spPr>
          <a:xfrm>
            <a:off x="1670605" y="44453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Network</a:t>
            </a:r>
            <a:endParaRPr lang="en-US" sz="1200" b="1" dirty="0">
              <a:solidFill>
                <a:schemeClr val="bg1"/>
              </a:solidFill>
              <a:effectLst>
                <a:outerShdw blurRad="38100" dist="38100" dir="2700000" algn="tl">
                  <a:srgbClr val="000000">
                    <a:alpha val="43137"/>
                  </a:srgbClr>
                </a:outerShdw>
              </a:effectLst>
            </a:endParaRPr>
          </a:p>
        </p:txBody>
      </p:sp>
      <p:sp>
        <p:nvSpPr>
          <p:cNvPr id="63" name="Rectangle 62"/>
          <p:cNvSpPr/>
          <p:nvPr/>
        </p:nvSpPr>
        <p:spPr>
          <a:xfrm>
            <a:off x="1670605" y="41028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Memory storage</a:t>
            </a:r>
            <a:endParaRPr lang="en-US" sz="1100" b="1" dirty="0">
              <a:solidFill>
                <a:schemeClr val="bg1"/>
              </a:solidFill>
              <a:effectLst>
                <a:outerShdw blurRad="38100" dist="38100" dir="2700000" algn="tl">
                  <a:srgbClr val="000000">
                    <a:alpha val="43137"/>
                  </a:srgbClr>
                </a:outerShdw>
              </a:effectLst>
            </a:endParaRPr>
          </a:p>
        </p:txBody>
      </p:sp>
      <p:sp>
        <p:nvSpPr>
          <p:cNvPr id="64" name="Rectangle 63"/>
          <p:cNvSpPr/>
          <p:nvPr/>
        </p:nvSpPr>
        <p:spPr>
          <a:xfrm>
            <a:off x="1670605" y="3760404"/>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Server</a:t>
            </a:r>
            <a:endParaRPr lang="en-US" sz="1200" b="1" dirty="0">
              <a:solidFill>
                <a:schemeClr val="bg1"/>
              </a:solidFill>
              <a:effectLst>
                <a:outerShdw blurRad="38100" dist="38100" dir="2700000" algn="tl">
                  <a:srgbClr val="000000">
                    <a:alpha val="43137"/>
                  </a:srgbClr>
                </a:outerShdw>
              </a:effectLst>
            </a:endParaRPr>
          </a:p>
        </p:txBody>
      </p:sp>
      <p:sp>
        <p:nvSpPr>
          <p:cNvPr id="65" name="Rectangle 64"/>
          <p:cNvSpPr/>
          <p:nvPr/>
        </p:nvSpPr>
        <p:spPr>
          <a:xfrm>
            <a:off x="1670604" y="341052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Virtualization</a:t>
            </a:r>
            <a:endParaRPr lang="en-US" sz="1200" b="1" dirty="0">
              <a:solidFill>
                <a:schemeClr val="bg1"/>
              </a:solidFill>
              <a:effectLst>
                <a:outerShdw blurRad="38100" dist="38100" dir="2700000" algn="tl">
                  <a:srgbClr val="000000">
                    <a:alpha val="43137"/>
                  </a:srgbClr>
                </a:outerShdw>
              </a:effectLst>
            </a:endParaRPr>
          </a:p>
        </p:txBody>
      </p:sp>
      <p:sp>
        <p:nvSpPr>
          <p:cNvPr id="66" name="Rectangle 65"/>
          <p:cNvSpPr/>
          <p:nvPr/>
        </p:nvSpPr>
        <p:spPr>
          <a:xfrm>
            <a:off x="1668894" y="306976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Operating sys</a:t>
            </a:r>
            <a:endParaRPr lang="en-US" sz="1200" b="1" dirty="0">
              <a:solidFill>
                <a:schemeClr val="tx1"/>
              </a:solidFill>
              <a:effectLst>
                <a:outerShdw blurRad="38100" dist="38100" dir="2700000" algn="tl">
                  <a:srgbClr val="000000">
                    <a:alpha val="43137"/>
                  </a:srgbClr>
                </a:outerShdw>
              </a:effectLst>
            </a:endParaRPr>
          </a:p>
        </p:txBody>
      </p:sp>
      <p:sp>
        <p:nvSpPr>
          <p:cNvPr id="67" name="Rectangle 66"/>
          <p:cNvSpPr/>
          <p:nvPr/>
        </p:nvSpPr>
        <p:spPr>
          <a:xfrm>
            <a:off x="1668895" y="272900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effectLst>
                  <a:outerShdw blurRad="38100" dist="38100" dir="2700000" algn="tl">
                    <a:srgbClr val="000000">
                      <a:alpha val="43137"/>
                    </a:srgbClr>
                  </a:outerShdw>
                </a:effectLst>
              </a:rPr>
              <a:t>Middleware</a:t>
            </a:r>
            <a:endParaRPr lang="en-US" sz="1200" b="1" dirty="0">
              <a:solidFill>
                <a:schemeClr val="tx1"/>
              </a:solidFill>
              <a:effectLst>
                <a:outerShdw blurRad="38100" dist="38100" dir="2700000" algn="tl">
                  <a:srgbClr val="000000">
                    <a:alpha val="43137"/>
                  </a:srgbClr>
                </a:outerShdw>
              </a:effectLst>
            </a:endParaRPr>
          </a:p>
        </p:txBody>
      </p:sp>
      <p:sp>
        <p:nvSpPr>
          <p:cNvPr id="68" name="Rectangle 67"/>
          <p:cNvSpPr/>
          <p:nvPr/>
        </p:nvSpPr>
        <p:spPr>
          <a:xfrm>
            <a:off x="1668895" y="2386555"/>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effectLst>
                  <a:outerShdw blurRad="38100" dist="38100" dir="2700000" algn="tl">
                    <a:srgbClr val="000000">
                      <a:alpha val="43137"/>
                    </a:srgbClr>
                  </a:outerShdw>
                </a:effectLst>
              </a:rPr>
              <a:t>Runtime </a:t>
            </a:r>
            <a:r>
              <a:rPr lang="en-US" sz="1200" b="1" dirty="0" err="1" smtClean="0">
                <a:solidFill>
                  <a:schemeClr val="tx1"/>
                </a:solidFill>
                <a:effectLst>
                  <a:outerShdw blurRad="38100" dist="38100" dir="2700000" algn="tl">
                    <a:srgbClr val="000000">
                      <a:alpha val="43137"/>
                    </a:srgbClr>
                  </a:outerShdw>
                </a:effectLst>
              </a:rPr>
              <a:t>env</a:t>
            </a:r>
            <a:endParaRPr lang="en-US" sz="1200" b="1" dirty="0">
              <a:solidFill>
                <a:schemeClr val="tx1"/>
              </a:solidFill>
              <a:effectLst>
                <a:outerShdw blurRad="38100" dist="38100" dir="2700000" algn="tl">
                  <a:srgbClr val="000000">
                    <a:alpha val="43137"/>
                  </a:srgbClr>
                </a:outerShdw>
              </a:effectLst>
            </a:endParaRPr>
          </a:p>
        </p:txBody>
      </p:sp>
      <p:sp>
        <p:nvSpPr>
          <p:cNvPr id="69" name="Rectangle 68"/>
          <p:cNvSpPr/>
          <p:nvPr/>
        </p:nvSpPr>
        <p:spPr>
          <a:xfrm>
            <a:off x="1668895" y="2044104"/>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effectLst>
                  <a:outerShdw blurRad="38100" dist="38100" dir="2700000" algn="tl">
                    <a:srgbClr val="000000">
                      <a:alpha val="43137"/>
                    </a:srgbClr>
                  </a:outerShdw>
                </a:effectLst>
              </a:rPr>
              <a:t>Data</a:t>
            </a:r>
            <a:endParaRPr lang="en-US" sz="1100" b="1" dirty="0">
              <a:solidFill>
                <a:schemeClr val="tx1"/>
              </a:solidFill>
              <a:effectLst>
                <a:outerShdw blurRad="38100" dist="38100" dir="2700000" algn="tl">
                  <a:srgbClr val="000000">
                    <a:alpha val="43137"/>
                  </a:srgbClr>
                </a:outerShdw>
              </a:effectLst>
            </a:endParaRPr>
          </a:p>
        </p:txBody>
      </p:sp>
      <p:sp>
        <p:nvSpPr>
          <p:cNvPr id="70" name="Rectangle 69"/>
          <p:cNvSpPr/>
          <p:nvPr/>
        </p:nvSpPr>
        <p:spPr>
          <a:xfrm>
            <a:off x="1668894" y="169422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effectLst>
                  <a:outerShdw blurRad="38100" dist="38100" dir="2700000" algn="tl">
                    <a:srgbClr val="000000">
                      <a:alpha val="43137"/>
                    </a:srgbClr>
                  </a:outerShdw>
                </a:effectLst>
              </a:rPr>
              <a:t>Applications</a:t>
            </a:r>
            <a:endParaRPr lang="en-US" sz="1400" b="1" dirty="0">
              <a:solidFill>
                <a:schemeClr val="tx1"/>
              </a:solidFill>
              <a:effectLst>
                <a:outerShdw blurRad="38100" dist="38100" dir="2700000" algn="tl">
                  <a:srgbClr val="000000">
                    <a:alpha val="43137"/>
                  </a:srgbClr>
                </a:outerShdw>
              </a:effectLst>
            </a:endParaRPr>
          </a:p>
        </p:txBody>
      </p:sp>
      <p:sp>
        <p:nvSpPr>
          <p:cNvPr id="71" name="TextBox 70"/>
          <p:cNvSpPr txBox="1"/>
          <p:nvPr/>
        </p:nvSpPr>
        <p:spPr>
          <a:xfrm>
            <a:off x="1984731" y="4732740"/>
            <a:ext cx="589965" cy="338554"/>
          </a:xfrm>
          <a:prstGeom prst="rect">
            <a:avLst/>
          </a:prstGeom>
          <a:noFill/>
        </p:spPr>
        <p:txBody>
          <a:bodyPr wrap="square" rtlCol="0">
            <a:spAutoFit/>
          </a:bodyPr>
          <a:lstStyle/>
          <a:p>
            <a:r>
              <a:rPr lang="en-US" sz="1600" b="1" dirty="0" err="1" smtClean="0">
                <a:effectLst>
                  <a:outerShdw blurRad="38100" dist="38100" dir="2700000" algn="tl">
                    <a:srgbClr val="000000">
                      <a:alpha val="43137"/>
                    </a:srgbClr>
                  </a:outerShdw>
                </a:effectLst>
              </a:rPr>
              <a:t>IaaS</a:t>
            </a:r>
            <a:endParaRPr lang="en-US" sz="1600" b="1" dirty="0">
              <a:effectLst>
                <a:outerShdw blurRad="38100" dist="38100" dir="2700000" algn="tl">
                  <a:srgbClr val="000000">
                    <a:alpha val="43137"/>
                  </a:srgbClr>
                </a:outerShdw>
              </a:effectLst>
            </a:endParaRPr>
          </a:p>
        </p:txBody>
      </p:sp>
      <p:sp>
        <p:nvSpPr>
          <p:cNvPr id="72" name="Rectangle 71"/>
          <p:cNvSpPr/>
          <p:nvPr/>
        </p:nvSpPr>
        <p:spPr>
          <a:xfrm>
            <a:off x="3113206" y="4448772"/>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Network</a:t>
            </a:r>
            <a:endParaRPr lang="en-US" sz="1200" b="1" dirty="0">
              <a:solidFill>
                <a:schemeClr val="bg1"/>
              </a:solidFill>
              <a:effectLst>
                <a:outerShdw blurRad="38100" dist="38100" dir="2700000" algn="tl">
                  <a:srgbClr val="000000">
                    <a:alpha val="43137"/>
                  </a:srgbClr>
                </a:outerShdw>
              </a:effectLst>
            </a:endParaRPr>
          </a:p>
        </p:txBody>
      </p:sp>
      <p:sp>
        <p:nvSpPr>
          <p:cNvPr id="73" name="Rectangle 72"/>
          <p:cNvSpPr/>
          <p:nvPr/>
        </p:nvSpPr>
        <p:spPr>
          <a:xfrm>
            <a:off x="3113206" y="4106321"/>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Memory storage</a:t>
            </a:r>
            <a:endParaRPr lang="en-US" sz="1100" b="1" dirty="0">
              <a:solidFill>
                <a:schemeClr val="bg1"/>
              </a:solidFill>
              <a:effectLst>
                <a:outerShdw blurRad="38100" dist="38100" dir="2700000" algn="tl">
                  <a:srgbClr val="000000">
                    <a:alpha val="43137"/>
                  </a:srgbClr>
                </a:outerShdw>
              </a:effectLst>
            </a:endParaRPr>
          </a:p>
        </p:txBody>
      </p:sp>
      <p:sp>
        <p:nvSpPr>
          <p:cNvPr id="74" name="Rectangle 73"/>
          <p:cNvSpPr/>
          <p:nvPr/>
        </p:nvSpPr>
        <p:spPr>
          <a:xfrm>
            <a:off x="3113206" y="3763870"/>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Server</a:t>
            </a:r>
            <a:endParaRPr lang="en-US" sz="1200" b="1" dirty="0">
              <a:solidFill>
                <a:schemeClr val="bg1"/>
              </a:solidFill>
              <a:effectLst>
                <a:outerShdw blurRad="38100" dist="38100" dir="2700000" algn="tl">
                  <a:srgbClr val="000000">
                    <a:alpha val="43137"/>
                  </a:srgbClr>
                </a:outerShdw>
              </a:effectLst>
            </a:endParaRPr>
          </a:p>
        </p:txBody>
      </p:sp>
      <p:sp>
        <p:nvSpPr>
          <p:cNvPr id="75" name="Rectangle 74"/>
          <p:cNvSpPr/>
          <p:nvPr/>
        </p:nvSpPr>
        <p:spPr>
          <a:xfrm>
            <a:off x="3113205" y="3413992"/>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Virtualization</a:t>
            </a:r>
            <a:endParaRPr lang="en-US" sz="1200" b="1" dirty="0">
              <a:solidFill>
                <a:schemeClr val="bg1"/>
              </a:solidFill>
              <a:effectLst>
                <a:outerShdw blurRad="38100" dist="38100" dir="2700000" algn="tl">
                  <a:srgbClr val="000000">
                    <a:alpha val="43137"/>
                  </a:srgbClr>
                </a:outerShdw>
              </a:effectLst>
            </a:endParaRPr>
          </a:p>
        </p:txBody>
      </p:sp>
      <p:sp>
        <p:nvSpPr>
          <p:cNvPr id="76" name="Rectangle 75"/>
          <p:cNvSpPr/>
          <p:nvPr/>
        </p:nvSpPr>
        <p:spPr>
          <a:xfrm>
            <a:off x="3111495" y="1694226"/>
            <a:ext cx="1221640" cy="1684416"/>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effectLst>
                  <a:outerShdw blurRad="38100" dist="38100" dir="2700000" algn="tl">
                    <a:srgbClr val="000000">
                      <a:alpha val="43137"/>
                    </a:srgbClr>
                  </a:outerShdw>
                </a:effectLst>
              </a:rPr>
              <a:t>Container</a:t>
            </a:r>
          </a:p>
          <a:p>
            <a:pPr algn="ctr"/>
            <a:r>
              <a:rPr lang="en-US" sz="1200" b="1" dirty="0" smtClean="0">
                <a:solidFill>
                  <a:schemeClr val="tx1"/>
                </a:solidFill>
              </a:rPr>
              <a:t>Application, data, runtime environment and middleware</a:t>
            </a:r>
            <a:endParaRPr lang="en-US" sz="1400" b="1" dirty="0">
              <a:solidFill>
                <a:schemeClr val="tx1"/>
              </a:solidFill>
            </a:endParaRPr>
          </a:p>
        </p:txBody>
      </p:sp>
      <p:sp>
        <p:nvSpPr>
          <p:cNvPr id="81" name="TextBox 80"/>
          <p:cNvSpPr txBox="1"/>
          <p:nvPr/>
        </p:nvSpPr>
        <p:spPr>
          <a:xfrm>
            <a:off x="3407773" y="4735675"/>
            <a:ext cx="589965" cy="338554"/>
          </a:xfrm>
          <a:prstGeom prst="rect">
            <a:avLst/>
          </a:prstGeom>
          <a:noFill/>
        </p:spPr>
        <p:txBody>
          <a:bodyPr wrap="square" rtlCol="0">
            <a:spAutoFit/>
          </a:bodyPr>
          <a:lstStyle/>
          <a:p>
            <a:r>
              <a:rPr lang="en-US" sz="1600" b="1" dirty="0" err="1">
                <a:effectLst>
                  <a:outerShdw blurRad="38100" dist="38100" dir="2700000" algn="tl">
                    <a:srgbClr val="000000">
                      <a:alpha val="43137"/>
                    </a:srgbClr>
                  </a:outerShdw>
                </a:effectLst>
              </a:rPr>
              <a:t>C</a:t>
            </a:r>
            <a:r>
              <a:rPr lang="en-US" sz="1600" b="1" dirty="0" err="1" smtClean="0">
                <a:effectLst>
                  <a:outerShdw blurRad="38100" dist="38100" dir="2700000" algn="tl">
                    <a:srgbClr val="000000">
                      <a:alpha val="43137"/>
                    </a:srgbClr>
                  </a:outerShdw>
                </a:effectLst>
              </a:rPr>
              <a:t>aaS</a:t>
            </a:r>
            <a:endParaRPr lang="en-US" sz="1600" b="1" dirty="0">
              <a:effectLst>
                <a:outerShdw blurRad="38100" dist="38100" dir="2700000" algn="tl">
                  <a:srgbClr val="000000">
                    <a:alpha val="43137"/>
                  </a:srgbClr>
                </a:outerShdw>
              </a:effectLst>
            </a:endParaRPr>
          </a:p>
        </p:txBody>
      </p:sp>
      <p:sp>
        <p:nvSpPr>
          <p:cNvPr id="82" name="Rectangle 81"/>
          <p:cNvSpPr/>
          <p:nvPr/>
        </p:nvSpPr>
        <p:spPr>
          <a:xfrm>
            <a:off x="4552385" y="44453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Network</a:t>
            </a:r>
            <a:endParaRPr lang="en-US" sz="1200" b="1" dirty="0">
              <a:solidFill>
                <a:schemeClr val="bg1"/>
              </a:solidFill>
              <a:effectLst>
                <a:outerShdw blurRad="38100" dist="38100" dir="2700000" algn="tl">
                  <a:srgbClr val="000000">
                    <a:alpha val="43137"/>
                  </a:srgbClr>
                </a:outerShdw>
              </a:effectLst>
            </a:endParaRPr>
          </a:p>
        </p:txBody>
      </p:sp>
      <p:sp>
        <p:nvSpPr>
          <p:cNvPr id="83" name="Rectangle 82"/>
          <p:cNvSpPr/>
          <p:nvPr/>
        </p:nvSpPr>
        <p:spPr>
          <a:xfrm>
            <a:off x="4552385" y="41028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Memory storage</a:t>
            </a:r>
            <a:endParaRPr lang="en-US" sz="1100" b="1" dirty="0">
              <a:solidFill>
                <a:schemeClr val="bg1"/>
              </a:solidFill>
              <a:effectLst>
                <a:outerShdw blurRad="38100" dist="38100" dir="2700000" algn="tl">
                  <a:srgbClr val="000000">
                    <a:alpha val="43137"/>
                  </a:srgbClr>
                </a:outerShdw>
              </a:effectLst>
            </a:endParaRPr>
          </a:p>
        </p:txBody>
      </p:sp>
      <p:sp>
        <p:nvSpPr>
          <p:cNvPr id="84" name="Rectangle 83"/>
          <p:cNvSpPr/>
          <p:nvPr/>
        </p:nvSpPr>
        <p:spPr>
          <a:xfrm>
            <a:off x="4552385" y="3760404"/>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Server</a:t>
            </a:r>
            <a:endParaRPr lang="en-US" sz="1200" b="1" dirty="0">
              <a:solidFill>
                <a:schemeClr val="bg1"/>
              </a:solidFill>
              <a:effectLst>
                <a:outerShdw blurRad="38100" dist="38100" dir="2700000" algn="tl">
                  <a:srgbClr val="000000">
                    <a:alpha val="43137"/>
                  </a:srgbClr>
                </a:outerShdw>
              </a:effectLst>
            </a:endParaRPr>
          </a:p>
        </p:txBody>
      </p:sp>
      <p:sp>
        <p:nvSpPr>
          <p:cNvPr id="85" name="Rectangle 84"/>
          <p:cNvSpPr/>
          <p:nvPr/>
        </p:nvSpPr>
        <p:spPr>
          <a:xfrm>
            <a:off x="4552384" y="341052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Virtualization</a:t>
            </a:r>
            <a:endParaRPr lang="en-US" sz="1200" b="1" dirty="0">
              <a:solidFill>
                <a:schemeClr val="bg1"/>
              </a:solidFill>
              <a:effectLst>
                <a:outerShdw blurRad="38100" dist="38100" dir="2700000" algn="tl">
                  <a:srgbClr val="000000">
                    <a:alpha val="43137"/>
                  </a:srgbClr>
                </a:outerShdw>
              </a:effectLst>
            </a:endParaRPr>
          </a:p>
        </p:txBody>
      </p:sp>
      <p:sp>
        <p:nvSpPr>
          <p:cNvPr id="86" name="Rectangle 85"/>
          <p:cNvSpPr/>
          <p:nvPr/>
        </p:nvSpPr>
        <p:spPr>
          <a:xfrm>
            <a:off x="4550674" y="306976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Operating sys</a:t>
            </a:r>
            <a:endParaRPr lang="en-US" sz="1200" b="1" dirty="0">
              <a:solidFill>
                <a:schemeClr val="bg1"/>
              </a:solidFill>
              <a:effectLst>
                <a:outerShdw blurRad="38100" dist="38100" dir="2700000" algn="tl">
                  <a:srgbClr val="000000">
                    <a:alpha val="43137"/>
                  </a:srgbClr>
                </a:outerShdw>
              </a:effectLst>
            </a:endParaRPr>
          </a:p>
        </p:txBody>
      </p:sp>
      <p:sp>
        <p:nvSpPr>
          <p:cNvPr id="87" name="Rectangle 86"/>
          <p:cNvSpPr/>
          <p:nvPr/>
        </p:nvSpPr>
        <p:spPr>
          <a:xfrm>
            <a:off x="4550675" y="27290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Middleware</a:t>
            </a:r>
            <a:endParaRPr lang="en-US" sz="1200" b="1" dirty="0">
              <a:solidFill>
                <a:schemeClr val="bg1"/>
              </a:solidFill>
              <a:effectLst>
                <a:outerShdw blurRad="38100" dist="38100" dir="2700000" algn="tl">
                  <a:srgbClr val="000000">
                    <a:alpha val="43137"/>
                  </a:srgbClr>
                </a:outerShdw>
              </a:effectLst>
            </a:endParaRPr>
          </a:p>
        </p:txBody>
      </p:sp>
      <p:sp>
        <p:nvSpPr>
          <p:cNvPr id="88" name="Rectangle 87"/>
          <p:cNvSpPr/>
          <p:nvPr/>
        </p:nvSpPr>
        <p:spPr>
          <a:xfrm>
            <a:off x="4550675" y="23865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outerShdw blurRad="38100" dist="38100" dir="2700000" algn="tl">
                    <a:srgbClr val="000000">
                      <a:alpha val="43137"/>
                    </a:srgbClr>
                  </a:outerShdw>
                </a:effectLst>
              </a:rPr>
              <a:t>Runtime </a:t>
            </a:r>
            <a:r>
              <a:rPr lang="en-US" sz="1200" b="1" dirty="0" err="1" smtClean="0">
                <a:solidFill>
                  <a:schemeClr val="bg1"/>
                </a:solidFill>
                <a:effectLst>
                  <a:outerShdw blurRad="38100" dist="38100" dir="2700000" algn="tl">
                    <a:srgbClr val="000000">
                      <a:alpha val="43137"/>
                    </a:srgbClr>
                  </a:outerShdw>
                </a:effectLst>
              </a:rPr>
              <a:t>env</a:t>
            </a:r>
            <a:endParaRPr lang="en-US" sz="1200" b="1" dirty="0">
              <a:solidFill>
                <a:schemeClr val="bg1"/>
              </a:solidFill>
              <a:effectLst>
                <a:outerShdw blurRad="38100" dist="38100" dir="2700000" algn="tl">
                  <a:srgbClr val="000000">
                    <a:alpha val="43137"/>
                  </a:srgbClr>
                </a:outerShdw>
              </a:effectLst>
            </a:endParaRPr>
          </a:p>
        </p:txBody>
      </p:sp>
      <p:sp>
        <p:nvSpPr>
          <p:cNvPr id="90" name="Rectangle 89"/>
          <p:cNvSpPr/>
          <p:nvPr/>
        </p:nvSpPr>
        <p:spPr>
          <a:xfrm>
            <a:off x="4550674" y="1694226"/>
            <a:ext cx="1221640" cy="655288"/>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effectLst>
                  <a:outerShdw blurRad="38100" dist="38100" dir="2700000" algn="tl">
                    <a:srgbClr val="000000">
                      <a:alpha val="43137"/>
                    </a:srgbClr>
                  </a:outerShdw>
                </a:effectLst>
              </a:rPr>
              <a:t>Container</a:t>
            </a:r>
          </a:p>
          <a:p>
            <a:pPr algn="ctr"/>
            <a:r>
              <a:rPr lang="en-US" sz="1200" b="1" dirty="0" smtClean="0">
                <a:solidFill>
                  <a:schemeClr val="tx1"/>
                </a:solidFill>
              </a:rPr>
              <a:t>Applications</a:t>
            </a:r>
            <a:endParaRPr lang="en-US" sz="1200" b="1" dirty="0">
              <a:solidFill>
                <a:schemeClr val="tx1"/>
              </a:solidFill>
            </a:endParaRPr>
          </a:p>
          <a:p>
            <a:pPr algn="ctr"/>
            <a:r>
              <a:rPr lang="en-US" sz="1200" b="1" dirty="0" smtClean="0">
                <a:solidFill>
                  <a:schemeClr val="tx1"/>
                </a:solidFill>
              </a:rPr>
              <a:t>Data</a:t>
            </a:r>
            <a:endParaRPr lang="en-US" sz="1400" b="1" dirty="0">
              <a:solidFill>
                <a:schemeClr val="tx1"/>
              </a:solidFill>
            </a:endParaRPr>
          </a:p>
        </p:txBody>
      </p:sp>
      <p:sp>
        <p:nvSpPr>
          <p:cNvPr id="91" name="TextBox 90"/>
          <p:cNvSpPr txBox="1"/>
          <p:nvPr/>
        </p:nvSpPr>
        <p:spPr>
          <a:xfrm>
            <a:off x="4866511" y="4732740"/>
            <a:ext cx="589965" cy="338554"/>
          </a:xfrm>
          <a:prstGeom prst="rect">
            <a:avLst/>
          </a:prstGeom>
          <a:noFill/>
        </p:spPr>
        <p:txBody>
          <a:bodyPr wrap="square" rtlCol="0">
            <a:spAutoFit/>
          </a:bodyPr>
          <a:lstStyle/>
          <a:p>
            <a:r>
              <a:rPr lang="en-US" sz="1600" b="1" dirty="0" err="1" smtClean="0">
                <a:effectLst>
                  <a:outerShdw blurRad="38100" dist="38100" dir="2700000" algn="tl">
                    <a:srgbClr val="000000">
                      <a:alpha val="43137"/>
                    </a:srgbClr>
                  </a:outerShdw>
                </a:effectLst>
              </a:rPr>
              <a:t>CaaS</a:t>
            </a:r>
            <a:endParaRPr lang="en-US" sz="1600" b="1" dirty="0">
              <a:effectLst>
                <a:outerShdw blurRad="38100" dist="38100" dir="2700000" algn="tl">
                  <a:srgbClr val="000000">
                    <a:alpha val="43137"/>
                  </a:srgbClr>
                </a:outerShdw>
              </a:effectLst>
            </a:endParaRPr>
          </a:p>
        </p:txBody>
      </p:sp>
      <p:sp>
        <p:nvSpPr>
          <p:cNvPr id="92" name="Rectangle 91"/>
          <p:cNvSpPr/>
          <p:nvPr/>
        </p:nvSpPr>
        <p:spPr>
          <a:xfrm>
            <a:off x="5994986" y="44453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Network</a:t>
            </a:r>
            <a:endParaRPr lang="en-US" sz="1200" b="1" dirty="0">
              <a:solidFill>
                <a:schemeClr val="bg1"/>
              </a:solidFill>
              <a:effectLst>
                <a:outerShdw blurRad="38100" dist="38100" dir="2700000" algn="tl">
                  <a:srgbClr val="000000">
                    <a:alpha val="43137"/>
                  </a:srgbClr>
                </a:outerShdw>
              </a:effectLst>
            </a:endParaRPr>
          </a:p>
        </p:txBody>
      </p:sp>
      <p:sp>
        <p:nvSpPr>
          <p:cNvPr id="93" name="Rectangle 92"/>
          <p:cNvSpPr/>
          <p:nvPr/>
        </p:nvSpPr>
        <p:spPr>
          <a:xfrm>
            <a:off x="5994986" y="41028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Memory storage</a:t>
            </a:r>
            <a:endParaRPr lang="en-US" sz="1100" b="1" dirty="0">
              <a:solidFill>
                <a:schemeClr val="bg1"/>
              </a:solidFill>
              <a:effectLst>
                <a:outerShdw blurRad="38100" dist="38100" dir="2700000" algn="tl">
                  <a:srgbClr val="000000">
                    <a:alpha val="43137"/>
                  </a:srgbClr>
                </a:outerShdw>
              </a:effectLst>
            </a:endParaRPr>
          </a:p>
        </p:txBody>
      </p:sp>
      <p:sp>
        <p:nvSpPr>
          <p:cNvPr id="94" name="Rectangle 93"/>
          <p:cNvSpPr/>
          <p:nvPr/>
        </p:nvSpPr>
        <p:spPr>
          <a:xfrm>
            <a:off x="5994986" y="3760404"/>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Server</a:t>
            </a:r>
            <a:endParaRPr lang="en-US" sz="1200" b="1" dirty="0">
              <a:solidFill>
                <a:schemeClr val="bg1"/>
              </a:solidFill>
              <a:effectLst>
                <a:outerShdw blurRad="38100" dist="38100" dir="2700000" algn="tl">
                  <a:srgbClr val="000000">
                    <a:alpha val="43137"/>
                  </a:srgbClr>
                </a:outerShdw>
              </a:effectLst>
            </a:endParaRPr>
          </a:p>
        </p:txBody>
      </p:sp>
      <p:sp>
        <p:nvSpPr>
          <p:cNvPr id="95" name="Rectangle 94"/>
          <p:cNvSpPr/>
          <p:nvPr/>
        </p:nvSpPr>
        <p:spPr>
          <a:xfrm>
            <a:off x="5994985" y="341052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Virtualization</a:t>
            </a:r>
            <a:endParaRPr lang="en-US" sz="1200" b="1" dirty="0">
              <a:solidFill>
                <a:schemeClr val="bg1"/>
              </a:solidFill>
              <a:effectLst>
                <a:outerShdw blurRad="38100" dist="38100" dir="2700000" algn="tl">
                  <a:srgbClr val="000000">
                    <a:alpha val="43137"/>
                  </a:srgbClr>
                </a:outerShdw>
              </a:effectLst>
            </a:endParaRPr>
          </a:p>
        </p:txBody>
      </p:sp>
      <p:sp>
        <p:nvSpPr>
          <p:cNvPr id="96" name="Rectangle 95"/>
          <p:cNvSpPr/>
          <p:nvPr/>
        </p:nvSpPr>
        <p:spPr>
          <a:xfrm>
            <a:off x="5993275" y="306976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Operating sys</a:t>
            </a:r>
            <a:endParaRPr lang="en-US" sz="1200" b="1" dirty="0">
              <a:solidFill>
                <a:schemeClr val="bg1"/>
              </a:solidFill>
              <a:effectLst>
                <a:outerShdw blurRad="38100" dist="38100" dir="2700000" algn="tl">
                  <a:srgbClr val="000000">
                    <a:alpha val="43137"/>
                  </a:srgbClr>
                </a:outerShdw>
              </a:effectLst>
            </a:endParaRPr>
          </a:p>
        </p:txBody>
      </p:sp>
      <p:sp>
        <p:nvSpPr>
          <p:cNvPr id="97" name="Rectangle 96"/>
          <p:cNvSpPr/>
          <p:nvPr/>
        </p:nvSpPr>
        <p:spPr>
          <a:xfrm>
            <a:off x="5993276" y="27290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Middleware</a:t>
            </a:r>
            <a:endParaRPr lang="en-US" sz="1200" b="1" dirty="0">
              <a:solidFill>
                <a:schemeClr val="bg1"/>
              </a:solidFill>
              <a:effectLst>
                <a:outerShdw blurRad="38100" dist="38100" dir="2700000" algn="tl">
                  <a:srgbClr val="000000">
                    <a:alpha val="43137"/>
                  </a:srgbClr>
                </a:outerShdw>
              </a:effectLst>
            </a:endParaRPr>
          </a:p>
        </p:txBody>
      </p:sp>
      <p:sp>
        <p:nvSpPr>
          <p:cNvPr id="98" name="Rectangle 97"/>
          <p:cNvSpPr/>
          <p:nvPr/>
        </p:nvSpPr>
        <p:spPr>
          <a:xfrm>
            <a:off x="5993276" y="23865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outerShdw blurRad="38100" dist="38100" dir="2700000" algn="tl">
                    <a:srgbClr val="000000">
                      <a:alpha val="43137"/>
                    </a:srgbClr>
                  </a:outerShdw>
                </a:effectLst>
              </a:rPr>
              <a:t>Runtime </a:t>
            </a:r>
            <a:r>
              <a:rPr lang="en-US" sz="1200" b="1" dirty="0" err="1" smtClean="0">
                <a:solidFill>
                  <a:schemeClr val="bg1"/>
                </a:solidFill>
                <a:effectLst>
                  <a:outerShdw blurRad="38100" dist="38100" dir="2700000" algn="tl">
                    <a:srgbClr val="000000">
                      <a:alpha val="43137"/>
                    </a:srgbClr>
                  </a:outerShdw>
                </a:effectLst>
              </a:rPr>
              <a:t>env</a:t>
            </a:r>
            <a:endParaRPr lang="en-US" sz="1200" b="1" dirty="0">
              <a:solidFill>
                <a:schemeClr val="bg1"/>
              </a:solidFill>
              <a:effectLst>
                <a:outerShdw blurRad="38100" dist="38100" dir="2700000" algn="tl">
                  <a:srgbClr val="000000">
                    <a:alpha val="43137"/>
                  </a:srgbClr>
                </a:outerShdw>
              </a:effectLst>
            </a:endParaRPr>
          </a:p>
        </p:txBody>
      </p:sp>
      <p:sp>
        <p:nvSpPr>
          <p:cNvPr id="99" name="Rectangle 98"/>
          <p:cNvSpPr/>
          <p:nvPr/>
        </p:nvSpPr>
        <p:spPr>
          <a:xfrm>
            <a:off x="5993276" y="2044104"/>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effectLst>
                  <a:outerShdw blurRad="38100" dist="38100" dir="2700000" algn="tl">
                    <a:srgbClr val="000000">
                      <a:alpha val="43137"/>
                    </a:srgbClr>
                  </a:outerShdw>
                </a:effectLst>
              </a:rPr>
              <a:t>Data</a:t>
            </a:r>
            <a:endParaRPr lang="en-US" sz="1100" b="1" dirty="0">
              <a:solidFill>
                <a:schemeClr val="tx1"/>
              </a:solidFill>
              <a:effectLst>
                <a:outerShdw blurRad="38100" dist="38100" dir="2700000" algn="tl">
                  <a:srgbClr val="000000">
                    <a:alpha val="43137"/>
                  </a:srgbClr>
                </a:outerShdw>
              </a:effectLst>
            </a:endParaRPr>
          </a:p>
        </p:txBody>
      </p:sp>
      <p:sp>
        <p:nvSpPr>
          <p:cNvPr id="100" name="Rectangle 99"/>
          <p:cNvSpPr/>
          <p:nvPr/>
        </p:nvSpPr>
        <p:spPr>
          <a:xfrm>
            <a:off x="5993275" y="1694226"/>
            <a:ext cx="1221640" cy="30541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effectLst>
                  <a:outerShdw blurRad="38100" dist="38100" dir="2700000" algn="tl">
                    <a:srgbClr val="000000">
                      <a:alpha val="43137"/>
                    </a:srgbClr>
                  </a:outerShdw>
                </a:effectLst>
              </a:rPr>
              <a:t>Applications</a:t>
            </a:r>
            <a:endParaRPr lang="en-US" sz="1400" b="1" dirty="0">
              <a:solidFill>
                <a:schemeClr val="tx1"/>
              </a:solidFill>
              <a:effectLst>
                <a:outerShdw blurRad="38100" dist="38100" dir="2700000" algn="tl">
                  <a:srgbClr val="000000">
                    <a:alpha val="43137"/>
                  </a:srgbClr>
                </a:outerShdw>
              </a:effectLst>
            </a:endParaRPr>
          </a:p>
        </p:txBody>
      </p:sp>
      <p:sp>
        <p:nvSpPr>
          <p:cNvPr id="101" name="TextBox 100"/>
          <p:cNvSpPr txBox="1"/>
          <p:nvPr/>
        </p:nvSpPr>
        <p:spPr>
          <a:xfrm>
            <a:off x="6309112" y="4732740"/>
            <a:ext cx="589965" cy="338554"/>
          </a:xfrm>
          <a:prstGeom prst="rect">
            <a:avLst/>
          </a:prstGeom>
          <a:noFill/>
        </p:spPr>
        <p:txBody>
          <a:bodyPr wrap="square" rtlCol="0">
            <a:spAutoFit/>
          </a:bodyPr>
          <a:lstStyle/>
          <a:p>
            <a:r>
              <a:rPr lang="en-US" sz="1600" b="1" dirty="0" err="1">
                <a:effectLst>
                  <a:outerShdw blurRad="38100" dist="38100" dir="2700000" algn="tl">
                    <a:srgbClr val="000000">
                      <a:alpha val="43137"/>
                    </a:srgbClr>
                  </a:outerShdw>
                </a:effectLst>
              </a:rPr>
              <a:t>P</a:t>
            </a:r>
            <a:r>
              <a:rPr lang="en-US" sz="1600" b="1" dirty="0" err="1" smtClean="0">
                <a:effectLst>
                  <a:outerShdw blurRad="38100" dist="38100" dir="2700000" algn="tl">
                    <a:srgbClr val="000000">
                      <a:alpha val="43137"/>
                    </a:srgbClr>
                  </a:outerShdw>
                </a:effectLst>
              </a:rPr>
              <a:t>aaS</a:t>
            </a:r>
            <a:endParaRPr lang="en-US" sz="1600" b="1" dirty="0">
              <a:effectLst>
                <a:outerShdw blurRad="38100" dist="38100" dir="2700000" algn="tl">
                  <a:srgbClr val="000000">
                    <a:alpha val="43137"/>
                  </a:srgbClr>
                </a:outerShdw>
              </a:effectLst>
            </a:endParaRPr>
          </a:p>
        </p:txBody>
      </p:sp>
      <p:sp>
        <p:nvSpPr>
          <p:cNvPr id="102" name="Rectangle 101"/>
          <p:cNvSpPr/>
          <p:nvPr/>
        </p:nvSpPr>
        <p:spPr>
          <a:xfrm>
            <a:off x="7438611" y="44453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Network</a:t>
            </a:r>
            <a:endParaRPr lang="en-US" sz="1200" b="1" dirty="0">
              <a:solidFill>
                <a:schemeClr val="bg1"/>
              </a:solidFill>
              <a:effectLst>
                <a:outerShdw blurRad="38100" dist="38100" dir="2700000" algn="tl">
                  <a:srgbClr val="000000">
                    <a:alpha val="43137"/>
                  </a:srgbClr>
                </a:outerShdw>
              </a:effectLst>
            </a:endParaRPr>
          </a:p>
        </p:txBody>
      </p:sp>
      <p:sp>
        <p:nvSpPr>
          <p:cNvPr id="103" name="Rectangle 102"/>
          <p:cNvSpPr/>
          <p:nvPr/>
        </p:nvSpPr>
        <p:spPr>
          <a:xfrm>
            <a:off x="7438611" y="41028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Memory storage</a:t>
            </a:r>
            <a:endParaRPr lang="en-US" sz="1100" b="1" dirty="0">
              <a:solidFill>
                <a:schemeClr val="bg1"/>
              </a:solidFill>
              <a:effectLst>
                <a:outerShdw blurRad="38100" dist="38100" dir="2700000" algn="tl">
                  <a:srgbClr val="000000">
                    <a:alpha val="43137"/>
                  </a:srgbClr>
                </a:outerShdw>
              </a:effectLst>
            </a:endParaRPr>
          </a:p>
        </p:txBody>
      </p:sp>
      <p:sp>
        <p:nvSpPr>
          <p:cNvPr id="104" name="Rectangle 103"/>
          <p:cNvSpPr/>
          <p:nvPr/>
        </p:nvSpPr>
        <p:spPr>
          <a:xfrm>
            <a:off x="7438611" y="3760404"/>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Server</a:t>
            </a:r>
            <a:endParaRPr lang="en-US" sz="1200" b="1" dirty="0">
              <a:solidFill>
                <a:schemeClr val="bg1"/>
              </a:solidFill>
              <a:effectLst>
                <a:outerShdw blurRad="38100" dist="38100" dir="2700000" algn="tl">
                  <a:srgbClr val="000000">
                    <a:alpha val="43137"/>
                  </a:srgbClr>
                </a:outerShdw>
              </a:effectLst>
            </a:endParaRPr>
          </a:p>
        </p:txBody>
      </p:sp>
      <p:sp>
        <p:nvSpPr>
          <p:cNvPr id="105" name="Rectangle 104"/>
          <p:cNvSpPr/>
          <p:nvPr/>
        </p:nvSpPr>
        <p:spPr>
          <a:xfrm>
            <a:off x="7438610" y="341052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Virtualization</a:t>
            </a:r>
            <a:endParaRPr lang="en-US" sz="1200" b="1" dirty="0">
              <a:solidFill>
                <a:schemeClr val="bg1"/>
              </a:solidFill>
              <a:effectLst>
                <a:outerShdw blurRad="38100" dist="38100" dir="2700000" algn="tl">
                  <a:srgbClr val="000000">
                    <a:alpha val="43137"/>
                  </a:srgbClr>
                </a:outerShdw>
              </a:effectLst>
            </a:endParaRPr>
          </a:p>
        </p:txBody>
      </p:sp>
      <p:sp>
        <p:nvSpPr>
          <p:cNvPr id="106" name="Rectangle 105"/>
          <p:cNvSpPr/>
          <p:nvPr/>
        </p:nvSpPr>
        <p:spPr>
          <a:xfrm>
            <a:off x="7436900" y="306976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Operating sys</a:t>
            </a:r>
            <a:endParaRPr lang="en-US" sz="1200" b="1" dirty="0">
              <a:solidFill>
                <a:schemeClr val="bg1"/>
              </a:solidFill>
              <a:effectLst>
                <a:outerShdw blurRad="38100" dist="38100" dir="2700000" algn="tl">
                  <a:srgbClr val="000000">
                    <a:alpha val="43137"/>
                  </a:srgbClr>
                </a:outerShdw>
              </a:effectLst>
            </a:endParaRPr>
          </a:p>
        </p:txBody>
      </p:sp>
      <p:sp>
        <p:nvSpPr>
          <p:cNvPr id="107" name="Rectangle 106"/>
          <p:cNvSpPr/>
          <p:nvPr/>
        </p:nvSpPr>
        <p:spPr>
          <a:xfrm>
            <a:off x="7436901" y="272900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effectLst>
                  <a:outerShdw blurRad="38100" dist="38100" dir="2700000" algn="tl">
                    <a:srgbClr val="000000">
                      <a:alpha val="43137"/>
                    </a:srgbClr>
                  </a:outerShdw>
                </a:effectLst>
              </a:rPr>
              <a:t>Middleware</a:t>
            </a:r>
            <a:endParaRPr lang="en-US" sz="1200" b="1" dirty="0">
              <a:solidFill>
                <a:schemeClr val="bg1"/>
              </a:solidFill>
              <a:effectLst>
                <a:outerShdw blurRad="38100" dist="38100" dir="2700000" algn="tl">
                  <a:srgbClr val="000000">
                    <a:alpha val="43137"/>
                  </a:srgbClr>
                </a:outerShdw>
              </a:effectLst>
            </a:endParaRPr>
          </a:p>
        </p:txBody>
      </p:sp>
      <p:sp>
        <p:nvSpPr>
          <p:cNvPr id="108" name="Rectangle 107"/>
          <p:cNvSpPr/>
          <p:nvPr/>
        </p:nvSpPr>
        <p:spPr>
          <a:xfrm>
            <a:off x="7436901" y="2386555"/>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outerShdw blurRad="38100" dist="38100" dir="2700000" algn="tl">
                    <a:srgbClr val="000000">
                      <a:alpha val="43137"/>
                    </a:srgbClr>
                  </a:outerShdw>
                </a:effectLst>
              </a:rPr>
              <a:t>Runtime </a:t>
            </a:r>
            <a:r>
              <a:rPr lang="en-US" sz="1200" b="1" dirty="0" err="1" smtClean="0">
                <a:solidFill>
                  <a:schemeClr val="bg1"/>
                </a:solidFill>
                <a:effectLst>
                  <a:outerShdw blurRad="38100" dist="38100" dir="2700000" algn="tl">
                    <a:srgbClr val="000000">
                      <a:alpha val="43137"/>
                    </a:srgbClr>
                  </a:outerShdw>
                </a:effectLst>
              </a:rPr>
              <a:t>env</a:t>
            </a:r>
            <a:endParaRPr lang="en-US" sz="1200" b="1" dirty="0">
              <a:solidFill>
                <a:schemeClr val="bg1"/>
              </a:solidFill>
              <a:effectLst>
                <a:outerShdw blurRad="38100" dist="38100" dir="2700000" algn="tl">
                  <a:srgbClr val="000000">
                    <a:alpha val="43137"/>
                  </a:srgbClr>
                </a:outerShdw>
              </a:effectLst>
            </a:endParaRPr>
          </a:p>
        </p:txBody>
      </p:sp>
      <p:sp>
        <p:nvSpPr>
          <p:cNvPr id="109" name="Rectangle 108"/>
          <p:cNvSpPr/>
          <p:nvPr/>
        </p:nvSpPr>
        <p:spPr>
          <a:xfrm>
            <a:off x="7436901" y="2044104"/>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effectLst>
                  <a:outerShdw blurRad="38100" dist="38100" dir="2700000" algn="tl">
                    <a:srgbClr val="000000">
                      <a:alpha val="43137"/>
                    </a:srgbClr>
                  </a:outerShdw>
                </a:effectLst>
              </a:rPr>
              <a:t>Data</a:t>
            </a:r>
            <a:endParaRPr lang="en-US" sz="1100" b="1" dirty="0">
              <a:solidFill>
                <a:schemeClr val="bg1"/>
              </a:solidFill>
              <a:effectLst>
                <a:outerShdw blurRad="38100" dist="38100" dir="2700000" algn="tl">
                  <a:srgbClr val="000000">
                    <a:alpha val="43137"/>
                  </a:srgbClr>
                </a:outerShdw>
              </a:effectLst>
            </a:endParaRPr>
          </a:p>
        </p:txBody>
      </p:sp>
      <p:sp>
        <p:nvSpPr>
          <p:cNvPr id="110" name="Rectangle 109"/>
          <p:cNvSpPr/>
          <p:nvPr/>
        </p:nvSpPr>
        <p:spPr>
          <a:xfrm>
            <a:off x="7436900" y="1694226"/>
            <a:ext cx="1221640" cy="3054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effectLst>
                  <a:outerShdw blurRad="38100" dist="38100" dir="2700000" algn="tl">
                    <a:srgbClr val="000000">
                      <a:alpha val="43137"/>
                    </a:srgbClr>
                  </a:outerShdw>
                </a:effectLst>
              </a:rPr>
              <a:t>Applications</a:t>
            </a:r>
            <a:endParaRPr lang="en-US" sz="1400" b="1" dirty="0">
              <a:solidFill>
                <a:schemeClr val="bg1"/>
              </a:solidFill>
              <a:effectLst>
                <a:outerShdw blurRad="38100" dist="38100" dir="2700000" algn="tl">
                  <a:srgbClr val="000000">
                    <a:alpha val="43137"/>
                  </a:srgbClr>
                </a:outerShdw>
              </a:effectLst>
            </a:endParaRPr>
          </a:p>
        </p:txBody>
      </p:sp>
      <p:sp>
        <p:nvSpPr>
          <p:cNvPr id="111" name="TextBox 110"/>
          <p:cNvSpPr txBox="1"/>
          <p:nvPr/>
        </p:nvSpPr>
        <p:spPr>
          <a:xfrm>
            <a:off x="7752737" y="4732740"/>
            <a:ext cx="589965" cy="338554"/>
          </a:xfrm>
          <a:prstGeom prst="rect">
            <a:avLst/>
          </a:prstGeom>
          <a:noFill/>
        </p:spPr>
        <p:txBody>
          <a:bodyPr wrap="square" rtlCol="0">
            <a:spAutoFit/>
          </a:bodyPr>
          <a:lstStyle/>
          <a:p>
            <a:r>
              <a:rPr lang="en-US" sz="1600" b="1" dirty="0" err="1">
                <a:effectLst>
                  <a:outerShdw blurRad="38100" dist="38100" dir="2700000" algn="tl">
                    <a:srgbClr val="000000">
                      <a:alpha val="43137"/>
                    </a:srgbClr>
                  </a:outerShdw>
                </a:effectLst>
              </a:rPr>
              <a:t>S</a:t>
            </a:r>
            <a:r>
              <a:rPr lang="en-US" sz="1600" b="1" dirty="0" err="1" smtClean="0">
                <a:effectLst>
                  <a:outerShdw blurRad="38100" dist="38100" dir="2700000" algn="tl">
                    <a:srgbClr val="000000">
                      <a:alpha val="43137"/>
                    </a:srgbClr>
                  </a:outerShdw>
                </a:effectLst>
              </a:rPr>
              <a:t>aaS</a:t>
            </a:r>
            <a:endParaRPr lang="en-US" sz="1600" b="1" dirty="0">
              <a:effectLst>
                <a:outerShdw blurRad="38100" dist="38100" dir="2700000" algn="tl">
                  <a:srgbClr val="000000">
                    <a:alpha val="43137"/>
                  </a:srgbClr>
                </a:outerShdw>
              </a:effectLst>
            </a:endParaRPr>
          </a:p>
        </p:txBody>
      </p:sp>
      <p:sp>
        <p:nvSpPr>
          <p:cNvPr id="112" name="TextBox 111"/>
          <p:cNvSpPr txBox="1"/>
          <p:nvPr/>
        </p:nvSpPr>
        <p:spPr>
          <a:xfrm>
            <a:off x="335560" y="1104512"/>
            <a:ext cx="7913039" cy="523220"/>
          </a:xfrm>
          <a:prstGeom prst="rect">
            <a:avLst/>
          </a:prstGeom>
          <a:solidFill>
            <a:schemeClr val="accent5">
              <a:lumMod val="20000"/>
              <a:lumOff val="80000"/>
            </a:schemeClr>
          </a:solidFill>
        </p:spPr>
        <p:txBody>
          <a:bodyPr wrap="square" rtlCol="0">
            <a:spAutoFit/>
          </a:bodyPr>
          <a:lstStyle/>
          <a:p>
            <a:pPr marL="285750" indent="-285750">
              <a:buFont typeface="Wingdings" panose="05000000000000000000" pitchFamily="2" charset="2"/>
              <a:buChar char="Ø"/>
            </a:pPr>
            <a:r>
              <a:rPr lang="en-US" sz="1400" b="1" dirty="0" err="1" smtClean="0"/>
              <a:t>CaaS</a:t>
            </a:r>
            <a:r>
              <a:rPr lang="en-US" sz="1400" b="1" dirty="0" smtClean="0"/>
              <a:t> </a:t>
            </a:r>
            <a:r>
              <a:rPr lang="en-US" sz="1400" b="1" dirty="0"/>
              <a:t>falls somewhere between Infrastructure as a Service (</a:t>
            </a:r>
            <a:r>
              <a:rPr lang="en-US" sz="1400" b="1" u="sng" dirty="0" err="1"/>
              <a:t>IaaS</a:t>
            </a:r>
            <a:r>
              <a:rPr lang="en-US" sz="1400" b="1" dirty="0"/>
              <a:t>) and Platform as a Service (</a:t>
            </a:r>
            <a:r>
              <a:rPr lang="en-US" sz="1400" b="1" u="sng" dirty="0" err="1"/>
              <a:t>PaaS</a:t>
            </a:r>
            <a:r>
              <a:rPr lang="en-US" sz="1400" b="1" dirty="0"/>
              <a:t>). </a:t>
            </a:r>
            <a:endParaRPr lang="en-US" sz="1400" b="1" dirty="0" smtClean="0"/>
          </a:p>
          <a:p>
            <a:pPr marL="285750" indent="-285750">
              <a:buFont typeface="Wingdings" panose="05000000000000000000" pitchFamily="2" charset="2"/>
              <a:buChar char="Ø"/>
            </a:pPr>
            <a:r>
              <a:rPr lang="en-US" sz="1400" b="1" dirty="0" smtClean="0"/>
              <a:t>However</a:t>
            </a:r>
            <a:r>
              <a:rPr lang="en-US" sz="1400" b="1" dirty="0"/>
              <a:t>, </a:t>
            </a:r>
            <a:r>
              <a:rPr lang="en-US" sz="1400" b="1" dirty="0" err="1"/>
              <a:t>CaaS</a:t>
            </a:r>
            <a:r>
              <a:rPr lang="en-US" sz="1400" b="1" dirty="0"/>
              <a:t> is most commonly positioned as a subset of </a:t>
            </a:r>
            <a:r>
              <a:rPr lang="en-US" sz="1400" b="1" dirty="0" err="1"/>
              <a:t>IaaS</a:t>
            </a:r>
            <a:r>
              <a:rPr lang="en-US" sz="1400" b="1" dirty="0" smtClean="0"/>
              <a:t>.</a:t>
            </a:r>
            <a:endParaRPr lang="en-US" sz="1400" b="1" dirty="0"/>
          </a:p>
        </p:txBody>
      </p:sp>
      <p:sp>
        <p:nvSpPr>
          <p:cNvPr id="115" name="Slide Number Placeholder 114"/>
          <p:cNvSpPr>
            <a:spLocks noGrp="1"/>
          </p:cNvSpPr>
          <p:nvPr>
            <p:ph type="sldNum" sz="quarter" idx="12"/>
          </p:nvPr>
        </p:nvSpPr>
        <p:spPr/>
        <p:txBody>
          <a:bodyPr/>
          <a:lstStyle/>
          <a:p>
            <a:fld id="{B82CCC60-E8CD-4174-8B1A-7DF615B22EEF}" type="slidenum">
              <a:rPr lang="en-US" smtClean="0"/>
              <a:pPr/>
              <a:t>25</a:t>
            </a:fld>
            <a:endParaRPr lang="en-US"/>
          </a:p>
        </p:txBody>
      </p:sp>
    </p:spTree>
    <p:extLst>
      <p:ext uri="{BB962C8B-B14F-4D97-AF65-F5344CB8AC3E}">
        <p14:creationId xmlns:p14="http://schemas.microsoft.com/office/powerpoint/2010/main" val="1953298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lumMod val="50000"/>
                  </a:schemeClr>
                </a:solidFill>
                <a:effectLst>
                  <a:outerShdw blurRad="38100" dist="38100" dir="2700000" algn="tl">
                    <a:srgbClr val="000000">
                      <a:alpha val="43137"/>
                    </a:srgbClr>
                  </a:outerShdw>
                </a:effectLst>
              </a:rPr>
              <a:t>Most Popular </a:t>
            </a:r>
            <a:r>
              <a:rPr lang="en-US" b="1" dirty="0" err="1" smtClean="0">
                <a:solidFill>
                  <a:schemeClr val="tx2">
                    <a:lumMod val="50000"/>
                  </a:schemeClr>
                </a:solidFill>
                <a:effectLst>
                  <a:outerShdw blurRad="38100" dist="38100" dir="2700000" algn="tl">
                    <a:srgbClr val="000000">
                      <a:alpha val="43137"/>
                    </a:srgbClr>
                  </a:outerShdw>
                </a:effectLst>
              </a:rPr>
              <a:t>CaaS</a:t>
            </a:r>
            <a:r>
              <a:rPr lang="en-US" b="1" dirty="0" smtClean="0">
                <a:solidFill>
                  <a:schemeClr val="tx2">
                    <a:lumMod val="50000"/>
                  </a:schemeClr>
                </a:solidFill>
                <a:effectLst>
                  <a:outerShdw blurRad="38100" dist="38100" dir="2700000" algn="tl">
                    <a:srgbClr val="000000">
                      <a:alpha val="43137"/>
                    </a:srgbClr>
                  </a:outerShdw>
                </a:effectLst>
              </a:rPr>
              <a:t> Platforms</a:t>
            </a:r>
            <a:endParaRPr lang="en-US" b="1" dirty="0">
              <a:solidFill>
                <a:schemeClr val="tx2">
                  <a:lumMod val="50000"/>
                </a:schemeClr>
              </a:solidFill>
              <a:effectLst>
                <a:outerShdw blurRad="38100" dist="38100" dir="2700000" algn="tl">
                  <a:srgbClr val="000000">
                    <a:alpha val="43137"/>
                  </a:srgbClr>
                </a:outerShdw>
              </a:effectLst>
            </a:endParaRPr>
          </a:p>
        </p:txBody>
      </p:sp>
      <p:grpSp>
        <p:nvGrpSpPr>
          <p:cNvPr id="18" name="Group 17"/>
          <p:cNvGrpSpPr/>
          <p:nvPr/>
        </p:nvGrpSpPr>
        <p:grpSpPr>
          <a:xfrm>
            <a:off x="3720229" y="1140590"/>
            <a:ext cx="5372961" cy="1431464"/>
            <a:chOff x="3720229" y="1140590"/>
            <a:chExt cx="5372961" cy="1431464"/>
          </a:xfrm>
        </p:grpSpPr>
        <p:pic>
          <p:nvPicPr>
            <p:cNvPr id="7" name="Picture 2" descr="Image result for AW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140" y="1140590"/>
              <a:ext cx="1081050" cy="9358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524928" y="1163533"/>
              <a:ext cx="3468210" cy="395772"/>
            </a:xfrm>
            <a:prstGeom prst="rect">
              <a:avLst/>
            </a:prstGeom>
          </p:spPr>
        </p:pic>
        <p:pic>
          <p:nvPicPr>
            <p:cNvPr id="9" name="Picture 8"/>
            <p:cNvPicPr>
              <a:picLocks noChangeAspect="1"/>
            </p:cNvPicPr>
            <p:nvPr/>
          </p:nvPicPr>
          <p:blipFill>
            <a:blip r:embed="rId5"/>
            <a:stretch>
              <a:fillRect/>
            </a:stretch>
          </p:blipFill>
          <p:spPr>
            <a:xfrm>
              <a:off x="3965400" y="1612112"/>
              <a:ext cx="4027738" cy="448068"/>
            </a:xfrm>
            <a:prstGeom prst="rect">
              <a:avLst/>
            </a:prstGeom>
          </p:spPr>
        </p:pic>
        <p:pic>
          <p:nvPicPr>
            <p:cNvPr id="10" name="Picture 9"/>
            <p:cNvPicPr>
              <a:picLocks noChangeAspect="1"/>
            </p:cNvPicPr>
            <p:nvPr/>
          </p:nvPicPr>
          <p:blipFill>
            <a:blip r:embed="rId6"/>
            <a:stretch>
              <a:fillRect/>
            </a:stretch>
          </p:blipFill>
          <p:spPr>
            <a:xfrm>
              <a:off x="5412639" y="2092665"/>
              <a:ext cx="3680551" cy="455326"/>
            </a:xfrm>
            <a:prstGeom prst="rect">
              <a:avLst/>
            </a:prstGeom>
          </p:spPr>
        </p:pic>
        <p:pic>
          <p:nvPicPr>
            <p:cNvPr id="11" name="Picture 10"/>
            <p:cNvPicPr>
              <a:picLocks noChangeAspect="1"/>
            </p:cNvPicPr>
            <p:nvPr/>
          </p:nvPicPr>
          <p:blipFill>
            <a:blip r:embed="rId7"/>
            <a:stretch>
              <a:fillRect/>
            </a:stretch>
          </p:blipFill>
          <p:spPr>
            <a:xfrm>
              <a:off x="3720229" y="2099721"/>
              <a:ext cx="1673703" cy="472333"/>
            </a:xfrm>
            <a:prstGeom prst="rect">
              <a:avLst/>
            </a:prstGeom>
          </p:spPr>
        </p:pic>
      </p:grpSp>
      <p:grpSp>
        <p:nvGrpSpPr>
          <p:cNvPr id="6" name="Group 5"/>
          <p:cNvGrpSpPr/>
          <p:nvPr/>
        </p:nvGrpSpPr>
        <p:grpSpPr>
          <a:xfrm>
            <a:off x="3525654" y="2619909"/>
            <a:ext cx="5590125" cy="1291003"/>
            <a:chOff x="3503065" y="3809338"/>
            <a:chExt cx="5590125" cy="1291003"/>
          </a:xfrm>
        </p:grpSpPr>
        <p:pic>
          <p:nvPicPr>
            <p:cNvPr id="12" name="Picture 11"/>
            <p:cNvPicPr>
              <a:picLocks noChangeAspect="1"/>
            </p:cNvPicPr>
            <p:nvPr/>
          </p:nvPicPr>
          <p:blipFill>
            <a:blip r:embed="rId8"/>
            <a:stretch>
              <a:fillRect/>
            </a:stretch>
          </p:blipFill>
          <p:spPr>
            <a:xfrm>
              <a:off x="3503065" y="3809338"/>
              <a:ext cx="5590125" cy="1291003"/>
            </a:xfrm>
            <a:prstGeom prst="rect">
              <a:avLst/>
            </a:prstGeom>
          </p:spPr>
        </p:pic>
        <p:pic>
          <p:nvPicPr>
            <p:cNvPr id="13" name="Picture 12"/>
            <p:cNvPicPr>
              <a:picLocks noChangeAspect="1"/>
            </p:cNvPicPr>
            <p:nvPr/>
          </p:nvPicPr>
          <p:blipFill>
            <a:blip r:embed="rId9"/>
            <a:stretch>
              <a:fillRect/>
            </a:stretch>
          </p:blipFill>
          <p:spPr>
            <a:xfrm>
              <a:off x="5137454" y="3809338"/>
              <a:ext cx="1219956" cy="298890"/>
            </a:xfrm>
            <a:prstGeom prst="rect">
              <a:avLst/>
            </a:prstGeom>
          </p:spPr>
        </p:pic>
      </p:grpSp>
      <p:grpSp>
        <p:nvGrpSpPr>
          <p:cNvPr id="5" name="Group 4"/>
          <p:cNvGrpSpPr/>
          <p:nvPr/>
        </p:nvGrpSpPr>
        <p:grpSpPr>
          <a:xfrm>
            <a:off x="86837" y="3974665"/>
            <a:ext cx="3882601" cy="1131928"/>
            <a:chOff x="5210589" y="2631505"/>
            <a:chExt cx="3882601" cy="1131928"/>
          </a:xfrm>
        </p:grpSpPr>
        <p:pic>
          <p:nvPicPr>
            <p:cNvPr id="14" name="Picture 13"/>
            <p:cNvPicPr>
              <a:picLocks noChangeAspect="1"/>
            </p:cNvPicPr>
            <p:nvPr/>
          </p:nvPicPr>
          <p:blipFill>
            <a:blip r:embed="rId10"/>
            <a:stretch>
              <a:fillRect/>
            </a:stretch>
          </p:blipFill>
          <p:spPr>
            <a:xfrm>
              <a:off x="5210589" y="2631505"/>
              <a:ext cx="3882601" cy="1131928"/>
            </a:xfrm>
            <a:prstGeom prst="rect">
              <a:avLst/>
            </a:prstGeom>
          </p:spPr>
        </p:pic>
        <p:pic>
          <p:nvPicPr>
            <p:cNvPr id="15" name="Picture 14"/>
            <p:cNvPicPr>
              <a:picLocks noChangeAspect="1"/>
            </p:cNvPicPr>
            <p:nvPr/>
          </p:nvPicPr>
          <p:blipFill>
            <a:blip r:embed="rId11"/>
            <a:stretch>
              <a:fillRect/>
            </a:stretch>
          </p:blipFill>
          <p:spPr>
            <a:xfrm>
              <a:off x="5210589" y="3113750"/>
              <a:ext cx="507511" cy="280466"/>
            </a:xfrm>
            <a:prstGeom prst="rect">
              <a:avLst/>
            </a:prstGeom>
          </p:spPr>
        </p:pic>
      </p:grpSp>
      <p:pic>
        <p:nvPicPr>
          <p:cNvPr id="16" name="Picture 2" descr="Image result for gke logo transpare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5689" y="3982830"/>
            <a:ext cx="1690090" cy="9796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3"/>
          <a:stretch>
            <a:fillRect/>
          </a:stretch>
        </p:blipFill>
        <p:spPr>
          <a:xfrm>
            <a:off x="4252355" y="3982830"/>
            <a:ext cx="3035331" cy="997219"/>
          </a:xfrm>
          <a:prstGeom prst="rect">
            <a:avLst/>
          </a:prstGeom>
        </p:spPr>
      </p:pic>
      <p:sp>
        <p:nvSpPr>
          <p:cNvPr id="20" name="TextBox 19"/>
          <p:cNvSpPr txBox="1"/>
          <p:nvPr/>
        </p:nvSpPr>
        <p:spPr>
          <a:xfrm>
            <a:off x="86837" y="3107792"/>
            <a:ext cx="3333292" cy="738664"/>
          </a:xfrm>
          <a:prstGeom prst="rect">
            <a:avLst/>
          </a:prstGeom>
          <a:noFill/>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1400" dirty="0" smtClean="0">
                <a:solidFill>
                  <a:srgbClr val="020406"/>
                </a:solidFill>
              </a:rPr>
              <a:t>1</a:t>
            </a:r>
            <a:r>
              <a:rPr lang="en-US" sz="1400" dirty="0">
                <a:solidFill>
                  <a:srgbClr val="020406"/>
                </a:solidFill>
              </a:rPr>
              <a:t>. Amazon EC2 Container Service (ECS), </a:t>
            </a:r>
          </a:p>
          <a:p>
            <a:r>
              <a:rPr lang="en-US" sz="1400" dirty="0">
                <a:solidFill>
                  <a:srgbClr val="020406"/>
                </a:solidFill>
              </a:rPr>
              <a:t>2. Microsoft Azure Container Service (ACS).</a:t>
            </a:r>
          </a:p>
          <a:p>
            <a:r>
              <a:rPr lang="en-US" sz="1400" dirty="0">
                <a:solidFill>
                  <a:srgbClr val="020406"/>
                </a:solidFill>
              </a:rPr>
              <a:t>3. Google Container Engine (GKE</a:t>
            </a:r>
            <a:r>
              <a:rPr lang="en-US" sz="1400" dirty="0" smtClean="0">
                <a:solidFill>
                  <a:srgbClr val="020406"/>
                </a:solidFill>
              </a:rPr>
              <a:t>)</a:t>
            </a:r>
            <a:endParaRPr lang="en-US" sz="1400" dirty="0">
              <a:solidFill>
                <a:srgbClr val="020406"/>
              </a:solidFill>
            </a:endParaRPr>
          </a:p>
        </p:txBody>
      </p:sp>
      <p:sp>
        <p:nvSpPr>
          <p:cNvPr id="3" name="TextBox 2"/>
          <p:cNvSpPr txBox="1"/>
          <p:nvPr/>
        </p:nvSpPr>
        <p:spPr>
          <a:xfrm>
            <a:off x="3901" y="1084218"/>
            <a:ext cx="3416228"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t>Containers as a Service Market is experiencing significant growth due to demand for the technology. </a:t>
            </a:r>
            <a:endParaRPr lang="en-US" sz="1200" dirty="0" smtClean="0"/>
          </a:p>
          <a:p>
            <a:pPr marL="742950" lvl="1" indent="-285750">
              <a:buFont typeface="Arial" panose="020B0604020202020204" pitchFamily="34" charset="0"/>
              <a:buChar char="•"/>
            </a:pPr>
            <a:r>
              <a:rPr lang="en-US" sz="1200" dirty="0" smtClean="0"/>
              <a:t>Cost advantages</a:t>
            </a:r>
          </a:p>
          <a:p>
            <a:pPr marL="742950" lvl="1" indent="-285750">
              <a:buFont typeface="Arial" panose="020B0604020202020204" pitchFamily="34" charset="0"/>
              <a:buChar char="•"/>
            </a:pPr>
            <a:r>
              <a:rPr lang="en-US" sz="1200" dirty="0" smtClean="0"/>
              <a:t>Increasing trend in microservices.</a:t>
            </a:r>
          </a:p>
          <a:p>
            <a:pPr marL="742950" lvl="1" indent="-285750">
              <a:buFont typeface="Arial" panose="020B0604020202020204" pitchFamily="34" charset="0"/>
              <a:buChar char="•"/>
            </a:pPr>
            <a:r>
              <a:rPr lang="en-US" sz="1200" dirty="0" smtClean="0"/>
              <a:t>Software </a:t>
            </a:r>
            <a:r>
              <a:rPr lang="en-US" sz="1200" dirty="0"/>
              <a:t>firms are already in the </a:t>
            </a:r>
            <a:r>
              <a:rPr lang="en-US" sz="1200" dirty="0" smtClean="0"/>
              <a:t>market</a:t>
            </a:r>
          </a:p>
          <a:p>
            <a:pPr marL="742950" lvl="1" indent="-285750">
              <a:buFont typeface="Arial" panose="020B0604020202020204" pitchFamily="34" charset="0"/>
              <a:buChar char="•"/>
            </a:pPr>
            <a:r>
              <a:rPr lang="en-US" sz="1200" dirty="0" smtClean="0"/>
              <a:t>Google </a:t>
            </a:r>
            <a:r>
              <a:rPr lang="en-US" sz="1200" dirty="0"/>
              <a:t>LLC, Amazon Web Services, </a:t>
            </a:r>
            <a:r>
              <a:rPr lang="en-US" sz="1200" dirty="0" err="1"/>
              <a:t>Inc</a:t>
            </a:r>
            <a:r>
              <a:rPr lang="en-US" sz="1200" dirty="0"/>
              <a:t>, IBM Corporation are funding the advancement of technology.</a:t>
            </a:r>
          </a:p>
          <a:p>
            <a:pPr marL="285750" indent="-285750">
              <a:buFont typeface="Arial" panose="020B0604020202020204" pitchFamily="34" charset="0"/>
              <a:buChar char="•"/>
            </a:pPr>
            <a:endParaRPr lang="en-US" sz="12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13915417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solidFill>
                  <a:srgbClr val="040404"/>
                </a:solidFill>
                <a:effectLst>
                  <a:outerShdw blurRad="38100" dist="38100" dir="2700000" algn="tl">
                    <a:srgbClr val="000000">
                      <a:alpha val="43137"/>
                    </a:srgbClr>
                  </a:outerShdw>
                </a:effectLst>
              </a:rPr>
              <a:t>Recent Trends and Future Prospects</a:t>
            </a:r>
            <a:endParaRPr lang="en-US" sz="4400" b="1" dirty="0">
              <a:solidFill>
                <a:srgbClr val="040404"/>
              </a:solidFill>
              <a:effectLst>
                <a:outerShdw blurRad="38100" dist="38100" dir="2700000" algn="tl">
                  <a:srgbClr val="000000">
                    <a:alpha val="43137"/>
                  </a:srgbClr>
                </a:outerShdw>
              </a:effectLst>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pPr/>
              <a:t>27</a:t>
            </a:fld>
            <a:endParaRPr lang="en-US"/>
          </a:p>
        </p:txBody>
      </p:sp>
      <p:pic>
        <p:nvPicPr>
          <p:cNvPr id="10" name="Picture 9"/>
          <p:cNvPicPr>
            <a:picLocks noChangeAspect="1"/>
          </p:cNvPicPr>
          <p:nvPr/>
        </p:nvPicPr>
        <p:blipFill>
          <a:blip r:embed="rId3"/>
          <a:stretch>
            <a:fillRect/>
          </a:stretch>
        </p:blipFill>
        <p:spPr>
          <a:xfrm>
            <a:off x="5640935" y="959235"/>
            <a:ext cx="3045865" cy="3821034"/>
          </a:xfrm>
          <a:prstGeom prst="rect">
            <a:avLst/>
          </a:prstGeom>
        </p:spPr>
      </p:pic>
      <p:pic>
        <p:nvPicPr>
          <p:cNvPr id="12" name="Picture 11"/>
          <p:cNvPicPr>
            <a:picLocks noChangeAspect="1"/>
          </p:cNvPicPr>
          <p:nvPr/>
        </p:nvPicPr>
        <p:blipFill>
          <a:blip r:embed="rId4"/>
          <a:stretch>
            <a:fillRect/>
          </a:stretch>
        </p:blipFill>
        <p:spPr>
          <a:xfrm>
            <a:off x="448965" y="959235"/>
            <a:ext cx="4613499" cy="3821034"/>
          </a:xfrm>
          <a:prstGeom prst="rect">
            <a:avLst/>
          </a:prstGeom>
        </p:spPr>
      </p:pic>
      <p:sp>
        <p:nvSpPr>
          <p:cNvPr id="13" name="Rectangle 12"/>
          <p:cNvSpPr/>
          <p:nvPr/>
        </p:nvSpPr>
        <p:spPr>
          <a:xfrm>
            <a:off x="-14694" y="4896643"/>
            <a:ext cx="9158694" cy="261610"/>
          </a:xfrm>
          <a:prstGeom prst="rect">
            <a:avLst/>
          </a:prstGeom>
          <a:solidFill>
            <a:schemeClr val="bg1">
              <a:lumMod val="95000"/>
            </a:schemeClr>
          </a:solidFill>
        </p:spPr>
        <p:txBody>
          <a:bodyPr wrap="square">
            <a:spAutoFit/>
          </a:bodyPr>
          <a:lstStyle/>
          <a:p>
            <a:r>
              <a:rPr lang="en-US" sz="1050" b="1" dirty="0">
                <a:hlinkClick r:id="rId5"/>
              </a:rPr>
              <a:t>https://</a:t>
            </a:r>
            <a:r>
              <a:rPr lang="en-US" sz="1050" b="1" dirty="0" smtClean="0">
                <a:hlinkClick r:id="rId5"/>
              </a:rPr>
              <a:t>resources.flexera.com/web/pdf/Flexera-State-of-the-Cloud-Report-2022.pdf?elqTrackId=f3bb660986704d2980404386aa003141&amp;elqaid=6925&amp;elqat=2</a:t>
            </a:r>
            <a:r>
              <a:rPr lang="en-US" sz="1050" b="1" dirty="0" smtClean="0"/>
              <a:t> </a:t>
            </a:r>
            <a:endParaRPr lang="en-US" sz="1050" b="1" dirty="0"/>
          </a:p>
        </p:txBody>
      </p:sp>
    </p:spTree>
    <p:extLst>
      <p:ext uri="{BB962C8B-B14F-4D97-AF65-F5344CB8AC3E}">
        <p14:creationId xmlns:p14="http://schemas.microsoft.com/office/powerpoint/2010/main" val="1726034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28</a:t>
            </a:fld>
            <a:endParaRPr lang="en-US"/>
          </a:p>
        </p:txBody>
      </p:sp>
      <p:pic>
        <p:nvPicPr>
          <p:cNvPr id="5" name="Picture 4"/>
          <p:cNvPicPr>
            <a:picLocks noChangeAspect="1"/>
          </p:cNvPicPr>
          <p:nvPr/>
        </p:nvPicPr>
        <p:blipFill>
          <a:blip r:embed="rId3"/>
          <a:stretch>
            <a:fillRect/>
          </a:stretch>
        </p:blipFill>
        <p:spPr>
          <a:xfrm>
            <a:off x="28100" y="509181"/>
            <a:ext cx="4547256" cy="4201467"/>
          </a:xfrm>
          <a:prstGeom prst="rect">
            <a:avLst/>
          </a:prstGeom>
        </p:spPr>
      </p:pic>
      <p:sp>
        <p:nvSpPr>
          <p:cNvPr id="6" name="Rectangle 5"/>
          <p:cNvSpPr/>
          <p:nvPr/>
        </p:nvSpPr>
        <p:spPr>
          <a:xfrm>
            <a:off x="183019" y="4737569"/>
            <a:ext cx="4224811" cy="307777"/>
          </a:xfrm>
          <a:prstGeom prst="rect">
            <a:avLst/>
          </a:prstGeom>
          <a:solidFill>
            <a:schemeClr val="accent5">
              <a:lumMod val="20000"/>
              <a:lumOff val="80000"/>
            </a:schemeClr>
          </a:solidFill>
        </p:spPr>
        <p:txBody>
          <a:bodyPr wrap="square">
            <a:spAutoFit/>
          </a:bodyPr>
          <a:lstStyle/>
          <a:p>
            <a:pPr algn="r"/>
            <a:r>
              <a:rPr lang="en-US" sz="1400" b="1" dirty="0"/>
              <a:t>Top cloud initiatives for 2022 across all organizations</a:t>
            </a:r>
          </a:p>
        </p:txBody>
      </p:sp>
      <p:cxnSp>
        <p:nvCxnSpPr>
          <p:cNvPr id="9" name="Straight Arrow Connector 8"/>
          <p:cNvCxnSpPr/>
          <p:nvPr/>
        </p:nvCxnSpPr>
        <p:spPr>
          <a:xfrm>
            <a:off x="93175" y="3678850"/>
            <a:ext cx="45811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3175" y="2419045"/>
            <a:ext cx="22905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4710782" y="501901"/>
            <a:ext cx="4359123" cy="4201467"/>
          </a:xfrm>
          <a:prstGeom prst="rect">
            <a:avLst/>
          </a:prstGeom>
        </p:spPr>
      </p:pic>
      <p:sp>
        <p:nvSpPr>
          <p:cNvPr id="14" name="Rectangle 13"/>
          <p:cNvSpPr/>
          <p:nvPr/>
        </p:nvSpPr>
        <p:spPr>
          <a:xfrm>
            <a:off x="5471354" y="4703368"/>
            <a:ext cx="2429788" cy="307777"/>
          </a:xfrm>
          <a:prstGeom prst="rect">
            <a:avLst/>
          </a:prstGeom>
          <a:solidFill>
            <a:schemeClr val="accent5">
              <a:lumMod val="20000"/>
              <a:lumOff val="80000"/>
            </a:schemeClr>
          </a:solidFill>
        </p:spPr>
        <p:txBody>
          <a:bodyPr wrap="square">
            <a:spAutoFit/>
          </a:bodyPr>
          <a:lstStyle/>
          <a:p>
            <a:pPr algn="r"/>
            <a:r>
              <a:rPr lang="en-US" sz="1400" b="1" dirty="0" smtClean="0"/>
              <a:t>Containers Status Report 2022 </a:t>
            </a:r>
            <a:endParaRPr lang="en-US" sz="1400" b="1" dirty="0"/>
          </a:p>
        </p:txBody>
      </p:sp>
    </p:spTree>
    <p:extLst>
      <p:ext uri="{BB962C8B-B14F-4D97-AF65-F5344CB8AC3E}">
        <p14:creationId xmlns:p14="http://schemas.microsoft.com/office/powerpoint/2010/main" val="1031729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29</a:t>
            </a:fld>
            <a:endParaRPr lang="en-US"/>
          </a:p>
        </p:txBody>
      </p:sp>
      <p:pic>
        <p:nvPicPr>
          <p:cNvPr id="2" name="Picture 1"/>
          <p:cNvPicPr>
            <a:picLocks noChangeAspect="1"/>
          </p:cNvPicPr>
          <p:nvPr/>
        </p:nvPicPr>
        <p:blipFill>
          <a:blip r:embed="rId3"/>
          <a:stretch>
            <a:fillRect/>
          </a:stretch>
        </p:blipFill>
        <p:spPr>
          <a:xfrm>
            <a:off x="5355973" y="739290"/>
            <a:ext cx="3715200" cy="3422534"/>
          </a:xfrm>
          <a:prstGeom prst="rect">
            <a:avLst/>
          </a:prstGeom>
        </p:spPr>
      </p:pic>
      <p:sp>
        <p:nvSpPr>
          <p:cNvPr id="5" name="Rectangle 4"/>
          <p:cNvSpPr/>
          <p:nvPr/>
        </p:nvSpPr>
        <p:spPr>
          <a:xfrm>
            <a:off x="5402969" y="4187544"/>
            <a:ext cx="3621207" cy="276999"/>
          </a:xfrm>
          <a:prstGeom prst="rect">
            <a:avLst/>
          </a:prstGeom>
          <a:solidFill>
            <a:schemeClr val="accent5">
              <a:lumMod val="20000"/>
              <a:lumOff val="80000"/>
            </a:schemeClr>
          </a:solidFill>
        </p:spPr>
        <p:txBody>
          <a:bodyPr wrap="square">
            <a:spAutoFit/>
          </a:bodyPr>
          <a:lstStyle/>
          <a:p>
            <a:pPr algn="r"/>
            <a:r>
              <a:rPr lang="en-US" sz="1200" b="1" dirty="0"/>
              <a:t>Top container-related challenges for all organizations</a:t>
            </a:r>
            <a:endParaRPr lang="en-US" sz="1050" b="1" dirty="0"/>
          </a:p>
        </p:txBody>
      </p:sp>
      <p:sp>
        <p:nvSpPr>
          <p:cNvPr id="3" name="Rectangle 2"/>
          <p:cNvSpPr/>
          <p:nvPr/>
        </p:nvSpPr>
        <p:spPr>
          <a:xfrm>
            <a:off x="143555" y="739290"/>
            <a:ext cx="5039265" cy="3323987"/>
          </a:xfrm>
          <a:prstGeom prst="rect">
            <a:avLst/>
          </a:prstGeom>
          <a:solidFill>
            <a:schemeClr val="accent5">
              <a:lumMod val="20000"/>
              <a:lumOff val="80000"/>
            </a:schemeClr>
          </a:solidFill>
        </p:spPr>
        <p:txBody>
          <a:bodyPr wrap="square">
            <a:spAutoFit/>
          </a:bodyPr>
          <a:lstStyle/>
          <a:p>
            <a:pPr marL="171450" indent="-171450" algn="just">
              <a:buFont typeface="Wingdings" panose="05000000000000000000" pitchFamily="2" charset="2"/>
              <a:buChar char="Ø"/>
            </a:pPr>
            <a:r>
              <a:rPr lang="en-US" sz="1400" dirty="0" smtClean="0"/>
              <a:t>Top </a:t>
            </a:r>
            <a:r>
              <a:rPr lang="en-US" sz="1400" dirty="0"/>
              <a:t>container </a:t>
            </a:r>
            <a:r>
              <a:rPr lang="en-US" sz="1400" dirty="0" smtClean="0"/>
              <a:t>challenges for </a:t>
            </a:r>
            <a:r>
              <a:rPr lang="en-US" sz="1400" dirty="0"/>
              <a:t>all organizations are the lack of internal </a:t>
            </a:r>
            <a:r>
              <a:rPr lang="en-US" sz="1400" dirty="0" smtClean="0"/>
              <a:t>resources with </a:t>
            </a:r>
            <a:r>
              <a:rPr lang="en-US" sz="1400" dirty="0"/>
              <a:t>expertise, ensuring security and </a:t>
            </a:r>
            <a:r>
              <a:rPr lang="en-US" sz="1400" dirty="0" smtClean="0"/>
              <a:t>migrating traditional </a:t>
            </a:r>
            <a:r>
              <a:rPr lang="en-US" sz="1400" dirty="0"/>
              <a:t>applications to containers. </a:t>
            </a:r>
            <a:endParaRPr lang="en-US" sz="1400" dirty="0" smtClean="0"/>
          </a:p>
          <a:p>
            <a:pPr marL="171450" indent="-171450" algn="just">
              <a:buFont typeface="Wingdings" panose="05000000000000000000" pitchFamily="2" charset="2"/>
              <a:buChar char="Ø"/>
            </a:pPr>
            <a:endParaRPr lang="en-US" sz="1400" dirty="0" smtClean="0"/>
          </a:p>
          <a:p>
            <a:pPr marL="171450" indent="-171450" algn="just">
              <a:buFont typeface="Wingdings" panose="05000000000000000000" pitchFamily="2" charset="2"/>
              <a:buChar char="Ø"/>
            </a:pPr>
            <a:r>
              <a:rPr lang="en-US" sz="1400" dirty="0" smtClean="0"/>
              <a:t>Respondents citing </a:t>
            </a:r>
            <a:r>
              <a:rPr lang="en-US" sz="1400" dirty="0"/>
              <a:t>lack of internal resources with </a:t>
            </a:r>
            <a:r>
              <a:rPr lang="en-US" sz="1400" dirty="0" smtClean="0"/>
              <a:t>expertise as </a:t>
            </a:r>
            <a:r>
              <a:rPr lang="en-US" sz="1400" dirty="0"/>
              <a:t>a significant challenge grew from 30 </a:t>
            </a:r>
            <a:r>
              <a:rPr lang="en-US" sz="1400" dirty="0" smtClean="0"/>
              <a:t>percent last </a:t>
            </a:r>
            <a:r>
              <a:rPr lang="en-US" sz="1400" dirty="0"/>
              <a:t>year to 42 percent this year. </a:t>
            </a:r>
            <a:endParaRPr lang="en-US" sz="1400" dirty="0" smtClean="0"/>
          </a:p>
          <a:p>
            <a:pPr marL="171450" indent="-171450" algn="just">
              <a:buFont typeface="Wingdings" panose="05000000000000000000" pitchFamily="2" charset="2"/>
              <a:buChar char="Ø"/>
            </a:pPr>
            <a:endParaRPr lang="en-US" sz="1400" dirty="0" smtClean="0"/>
          </a:p>
          <a:p>
            <a:pPr marL="171450" indent="-171450" algn="just">
              <a:buFont typeface="Wingdings" panose="05000000000000000000" pitchFamily="2" charset="2"/>
              <a:buChar char="Ø"/>
            </a:pPr>
            <a:r>
              <a:rPr lang="en-US" sz="1400" dirty="0" smtClean="0"/>
              <a:t>The resource challenges </a:t>
            </a:r>
            <a:r>
              <a:rPr lang="en-US" sz="1400" dirty="0"/>
              <a:t>can be attributed to the strong </a:t>
            </a:r>
            <a:r>
              <a:rPr lang="en-US" sz="1400" dirty="0" smtClean="0"/>
              <a:t>uptick in </a:t>
            </a:r>
            <a:r>
              <a:rPr lang="en-US" sz="1400" dirty="0"/>
              <a:t>the use of container technology. </a:t>
            </a:r>
            <a:endParaRPr lang="en-US" sz="1400" dirty="0" smtClean="0"/>
          </a:p>
          <a:p>
            <a:pPr marL="171450" indent="-171450" algn="just">
              <a:buFont typeface="Wingdings" panose="05000000000000000000" pitchFamily="2" charset="2"/>
              <a:buChar char="Ø"/>
            </a:pPr>
            <a:endParaRPr lang="en-US" sz="1400" dirty="0" smtClean="0"/>
          </a:p>
          <a:p>
            <a:pPr marL="171450" indent="-171450" algn="just">
              <a:buFont typeface="Wingdings" panose="05000000000000000000" pitchFamily="2" charset="2"/>
              <a:buChar char="Ø"/>
            </a:pPr>
            <a:r>
              <a:rPr lang="en-US" sz="1400" dirty="0" smtClean="0"/>
              <a:t>Migrating traditional </a:t>
            </a:r>
            <a:r>
              <a:rPr lang="en-US" sz="1400" dirty="0"/>
              <a:t>applications to containers is </a:t>
            </a:r>
            <a:r>
              <a:rPr lang="en-US" sz="1400" dirty="0" smtClean="0"/>
              <a:t>more problematic</a:t>
            </a:r>
            <a:r>
              <a:rPr lang="en-US" sz="1400" dirty="0"/>
              <a:t>, as traditional apps aren’t </a:t>
            </a:r>
            <a:r>
              <a:rPr lang="en-US" sz="1400" dirty="0" smtClean="0"/>
              <a:t>implemented via </a:t>
            </a:r>
            <a:r>
              <a:rPr lang="en-US" sz="1400" dirty="0" err="1"/>
              <a:t>microservices</a:t>
            </a:r>
            <a:r>
              <a:rPr lang="en-US" sz="1400" dirty="0"/>
              <a:t>, which are more aligned </a:t>
            </a:r>
            <a:r>
              <a:rPr lang="en-US" sz="1400" dirty="0" smtClean="0"/>
              <a:t>to containerized </a:t>
            </a:r>
            <a:r>
              <a:rPr lang="en-US" sz="1400" dirty="0"/>
              <a:t>deployment models.</a:t>
            </a:r>
          </a:p>
        </p:txBody>
      </p:sp>
      <p:sp>
        <p:nvSpPr>
          <p:cNvPr id="6" name="Rectangle 5"/>
          <p:cNvSpPr/>
          <p:nvPr/>
        </p:nvSpPr>
        <p:spPr>
          <a:xfrm>
            <a:off x="5700683" y="142127"/>
            <a:ext cx="3443317" cy="523220"/>
          </a:xfrm>
          <a:prstGeom prst="rect">
            <a:avLst/>
          </a:prstGeom>
          <a:solidFill>
            <a:schemeClr val="accent6">
              <a:lumMod val="40000"/>
              <a:lumOff val="60000"/>
            </a:schemeClr>
          </a:solidFill>
        </p:spPr>
        <p:txBody>
          <a:bodyPr wrap="square">
            <a:spAutoFit/>
          </a:bodyPr>
          <a:lstStyle/>
          <a:p>
            <a:pPr algn="r"/>
            <a:r>
              <a:rPr lang="en-US" sz="1400" b="1" dirty="0"/>
              <a:t>Containers may be mainstream, but lack of</a:t>
            </a:r>
          </a:p>
          <a:p>
            <a:pPr algn="r"/>
            <a:r>
              <a:rPr lang="en-US" sz="1400" b="1" dirty="0"/>
              <a:t>expertise is the top challenge</a:t>
            </a:r>
          </a:p>
        </p:txBody>
      </p:sp>
    </p:spTree>
    <p:extLst>
      <p:ext uri="{BB962C8B-B14F-4D97-AF65-F5344CB8AC3E}">
        <p14:creationId xmlns:p14="http://schemas.microsoft.com/office/powerpoint/2010/main" val="159763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281175"/>
            <a:ext cx="5955496" cy="763525"/>
          </a:xfrm>
        </p:spPr>
        <p:txBody>
          <a:bodyPr>
            <a:normAutofit/>
          </a:bodyPr>
          <a:lstStyle/>
          <a:p>
            <a:r>
              <a:rPr lang="en-US" b="1" dirty="0" smtClean="0"/>
              <a:t>Agenda –Docker Theory</a:t>
            </a:r>
            <a:endParaRPr lang="en-US" b="1" dirty="0"/>
          </a:p>
        </p:txBody>
      </p:sp>
      <p:sp>
        <p:nvSpPr>
          <p:cNvPr id="5" name="Content Placeholder 4"/>
          <p:cNvSpPr>
            <a:spLocks noGrp="1"/>
          </p:cNvSpPr>
          <p:nvPr>
            <p:ph idx="1"/>
          </p:nvPr>
        </p:nvSpPr>
        <p:spPr>
          <a:xfrm>
            <a:off x="2739540" y="1391970"/>
            <a:ext cx="6404459" cy="3512215"/>
          </a:xfrm>
        </p:spPr>
        <p:txBody>
          <a:bodyPr>
            <a:noAutofit/>
          </a:bodyPr>
          <a:lstStyle/>
          <a:p>
            <a:pPr>
              <a:buFont typeface="Wingdings" panose="05000000000000000000" pitchFamily="2" charset="2"/>
              <a:buChar char="q"/>
            </a:pPr>
            <a:r>
              <a:rPr lang="en-US" sz="2000" b="1" dirty="0" smtClean="0"/>
              <a:t>Introduction to Virtualization </a:t>
            </a:r>
          </a:p>
          <a:p>
            <a:pPr>
              <a:buFont typeface="Wingdings" panose="05000000000000000000" pitchFamily="2" charset="2"/>
              <a:buChar char="q"/>
            </a:pPr>
            <a:r>
              <a:rPr lang="en-US" sz="2000" b="1" dirty="0" smtClean="0"/>
              <a:t>Virtual Machine </a:t>
            </a:r>
            <a:r>
              <a:rPr lang="en-US" sz="2000" b="1" dirty="0" err="1"/>
              <a:t>Vs</a:t>
            </a:r>
            <a:r>
              <a:rPr lang="en-US" sz="2000" b="1" dirty="0"/>
              <a:t> </a:t>
            </a:r>
            <a:r>
              <a:rPr lang="en-US" sz="2000" b="1" dirty="0" smtClean="0"/>
              <a:t>Container </a:t>
            </a:r>
          </a:p>
          <a:p>
            <a:pPr>
              <a:buFont typeface="Wingdings" panose="05000000000000000000" pitchFamily="2" charset="2"/>
              <a:buChar char="q"/>
            </a:pPr>
            <a:r>
              <a:rPr lang="en-US" sz="2000" b="1" dirty="0"/>
              <a:t>Docker Internals</a:t>
            </a:r>
          </a:p>
          <a:p>
            <a:pPr>
              <a:buFont typeface="Wingdings" panose="05000000000000000000" pitchFamily="2" charset="2"/>
              <a:buChar char="q"/>
            </a:pPr>
            <a:r>
              <a:rPr lang="en-US" sz="2000" b="1" dirty="0"/>
              <a:t>Docker for Lab</a:t>
            </a:r>
          </a:p>
          <a:p>
            <a:pPr>
              <a:buFont typeface="Wingdings" panose="05000000000000000000" pitchFamily="2" charset="2"/>
              <a:buChar char="q"/>
            </a:pPr>
            <a:r>
              <a:rPr lang="en-US" sz="2000" b="1" dirty="0"/>
              <a:t>Spectrum of Cloud Computing Services</a:t>
            </a:r>
          </a:p>
          <a:p>
            <a:pPr lvl="1">
              <a:buFont typeface="Wingdings" panose="05000000000000000000" pitchFamily="2" charset="2"/>
              <a:buChar char="q"/>
            </a:pPr>
            <a:r>
              <a:rPr lang="en-US" sz="2000" b="1" dirty="0" err="1"/>
              <a:t>IaaS</a:t>
            </a:r>
            <a:r>
              <a:rPr lang="en-US" sz="2000" b="1" dirty="0"/>
              <a:t>, </a:t>
            </a:r>
            <a:r>
              <a:rPr lang="en-US" sz="2000" b="1" dirty="0" err="1"/>
              <a:t>CaaS</a:t>
            </a:r>
            <a:r>
              <a:rPr lang="en-US" sz="2000" b="1" dirty="0"/>
              <a:t>, </a:t>
            </a:r>
            <a:r>
              <a:rPr lang="en-US" sz="2000" b="1" dirty="0" err="1"/>
              <a:t>PaaS</a:t>
            </a:r>
            <a:r>
              <a:rPr lang="en-US" sz="2000" b="1" dirty="0"/>
              <a:t>, </a:t>
            </a:r>
            <a:r>
              <a:rPr lang="en-US" sz="2000" b="1" dirty="0" err="1" smtClean="0"/>
              <a:t>SaaS</a:t>
            </a:r>
            <a:r>
              <a:rPr lang="en-US" sz="2000" b="1" dirty="0" smtClean="0"/>
              <a:t>, …</a:t>
            </a:r>
            <a:endParaRPr lang="en-US" sz="2000" b="1" dirty="0"/>
          </a:p>
          <a:p>
            <a:pPr>
              <a:buFont typeface="Wingdings" panose="05000000000000000000" pitchFamily="2" charset="2"/>
              <a:buChar char="q"/>
            </a:pPr>
            <a:r>
              <a:rPr lang="en-US" sz="2000" b="1" dirty="0"/>
              <a:t>Most Popular </a:t>
            </a:r>
            <a:r>
              <a:rPr lang="en-US" sz="2000" b="1" dirty="0" err="1"/>
              <a:t>CaaS</a:t>
            </a:r>
            <a:r>
              <a:rPr lang="en-US" sz="2000" b="1" dirty="0"/>
              <a:t> Platforms</a:t>
            </a:r>
          </a:p>
          <a:p>
            <a:pPr>
              <a:buFont typeface="Wingdings" panose="05000000000000000000" pitchFamily="2" charset="2"/>
              <a:buChar char="q"/>
            </a:pPr>
            <a:r>
              <a:rPr lang="en-US" sz="2000" b="1" dirty="0"/>
              <a:t>Recent Trends and Future Prospects</a:t>
            </a:r>
          </a:p>
          <a:p>
            <a:pPr>
              <a:buFont typeface="Wingdings" panose="05000000000000000000" pitchFamily="2" charset="2"/>
              <a:buChar char="q"/>
            </a:pPr>
            <a:r>
              <a:rPr lang="en-US" sz="2000" b="1" dirty="0"/>
              <a:t>Conclusion</a:t>
            </a:r>
            <a:endParaRPr lang="en-US" sz="2000" b="1" dirty="0" smtClean="0"/>
          </a:p>
        </p:txBody>
      </p:sp>
      <p:sp>
        <p:nvSpPr>
          <p:cNvPr id="2" name="Slide Number Placeholder 1"/>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396109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2CCC60-E8CD-4174-8B1A-7DF615B22EEF}" type="slidenum">
              <a:rPr lang="en-US" smtClean="0"/>
              <a:pPr/>
              <a:t>30</a:t>
            </a:fld>
            <a:endParaRPr lang="en-US"/>
          </a:p>
        </p:txBody>
      </p:sp>
      <p:pic>
        <p:nvPicPr>
          <p:cNvPr id="2" name="Picture 1"/>
          <p:cNvPicPr>
            <a:picLocks noChangeAspect="1"/>
          </p:cNvPicPr>
          <p:nvPr/>
        </p:nvPicPr>
        <p:blipFill>
          <a:blip r:embed="rId3"/>
          <a:stretch>
            <a:fillRect/>
          </a:stretch>
        </p:blipFill>
        <p:spPr>
          <a:xfrm>
            <a:off x="5030115" y="805613"/>
            <a:ext cx="4066249" cy="3945382"/>
          </a:xfrm>
          <a:prstGeom prst="rect">
            <a:avLst/>
          </a:prstGeom>
        </p:spPr>
      </p:pic>
      <p:sp>
        <p:nvSpPr>
          <p:cNvPr id="5" name="Rectangle 4"/>
          <p:cNvSpPr/>
          <p:nvPr/>
        </p:nvSpPr>
        <p:spPr>
          <a:xfrm>
            <a:off x="143555" y="809274"/>
            <a:ext cx="4886560" cy="3941720"/>
          </a:xfrm>
          <a:prstGeom prst="rect">
            <a:avLst/>
          </a:prstGeom>
          <a:solidFill>
            <a:schemeClr val="accent5">
              <a:lumMod val="20000"/>
              <a:lumOff val="80000"/>
            </a:schemeClr>
          </a:solidFill>
        </p:spPr>
        <p:txBody>
          <a:bodyPr wrap="square">
            <a:spAutoFit/>
          </a:bodyPr>
          <a:lstStyle/>
          <a:p>
            <a:pPr marL="285750" indent="-285750">
              <a:lnSpc>
                <a:spcPct val="150000"/>
              </a:lnSpc>
              <a:buFont typeface="Wingdings" panose="05000000000000000000" pitchFamily="2" charset="2"/>
              <a:buChar char="Ø"/>
            </a:pPr>
            <a:r>
              <a:rPr lang="en-US" sz="1200" dirty="0"/>
              <a:t>Cloud use often goes hand in hand with </a:t>
            </a:r>
            <a:r>
              <a:rPr lang="en-US" sz="1200" dirty="0" smtClean="0"/>
              <a:t>adopting DevOps </a:t>
            </a:r>
            <a:r>
              <a:rPr lang="en-US" sz="1200" dirty="0"/>
              <a:t>processes. </a:t>
            </a:r>
            <a:endParaRPr lang="en-US" sz="1200" dirty="0" smtClean="0"/>
          </a:p>
          <a:p>
            <a:pPr marL="285750" indent="-285750">
              <a:lnSpc>
                <a:spcPct val="150000"/>
              </a:lnSpc>
              <a:buFont typeface="Wingdings" panose="05000000000000000000" pitchFamily="2" charset="2"/>
              <a:buChar char="Ø"/>
            </a:pPr>
            <a:r>
              <a:rPr lang="en-US" sz="1200" dirty="0" smtClean="0"/>
              <a:t>Configuration </a:t>
            </a:r>
            <a:r>
              <a:rPr lang="en-US" sz="1200" dirty="0"/>
              <a:t>management tools </a:t>
            </a:r>
            <a:r>
              <a:rPr lang="en-US" sz="1200" dirty="0" smtClean="0"/>
              <a:t>is used to </a:t>
            </a:r>
            <a:r>
              <a:rPr lang="en-US" sz="1200" dirty="0"/>
              <a:t>standardize and automate deployment </a:t>
            </a:r>
            <a:r>
              <a:rPr lang="en-US" sz="1200" dirty="0" smtClean="0"/>
              <a:t>and configuration </a:t>
            </a:r>
            <a:r>
              <a:rPr lang="en-US" sz="1200" dirty="0"/>
              <a:t>of servers and </a:t>
            </a:r>
            <a:r>
              <a:rPr lang="en-US" sz="1200" dirty="0" smtClean="0"/>
              <a:t>applications.</a:t>
            </a:r>
          </a:p>
          <a:p>
            <a:pPr marL="285750" indent="-285750">
              <a:lnSpc>
                <a:spcPct val="150000"/>
              </a:lnSpc>
              <a:buFont typeface="Wingdings" panose="05000000000000000000" pitchFamily="2" charset="2"/>
              <a:buChar char="Ø"/>
            </a:pPr>
            <a:r>
              <a:rPr lang="en-US" sz="1200" dirty="0" smtClean="0"/>
              <a:t>Native </a:t>
            </a:r>
            <a:r>
              <a:rPr lang="en-US" sz="1200" dirty="0"/>
              <a:t>cloud tools are most commonly used </a:t>
            </a:r>
            <a:r>
              <a:rPr lang="en-US" sz="1200" dirty="0" smtClean="0"/>
              <a:t>today</a:t>
            </a:r>
            <a:r>
              <a:rPr lang="en-US" sz="1200" dirty="0"/>
              <a:t>.</a:t>
            </a:r>
            <a:endParaRPr lang="en-US" sz="1200" dirty="0" smtClean="0"/>
          </a:p>
          <a:p>
            <a:pPr marL="285750" indent="-285750">
              <a:lnSpc>
                <a:spcPct val="150000"/>
              </a:lnSpc>
              <a:buFont typeface="Wingdings" panose="05000000000000000000" pitchFamily="2" charset="2"/>
              <a:buChar char="Ø"/>
            </a:pPr>
            <a:r>
              <a:rPr lang="en-US" sz="1200" dirty="0" smtClean="0"/>
              <a:t>Third-party </a:t>
            </a:r>
            <a:r>
              <a:rPr lang="en-US" sz="1200" dirty="0"/>
              <a:t>tool </a:t>
            </a:r>
            <a:r>
              <a:rPr lang="en-US" sz="1200" dirty="0" smtClean="0"/>
              <a:t>usage declined </a:t>
            </a:r>
            <a:r>
              <a:rPr lang="en-US" sz="1200" dirty="0"/>
              <a:t>from last year: </a:t>
            </a:r>
            <a:endParaRPr lang="en-US" sz="1200" dirty="0" smtClean="0"/>
          </a:p>
          <a:p>
            <a:pPr marL="742950" lvl="1" indent="-285750">
              <a:lnSpc>
                <a:spcPct val="150000"/>
              </a:lnSpc>
              <a:buFont typeface="Wingdings" panose="05000000000000000000" pitchFamily="2" charset="2"/>
              <a:buChar char="Ø"/>
            </a:pPr>
            <a:r>
              <a:rPr lang="en-US" sz="1200" dirty="0" smtClean="0"/>
              <a:t>Terraform </a:t>
            </a:r>
            <a:r>
              <a:rPr lang="en-US" sz="1200" dirty="0"/>
              <a:t>dropped </a:t>
            </a:r>
            <a:r>
              <a:rPr lang="en-US" sz="1200" dirty="0" smtClean="0"/>
              <a:t>from 36 </a:t>
            </a:r>
            <a:r>
              <a:rPr lang="en-US" sz="1200" dirty="0"/>
              <a:t>percent to 30 </a:t>
            </a:r>
            <a:r>
              <a:rPr lang="en-US" sz="1200" dirty="0" smtClean="0"/>
              <a:t>percent</a:t>
            </a:r>
          </a:p>
          <a:p>
            <a:pPr marL="742950" lvl="1" indent="-285750">
              <a:lnSpc>
                <a:spcPct val="150000"/>
              </a:lnSpc>
              <a:buFont typeface="Wingdings" panose="05000000000000000000" pitchFamily="2" charset="2"/>
              <a:buChar char="Ø"/>
            </a:pPr>
            <a:r>
              <a:rPr lang="en-US" sz="1200" dirty="0" smtClean="0"/>
              <a:t>Ansible </a:t>
            </a:r>
            <a:r>
              <a:rPr lang="en-US" sz="1200" dirty="0"/>
              <a:t>dropped from </a:t>
            </a:r>
            <a:r>
              <a:rPr lang="en-US" sz="1200" dirty="0" smtClean="0"/>
              <a:t>31 percent </a:t>
            </a:r>
            <a:r>
              <a:rPr lang="en-US" sz="1200" dirty="0"/>
              <a:t>to 27 </a:t>
            </a:r>
            <a:r>
              <a:rPr lang="en-US" sz="1200" dirty="0" smtClean="0"/>
              <a:t>percent</a:t>
            </a:r>
          </a:p>
          <a:p>
            <a:pPr marL="742950" lvl="1" indent="-285750">
              <a:lnSpc>
                <a:spcPct val="150000"/>
              </a:lnSpc>
              <a:buFont typeface="Wingdings" panose="05000000000000000000" pitchFamily="2" charset="2"/>
              <a:buChar char="Ø"/>
            </a:pPr>
            <a:r>
              <a:rPr lang="en-US" sz="1200" dirty="0" smtClean="0"/>
              <a:t>Chef </a:t>
            </a:r>
            <a:r>
              <a:rPr lang="en-US" sz="1200" dirty="0"/>
              <a:t>dropped from 27 </a:t>
            </a:r>
            <a:r>
              <a:rPr lang="en-US" sz="1200" dirty="0" smtClean="0"/>
              <a:t>percent to </a:t>
            </a:r>
            <a:r>
              <a:rPr lang="en-US" sz="1200" dirty="0"/>
              <a:t>20 </a:t>
            </a:r>
            <a:r>
              <a:rPr lang="en-US" sz="1200" dirty="0" smtClean="0"/>
              <a:t>percent</a:t>
            </a:r>
          </a:p>
          <a:p>
            <a:pPr marL="742950" lvl="1" indent="-285750">
              <a:lnSpc>
                <a:spcPct val="150000"/>
              </a:lnSpc>
              <a:buFont typeface="Wingdings" panose="05000000000000000000" pitchFamily="2" charset="2"/>
              <a:buChar char="Ø"/>
            </a:pPr>
            <a:r>
              <a:rPr lang="en-US" sz="1200" dirty="0" smtClean="0"/>
              <a:t>Puppet </a:t>
            </a:r>
            <a:r>
              <a:rPr lang="en-US" sz="1200" dirty="0"/>
              <a:t>dropped from 27 percent </a:t>
            </a:r>
            <a:r>
              <a:rPr lang="en-US" sz="1200" dirty="0" smtClean="0"/>
              <a:t>to 20 percent</a:t>
            </a:r>
          </a:p>
          <a:p>
            <a:pPr marL="742950" lvl="1" indent="-285750">
              <a:lnSpc>
                <a:spcPct val="150000"/>
              </a:lnSpc>
              <a:buFont typeface="Wingdings" panose="05000000000000000000" pitchFamily="2" charset="2"/>
              <a:buChar char="Ø"/>
            </a:pPr>
            <a:r>
              <a:rPr lang="en-US" sz="1200" dirty="0" smtClean="0"/>
              <a:t>Salt/</a:t>
            </a:r>
            <a:r>
              <a:rPr lang="en-US" sz="1200" dirty="0" err="1" smtClean="0"/>
              <a:t>SaltStack</a:t>
            </a:r>
            <a:r>
              <a:rPr lang="en-US" sz="1200" dirty="0" smtClean="0"/>
              <a:t> </a:t>
            </a:r>
            <a:r>
              <a:rPr lang="en-US" sz="1200" dirty="0"/>
              <a:t>dropped from </a:t>
            </a:r>
            <a:r>
              <a:rPr lang="en-US" sz="1200" dirty="0" smtClean="0"/>
              <a:t>twelve percent </a:t>
            </a:r>
            <a:r>
              <a:rPr lang="en-US" sz="1200" dirty="0"/>
              <a:t>to five percent. </a:t>
            </a:r>
            <a:endParaRPr lang="en-US" sz="1200" dirty="0" smtClean="0"/>
          </a:p>
          <a:p>
            <a:pPr>
              <a:lnSpc>
                <a:spcPct val="150000"/>
              </a:lnSpc>
            </a:pPr>
            <a:r>
              <a:rPr lang="en-US" sz="1200" dirty="0" smtClean="0"/>
              <a:t>This </a:t>
            </a:r>
            <a:r>
              <a:rPr lang="en-US" sz="1200" dirty="0"/>
              <a:t>may indicate that </a:t>
            </a:r>
            <a:r>
              <a:rPr lang="en-US" sz="1200" dirty="0" smtClean="0"/>
              <a:t>the ease </a:t>
            </a:r>
            <a:r>
              <a:rPr lang="en-US" sz="1200" dirty="0"/>
              <a:t>and features of provider-specific tools are </a:t>
            </a:r>
            <a:r>
              <a:rPr lang="en-US" sz="1200" dirty="0" smtClean="0"/>
              <a:t>more enticing </a:t>
            </a:r>
            <a:r>
              <a:rPr lang="en-US" sz="1200" dirty="0"/>
              <a:t>to </a:t>
            </a:r>
            <a:r>
              <a:rPr lang="en-US" sz="1200" dirty="0" smtClean="0"/>
              <a:t>organizations</a:t>
            </a:r>
            <a:r>
              <a:rPr lang="en-US" sz="1200" dirty="0"/>
              <a:t>, despite our </a:t>
            </a:r>
            <a:r>
              <a:rPr lang="en-US" sz="1200" dirty="0" smtClean="0"/>
              <a:t>multi-cloud world</a:t>
            </a:r>
            <a:r>
              <a:rPr lang="en-US" sz="1200" dirty="0"/>
              <a:t>. In comparison, it can be cumbersome </a:t>
            </a:r>
            <a:r>
              <a:rPr lang="en-US" sz="1200" dirty="0" smtClean="0"/>
              <a:t>to implement a </a:t>
            </a:r>
            <a:r>
              <a:rPr lang="en-US" sz="1200" dirty="0"/>
              <a:t>third-party tool and cover all </a:t>
            </a:r>
            <a:r>
              <a:rPr lang="en-US" sz="1200" dirty="0" smtClean="0"/>
              <a:t>provider services</a:t>
            </a:r>
            <a:r>
              <a:rPr lang="en-US" sz="1200" dirty="0"/>
              <a:t>.</a:t>
            </a:r>
            <a:endParaRPr lang="en-US" sz="1100" dirty="0"/>
          </a:p>
        </p:txBody>
      </p:sp>
      <p:pic>
        <p:nvPicPr>
          <p:cNvPr id="6" name="Picture 5"/>
          <p:cNvPicPr>
            <a:picLocks noChangeAspect="1"/>
          </p:cNvPicPr>
          <p:nvPr/>
        </p:nvPicPr>
        <p:blipFill>
          <a:blip r:embed="rId4"/>
          <a:stretch>
            <a:fillRect/>
          </a:stretch>
        </p:blipFill>
        <p:spPr>
          <a:xfrm>
            <a:off x="5182820" y="68830"/>
            <a:ext cx="4072481" cy="768163"/>
          </a:xfrm>
          <a:prstGeom prst="rect">
            <a:avLst/>
          </a:prstGeom>
        </p:spPr>
      </p:pic>
    </p:spTree>
    <p:extLst>
      <p:ext uri="{BB962C8B-B14F-4D97-AF65-F5344CB8AC3E}">
        <p14:creationId xmlns:p14="http://schemas.microsoft.com/office/powerpoint/2010/main" val="4072544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624385" y="767687"/>
            <a:ext cx="7707574" cy="4311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pPr lvl="0"/>
            <a:r>
              <a:rPr lang="en-US" dirty="0">
                <a:solidFill>
                  <a:sysClr val="windowText" lastClr="000000"/>
                </a:solidFill>
                <a:latin typeface="Arial"/>
                <a:cs typeface="Arial"/>
              </a:rPr>
              <a:t>Docker </a:t>
            </a:r>
            <a:r>
              <a:rPr lang="en-US" dirty="0" smtClean="0">
                <a:solidFill>
                  <a:sysClr val="windowText" lastClr="000000"/>
                </a:solidFill>
                <a:latin typeface="Arial"/>
                <a:cs typeface="Arial"/>
              </a:rPr>
              <a:t>Customers</a:t>
            </a:r>
            <a:endParaRPr lang="en-US" dirty="0"/>
          </a:p>
        </p:txBody>
      </p:sp>
      <p:pic>
        <p:nvPicPr>
          <p:cNvPr id="4" name="Picture 3"/>
          <p:cNvPicPr>
            <a:picLocks noChangeAspect="1"/>
          </p:cNvPicPr>
          <p:nvPr/>
        </p:nvPicPr>
        <p:blipFill>
          <a:blip r:embed="rId3"/>
          <a:stretch>
            <a:fillRect/>
          </a:stretch>
        </p:blipFill>
        <p:spPr>
          <a:xfrm>
            <a:off x="4193591" y="4128175"/>
            <a:ext cx="971550" cy="585788"/>
          </a:xfrm>
          <a:prstGeom prst="rect">
            <a:avLst/>
          </a:prstGeom>
        </p:spPr>
      </p:pic>
      <p:pic>
        <p:nvPicPr>
          <p:cNvPr id="5" name="Picture 4"/>
          <p:cNvPicPr>
            <a:picLocks noChangeAspect="1"/>
          </p:cNvPicPr>
          <p:nvPr/>
        </p:nvPicPr>
        <p:blipFill>
          <a:blip r:embed="rId4"/>
          <a:stretch>
            <a:fillRect/>
          </a:stretch>
        </p:blipFill>
        <p:spPr>
          <a:xfrm>
            <a:off x="3405337" y="963508"/>
            <a:ext cx="2094408" cy="436335"/>
          </a:xfrm>
          <a:prstGeom prst="rect">
            <a:avLst/>
          </a:prstGeom>
        </p:spPr>
      </p:pic>
      <p:pic>
        <p:nvPicPr>
          <p:cNvPr id="6" name="Picture 5"/>
          <p:cNvPicPr>
            <a:picLocks noChangeAspect="1"/>
          </p:cNvPicPr>
          <p:nvPr/>
        </p:nvPicPr>
        <p:blipFill>
          <a:blip r:embed="rId5"/>
          <a:stretch>
            <a:fillRect/>
          </a:stretch>
        </p:blipFill>
        <p:spPr>
          <a:xfrm>
            <a:off x="1206900" y="2923838"/>
            <a:ext cx="1085850" cy="364331"/>
          </a:xfrm>
          <a:prstGeom prst="rect">
            <a:avLst/>
          </a:prstGeom>
        </p:spPr>
      </p:pic>
      <p:pic>
        <p:nvPicPr>
          <p:cNvPr id="7" name="Picture 6"/>
          <p:cNvPicPr>
            <a:picLocks noChangeAspect="1"/>
          </p:cNvPicPr>
          <p:nvPr/>
        </p:nvPicPr>
        <p:blipFill>
          <a:blip r:embed="rId6"/>
          <a:stretch>
            <a:fillRect/>
          </a:stretch>
        </p:blipFill>
        <p:spPr>
          <a:xfrm>
            <a:off x="4547725" y="2606549"/>
            <a:ext cx="742950" cy="342900"/>
          </a:xfrm>
          <a:prstGeom prst="rect">
            <a:avLst/>
          </a:prstGeom>
        </p:spPr>
      </p:pic>
      <p:pic>
        <p:nvPicPr>
          <p:cNvPr id="8" name="Picture 7"/>
          <p:cNvPicPr>
            <a:picLocks noChangeAspect="1"/>
          </p:cNvPicPr>
          <p:nvPr/>
        </p:nvPicPr>
        <p:blipFill>
          <a:blip r:embed="rId7"/>
          <a:stretch>
            <a:fillRect/>
          </a:stretch>
        </p:blipFill>
        <p:spPr>
          <a:xfrm>
            <a:off x="1262425" y="3686176"/>
            <a:ext cx="814388" cy="878681"/>
          </a:xfrm>
          <a:prstGeom prst="rect">
            <a:avLst/>
          </a:prstGeom>
        </p:spPr>
      </p:pic>
      <p:pic>
        <p:nvPicPr>
          <p:cNvPr id="9" name="Picture 8"/>
          <p:cNvPicPr>
            <a:picLocks noChangeAspect="1"/>
          </p:cNvPicPr>
          <p:nvPr/>
        </p:nvPicPr>
        <p:blipFill>
          <a:blip r:embed="rId8"/>
          <a:stretch>
            <a:fillRect/>
          </a:stretch>
        </p:blipFill>
        <p:spPr>
          <a:xfrm>
            <a:off x="5808698" y="883017"/>
            <a:ext cx="1366787" cy="540167"/>
          </a:xfrm>
          <a:prstGeom prst="rect">
            <a:avLst/>
          </a:prstGeom>
        </p:spPr>
      </p:pic>
      <p:pic>
        <p:nvPicPr>
          <p:cNvPr id="10" name="Picture 9"/>
          <p:cNvPicPr>
            <a:picLocks noChangeAspect="1"/>
          </p:cNvPicPr>
          <p:nvPr/>
        </p:nvPicPr>
        <p:blipFill>
          <a:blip r:embed="rId9"/>
          <a:stretch>
            <a:fillRect/>
          </a:stretch>
        </p:blipFill>
        <p:spPr>
          <a:xfrm>
            <a:off x="5222911" y="2312432"/>
            <a:ext cx="1171575" cy="364331"/>
          </a:xfrm>
          <a:prstGeom prst="rect">
            <a:avLst/>
          </a:prstGeom>
        </p:spPr>
      </p:pic>
      <p:pic>
        <p:nvPicPr>
          <p:cNvPr id="11" name="Picture 10"/>
          <p:cNvPicPr>
            <a:picLocks noChangeAspect="1"/>
          </p:cNvPicPr>
          <p:nvPr/>
        </p:nvPicPr>
        <p:blipFill>
          <a:blip r:embed="rId10"/>
          <a:stretch>
            <a:fillRect/>
          </a:stretch>
        </p:blipFill>
        <p:spPr>
          <a:xfrm>
            <a:off x="3781558" y="3515845"/>
            <a:ext cx="650081" cy="628650"/>
          </a:xfrm>
          <a:prstGeom prst="rect">
            <a:avLst/>
          </a:prstGeom>
        </p:spPr>
      </p:pic>
      <p:pic>
        <p:nvPicPr>
          <p:cNvPr id="12" name="Picture 11"/>
          <p:cNvPicPr>
            <a:picLocks noChangeAspect="1"/>
          </p:cNvPicPr>
          <p:nvPr/>
        </p:nvPicPr>
        <p:blipFill>
          <a:blip r:embed="rId11"/>
          <a:stretch>
            <a:fillRect/>
          </a:stretch>
        </p:blipFill>
        <p:spPr>
          <a:xfrm>
            <a:off x="5290675" y="3788676"/>
            <a:ext cx="1164431" cy="521494"/>
          </a:xfrm>
          <a:prstGeom prst="rect">
            <a:avLst/>
          </a:prstGeom>
        </p:spPr>
      </p:pic>
      <p:pic>
        <p:nvPicPr>
          <p:cNvPr id="13" name="Picture 12"/>
          <p:cNvPicPr>
            <a:picLocks noChangeAspect="1"/>
          </p:cNvPicPr>
          <p:nvPr/>
        </p:nvPicPr>
        <p:blipFill>
          <a:blip r:embed="rId12"/>
          <a:stretch>
            <a:fillRect/>
          </a:stretch>
        </p:blipFill>
        <p:spPr>
          <a:xfrm>
            <a:off x="6624903" y="3545649"/>
            <a:ext cx="1150144" cy="542925"/>
          </a:xfrm>
          <a:prstGeom prst="rect">
            <a:avLst/>
          </a:prstGeom>
        </p:spPr>
      </p:pic>
      <p:pic>
        <p:nvPicPr>
          <p:cNvPr id="14" name="Picture 13"/>
          <p:cNvPicPr>
            <a:picLocks noChangeAspect="1"/>
          </p:cNvPicPr>
          <p:nvPr/>
        </p:nvPicPr>
        <p:blipFill>
          <a:blip r:embed="rId13"/>
          <a:stretch>
            <a:fillRect/>
          </a:stretch>
        </p:blipFill>
        <p:spPr>
          <a:xfrm>
            <a:off x="6668500" y="1387577"/>
            <a:ext cx="1157288" cy="400050"/>
          </a:xfrm>
          <a:prstGeom prst="rect">
            <a:avLst/>
          </a:prstGeom>
        </p:spPr>
      </p:pic>
      <p:pic>
        <p:nvPicPr>
          <p:cNvPr id="15" name="Picture 14"/>
          <p:cNvPicPr>
            <a:picLocks noChangeAspect="1"/>
          </p:cNvPicPr>
          <p:nvPr/>
        </p:nvPicPr>
        <p:blipFill>
          <a:blip r:embed="rId14"/>
          <a:stretch>
            <a:fillRect/>
          </a:stretch>
        </p:blipFill>
        <p:spPr>
          <a:xfrm>
            <a:off x="2526456" y="3691584"/>
            <a:ext cx="971550" cy="435769"/>
          </a:xfrm>
          <a:prstGeom prst="rect">
            <a:avLst/>
          </a:prstGeom>
        </p:spPr>
      </p:pic>
      <p:pic>
        <p:nvPicPr>
          <p:cNvPr id="16" name="Picture 15"/>
          <p:cNvPicPr>
            <a:picLocks noChangeAspect="1"/>
          </p:cNvPicPr>
          <p:nvPr/>
        </p:nvPicPr>
        <p:blipFill>
          <a:blip r:embed="rId15"/>
          <a:stretch>
            <a:fillRect/>
          </a:stretch>
        </p:blipFill>
        <p:spPr>
          <a:xfrm>
            <a:off x="5550596" y="3219685"/>
            <a:ext cx="1171575" cy="307181"/>
          </a:xfrm>
          <a:prstGeom prst="rect">
            <a:avLst/>
          </a:prstGeom>
        </p:spPr>
      </p:pic>
      <p:pic>
        <p:nvPicPr>
          <p:cNvPr id="17" name="Picture 16"/>
          <p:cNvPicPr>
            <a:picLocks noChangeAspect="1"/>
          </p:cNvPicPr>
          <p:nvPr/>
        </p:nvPicPr>
        <p:blipFill>
          <a:blip r:embed="rId16"/>
          <a:stretch>
            <a:fillRect/>
          </a:stretch>
        </p:blipFill>
        <p:spPr>
          <a:xfrm>
            <a:off x="1152709" y="870263"/>
            <a:ext cx="1214438" cy="592931"/>
          </a:xfrm>
          <a:prstGeom prst="rect">
            <a:avLst/>
          </a:prstGeom>
        </p:spPr>
      </p:pic>
      <p:pic>
        <p:nvPicPr>
          <p:cNvPr id="18" name="Picture 17"/>
          <p:cNvPicPr>
            <a:picLocks noChangeAspect="1"/>
          </p:cNvPicPr>
          <p:nvPr/>
        </p:nvPicPr>
        <p:blipFill>
          <a:blip r:embed="rId17"/>
          <a:stretch>
            <a:fillRect/>
          </a:stretch>
        </p:blipFill>
        <p:spPr>
          <a:xfrm>
            <a:off x="2492265" y="907562"/>
            <a:ext cx="787955" cy="812325"/>
          </a:xfrm>
          <a:prstGeom prst="rect">
            <a:avLst/>
          </a:prstGeom>
        </p:spPr>
      </p:pic>
      <p:pic>
        <p:nvPicPr>
          <p:cNvPr id="19" name="Picture 18"/>
          <p:cNvPicPr>
            <a:picLocks noChangeAspect="1"/>
          </p:cNvPicPr>
          <p:nvPr/>
        </p:nvPicPr>
        <p:blipFill>
          <a:blip r:embed="rId18"/>
          <a:stretch>
            <a:fillRect/>
          </a:stretch>
        </p:blipFill>
        <p:spPr>
          <a:xfrm>
            <a:off x="5480638" y="4414837"/>
            <a:ext cx="1028700" cy="728663"/>
          </a:xfrm>
          <a:prstGeom prst="rect">
            <a:avLst/>
          </a:prstGeom>
        </p:spPr>
      </p:pic>
      <p:pic>
        <p:nvPicPr>
          <p:cNvPr id="20" name="Picture 19"/>
          <p:cNvPicPr>
            <a:picLocks noChangeAspect="1"/>
          </p:cNvPicPr>
          <p:nvPr/>
        </p:nvPicPr>
        <p:blipFill>
          <a:blip r:embed="rId19"/>
          <a:stretch>
            <a:fillRect/>
          </a:stretch>
        </p:blipFill>
        <p:spPr>
          <a:xfrm>
            <a:off x="3040750" y="1919681"/>
            <a:ext cx="1085850" cy="450056"/>
          </a:xfrm>
          <a:prstGeom prst="rect">
            <a:avLst/>
          </a:prstGeom>
        </p:spPr>
      </p:pic>
      <p:pic>
        <p:nvPicPr>
          <p:cNvPr id="21" name="Picture 20"/>
          <p:cNvPicPr>
            <a:picLocks noChangeAspect="1"/>
          </p:cNvPicPr>
          <p:nvPr/>
        </p:nvPicPr>
        <p:blipFill>
          <a:blip r:embed="rId20"/>
          <a:stretch>
            <a:fillRect/>
          </a:stretch>
        </p:blipFill>
        <p:spPr>
          <a:xfrm>
            <a:off x="6713785" y="4421069"/>
            <a:ext cx="985838" cy="442913"/>
          </a:xfrm>
          <a:prstGeom prst="rect">
            <a:avLst/>
          </a:prstGeom>
        </p:spPr>
      </p:pic>
      <p:pic>
        <p:nvPicPr>
          <p:cNvPr id="22" name="Picture 21"/>
          <p:cNvPicPr>
            <a:picLocks noChangeAspect="1"/>
          </p:cNvPicPr>
          <p:nvPr/>
        </p:nvPicPr>
        <p:blipFill>
          <a:blip r:embed="rId21"/>
          <a:stretch>
            <a:fillRect/>
          </a:stretch>
        </p:blipFill>
        <p:spPr>
          <a:xfrm>
            <a:off x="2778678" y="2490620"/>
            <a:ext cx="1221581" cy="450056"/>
          </a:xfrm>
          <a:prstGeom prst="rect">
            <a:avLst/>
          </a:prstGeom>
        </p:spPr>
      </p:pic>
      <p:pic>
        <p:nvPicPr>
          <p:cNvPr id="23" name="Picture 22"/>
          <p:cNvPicPr>
            <a:picLocks noChangeAspect="1"/>
          </p:cNvPicPr>
          <p:nvPr/>
        </p:nvPicPr>
        <p:blipFill>
          <a:blip r:embed="rId22"/>
          <a:stretch>
            <a:fillRect/>
          </a:stretch>
        </p:blipFill>
        <p:spPr>
          <a:xfrm>
            <a:off x="6509338" y="1955060"/>
            <a:ext cx="1200150" cy="442913"/>
          </a:xfrm>
          <a:prstGeom prst="rect">
            <a:avLst/>
          </a:prstGeom>
        </p:spPr>
      </p:pic>
      <p:pic>
        <p:nvPicPr>
          <p:cNvPr id="24" name="Picture 23"/>
          <p:cNvPicPr>
            <a:picLocks noChangeAspect="1"/>
          </p:cNvPicPr>
          <p:nvPr/>
        </p:nvPicPr>
        <p:blipFill>
          <a:blip r:embed="rId23"/>
          <a:stretch>
            <a:fillRect/>
          </a:stretch>
        </p:blipFill>
        <p:spPr>
          <a:xfrm>
            <a:off x="6668500" y="2777385"/>
            <a:ext cx="1085850" cy="435769"/>
          </a:xfrm>
          <a:prstGeom prst="rect">
            <a:avLst/>
          </a:prstGeom>
        </p:spPr>
      </p:pic>
      <p:pic>
        <p:nvPicPr>
          <p:cNvPr id="25" name="Picture 24"/>
          <p:cNvPicPr>
            <a:picLocks noChangeAspect="1"/>
          </p:cNvPicPr>
          <p:nvPr/>
        </p:nvPicPr>
        <p:blipFill>
          <a:blip r:embed="rId24"/>
          <a:stretch>
            <a:fillRect/>
          </a:stretch>
        </p:blipFill>
        <p:spPr>
          <a:xfrm>
            <a:off x="2549414" y="4125516"/>
            <a:ext cx="1171575" cy="578644"/>
          </a:xfrm>
          <a:prstGeom prst="rect">
            <a:avLst/>
          </a:prstGeom>
        </p:spPr>
      </p:pic>
      <p:pic>
        <p:nvPicPr>
          <p:cNvPr id="26" name="Picture 25"/>
          <p:cNvPicPr>
            <a:picLocks noChangeAspect="1"/>
          </p:cNvPicPr>
          <p:nvPr/>
        </p:nvPicPr>
        <p:blipFill>
          <a:blip r:embed="rId25"/>
          <a:stretch>
            <a:fillRect/>
          </a:stretch>
        </p:blipFill>
        <p:spPr>
          <a:xfrm>
            <a:off x="3607453" y="3055691"/>
            <a:ext cx="1100138" cy="378619"/>
          </a:xfrm>
          <a:prstGeom prst="rect">
            <a:avLst/>
          </a:prstGeom>
        </p:spPr>
      </p:pic>
      <p:pic>
        <p:nvPicPr>
          <p:cNvPr id="27" name="Picture 26"/>
          <p:cNvPicPr>
            <a:picLocks noChangeAspect="1"/>
          </p:cNvPicPr>
          <p:nvPr/>
        </p:nvPicPr>
        <p:blipFill>
          <a:blip r:embed="rId26"/>
          <a:stretch>
            <a:fillRect/>
          </a:stretch>
        </p:blipFill>
        <p:spPr>
          <a:xfrm>
            <a:off x="1360898" y="1974766"/>
            <a:ext cx="1121569" cy="642938"/>
          </a:xfrm>
          <a:prstGeom prst="rect">
            <a:avLst/>
          </a:prstGeom>
        </p:spPr>
      </p:pic>
      <p:sp>
        <p:nvSpPr>
          <p:cNvPr id="28" name="TextBox 27"/>
          <p:cNvSpPr txBox="1"/>
          <p:nvPr/>
        </p:nvSpPr>
        <p:spPr>
          <a:xfrm>
            <a:off x="1196184" y="4779169"/>
            <a:ext cx="3182847" cy="323165"/>
          </a:xfrm>
          <a:prstGeom prst="rect">
            <a:avLst/>
          </a:prstGeom>
          <a:solidFill>
            <a:srgbClr val="FFC000"/>
          </a:solidFill>
        </p:spPr>
        <p:txBody>
          <a:bodyPr wrap="square" rtlCol="0">
            <a:spAutoFit/>
          </a:bodyPr>
          <a:lstStyle/>
          <a:p>
            <a:pPr defTabSz="342900">
              <a:defRPr/>
            </a:pPr>
            <a:r>
              <a:rPr lang="en-US" sz="1500" b="1" kern="0" dirty="0">
                <a:solidFill>
                  <a:prstClr val="black"/>
                </a:solidFill>
              </a:rPr>
              <a:t>https://www.docker.com/customers</a:t>
            </a:r>
          </a:p>
        </p:txBody>
      </p:sp>
      <p:pic>
        <p:nvPicPr>
          <p:cNvPr id="29" name="Picture 28"/>
          <p:cNvPicPr>
            <a:picLocks noChangeAspect="1"/>
          </p:cNvPicPr>
          <p:nvPr/>
        </p:nvPicPr>
        <p:blipFill>
          <a:blip r:embed="rId27"/>
          <a:stretch>
            <a:fillRect/>
          </a:stretch>
        </p:blipFill>
        <p:spPr>
          <a:xfrm>
            <a:off x="4517211" y="1621593"/>
            <a:ext cx="1522403" cy="495457"/>
          </a:xfrm>
          <a:prstGeom prst="rect">
            <a:avLst/>
          </a:prstGeom>
        </p:spPr>
      </p:pic>
      <p:pic>
        <p:nvPicPr>
          <p:cNvPr id="30" name="Picture 29"/>
          <p:cNvPicPr>
            <a:picLocks noChangeAspect="1"/>
          </p:cNvPicPr>
          <p:nvPr/>
        </p:nvPicPr>
        <p:blipFill>
          <a:blip r:embed="rId28"/>
          <a:stretch>
            <a:fillRect/>
          </a:stretch>
        </p:blipFill>
        <p:spPr>
          <a:xfrm>
            <a:off x="2311016" y="3178692"/>
            <a:ext cx="1171575" cy="457200"/>
          </a:xfrm>
          <a:prstGeom prst="rect">
            <a:avLst/>
          </a:prstGeom>
        </p:spPr>
      </p:pic>
      <p:pic>
        <p:nvPicPr>
          <p:cNvPr id="31" name="Picture 30"/>
          <p:cNvPicPr>
            <a:picLocks noChangeAspect="1"/>
          </p:cNvPicPr>
          <p:nvPr/>
        </p:nvPicPr>
        <p:blipFill>
          <a:blip r:embed="rId29"/>
          <a:stretch>
            <a:fillRect/>
          </a:stretch>
        </p:blipFill>
        <p:spPr>
          <a:xfrm>
            <a:off x="4413845" y="3426094"/>
            <a:ext cx="1114425" cy="378619"/>
          </a:xfrm>
          <a:prstGeom prst="rect">
            <a:avLst/>
          </a:prstGeom>
        </p:spPr>
      </p:pic>
      <p:sp>
        <p:nvSpPr>
          <p:cNvPr id="3" name="Slide Number Placeholder 2"/>
          <p:cNvSpPr>
            <a:spLocks noGrp="1"/>
          </p:cNvSpPr>
          <p:nvPr>
            <p:ph type="sldNum" sz="quarter" idx="12"/>
          </p:nvPr>
        </p:nvSpPr>
        <p:spPr/>
        <p:txBody>
          <a:bodyPr/>
          <a:lstStyle/>
          <a:p>
            <a:fld id="{1DEFBDA0-AD74-41D1-B067-250B5C005FA0}" type="slidenum">
              <a:rPr lang="en-IN" smtClean="0"/>
              <a:t>31</a:t>
            </a:fld>
            <a:endParaRPr lang="en-IN"/>
          </a:p>
        </p:txBody>
      </p:sp>
    </p:spTree>
    <p:extLst>
      <p:ext uri="{BB962C8B-B14F-4D97-AF65-F5344CB8AC3E}">
        <p14:creationId xmlns:p14="http://schemas.microsoft.com/office/powerpoint/2010/main" val="1383313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spc="-90" dirty="0">
                <a:solidFill>
                  <a:schemeClr val="tx2">
                    <a:lumMod val="50000"/>
                  </a:schemeClr>
                </a:solidFill>
                <a:latin typeface="Arial"/>
                <a:cs typeface="Arial"/>
              </a:rPr>
              <a:t>E</a:t>
            </a:r>
            <a:r>
              <a:rPr lang="en-US" sz="2800" b="1" spc="56" dirty="0">
                <a:solidFill>
                  <a:schemeClr val="tx2">
                    <a:lumMod val="50000"/>
                  </a:schemeClr>
                </a:solidFill>
                <a:latin typeface="Arial"/>
                <a:cs typeface="Arial"/>
              </a:rPr>
              <a:t>n</a:t>
            </a:r>
            <a:r>
              <a:rPr lang="en-US" sz="2800" b="1" spc="-11" dirty="0">
                <a:solidFill>
                  <a:schemeClr val="tx2">
                    <a:lumMod val="50000"/>
                  </a:schemeClr>
                </a:solidFill>
                <a:latin typeface="Arial"/>
                <a:cs typeface="Arial"/>
              </a:rPr>
              <a:t>t</a:t>
            </a:r>
            <a:r>
              <a:rPr lang="en-US" sz="2800" b="1" spc="-90" dirty="0">
                <a:solidFill>
                  <a:schemeClr val="tx2">
                    <a:lumMod val="50000"/>
                  </a:schemeClr>
                </a:solidFill>
                <a:latin typeface="Arial"/>
                <a:cs typeface="Arial"/>
              </a:rPr>
              <a:t>e</a:t>
            </a:r>
            <a:r>
              <a:rPr lang="en-US" sz="2800" b="1" spc="86" dirty="0">
                <a:solidFill>
                  <a:schemeClr val="tx2">
                    <a:lumMod val="50000"/>
                  </a:schemeClr>
                </a:solidFill>
                <a:latin typeface="Arial"/>
                <a:cs typeface="Arial"/>
              </a:rPr>
              <a:t>r</a:t>
            </a:r>
            <a:r>
              <a:rPr lang="en-US" sz="2800" b="1" spc="-8" dirty="0">
                <a:solidFill>
                  <a:schemeClr val="tx2">
                    <a:lumMod val="50000"/>
                  </a:schemeClr>
                </a:solidFill>
                <a:latin typeface="Arial"/>
                <a:cs typeface="Arial"/>
              </a:rPr>
              <a:t>pr</a:t>
            </a:r>
            <a:r>
              <a:rPr lang="en-US" sz="2800" b="1" spc="-19" dirty="0">
                <a:solidFill>
                  <a:schemeClr val="tx2">
                    <a:lumMod val="50000"/>
                  </a:schemeClr>
                </a:solidFill>
                <a:latin typeface="Arial"/>
                <a:cs typeface="Arial"/>
              </a:rPr>
              <a:t>i</a:t>
            </a:r>
            <a:r>
              <a:rPr lang="en-US" sz="2800" b="1" spc="-23" dirty="0">
                <a:solidFill>
                  <a:schemeClr val="tx2">
                    <a:lumMod val="50000"/>
                  </a:schemeClr>
                </a:solidFill>
                <a:latin typeface="Arial"/>
                <a:cs typeface="Arial"/>
              </a:rPr>
              <a:t>s</a:t>
            </a:r>
            <a:r>
              <a:rPr lang="en-US" sz="2800" b="1" dirty="0">
                <a:solidFill>
                  <a:schemeClr val="tx2">
                    <a:lumMod val="50000"/>
                  </a:schemeClr>
                </a:solidFill>
                <a:latin typeface="Arial"/>
                <a:cs typeface="Arial"/>
              </a:rPr>
              <a:t>e</a:t>
            </a:r>
            <a:r>
              <a:rPr lang="en-US" sz="2800" b="1" spc="-105" dirty="0">
                <a:solidFill>
                  <a:schemeClr val="tx2">
                    <a:lumMod val="50000"/>
                  </a:schemeClr>
                </a:solidFill>
                <a:latin typeface="Arial"/>
                <a:cs typeface="Arial"/>
              </a:rPr>
              <a:t> </a:t>
            </a:r>
            <a:r>
              <a:rPr lang="en-US" sz="2800" b="1" spc="-11" dirty="0">
                <a:solidFill>
                  <a:schemeClr val="tx2">
                    <a:lumMod val="50000"/>
                  </a:schemeClr>
                </a:solidFill>
                <a:latin typeface="Arial"/>
                <a:cs typeface="Arial"/>
              </a:rPr>
              <a:t>A</a:t>
            </a:r>
            <a:r>
              <a:rPr lang="en-US" sz="2800" b="1" spc="-8" dirty="0">
                <a:solidFill>
                  <a:schemeClr val="tx2">
                    <a:lumMod val="50000"/>
                  </a:schemeClr>
                </a:solidFill>
                <a:latin typeface="Arial"/>
                <a:cs typeface="Arial"/>
              </a:rPr>
              <a:t>pp</a:t>
            </a:r>
            <a:r>
              <a:rPr lang="en-US" sz="2800" b="1" spc="-19" dirty="0">
                <a:solidFill>
                  <a:schemeClr val="tx2">
                    <a:lumMod val="50000"/>
                  </a:schemeClr>
                </a:solidFill>
                <a:latin typeface="Arial"/>
                <a:cs typeface="Arial"/>
              </a:rPr>
              <a:t>li</a:t>
            </a:r>
            <a:r>
              <a:rPr lang="en-US" sz="2800" b="1" spc="-23" dirty="0">
                <a:solidFill>
                  <a:schemeClr val="tx2">
                    <a:lumMod val="50000"/>
                  </a:schemeClr>
                </a:solidFill>
                <a:latin typeface="Arial"/>
                <a:cs typeface="Arial"/>
              </a:rPr>
              <a:t>c</a:t>
            </a:r>
            <a:r>
              <a:rPr lang="en-US" sz="2800" b="1" spc="-109" dirty="0">
                <a:solidFill>
                  <a:schemeClr val="tx2">
                    <a:lumMod val="50000"/>
                  </a:schemeClr>
                </a:solidFill>
                <a:latin typeface="Arial"/>
                <a:cs typeface="Arial"/>
              </a:rPr>
              <a:t>a</a:t>
            </a:r>
            <a:r>
              <a:rPr lang="en-US" sz="2800" b="1" spc="75" dirty="0">
                <a:solidFill>
                  <a:schemeClr val="tx2">
                    <a:lumMod val="50000"/>
                  </a:schemeClr>
                </a:solidFill>
                <a:latin typeface="Arial"/>
                <a:cs typeface="Arial"/>
              </a:rPr>
              <a:t>t</a:t>
            </a:r>
            <a:r>
              <a:rPr lang="en-US" sz="2800" b="1" spc="-19" dirty="0">
                <a:solidFill>
                  <a:schemeClr val="tx2">
                    <a:lumMod val="50000"/>
                  </a:schemeClr>
                </a:solidFill>
                <a:latin typeface="Arial"/>
                <a:cs typeface="Arial"/>
              </a:rPr>
              <a:t>i</a:t>
            </a:r>
            <a:r>
              <a:rPr lang="en-US" sz="2800" b="1" spc="-8" dirty="0">
                <a:solidFill>
                  <a:schemeClr val="tx2">
                    <a:lumMod val="50000"/>
                  </a:schemeClr>
                </a:solidFill>
                <a:latin typeface="Arial"/>
                <a:cs typeface="Arial"/>
              </a:rPr>
              <a:t>on</a:t>
            </a:r>
            <a:r>
              <a:rPr lang="en-US" sz="2800" b="1" spc="-169" dirty="0">
                <a:solidFill>
                  <a:schemeClr val="tx2">
                    <a:lumMod val="50000"/>
                  </a:schemeClr>
                </a:solidFill>
                <a:latin typeface="Arial"/>
                <a:cs typeface="Arial"/>
              </a:rPr>
              <a:t>s</a:t>
            </a:r>
            <a:r>
              <a:rPr lang="en-US" sz="2800" b="1" spc="206" dirty="0">
                <a:solidFill>
                  <a:schemeClr val="tx2">
                    <a:lumMod val="50000"/>
                  </a:schemeClr>
                </a:solidFill>
                <a:latin typeface="Arial"/>
                <a:cs typeface="Arial"/>
              </a:rPr>
              <a:t> </a:t>
            </a:r>
            <a:r>
              <a:rPr lang="en-US" sz="2800" b="1" dirty="0">
                <a:solidFill>
                  <a:schemeClr val="tx2">
                    <a:lumMod val="50000"/>
                  </a:schemeClr>
                </a:solidFill>
                <a:latin typeface="Arial"/>
                <a:cs typeface="Arial"/>
              </a:rPr>
              <a:t>-</a:t>
            </a:r>
            <a:r>
              <a:rPr lang="en-US" sz="2800" b="1" spc="-4" dirty="0">
                <a:solidFill>
                  <a:schemeClr val="tx2">
                    <a:lumMod val="50000"/>
                  </a:schemeClr>
                </a:solidFill>
                <a:latin typeface="Arial"/>
                <a:cs typeface="Arial"/>
              </a:rPr>
              <a:t> </a:t>
            </a:r>
            <a:r>
              <a:rPr lang="en-US" sz="2800" b="1" spc="-90" dirty="0">
                <a:solidFill>
                  <a:schemeClr val="tx2">
                    <a:lumMod val="50000"/>
                  </a:schemeClr>
                </a:solidFill>
                <a:latin typeface="Arial"/>
                <a:cs typeface="Arial"/>
              </a:rPr>
              <a:t>E</a:t>
            </a:r>
            <a:r>
              <a:rPr lang="en-US" sz="2800" b="1" spc="75" dirty="0">
                <a:solidFill>
                  <a:schemeClr val="tx2">
                    <a:lumMod val="50000"/>
                  </a:schemeClr>
                </a:solidFill>
                <a:latin typeface="Arial"/>
                <a:cs typeface="Arial"/>
              </a:rPr>
              <a:t>v</a:t>
            </a:r>
            <a:r>
              <a:rPr lang="en-US" sz="2800" b="1" spc="-8" dirty="0">
                <a:solidFill>
                  <a:schemeClr val="tx2">
                    <a:lumMod val="50000"/>
                  </a:schemeClr>
                </a:solidFill>
                <a:latin typeface="Arial"/>
                <a:cs typeface="Arial"/>
              </a:rPr>
              <a:t>o</a:t>
            </a:r>
            <a:r>
              <a:rPr lang="en-US" sz="2800" b="1" spc="-19" dirty="0">
                <a:solidFill>
                  <a:schemeClr val="tx2">
                    <a:lumMod val="50000"/>
                  </a:schemeClr>
                </a:solidFill>
                <a:latin typeface="Arial"/>
                <a:cs typeface="Arial"/>
              </a:rPr>
              <a:t>lvi</a:t>
            </a:r>
            <a:r>
              <a:rPr lang="en-US" sz="2800" b="1" spc="-8" dirty="0">
                <a:solidFill>
                  <a:schemeClr val="tx2">
                    <a:lumMod val="50000"/>
                  </a:schemeClr>
                </a:solidFill>
                <a:latin typeface="Arial"/>
                <a:cs typeface="Arial"/>
              </a:rPr>
              <a:t>n</a:t>
            </a:r>
            <a:r>
              <a:rPr lang="en-US" sz="2800" b="1" spc="-150" dirty="0">
                <a:solidFill>
                  <a:schemeClr val="tx2">
                    <a:lumMod val="50000"/>
                  </a:schemeClr>
                </a:solidFill>
                <a:latin typeface="Arial"/>
                <a:cs typeface="Arial"/>
              </a:rPr>
              <a:t>g</a:t>
            </a:r>
            <a:r>
              <a:rPr lang="en-US" sz="2800" b="1" spc="153" dirty="0">
                <a:solidFill>
                  <a:schemeClr val="tx2">
                    <a:lumMod val="50000"/>
                  </a:schemeClr>
                </a:solidFill>
                <a:latin typeface="Arial"/>
                <a:cs typeface="Arial"/>
              </a:rPr>
              <a:t> </a:t>
            </a:r>
            <a:r>
              <a:rPr lang="en-US" sz="2800" b="1" spc="-83" dirty="0">
                <a:solidFill>
                  <a:schemeClr val="tx2">
                    <a:lumMod val="50000"/>
                  </a:schemeClr>
                </a:solidFill>
                <a:latin typeface="Arial"/>
                <a:cs typeface="Arial"/>
              </a:rPr>
              <a:t>T</a:t>
            </a:r>
            <a:r>
              <a:rPr lang="en-US" sz="2800" b="1" spc="56" dirty="0">
                <a:solidFill>
                  <a:schemeClr val="tx2">
                    <a:lumMod val="50000"/>
                  </a:schemeClr>
                </a:solidFill>
                <a:latin typeface="Arial"/>
                <a:cs typeface="Arial"/>
              </a:rPr>
              <a:t>h</a:t>
            </a:r>
            <a:r>
              <a:rPr lang="en-US" sz="2800" b="1" spc="-60" dirty="0">
                <a:solidFill>
                  <a:schemeClr val="tx2">
                    <a:lumMod val="50000"/>
                  </a:schemeClr>
                </a:solidFill>
                <a:latin typeface="Arial"/>
                <a:cs typeface="Arial"/>
              </a:rPr>
              <a:t>e</a:t>
            </a:r>
            <a:r>
              <a:rPr lang="en-US" sz="2800" b="1" spc="56" dirty="0">
                <a:solidFill>
                  <a:schemeClr val="tx2">
                    <a:lumMod val="50000"/>
                  </a:schemeClr>
                </a:solidFill>
                <a:latin typeface="Arial"/>
                <a:cs typeface="Arial"/>
              </a:rPr>
              <a:t>m</a:t>
            </a:r>
            <a:r>
              <a:rPr lang="en-US" sz="2800" b="1" spc="-75" dirty="0">
                <a:solidFill>
                  <a:schemeClr val="tx2">
                    <a:lumMod val="50000"/>
                  </a:schemeClr>
                </a:solidFill>
                <a:latin typeface="Arial"/>
                <a:cs typeface="Arial"/>
              </a:rPr>
              <a:t>es</a:t>
            </a:r>
            <a:endParaRPr lang="en-US" sz="28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32</a:t>
            </a:fld>
            <a:endParaRPr lang="en-US"/>
          </a:p>
        </p:txBody>
      </p:sp>
      <p:cxnSp>
        <p:nvCxnSpPr>
          <p:cNvPr id="6" name="Straight Arrow Connector 5"/>
          <p:cNvCxnSpPr/>
          <p:nvPr/>
        </p:nvCxnSpPr>
        <p:spPr>
          <a:xfrm flipV="1">
            <a:off x="7778805" y="1157387"/>
            <a:ext cx="0" cy="3746798"/>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4874" y="3911232"/>
            <a:ext cx="6985263" cy="80538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040065" y="3075025"/>
            <a:ext cx="6300072" cy="80538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25255" y="2238818"/>
            <a:ext cx="5614882" cy="805385"/>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53578" y="1402611"/>
            <a:ext cx="4886560" cy="8053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2170" y="4113869"/>
            <a:ext cx="2901395"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rPr>
              <a:t>Development Process</a:t>
            </a:r>
          </a:p>
        </p:txBody>
      </p:sp>
      <p:pic>
        <p:nvPicPr>
          <p:cNvPr id="14" name="Picture 13"/>
          <p:cNvPicPr>
            <a:picLocks noChangeAspect="1"/>
          </p:cNvPicPr>
          <p:nvPr/>
        </p:nvPicPr>
        <p:blipFill>
          <a:blip r:embed="rId3"/>
          <a:stretch>
            <a:fillRect/>
          </a:stretch>
        </p:blipFill>
        <p:spPr>
          <a:xfrm>
            <a:off x="2994039" y="3967213"/>
            <a:ext cx="524460" cy="728910"/>
          </a:xfrm>
          <a:prstGeom prst="rect">
            <a:avLst/>
          </a:prstGeom>
        </p:spPr>
      </p:pic>
      <p:pic>
        <p:nvPicPr>
          <p:cNvPr id="15" name="Picture 14"/>
          <p:cNvPicPr>
            <a:picLocks noChangeAspect="1"/>
          </p:cNvPicPr>
          <p:nvPr/>
        </p:nvPicPr>
        <p:blipFill>
          <a:blip r:embed="rId4"/>
          <a:stretch>
            <a:fillRect/>
          </a:stretch>
        </p:blipFill>
        <p:spPr>
          <a:xfrm>
            <a:off x="4532696" y="3967467"/>
            <a:ext cx="843584" cy="698451"/>
          </a:xfrm>
          <a:prstGeom prst="rect">
            <a:avLst/>
          </a:prstGeom>
        </p:spPr>
      </p:pic>
      <p:pic>
        <p:nvPicPr>
          <p:cNvPr id="16" name="Picture 15"/>
          <p:cNvPicPr>
            <a:picLocks noChangeAspect="1"/>
          </p:cNvPicPr>
          <p:nvPr/>
        </p:nvPicPr>
        <p:blipFill>
          <a:blip r:embed="rId5"/>
          <a:stretch>
            <a:fillRect/>
          </a:stretch>
        </p:blipFill>
        <p:spPr>
          <a:xfrm>
            <a:off x="6353987" y="3967213"/>
            <a:ext cx="917949" cy="703991"/>
          </a:xfrm>
          <a:prstGeom prst="rect">
            <a:avLst/>
          </a:prstGeom>
        </p:spPr>
      </p:pic>
      <p:cxnSp>
        <p:nvCxnSpPr>
          <p:cNvPr id="18" name="Straight Arrow Connector 17"/>
          <p:cNvCxnSpPr/>
          <p:nvPr/>
        </p:nvCxnSpPr>
        <p:spPr>
          <a:xfrm>
            <a:off x="3518499" y="4331668"/>
            <a:ext cx="10141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a:stretch>
            <a:fillRect/>
          </a:stretch>
        </p:blipFill>
        <p:spPr>
          <a:xfrm>
            <a:off x="6564735" y="3161595"/>
            <a:ext cx="707201" cy="707201"/>
          </a:xfrm>
          <a:prstGeom prst="rect">
            <a:avLst/>
          </a:prstGeom>
        </p:spPr>
      </p:pic>
      <p:pic>
        <p:nvPicPr>
          <p:cNvPr id="20" name="Picture 19"/>
          <p:cNvPicPr>
            <a:picLocks noChangeAspect="1"/>
          </p:cNvPicPr>
          <p:nvPr/>
        </p:nvPicPr>
        <p:blipFill>
          <a:blip r:embed="rId7"/>
          <a:stretch>
            <a:fillRect/>
          </a:stretch>
        </p:blipFill>
        <p:spPr>
          <a:xfrm>
            <a:off x="3813185" y="3168315"/>
            <a:ext cx="753831" cy="700620"/>
          </a:xfrm>
          <a:prstGeom prst="rect">
            <a:avLst/>
          </a:prstGeom>
        </p:spPr>
      </p:pic>
      <p:pic>
        <p:nvPicPr>
          <p:cNvPr id="21" name="Picture 20"/>
          <p:cNvPicPr>
            <a:picLocks noChangeAspect="1"/>
          </p:cNvPicPr>
          <p:nvPr/>
        </p:nvPicPr>
        <p:blipFill>
          <a:blip r:embed="rId8"/>
          <a:stretch>
            <a:fillRect/>
          </a:stretch>
        </p:blipFill>
        <p:spPr>
          <a:xfrm>
            <a:off x="5115024" y="3128973"/>
            <a:ext cx="838552" cy="697487"/>
          </a:xfrm>
          <a:prstGeom prst="rect">
            <a:avLst/>
          </a:prstGeom>
        </p:spPr>
      </p:pic>
      <p:sp>
        <p:nvSpPr>
          <p:cNvPr id="22" name="TextBox 21"/>
          <p:cNvSpPr txBox="1"/>
          <p:nvPr/>
        </p:nvSpPr>
        <p:spPr>
          <a:xfrm>
            <a:off x="946110" y="3304375"/>
            <a:ext cx="2901395"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Application Architecture</a:t>
            </a:r>
            <a:endParaRPr lang="en-US" sz="2000" b="1" dirty="0">
              <a:effectLst>
                <a:outerShdw blurRad="38100" dist="38100" dir="2700000" algn="tl">
                  <a:srgbClr val="000000">
                    <a:alpha val="43137"/>
                  </a:srgbClr>
                </a:outerShdw>
              </a:effectLst>
            </a:endParaRPr>
          </a:p>
        </p:txBody>
      </p:sp>
      <p:cxnSp>
        <p:nvCxnSpPr>
          <p:cNvPr id="23" name="Straight Arrow Connector 22"/>
          <p:cNvCxnSpPr/>
          <p:nvPr/>
        </p:nvCxnSpPr>
        <p:spPr>
          <a:xfrm>
            <a:off x="5407102" y="4308014"/>
            <a:ext cx="934090" cy="591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1"/>
          </p:cNvCxnSpPr>
          <p:nvPr/>
        </p:nvCxnSpPr>
        <p:spPr>
          <a:xfrm>
            <a:off x="4532696" y="3473596"/>
            <a:ext cx="582328" cy="412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952691" y="3441032"/>
            <a:ext cx="582328" cy="412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9"/>
          <a:stretch>
            <a:fillRect/>
          </a:stretch>
        </p:blipFill>
        <p:spPr>
          <a:xfrm>
            <a:off x="6576954" y="2302197"/>
            <a:ext cx="704944" cy="711411"/>
          </a:xfrm>
          <a:prstGeom prst="rect">
            <a:avLst/>
          </a:prstGeom>
        </p:spPr>
      </p:pic>
      <p:pic>
        <p:nvPicPr>
          <p:cNvPr id="30" name="Picture 29"/>
          <p:cNvPicPr>
            <a:picLocks noChangeAspect="1"/>
          </p:cNvPicPr>
          <p:nvPr/>
        </p:nvPicPr>
        <p:blipFill>
          <a:blip r:embed="rId10"/>
          <a:stretch>
            <a:fillRect/>
          </a:stretch>
        </p:blipFill>
        <p:spPr>
          <a:xfrm>
            <a:off x="4523233" y="2287583"/>
            <a:ext cx="942720" cy="714483"/>
          </a:xfrm>
          <a:prstGeom prst="rect">
            <a:avLst/>
          </a:prstGeom>
        </p:spPr>
      </p:pic>
      <p:pic>
        <p:nvPicPr>
          <p:cNvPr id="31" name="Picture 30"/>
          <p:cNvPicPr>
            <a:picLocks noChangeAspect="1"/>
          </p:cNvPicPr>
          <p:nvPr/>
        </p:nvPicPr>
        <p:blipFill>
          <a:blip r:embed="rId11"/>
          <a:stretch>
            <a:fillRect/>
          </a:stretch>
        </p:blipFill>
        <p:spPr>
          <a:xfrm>
            <a:off x="5643697" y="2272927"/>
            <a:ext cx="793879" cy="709821"/>
          </a:xfrm>
          <a:prstGeom prst="rect">
            <a:avLst/>
          </a:prstGeom>
        </p:spPr>
      </p:pic>
      <p:pic>
        <p:nvPicPr>
          <p:cNvPr id="32" name="Picture 31"/>
          <p:cNvPicPr>
            <a:picLocks noChangeAspect="1"/>
          </p:cNvPicPr>
          <p:nvPr/>
        </p:nvPicPr>
        <p:blipFill>
          <a:blip r:embed="rId12"/>
          <a:stretch>
            <a:fillRect/>
          </a:stretch>
        </p:blipFill>
        <p:spPr>
          <a:xfrm>
            <a:off x="6456608" y="1506568"/>
            <a:ext cx="825290" cy="639600"/>
          </a:xfrm>
          <a:prstGeom prst="rect">
            <a:avLst/>
          </a:prstGeom>
        </p:spPr>
      </p:pic>
      <p:pic>
        <p:nvPicPr>
          <p:cNvPr id="33" name="Picture 32"/>
          <p:cNvPicPr>
            <a:picLocks noChangeAspect="1"/>
          </p:cNvPicPr>
          <p:nvPr/>
        </p:nvPicPr>
        <p:blipFill>
          <a:blip r:embed="rId13"/>
          <a:stretch>
            <a:fillRect/>
          </a:stretch>
        </p:blipFill>
        <p:spPr>
          <a:xfrm>
            <a:off x="4508067" y="1465616"/>
            <a:ext cx="535864" cy="651281"/>
          </a:xfrm>
          <a:prstGeom prst="rect">
            <a:avLst/>
          </a:prstGeom>
        </p:spPr>
      </p:pic>
      <p:pic>
        <p:nvPicPr>
          <p:cNvPr id="34" name="Picture 33"/>
          <p:cNvPicPr>
            <a:picLocks noChangeAspect="1"/>
          </p:cNvPicPr>
          <p:nvPr/>
        </p:nvPicPr>
        <p:blipFill>
          <a:blip r:embed="rId14"/>
          <a:stretch>
            <a:fillRect/>
          </a:stretch>
        </p:blipFill>
        <p:spPr>
          <a:xfrm>
            <a:off x="5447141" y="1477920"/>
            <a:ext cx="513362" cy="651281"/>
          </a:xfrm>
          <a:prstGeom prst="rect">
            <a:avLst/>
          </a:prstGeom>
        </p:spPr>
      </p:pic>
      <p:sp>
        <p:nvSpPr>
          <p:cNvPr id="35" name="TextBox 34"/>
          <p:cNvSpPr txBox="1"/>
          <p:nvPr/>
        </p:nvSpPr>
        <p:spPr>
          <a:xfrm>
            <a:off x="1631301" y="2410633"/>
            <a:ext cx="2901395"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Deployment &amp; Packaging</a:t>
            </a:r>
            <a:endParaRPr lang="en-US" sz="2000" b="1" dirty="0">
              <a:effectLst>
                <a:outerShdw blurRad="38100" dist="38100" dir="2700000" algn="tl">
                  <a:srgbClr val="000000">
                    <a:alpha val="43137"/>
                  </a:srgbClr>
                </a:outerShdw>
              </a:effectLst>
            </a:endParaRPr>
          </a:p>
        </p:txBody>
      </p:sp>
      <p:sp>
        <p:nvSpPr>
          <p:cNvPr id="36" name="TextBox 35"/>
          <p:cNvSpPr txBox="1"/>
          <p:nvPr/>
        </p:nvSpPr>
        <p:spPr>
          <a:xfrm>
            <a:off x="2038952" y="1592174"/>
            <a:ext cx="2901395" cy="400110"/>
          </a:xfrm>
          <a:prstGeom prst="rect">
            <a:avLst/>
          </a:prstGeom>
          <a:noFill/>
        </p:spPr>
        <p:txBody>
          <a:bodyPr wrap="square" rtlCol="0">
            <a:spAutoFit/>
          </a:bodyPr>
          <a:lstStyle/>
          <a:p>
            <a:pPr algn="ctr"/>
            <a:r>
              <a:rPr lang="en-US" sz="2000" b="1" dirty="0" smtClean="0">
                <a:effectLst>
                  <a:outerShdw blurRad="38100" dist="38100" dir="2700000" algn="tl">
                    <a:srgbClr val="000000">
                      <a:alpha val="43137"/>
                    </a:srgbClr>
                  </a:outerShdw>
                </a:effectLst>
              </a:rPr>
              <a:t>App Infrastructure</a:t>
            </a:r>
            <a:endParaRPr lang="en-US" sz="2000" b="1" dirty="0">
              <a:effectLst>
                <a:outerShdw blurRad="38100" dist="38100" dir="2700000" algn="tl">
                  <a:srgbClr val="000000">
                    <a:alpha val="43137"/>
                  </a:srgbClr>
                </a:outerShdw>
              </a:effectLst>
            </a:endParaRPr>
          </a:p>
        </p:txBody>
      </p:sp>
      <p:cxnSp>
        <p:nvCxnSpPr>
          <p:cNvPr id="37" name="Straight Arrow Connector 36"/>
          <p:cNvCxnSpPr/>
          <p:nvPr/>
        </p:nvCxnSpPr>
        <p:spPr>
          <a:xfrm>
            <a:off x="5373259" y="2696296"/>
            <a:ext cx="28946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61551" y="2660586"/>
            <a:ext cx="28946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083792" y="1826368"/>
            <a:ext cx="28946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072084" y="1790658"/>
            <a:ext cx="28946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264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6456" y="2113635"/>
            <a:ext cx="3206805" cy="891995"/>
          </a:xfrm>
        </p:spPr>
        <p:txBody>
          <a:bodyPr>
            <a:normAutofit/>
          </a:bodyPr>
          <a:lstStyle/>
          <a:p>
            <a:r>
              <a:rPr lang="en-US" sz="4800" b="1" dirty="0" smtClean="0">
                <a:solidFill>
                  <a:schemeClr val="tx1"/>
                </a:solidFill>
                <a:latin typeface="+mn-lt"/>
              </a:rPr>
              <a:t>Docker Lab</a:t>
            </a:r>
            <a:endParaRPr lang="en-US" sz="4800" b="1" dirty="0">
              <a:solidFill>
                <a:schemeClr val="tx1"/>
              </a:solidFill>
              <a:latin typeface="+mn-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33</a:t>
            </a:fld>
            <a:endParaRPr lang="en-US"/>
          </a:p>
        </p:txBody>
      </p:sp>
    </p:spTree>
    <p:extLst>
      <p:ext uri="{BB962C8B-B14F-4D97-AF65-F5344CB8AC3E}">
        <p14:creationId xmlns:p14="http://schemas.microsoft.com/office/powerpoint/2010/main" val="39431869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281175"/>
            <a:ext cx="5955496" cy="763525"/>
          </a:xfrm>
        </p:spPr>
        <p:txBody>
          <a:bodyPr>
            <a:normAutofit/>
          </a:bodyPr>
          <a:lstStyle/>
          <a:p>
            <a:r>
              <a:rPr lang="en-US" b="1" dirty="0" smtClean="0"/>
              <a:t>Agenda –Docker Lab</a:t>
            </a:r>
            <a:endParaRPr lang="en-US" b="1" dirty="0"/>
          </a:p>
        </p:txBody>
      </p:sp>
      <p:sp>
        <p:nvSpPr>
          <p:cNvPr id="5" name="Content Placeholder 4"/>
          <p:cNvSpPr>
            <a:spLocks noGrp="1"/>
          </p:cNvSpPr>
          <p:nvPr>
            <p:ph idx="1"/>
          </p:nvPr>
        </p:nvSpPr>
        <p:spPr>
          <a:xfrm>
            <a:off x="2739540" y="1391970"/>
            <a:ext cx="6404459" cy="3512215"/>
          </a:xfrm>
        </p:spPr>
        <p:txBody>
          <a:bodyPr>
            <a:noAutofit/>
          </a:bodyPr>
          <a:lstStyle/>
          <a:p>
            <a:pPr>
              <a:lnSpc>
                <a:spcPct val="150000"/>
              </a:lnSpc>
              <a:buFont typeface="Wingdings" panose="05000000000000000000" pitchFamily="2" charset="2"/>
              <a:buChar char="q"/>
            </a:pPr>
            <a:r>
              <a:rPr lang="en-US" sz="2400" b="1" dirty="0" smtClean="0"/>
              <a:t>Basic Docker Commands</a:t>
            </a:r>
          </a:p>
          <a:p>
            <a:pPr>
              <a:lnSpc>
                <a:spcPct val="150000"/>
              </a:lnSpc>
              <a:buFont typeface="Wingdings" panose="05000000000000000000" pitchFamily="2" charset="2"/>
              <a:buChar char="q"/>
            </a:pPr>
            <a:r>
              <a:rPr lang="en-US" sz="2400" b="1" dirty="0"/>
              <a:t>Docker Access Through SSH</a:t>
            </a:r>
          </a:p>
          <a:p>
            <a:pPr>
              <a:lnSpc>
                <a:spcPct val="150000"/>
              </a:lnSpc>
              <a:buFont typeface="Wingdings" panose="05000000000000000000" pitchFamily="2" charset="2"/>
              <a:buChar char="q"/>
            </a:pPr>
            <a:r>
              <a:rPr lang="en-US" sz="2400" b="1" dirty="0" smtClean="0"/>
              <a:t>Docker Web Server </a:t>
            </a:r>
          </a:p>
          <a:p>
            <a:pPr>
              <a:lnSpc>
                <a:spcPct val="150000"/>
              </a:lnSpc>
              <a:buFont typeface="Wingdings" panose="05000000000000000000" pitchFamily="2" charset="2"/>
              <a:buChar char="q"/>
            </a:pPr>
            <a:r>
              <a:rPr lang="en-US" sz="2400" b="1" dirty="0"/>
              <a:t>Docker Image Creation</a:t>
            </a:r>
          </a:p>
          <a:p>
            <a:pPr>
              <a:lnSpc>
                <a:spcPct val="150000"/>
              </a:lnSpc>
              <a:buFont typeface="Wingdings" panose="05000000000000000000" pitchFamily="2" charset="2"/>
              <a:buChar char="q"/>
            </a:pPr>
            <a:r>
              <a:rPr lang="en-US" sz="2400" b="1" dirty="0" smtClean="0"/>
              <a:t>Docker </a:t>
            </a:r>
            <a:r>
              <a:rPr lang="en-US" sz="2400" b="1" dirty="0"/>
              <a:t>Volume</a:t>
            </a:r>
          </a:p>
          <a:p>
            <a:pPr>
              <a:lnSpc>
                <a:spcPct val="150000"/>
              </a:lnSpc>
              <a:buFont typeface="Wingdings" panose="05000000000000000000" pitchFamily="2" charset="2"/>
              <a:buChar char="q"/>
            </a:pPr>
            <a:r>
              <a:rPr lang="en-US" sz="2400" b="1" dirty="0" smtClean="0"/>
              <a:t>Docker Networking</a:t>
            </a:r>
          </a:p>
          <a:p>
            <a:pPr>
              <a:lnSpc>
                <a:spcPct val="150000"/>
              </a:lnSpc>
              <a:buFont typeface="Wingdings" panose="05000000000000000000" pitchFamily="2" charset="2"/>
              <a:buChar char="q"/>
            </a:pPr>
            <a:endParaRPr lang="en-US" sz="2400" b="1" dirty="0" smtClean="0"/>
          </a:p>
        </p:txBody>
      </p:sp>
      <p:sp>
        <p:nvSpPr>
          <p:cNvPr id="2" name="Slide Number Placeholder 1"/>
          <p:cNvSpPr>
            <a:spLocks noGrp="1"/>
          </p:cNvSpPr>
          <p:nvPr>
            <p:ph type="sldNum" sz="quarter" idx="12"/>
          </p:nvPr>
        </p:nvSpPr>
        <p:spPr/>
        <p:txBody>
          <a:bodyPr/>
          <a:lstStyle/>
          <a:p>
            <a:fld id="{B82CCC60-E8CD-4174-8B1A-7DF615B22EEF}" type="slidenum">
              <a:rPr lang="en-US" smtClean="0"/>
              <a:pPr/>
              <a:t>34</a:t>
            </a:fld>
            <a:endParaRPr lang="en-US"/>
          </a:p>
        </p:txBody>
      </p:sp>
    </p:spTree>
    <p:extLst>
      <p:ext uri="{BB962C8B-B14F-4D97-AF65-F5344CB8AC3E}">
        <p14:creationId xmlns:p14="http://schemas.microsoft.com/office/powerpoint/2010/main" val="2464416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Basic Commands</a:t>
            </a:r>
            <a:endParaRPr lang="en-US" b="1" dirty="0">
              <a:solidFill>
                <a:schemeClr val="tx1"/>
              </a:solidFill>
              <a:latin typeface="+mn-lt"/>
            </a:endParaRPr>
          </a:p>
        </p:txBody>
      </p:sp>
      <p:sp>
        <p:nvSpPr>
          <p:cNvPr id="3" name="Content Placeholder 2"/>
          <p:cNvSpPr>
            <a:spLocks noGrp="1"/>
          </p:cNvSpPr>
          <p:nvPr>
            <p:ph idx="1"/>
          </p:nvPr>
        </p:nvSpPr>
        <p:spPr>
          <a:xfrm>
            <a:off x="99767" y="1198326"/>
            <a:ext cx="9000445" cy="3945173"/>
          </a:xfrm>
        </p:spPr>
        <p:txBody>
          <a:bodyPr>
            <a:noAutofit/>
          </a:bodyPr>
          <a:lstStyle/>
          <a:p>
            <a:pPr marL="0" indent="0">
              <a:buNone/>
            </a:pPr>
            <a:r>
              <a:rPr lang="en-US" sz="2000" b="1" dirty="0" smtClean="0">
                <a:latin typeface="+mj-lt"/>
              </a:rPr>
              <a:t>Install in Ubuntu</a:t>
            </a:r>
            <a:r>
              <a:rPr lang="en-US" sz="2000" dirty="0" smtClean="0">
                <a:latin typeface="+mj-lt"/>
              </a:rPr>
              <a:t>: apt-get </a:t>
            </a:r>
            <a:r>
              <a:rPr lang="en-US" sz="2000" dirty="0">
                <a:latin typeface="+mj-lt"/>
              </a:rPr>
              <a:t>install docker.io </a:t>
            </a:r>
            <a:r>
              <a:rPr lang="en-US" sz="1600" dirty="0">
                <a:latin typeface="+mj-lt"/>
              </a:rPr>
              <a:t>(Ref: https://docs.docker.com/engine/install/ubuntu/)</a:t>
            </a:r>
          </a:p>
          <a:p>
            <a:pPr marL="0" indent="0">
              <a:buNone/>
            </a:pPr>
            <a:r>
              <a:rPr lang="en-US" sz="2000" b="1" dirty="0" smtClean="0">
                <a:latin typeface="+mj-lt"/>
              </a:rPr>
              <a:t>Check </a:t>
            </a:r>
            <a:r>
              <a:rPr lang="en-US" sz="2000" b="1" dirty="0" err="1" smtClean="0">
                <a:latin typeface="+mj-lt"/>
              </a:rPr>
              <a:t>docker</a:t>
            </a:r>
            <a:r>
              <a:rPr lang="en-US" sz="2000" b="1" dirty="0" smtClean="0">
                <a:latin typeface="+mj-lt"/>
              </a:rPr>
              <a:t> service status</a:t>
            </a:r>
            <a:r>
              <a:rPr lang="en-US" sz="2000" dirty="0" smtClean="0">
                <a:latin typeface="+mj-lt"/>
              </a:rPr>
              <a:t>: service </a:t>
            </a:r>
            <a:r>
              <a:rPr lang="en-US" sz="2000" dirty="0" err="1">
                <a:latin typeface="+mj-lt"/>
              </a:rPr>
              <a:t>docker</a:t>
            </a:r>
            <a:r>
              <a:rPr lang="en-US" sz="2000" dirty="0">
                <a:latin typeface="+mj-lt"/>
              </a:rPr>
              <a:t> status</a:t>
            </a:r>
          </a:p>
          <a:p>
            <a:pPr marL="0" indent="0">
              <a:buNone/>
            </a:pPr>
            <a:r>
              <a:rPr lang="en-US" sz="2000" dirty="0" err="1">
                <a:latin typeface="+mj-lt"/>
              </a:rPr>
              <a:t>docker</a:t>
            </a:r>
            <a:r>
              <a:rPr lang="en-US" sz="2000" dirty="0">
                <a:latin typeface="+mj-lt"/>
              </a:rPr>
              <a:t> pull </a:t>
            </a:r>
            <a:r>
              <a:rPr lang="en-US" sz="2000" dirty="0" err="1">
                <a:latin typeface="+mj-lt"/>
              </a:rPr>
              <a:t>ubuntu</a:t>
            </a:r>
            <a:r>
              <a:rPr lang="en-US" sz="2000" dirty="0">
                <a:latin typeface="+mj-lt"/>
              </a:rPr>
              <a:t> - </a:t>
            </a:r>
            <a:r>
              <a:rPr lang="en-US" sz="2000" b="1" dirty="0">
                <a:latin typeface="+mj-lt"/>
              </a:rPr>
              <a:t>pull </a:t>
            </a:r>
            <a:r>
              <a:rPr lang="en-US" sz="2000" b="1" dirty="0" err="1">
                <a:latin typeface="+mj-lt"/>
              </a:rPr>
              <a:t>docker</a:t>
            </a:r>
            <a:r>
              <a:rPr lang="en-US" sz="2000" b="1" dirty="0">
                <a:latin typeface="+mj-lt"/>
              </a:rPr>
              <a:t> images from </a:t>
            </a:r>
            <a:r>
              <a:rPr lang="en-US" sz="2000" b="1" dirty="0" err="1">
                <a:latin typeface="+mj-lt"/>
              </a:rPr>
              <a:t>dockerhub</a:t>
            </a:r>
            <a:endParaRPr lang="en-US" sz="2000" b="1" dirty="0">
              <a:latin typeface="+mj-lt"/>
            </a:endParaRPr>
          </a:p>
          <a:p>
            <a:pPr marL="0" indent="0">
              <a:buNone/>
            </a:pPr>
            <a:r>
              <a:rPr lang="en-US" sz="2000" dirty="0" err="1">
                <a:latin typeface="+mj-lt"/>
              </a:rPr>
              <a:t>docker</a:t>
            </a:r>
            <a:r>
              <a:rPr lang="en-US" sz="2000" dirty="0">
                <a:latin typeface="+mj-lt"/>
              </a:rPr>
              <a:t> images - </a:t>
            </a:r>
            <a:r>
              <a:rPr lang="en-US" sz="2000" b="1" dirty="0">
                <a:latin typeface="+mj-lt"/>
              </a:rPr>
              <a:t>List all the </a:t>
            </a:r>
            <a:r>
              <a:rPr lang="en-US" sz="2000" b="1" dirty="0" err="1">
                <a:latin typeface="+mj-lt"/>
              </a:rPr>
              <a:t>docker</a:t>
            </a:r>
            <a:r>
              <a:rPr lang="en-US" sz="2000" b="1" dirty="0">
                <a:latin typeface="+mj-lt"/>
              </a:rPr>
              <a:t> images</a:t>
            </a:r>
          </a:p>
          <a:p>
            <a:pPr marL="0" indent="0">
              <a:buNone/>
            </a:pPr>
            <a:r>
              <a:rPr lang="en-US" sz="2000" b="1" dirty="0">
                <a:latin typeface="+mj-lt"/>
              </a:rPr>
              <a:t>Check: </a:t>
            </a:r>
            <a:r>
              <a:rPr lang="en-US" sz="2000" b="1" dirty="0" err="1">
                <a:latin typeface="+mj-lt"/>
              </a:rPr>
              <a:t>docker</a:t>
            </a:r>
            <a:r>
              <a:rPr lang="en-US" sz="2000" b="1" dirty="0">
                <a:latin typeface="+mj-lt"/>
              </a:rPr>
              <a:t> hub -https://hub.docker.com/</a:t>
            </a:r>
          </a:p>
          <a:p>
            <a:pPr marL="0" indent="0">
              <a:buNone/>
            </a:pPr>
            <a:r>
              <a:rPr lang="en-US" sz="2000" b="1" dirty="0">
                <a:latin typeface="+mj-lt"/>
              </a:rPr>
              <a:t>C</a:t>
            </a:r>
            <a:r>
              <a:rPr lang="en-US" sz="2000" b="1" dirty="0" smtClean="0">
                <a:latin typeface="+mj-lt"/>
              </a:rPr>
              <a:t>heck </a:t>
            </a:r>
            <a:r>
              <a:rPr lang="en-US" sz="2000" b="1" dirty="0">
                <a:latin typeface="+mj-lt"/>
              </a:rPr>
              <a:t>image repositories:</a:t>
            </a:r>
          </a:p>
          <a:p>
            <a:pPr marL="0" indent="0">
              <a:buNone/>
            </a:pPr>
            <a:r>
              <a:rPr lang="en-US" sz="2000" dirty="0">
                <a:latin typeface="+mj-lt"/>
              </a:rPr>
              <a:t>ex: </a:t>
            </a:r>
            <a:r>
              <a:rPr lang="en-US" sz="2000" dirty="0" smtClean="0">
                <a:latin typeface="+mj-lt"/>
              </a:rPr>
              <a:t>$</a:t>
            </a:r>
            <a:r>
              <a:rPr lang="en-US" sz="1800" dirty="0" err="1" smtClean="0">
                <a:latin typeface="+mj-lt"/>
              </a:rPr>
              <a:t>sudo</a:t>
            </a:r>
            <a:r>
              <a:rPr lang="en-US" sz="1800" dirty="0" smtClean="0">
                <a:latin typeface="+mj-lt"/>
              </a:rPr>
              <a:t> </a:t>
            </a:r>
            <a:r>
              <a:rPr lang="en-US" sz="1800" dirty="0">
                <a:latin typeface="+mj-lt"/>
              </a:rPr>
              <a:t>cat /</a:t>
            </a:r>
            <a:r>
              <a:rPr lang="en-US" sz="1800" dirty="0" err="1">
                <a:latin typeface="+mj-lt"/>
              </a:rPr>
              <a:t>var</a:t>
            </a:r>
            <a:r>
              <a:rPr lang="en-US" sz="1800" dirty="0">
                <a:latin typeface="+mj-lt"/>
              </a:rPr>
              <a:t>/lib/</a:t>
            </a:r>
            <a:r>
              <a:rPr lang="en-US" sz="1800" dirty="0" err="1">
                <a:latin typeface="+mj-lt"/>
              </a:rPr>
              <a:t>docker</a:t>
            </a:r>
            <a:r>
              <a:rPr lang="en-US" sz="1800" dirty="0">
                <a:latin typeface="+mj-lt"/>
              </a:rPr>
              <a:t>/image/overlay2/</a:t>
            </a:r>
            <a:r>
              <a:rPr lang="en-US" sz="1800" dirty="0" err="1">
                <a:latin typeface="+mj-lt"/>
              </a:rPr>
              <a:t>repositories.json</a:t>
            </a:r>
            <a:r>
              <a:rPr lang="en-US" sz="1800" dirty="0">
                <a:latin typeface="+mj-lt"/>
              </a:rPr>
              <a:t> | python3 -</a:t>
            </a:r>
            <a:r>
              <a:rPr lang="en-US" sz="1800" dirty="0" err="1" smtClean="0">
                <a:latin typeface="+mj-lt"/>
              </a:rPr>
              <a:t>mjson.tool</a:t>
            </a:r>
            <a:endParaRPr lang="en-US" sz="1800" dirty="0" smtClean="0">
              <a:latin typeface="+mj-lt"/>
            </a:endParaRPr>
          </a:p>
          <a:p>
            <a:pPr marL="0" indent="0">
              <a:buNone/>
            </a:pPr>
            <a:r>
              <a:rPr lang="en-US" sz="2000" dirty="0" smtClean="0">
                <a:latin typeface="+mj-lt"/>
              </a:rPr>
              <a:t>      $</a:t>
            </a:r>
            <a:r>
              <a:rPr lang="en-US" sz="2000" dirty="0" err="1" smtClean="0">
                <a:latin typeface="+mj-lt"/>
              </a:rPr>
              <a:t>sudo</a:t>
            </a:r>
            <a:r>
              <a:rPr lang="en-US" sz="2000" dirty="0" smtClean="0">
                <a:latin typeface="+mj-lt"/>
              </a:rPr>
              <a:t> </a:t>
            </a:r>
            <a:r>
              <a:rPr lang="en-US" sz="2000" dirty="0" err="1" smtClean="0">
                <a:latin typeface="+mj-lt"/>
              </a:rPr>
              <a:t>docker</a:t>
            </a:r>
            <a:r>
              <a:rPr lang="en-US" sz="2000" dirty="0" smtClean="0">
                <a:latin typeface="+mj-lt"/>
              </a:rPr>
              <a:t> </a:t>
            </a:r>
            <a:r>
              <a:rPr lang="en-US" sz="2000" dirty="0">
                <a:latin typeface="+mj-lt"/>
              </a:rPr>
              <a:t>inspect </a:t>
            </a:r>
            <a:r>
              <a:rPr lang="en-US" sz="2000" dirty="0" err="1">
                <a:latin typeface="+mj-lt"/>
              </a:rPr>
              <a:t>u</a:t>
            </a:r>
            <a:r>
              <a:rPr lang="en-US" sz="2000" dirty="0" err="1" smtClean="0">
                <a:latin typeface="+mj-lt"/>
              </a:rPr>
              <a:t>buntu</a:t>
            </a:r>
            <a:r>
              <a:rPr lang="en-US" sz="2000" dirty="0" smtClean="0">
                <a:latin typeface="+mj-lt"/>
              </a:rPr>
              <a:t> </a:t>
            </a:r>
            <a:r>
              <a:rPr lang="en-US" sz="2000" dirty="0" smtClean="0">
                <a:latin typeface="+mj-lt"/>
              </a:rPr>
              <a:t>/* Display low lever information about image */</a:t>
            </a: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35</a:t>
            </a:fld>
            <a:endParaRPr lang="en-US"/>
          </a:p>
        </p:txBody>
      </p:sp>
    </p:spTree>
    <p:extLst>
      <p:ext uri="{BB962C8B-B14F-4D97-AF65-F5344CB8AC3E}">
        <p14:creationId xmlns:p14="http://schemas.microsoft.com/office/powerpoint/2010/main" val="2895599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Basic Commands</a:t>
            </a:r>
            <a:endParaRPr lang="en-US" b="1" dirty="0">
              <a:solidFill>
                <a:schemeClr val="tx1"/>
              </a:solidFill>
              <a:latin typeface="+mn-lt"/>
            </a:endParaRPr>
          </a:p>
        </p:txBody>
      </p:sp>
      <p:sp>
        <p:nvSpPr>
          <p:cNvPr id="3" name="Content Placeholder 2"/>
          <p:cNvSpPr>
            <a:spLocks noGrp="1"/>
          </p:cNvSpPr>
          <p:nvPr>
            <p:ph idx="1"/>
          </p:nvPr>
        </p:nvSpPr>
        <p:spPr>
          <a:xfrm>
            <a:off x="99767" y="1502815"/>
            <a:ext cx="9000445" cy="3945173"/>
          </a:xfrm>
        </p:spPr>
        <p:txBody>
          <a:bodyPr>
            <a:noAutofit/>
          </a:bodyPr>
          <a:lstStyle/>
          <a:p>
            <a:pPr>
              <a:lnSpc>
                <a:spcPct val="150000"/>
              </a:lnSpc>
              <a:buFont typeface="Wingdings" panose="05000000000000000000" pitchFamily="2" charset="2"/>
              <a:buChar char="Ø"/>
            </a:pPr>
            <a:r>
              <a:rPr lang="en-US" sz="2000" dirty="0" err="1"/>
              <a:t>docker</a:t>
            </a:r>
            <a:r>
              <a:rPr lang="en-US" sz="2000" dirty="0"/>
              <a:t> create </a:t>
            </a:r>
            <a:r>
              <a:rPr lang="en-US" sz="2000" dirty="0" err="1"/>
              <a:t>ubuntu</a:t>
            </a:r>
            <a:r>
              <a:rPr lang="en-US" sz="2000" dirty="0"/>
              <a:t> </a:t>
            </a:r>
          </a:p>
          <a:p>
            <a:pPr>
              <a:lnSpc>
                <a:spcPct val="150000"/>
              </a:lnSpc>
              <a:buFont typeface="Wingdings" panose="05000000000000000000" pitchFamily="2" charset="2"/>
              <a:buChar char="Ø"/>
            </a:pPr>
            <a:r>
              <a:rPr lang="en-US" sz="2000" dirty="0" err="1"/>
              <a:t>docker</a:t>
            </a:r>
            <a:r>
              <a:rPr lang="en-US" sz="2000" dirty="0"/>
              <a:t> create --name test </a:t>
            </a:r>
            <a:r>
              <a:rPr lang="en-US" sz="2000" dirty="0" err="1"/>
              <a:t>ubuntu</a:t>
            </a:r>
            <a:endParaRPr lang="en-US" sz="2000" dirty="0"/>
          </a:p>
          <a:p>
            <a:pPr>
              <a:lnSpc>
                <a:spcPct val="150000"/>
              </a:lnSpc>
              <a:buFont typeface="Wingdings" panose="05000000000000000000" pitchFamily="2" charset="2"/>
              <a:buChar char="Ø"/>
            </a:pPr>
            <a:r>
              <a:rPr lang="en-US" sz="2000" dirty="0" err="1"/>
              <a:t>docker</a:t>
            </a:r>
            <a:r>
              <a:rPr lang="en-US" sz="2000" dirty="0"/>
              <a:t> create -</a:t>
            </a:r>
            <a:r>
              <a:rPr lang="en-US" sz="2000" dirty="0" err="1"/>
              <a:t>i</a:t>
            </a:r>
            <a:r>
              <a:rPr lang="en-US" sz="2000" dirty="0"/>
              <a:t> -t --name user1 </a:t>
            </a:r>
            <a:r>
              <a:rPr lang="en-US" sz="2000" dirty="0" err="1"/>
              <a:t>ubuntu</a:t>
            </a:r>
            <a:r>
              <a:rPr lang="en-US" sz="2000" dirty="0"/>
              <a:t> /bin/bash</a:t>
            </a:r>
          </a:p>
          <a:p>
            <a:pPr>
              <a:lnSpc>
                <a:spcPct val="150000"/>
              </a:lnSpc>
              <a:buFont typeface="Wingdings" panose="05000000000000000000" pitchFamily="2" charset="2"/>
              <a:buChar char="Ø"/>
            </a:pPr>
            <a:r>
              <a:rPr lang="en-US" sz="2000" dirty="0" err="1"/>
              <a:t>docker</a:t>
            </a:r>
            <a:r>
              <a:rPr lang="en-US" sz="2000" dirty="0"/>
              <a:t> start user1</a:t>
            </a:r>
          </a:p>
          <a:p>
            <a:pPr>
              <a:lnSpc>
                <a:spcPct val="150000"/>
              </a:lnSpc>
              <a:buFont typeface="Wingdings" panose="05000000000000000000" pitchFamily="2" charset="2"/>
              <a:buChar char="Ø"/>
            </a:pPr>
            <a:r>
              <a:rPr lang="en-US" sz="2000" dirty="0" err="1"/>
              <a:t>docker</a:t>
            </a:r>
            <a:r>
              <a:rPr lang="en-US" sz="2000" dirty="0"/>
              <a:t> attach user1</a:t>
            </a:r>
          </a:p>
          <a:p>
            <a:pPr>
              <a:lnSpc>
                <a:spcPct val="150000"/>
              </a:lnSpc>
              <a:buFont typeface="Wingdings" panose="05000000000000000000" pitchFamily="2" charset="2"/>
              <a:buChar char="Ø"/>
            </a:pPr>
            <a:r>
              <a:rPr lang="en-US" sz="2000" dirty="0" err="1" smtClean="0"/>
              <a:t>docker</a:t>
            </a:r>
            <a:r>
              <a:rPr lang="en-US" sz="2000" dirty="0" smtClean="0"/>
              <a:t> </a:t>
            </a:r>
            <a:r>
              <a:rPr lang="en-US" sz="2000" dirty="0"/>
              <a:t>stop user1</a:t>
            </a:r>
          </a:p>
          <a:p>
            <a:pPr>
              <a:lnSpc>
                <a:spcPct val="150000"/>
              </a:lnSpc>
              <a:buFont typeface="Wingdings" panose="05000000000000000000" pitchFamily="2" charset="2"/>
              <a:buChar char="Ø"/>
            </a:pPr>
            <a:r>
              <a:rPr lang="en-US" sz="2000" dirty="0" smtClean="0"/>
              <a:t>$</a:t>
            </a:r>
            <a:r>
              <a:rPr lang="en-US" sz="2000" dirty="0" err="1"/>
              <a:t>docker</a:t>
            </a:r>
            <a:r>
              <a:rPr lang="en-US" sz="2000" dirty="0"/>
              <a:t> start ‑a ‑</a:t>
            </a:r>
            <a:r>
              <a:rPr lang="en-US" sz="2000" dirty="0" err="1"/>
              <a:t>i</a:t>
            </a:r>
            <a:r>
              <a:rPr lang="en-US" sz="2000" dirty="0"/>
              <a:t> user1 (it will start and attach)</a:t>
            </a:r>
          </a:p>
          <a:p>
            <a:pPr>
              <a:lnSpc>
                <a:spcPct val="150000"/>
              </a:lnSpc>
              <a:buFont typeface="Wingdings" panose="05000000000000000000" pitchFamily="2" charset="2"/>
              <a:buChar char="Ø"/>
            </a:pP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36</a:t>
            </a:fld>
            <a:endParaRPr lang="en-US"/>
          </a:p>
        </p:txBody>
      </p:sp>
    </p:spTree>
    <p:extLst>
      <p:ext uri="{BB962C8B-B14F-4D97-AF65-F5344CB8AC3E}">
        <p14:creationId xmlns:p14="http://schemas.microsoft.com/office/powerpoint/2010/main" val="2872357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Basic Commands</a:t>
            </a:r>
            <a:endParaRPr lang="en-US" b="1" dirty="0">
              <a:solidFill>
                <a:schemeClr val="tx1"/>
              </a:solidFill>
              <a:latin typeface="+mn-lt"/>
            </a:endParaRPr>
          </a:p>
        </p:txBody>
      </p:sp>
      <p:sp>
        <p:nvSpPr>
          <p:cNvPr id="3" name="Content Placeholder 2"/>
          <p:cNvSpPr>
            <a:spLocks noGrp="1"/>
          </p:cNvSpPr>
          <p:nvPr>
            <p:ph idx="1"/>
          </p:nvPr>
        </p:nvSpPr>
        <p:spPr>
          <a:xfrm>
            <a:off x="99767" y="1198326"/>
            <a:ext cx="9000445" cy="3945173"/>
          </a:xfrm>
        </p:spPr>
        <p:txBody>
          <a:bodyPr>
            <a:noAutofit/>
          </a:bodyPr>
          <a:lstStyle/>
          <a:p>
            <a:pPr>
              <a:buFont typeface="Wingdings" panose="05000000000000000000" pitchFamily="2" charset="2"/>
              <a:buChar char="Ø"/>
            </a:pPr>
            <a:r>
              <a:rPr lang="en-US" sz="2000" dirty="0" smtClean="0">
                <a:latin typeface="+mj-lt"/>
              </a:rPr>
              <a:t>Demo : create_100.sh; delete_100.sh; create_10.sh; start-10.sh</a:t>
            </a:r>
            <a:endParaRPr lang="en-US" sz="2000" dirty="0" smtClean="0">
              <a:latin typeface="+mj-lt"/>
            </a:endParaRP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smtClean="0">
                <a:latin typeface="+mj-lt"/>
              </a:rPr>
              <a:t>stats  /* Monitor Running Container like top command */</a:t>
            </a:r>
            <a:endParaRPr lang="en-US" sz="2000" dirty="0">
              <a:latin typeface="+mj-lt"/>
            </a:endParaRPr>
          </a:p>
          <a:p>
            <a:pPr>
              <a:buFont typeface="Wingdings" panose="05000000000000000000" pitchFamily="2" charset="2"/>
              <a:buChar char="Ø"/>
            </a:pPr>
            <a:r>
              <a:rPr lang="en-US" sz="2000" dirty="0" err="1">
                <a:latin typeface="+mj-lt"/>
              </a:rPr>
              <a:t>docker</a:t>
            </a:r>
            <a:r>
              <a:rPr lang="en-US" sz="2000" dirty="0">
                <a:latin typeface="+mj-lt"/>
              </a:rPr>
              <a:t> stats &lt;container name&gt;</a:t>
            </a:r>
          </a:p>
          <a:p>
            <a:pPr>
              <a:buFont typeface="Wingdings" panose="05000000000000000000" pitchFamily="2" charset="2"/>
              <a:buChar char="Ø"/>
            </a:pPr>
            <a:r>
              <a:rPr lang="en-US" sz="2000" dirty="0" err="1">
                <a:latin typeface="+mj-lt"/>
              </a:rPr>
              <a:t>docker</a:t>
            </a:r>
            <a:r>
              <a:rPr lang="en-US" sz="2000" dirty="0">
                <a:latin typeface="+mj-lt"/>
              </a:rPr>
              <a:t> logs &lt;running container id&gt;</a:t>
            </a:r>
          </a:p>
          <a:p>
            <a:pPr>
              <a:buFont typeface="Wingdings" panose="05000000000000000000" pitchFamily="2" charset="2"/>
              <a:buChar char="Ø"/>
            </a:pPr>
            <a:r>
              <a:rPr lang="en-US" sz="2000" dirty="0" err="1">
                <a:latin typeface="+mj-lt"/>
              </a:rPr>
              <a:t>docker</a:t>
            </a:r>
            <a:r>
              <a:rPr lang="en-US" sz="2000" dirty="0">
                <a:latin typeface="+mj-lt"/>
              </a:rPr>
              <a:t> logs -f &lt;running container id</a:t>
            </a:r>
            <a:r>
              <a:rPr lang="en-US" sz="2000" dirty="0" smtClean="0">
                <a:latin typeface="+mj-lt"/>
              </a:rPr>
              <a:t>&gt;  /* Real Time */</a:t>
            </a: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a:latin typeface="+mj-lt"/>
              </a:rPr>
              <a:t>info</a:t>
            </a: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a:latin typeface="+mj-lt"/>
              </a:rPr>
              <a:t>history &lt;image name&gt;</a:t>
            </a: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a:latin typeface="+mj-lt"/>
              </a:rPr>
              <a:t>search &lt;image name&gt;</a:t>
            </a:r>
          </a:p>
          <a:p>
            <a:pPr>
              <a:buFont typeface="Wingdings" panose="05000000000000000000" pitchFamily="2" charset="2"/>
              <a:buChar char="Ø"/>
            </a:pPr>
            <a:r>
              <a:rPr lang="en-US" sz="2000" dirty="0">
                <a:latin typeface="+mj-lt"/>
              </a:rPr>
              <a:t>Remove all the containers: </a:t>
            </a:r>
            <a:r>
              <a:rPr lang="en-US" sz="2000" dirty="0" err="1">
                <a:latin typeface="+mj-lt"/>
              </a:rPr>
              <a:t>docker</a:t>
            </a:r>
            <a:r>
              <a:rPr lang="en-US" sz="2000" dirty="0">
                <a:latin typeface="+mj-lt"/>
              </a:rPr>
              <a:t> </a:t>
            </a:r>
            <a:r>
              <a:rPr lang="en-US" sz="2000" dirty="0" err="1">
                <a:latin typeface="+mj-lt"/>
              </a:rPr>
              <a:t>rm</a:t>
            </a:r>
            <a:r>
              <a:rPr lang="en-US" sz="2000" dirty="0">
                <a:latin typeface="+mj-lt"/>
              </a:rPr>
              <a:t> </a:t>
            </a:r>
            <a:r>
              <a:rPr lang="en-US" sz="2000" dirty="0" smtClean="0">
                <a:latin typeface="+mj-lt"/>
              </a:rPr>
              <a:t>$(</a:t>
            </a:r>
            <a:r>
              <a:rPr lang="en-US" sz="2000" dirty="0" err="1" smtClean="0">
                <a:latin typeface="+mj-lt"/>
              </a:rPr>
              <a:t>docker</a:t>
            </a:r>
            <a:r>
              <a:rPr lang="en-US" sz="2000" dirty="0" smtClean="0">
                <a:latin typeface="+mj-lt"/>
              </a:rPr>
              <a:t> </a:t>
            </a:r>
            <a:r>
              <a:rPr lang="en-US" sz="2000" dirty="0" err="1" smtClean="0">
                <a:latin typeface="+mj-lt"/>
              </a:rPr>
              <a:t>ps</a:t>
            </a:r>
            <a:r>
              <a:rPr lang="en-US" sz="2000" dirty="0" smtClean="0">
                <a:latin typeface="+mj-lt"/>
              </a:rPr>
              <a:t> </a:t>
            </a:r>
            <a:r>
              <a:rPr lang="en-US" sz="2000" dirty="0">
                <a:latin typeface="+mj-lt"/>
              </a:rPr>
              <a:t>-a -q)</a:t>
            </a:r>
          </a:p>
          <a:p>
            <a:pPr>
              <a:buFont typeface="Wingdings" panose="05000000000000000000" pitchFamily="2" charset="2"/>
              <a:buChar char="Ø"/>
            </a:pPr>
            <a:r>
              <a:rPr lang="en-US" sz="2000" dirty="0">
                <a:latin typeface="+mj-lt"/>
              </a:rPr>
              <a:t>Remove </a:t>
            </a:r>
            <a:r>
              <a:rPr lang="en-US" sz="2000" dirty="0" err="1">
                <a:latin typeface="+mj-lt"/>
              </a:rPr>
              <a:t>docker</a:t>
            </a:r>
            <a:r>
              <a:rPr lang="en-US" sz="2000" dirty="0">
                <a:latin typeface="+mj-lt"/>
              </a:rPr>
              <a:t> images: </a:t>
            </a:r>
            <a:r>
              <a:rPr lang="en-US" sz="2000" dirty="0" err="1">
                <a:latin typeface="+mj-lt"/>
              </a:rPr>
              <a:t>docker</a:t>
            </a:r>
            <a:r>
              <a:rPr lang="en-US" sz="2000" dirty="0">
                <a:latin typeface="+mj-lt"/>
              </a:rPr>
              <a:t> </a:t>
            </a:r>
            <a:r>
              <a:rPr lang="en-US" sz="2000" dirty="0" err="1">
                <a:latin typeface="+mj-lt"/>
              </a:rPr>
              <a:t>rmi</a:t>
            </a:r>
            <a:r>
              <a:rPr lang="en-US" sz="2000" dirty="0">
                <a:latin typeface="+mj-lt"/>
              </a:rPr>
              <a:t> &lt;id&gt;</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37</a:t>
            </a:fld>
            <a:endParaRPr lang="en-US"/>
          </a:p>
        </p:txBody>
      </p:sp>
    </p:spTree>
    <p:extLst>
      <p:ext uri="{BB962C8B-B14F-4D97-AF65-F5344CB8AC3E}">
        <p14:creationId xmlns:p14="http://schemas.microsoft.com/office/powerpoint/2010/main" val="123503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Basic Commands</a:t>
            </a:r>
            <a:endParaRPr lang="en-US" b="1" dirty="0">
              <a:solidFill>
                <a:schemeClr val="tx1"/>
              </a:solidFill>
              <a:latin typeface="+mn-lt"/>
            </a:endParaRPr>
          </a:p>
        </p:txBody>
      </p:sp>
      <p:sp>
        <p:nvSpPr>
          <p:cNvPr id="3" name="Content Placeholder 2"/>
          <p:cNvSpPr>
            <a:spLocks noGrp="1"/>
          </p:cNvSpPr>
          <p:nvPr>
            <p:ph idx="1"/>
          </p:nvPr>
        </p:nvSpPr>
        <p:spPr>
          <a:xfrm>
            <a:off x="99767" y="1198326"/>
            <a:ext cx="9000445" cy="3945173"/>
          </a:xfrm>
        </p:spPr>
        <p:txBody>
          <a:bodyPr>
            <a:noAutofit/>
          </a:bodyPr>
          <a:lstStyle/>
          <a:p>
            <a:pPr marL="0" indent="0">
              <a:buNone/>
            </a:pPr>
            <a:r>
              <a:rPr lang="en-US" sz="2000" b="1" dirty="0">
                <a:latin typeface="+mj-lt"/>
              </a:rPr>
              <a:t>copy file from host to </a:t>
            </a:r>
            <a:r>
              <a:rPr lang="en-US" sz="2000" b="1" dirty="0" err="1">
                <a:latin typeface="+mj-lt"/>
              </a:rPr>
              <a:t>docker</a:t>
            </a:r>
            <a:r>
              <a:rPr lang="en-US" sz="2000" b="1" dirty="0">
                <a:latin typeface="+mj-lt"/>
              </a:rPr>
              <a:t> </a:t>
            </a:r>
            <a:r>
              <a:rPr lang="en-US" sz="2000" b="1" dirty="0" err="1">
                <a:latin typeface="+mj-lt"/>
              </a:rPr>
              <a:t>viceversa</a:t>
            </a:r>
            <a:r>
              <a:rPr lang="en-US" sz="2000" b="1" dirty="0">
                <a:latin typeface="+mj-lt"/>
              </a:rPr>
              <a:t>:</a:t>
            </a: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err="1">
                <a:latin typeface="+mj-lt"/>
              </a:rPr>
              <a:t>cp</a:t>
            </a:r>
            <a:r>
              <a:rPr lang="en-US" sz="2000" dirty="0">
                <a:latin typeface="+mj-lt"/>
              </a:rPr>
              <a:t> user.txt </a:t>
            </a:r>
            <a:r>
              <a:rPr lang="en-US" sz="2000" dirty="0" smtClean="0">
                <a:latin typeface="+mj-lt"/>
              </a:rPr>
              <a:t>user1:&lt;path&gt;/user.txt </a:t>
            </a:r>
            <a:r>
              <a:rPr lang="en-US" sz="2000" dirty="0">
                <a:latin typeface="+mj-lt"/>
              </a:rPr>
              <a:t>(host to </a:t>
            </a:r>
            <a:r>
              <a:rPr lang="en-US" sz="2000" dirty="0" err="1" smtClean="0">
                <a:latin typeface="+mj-lt"/>
              </a:rPr>
              <a:t>docker</a:t>
            </a:r>
            <a:r>
              <a:rPr lang="en-US" sz="2000" dirty="0" smtClean="0">
                <a:latin typeface="+mj-lt"/>
              </a:rPr>
              <a:t> (user1))</a:t>
            </a:r>
            <a:endParaRPr lang="en-US" sz="2000" dirty="0">
              <a:latin typeface="+mj-lt"/>
            </a:endParaRP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err="1">
                <a:latin typeface="+mj-lt"/>
              </a:rPr>
              <a:t>cp</a:t>
            </a:r>
            <a:r>
              <a:rPr lang="en-US" sz="2000" dirty="0">
                <a:latin typeface="+mj-lt"/>
              </a:rPr>
              <a:t> user1:user.txt /home/</a:t>
            </a:r>
            <a:r>
              <a:rPr lang="en-US" sz="2000" dirty="0" err="1">
                <a:latin typeface="+mj-lt"/>
              </a:rPr>
              <a:t>raju</a:t>
            </a:r>
            <a:r>
              <a:rPr lang="en-US" sz="2000" dirty="0">
                <a:latin typeface="+mj-lt"/>
              </a:rPr>
              <a:t>/user.txt (</a:t>
            </a:r>
            <a:r>
              <a:rPr lang="en-US" sz="2000" dirty="0" err="1">
                <a:latin typeface="+mj-lt"/>
              </a:rPr>
              <a:t>docker</a:t>
            </a:r>
            <a:r>
              <a:rPr lang="en-US" sz="2000" dirty="0">
                <a:latin typeface="+mj-lt"/>
              </a:rPr>
              <a:t> to host</a:t>
            </a:r>
            <a:r>
              <a:rPr lang="en-US" sz="2000" dirty="0" smtClean="0">
                <a:latin typeface="+mj-lt"/>
              </a:rPr>
              <a:t>)</a:t>
            </a:r>
          </a:p>
          <a:p>
            <a:pPr>
              <a:buFont typeface="Wingdings" panose="05000000000000000000" pitchFamily="2" charset="2"/>
              <a:buChar char="Ø"/>
            </a:pPr>
            <a:endParaRPr lang="en-US" sz="1050" dirty="0">
              <a:latin typeface="+mj-lt"/>
            </a:endParaRPr>
          </a:p>
          <a:p>
            <a:pPr marL="0" indent="0">
              <a:buNone/>
            </a:pPr>
            <a:r>
              <a:rPr lang="en-US" sz="2000" dirty="0" smtClean="0">
                <a:latin typeface="+mj-lt"/>
              </a:rPr>
              <a:t>Run Container as background process:</a:t>
            </a:r>
          </a:p>
          <a:p>
            <a:pPr>
              <a:buFont typeface="Wingdings" panose="05000000000000000000" pitchFamily="2" charset="2"/>
              <a:buChar char="Ø"/>
            </a:pPr>
            <a:r>
              <a:rPr lang="en-US" sz="2000" dirty="0" err="1" smtClean="0">
                <a:latin typeface="+mj-lt"/>
              </a:rPr>
              <a:t>docker</a:t>
            </a:r>
            <a:r>
              <a:rPr lang="en-US" sz="2000" dirty="0" smtClean="0">
                <a:latin typeface="+mj-lt"/>
              </a:rPr>
              <a:t> </a:t>
            </a:r>
            <a:r>
              <a:rPr lang="en-US" sz="2000" dirty="0">
                <a:latin typeface="+mj-lt"/>
              </a:rPr>
              <a:t>run -d -it --name user3 </a:t>
            </a:r>
            <a:r>
              <a:rPr lang="en-US" sz="2000" dirty="0" err="1">
                <a:latin typeface="+mj-lt"/>
              </a:rPr>
              <a:t>ubuntu</a:t>
            </a:r>
            <a:r>
              <a:rPr lang="en-US" sz="2000" dirty="0">
                <a:latin typeface="+mj-lt"/>
              </a:rPr>
              <a:t> /</a:t>
            </a:r>
            <a:r>
              <a:rPr lang="en-US" sz="2000" dirty="0" smtClean="0">
                <a:latin typeface="+mj-lt"/>
              </a:rPr>
              <a:t>bin/bash</a:t>
            </a:r>
          </a:p>
          <a:p>
            <a:pPr>
              <a:buFont typeface="Wingdings" panose="05000000000000000000" pitchFamily="2" charset="2"/>
              <a:buChar char="Ø"/>
            </a:pPr>
            <a:r>
              <a:rPr lang="en-US" sz="2000" dirty="0" err="1">
                <a:latin typeface="+mj-lt"/>
              </a:rPr>
              <a:t>d</a:t>
            </a:r>
            <a:r>
              <a:rPr lang="en-US" sz="2000" dirty="0" err="1" smtClean="0">
                <a:latin typeface="+mj-lt"/>
              </a:rPr>
              <a:t>ocker</a:t>
            </a:r>
            <a:r>
              <a:rPr lang="en-US" sz="2000" dirty="0" smtClean="0">
                <a:latin typeface="+mj-lt"/>
              </a:rPr>
              <a:t> attach user3 (if you want to get access)</a:t>
            </a:r>
          </a:p>
          <a:p>
            <a:pPr>
              <a:buFont typeface="Wingdings" panose="05000000000000000000" pitchFamily="2" charset="2"/>
              <a:buChar char="Ø"/>
            </a:pPr>
            <a:endParaRPr lang="en-US" sz="1100" dirty="0">
              <a:latin typeface="+mj-lt"/>
            </a:endParaRPr>
          </a:p>
          <a:p>
            <a:pPr marL="0" indent="0">
              <a:buNone/>
            </a:pPr>
            <a:r>
              <a:rPr lang="en-US" sz="2000" b="1" dirty="0" smtClean="0">
                <a:latin typeface="+mj-lt"/>
              </a:rPr>
              <a:t>Check Running Container information: </a:t>
            </a:r>
          </a:p>
          <a:p>
            <a:pPr marL="0" indent="0">
              <a:buNone/>
            </a:pPr>
            <a:r>
              <a:rPr lang="en-US" sz="2000" dirty="0" smtClean="0">
                <a:latin typeface="+mj-lt"/>
              </a:rPr>
              <a:t>/</a:t>
            </a:r>
            <a:r>
              <a:rPr lang="en-US" sz="2000" dirty="0" err="1" smtClean="0">
                <a:latin typeface="+mj-lt"/>
              </a:rPr>
              <a:t>var</a:t>
            </a:r>
            <a:r>
              <a:rPr lang="en-US" sz="2000" dirty="0" smtClean="0">
                <a:latin typeface="+mj-lt"/>
              </a:rPr>
              <a:t>/lib/</a:t>
            </a:r>
            <a:r>
              <a:rPr lang="en-US" sz="2000" dirty="0" err="1" smtClean="0">
                <a:latin typeface="+mj-lt"/>
              </a:rPr>
              <a:t>docker</a:t>
            </a:r>
            <a:r>
              <a:rPr lang="en-US" sz="2000" dirty="0" smtClean="0">
                <a:latin typeface="+mj-lt"/>
              </a:rPr>
              <a:t>/containers  /* List all the running containers */</a:t>
            </a:r>
          </a:p>
          <a:p>
            <a:pPr marL="0" indent="0">
              <a:buNone/>
            </a:pPr>
            <a:r>
              <a:rPr lang="en-US" sz="2000" dirty="0" smtClean="0">
                <a:latin typeface="+mj-lt"/>
              </a:rPr>
              <a:t>Check log file for a specific container.</a:t>
            </a: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38</a:t>
            </a:fld>
            <a:endParaRPr lang="en-US"/>
          </a:p>
        </p:txBody>
      </p:sp>
    </p:spTree>
    <p:extLst>
      <p:ext uri="{BB962C8B-B14F-4D97-AF65-F5344CB8AC3E}">
        <p14:creationId xmlns:p14="http://schemas.microsoft.com/office/powerpoint/2010/main" val="1878577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Access through SSH</a:t>
            </a:r>
            <a:endParaRPr lang="en-US" b="1" dirty="0">
              <a:solidFill>
                <a:schemeClr val="tx1"/>
              </a:solidFill>
              <a:latin typeface="+mn-lt"/>
            </a:endParaRPr>
          </a:p>
        </p:txBody>
      </p:sp>
      <p:sp>
        <p:nvSpPr>
          <p:cNvPr id="3" name="Content Placeholder 2"/>
          <p:cNvSpPr>
            <a:spLocks noGrp="1"/>
          </p:cNvSpPr>
          <p:nvPr>
            <p:ph idx="1"/>
          </p:nvPr>
        </p:nvSpPr>
        <p:spPr>
          <a:xfrm>
            <a:off x="99767" y="1198326"/>
            <a:ext cx="9000445" cy="3945173"/>
          </a:xfrm>
        </p:spPr>
        <p:txBody>
          <a:bodyPr>
            <a:noAutofit/>
          </a:bodyPr>
          <a:lstStyle/>
          <a:p>
            <a:pPr>
              <a:lnSpc>
                <a:spcPct val="150000"/>
              </a:lnSpc>
              <a:buFont typeface="Wingdings" panose="05000000000000000000" pitchFamily="2" charset="2"/>
              <a:buChar char="Ø"/>
            </a:pPr>
            <a:r>
              <a:rPr lang="en-US" sz="2000" dirty="0" smtClean="0">
                <a:latin typeface="+mj-lt"/>
              </a:rPr>
              <a:t>create </a:t>
            </a:r>
            <a:r>
              <a:rPr lang="en-US" sz="2000" dirty="0">
                <a:latin typeface="+mj-lt"/>
              </a:rPr>
              <a:t>user </a:t>
            </a:r>
            <a:r>
              <a:rPr lang="en-US" sz="2000" dirty="0" smtClean="0">
                <a:latin typeface="+mj-lt"/>
              </a:rPr>
              <a:t>account : </a:t>
            </a:r>
            <a:r>
              <a:rPr lang="en-US" sz="2000" dirty="0" err="1" smtClean="0">
                <a:latin typeface="+mj-lt"/>
              </a:rPr>
              <a:t>adduser</a:t>
            </a:r>
            <a:r>
              <a:rPr lang="en-US" sz="2000" dirty="0" smtClean="0">
                <a:latin typeface="+mj-lt"/>
              </a:rPr>
              <a:t> </a:t>
            </a:r>
            <a:r>
              <a:rPr lang="en-US" sz="2000" dirty="0">
                <a:latin typeface="+mj-lt"/>
              </a:rPr>
              <a:t>user1 </a:t>
            </a:r>
            <a:endParaRPr lang="en-US" sz="2000" dirty="0" smtClean="0">
              <a:latin typeface="+mj-lt"/>
            </a:endParaRPr>
          </a:p>
          <a:p>
            <a:pPr>
              <a:lnSpc>
                <a:spcPct val="150000"/>
              </a:lnSpc>
              <a:buFont typeface="Wingdings" panose="05000000000000000000" pitchFamily="2" charset="2"/>
              <a:buChar char="Ø"/>
            </a:pPr>
            <a:r>
              <a:rPr lang="en-US" sz="2000" dirty="0" smtClean="0">
                <a:latin typeface="+mj-lt"/>
              </a:rPr>
              <a:t>set </a:t>
            </a:r>
            <a:r>
              <a:rPr lang="en-US" sz="2000" dirty="0">
                <a:latin typeface="+mj-lt"/>
              </a:rPr>
              <a:t>password for user1</a:t>
            </a:r>
          </a:p>
          <a:p>
            <a:pPr>
              <a:lnSpc>
                <a:spcPct val="150000"/>
              </a:lnSpc>
              <a:buFont typeface="Wingdings" panose="05000000000000000000" pitchFamily="2" charset="2"/>
              <a:buChar char="Ø"/>
            </a:pPr>
            <a:r>
              <a:rPr lang="en-US" sz="2000" dirty="0">
                <a:latin typeface="+mj-lt"/>
              </a:rPr>
              <a:t>create user1 as </a:t>
            </a:r>
            <a:r>
              <a:rPr lang="en-US" sz="2000" dirty="0" err="1">
                <a:latin typeface="+mj-lt"/>
              </a:rPr>
              <a:t>sudo</a:t>
            </a:r>
            <a:r>
              <a:rPr lang="en-US" sz="2000" dirty="0">
                <a:latin typeface="+mj-lt"/>
              </a:rPr>
              <a:t> user: </a:t>
            </a:r>
            <a:r>
              <a:rPr lang="en-US" sz="2000" dirty="0" err="1">
                <a:latin typeface="+mj-lt"/>
              </a:rPr>
              <a:t>usermod</a:t>
            </a:r>
            <a:r>
              <a:rPr lang="en-US" sz="2000" dirty="0">
                <a:latin typeface="+mj-lt"/>
              </a:rPr>
              <a:t> -</a:t>
            </a:r>
            <a:r>
              <a:rPr lang="en-US" sz="2000" dirty="0" err="1">
                <a:latin typeface="+mj-lt"/>
              </a:rPr>
              <a:t>aG</a:t>
            </a:r>
            <a:r>
              <a:rPr lang="en-US" sz="2000" dirty="0">
                <a:latin typeface="+mj-lt"/>
              </a:rPr>
              <a:t> </a:t>
            </a:r>
            <a:r>
              <a:rPr lang="en-US" sz="2000" dirty="0" err="1">
                <a:latin typeface="+mj-lt"/>
              </a:rPr>
              <a:t>sudo</a:t>
            </a:r>
            <a:r>
              <a:rPr lang="en-US" sz="2000" dirty="0">
                <a:latin typeface="+mj-lt"/>
              </a:rPr>
              <a:t> user1</a:t>
            </a:r>
          </a:p>
          <a:p>
            <a:pPr>
              <a:lnSpc>
                <a:spcPct val="150000"/>
              </a:lnSpc>
              <a:buFont typeface="Wingdings" panose="05000000000000000000" pitchFamily="2" charset="2"/>
              <a:buChar char="Ø"/>
            </a:pPr>
            <a:r>
              <a:rPr lang="en-US" sz="2000" dirty="0">
                <a:latin typeface="+mj-lt"/>
              </a:rPr>
              <a:t>create user1 container</a:t>
            </a:r>
          </a:p>
          <a:p>
            <a:pPr>
              <a:lnSpc>
                <a:spcPct val="150000"/>
              </a:lnSpc>
              <a:buFont typeface="Wingdings" panose="05000000000000000000" pitchFamily="2" charset="2"/>
              <a:buChar char="Ø"/>
            </a:pPr>
            <a:r>
              <a:rPr lang="en-US" sz="2000" dirty="0">
                <a:latin typeface="+mj-lt"/>
              </a:rPr>
              <a:t>Modify /home/user1/.profile file as:</a:t>
            </a:r>
          </a:p>
          <a:p>
            <a:pPr>
              <a:lnSpc>
                <a:spcPct val="150000"/>
              </a:lnSpc>
              <a:buFont typeface="Wingdings" panose="05000000000000000000" pitchFamily="2" charset="2"/>
              <a:buChar char="Ø"/>
            </a:pPr>
            <a:r>
              <a:rPr lang="en-US" sz="2000" dirty="0" err="1">
                <a:latin typeface="+mj-lt"/>
              </a:rPr>
              <a:t>sudo</a:t>
            </a:r>
            <a:r>
              <a:rPr lang="en-US" sz="2000" dirty="0">
                <a:latin typeface="+mj-lt"/>
              </a:rPr>
              <a:t> </a:t>
            </a:r>
            <a:r>
              <a:rPr lang="en-US" sz="2000" dirty="0" err="1">
                <a:latin typeface="+mj-lt"/>
              </a:rPr>
              <a:t>docker</a:t>
            </a:r>
            <a:r>
              <a:rPr lang="en-US" sz="2000" dirty="0">
                <a:latin typeface="+mj-lt"/>
              </a:rPr>
              <a:t> start -a -</a:t>
            </a:r>
            <a:r>
              <a:rPr lang="en-US" sz="2000" dirty="0" err="1">
                <a:latin typeface="+mj-lt"/>
              </a:rPr>
              <a:t>i</a:t>
            </a:r>
            <a:r>
              <a:rPr lang="en-US" sz="2000" dirty="0">
                <a:latin typeface="+mj-lt"/>
              </a:rPr>
              <a:t> user1; exit</a:t>
            </a:r>
          </a:p>
          <a:p>
            <a:pPr>
              <a:lnSpc>
                <a:spcPct val="150000"/>
              </a:lnSpc>
              <a:buFont typeface="Wingdings" panose="05000000000000000000" pitchFamily="2" charset="2"/>
              <a:buChar char="Ø"/>
            </a:pPr>
            <a:r>
              <a:rPr lang="en-US" sz="2000" dirty="0" err="1">
                <a:latin typeface="+mj-lt"/>
              </a:rPr>
              <a:t>ssh</a:t>
            </a:r>
            <a:r>
              <a:rPr lang="en-US" sz="2000" dirty="0">
                <a:latin typeface="+mj-lt"/>
              </a:rPr>
              <a:t> to &lt;</a:t>
            </a:r>
            <a:r>
              <a:rPr lang="en-US" sz="2000" dirty="0" err="1">
                <a:latin typeface="+mj-lt"/>
              </a:rPr>
              <a:t>ip</a:t>
            </a:r>
            <a:r>
              <a:rPr lang="en-US" sz="2000" dirty="0">
                <a:latin typeface="+mj-lt"/>
              </a:rPr>
              <a:t> address&gt; login as user1 and you will get user1 container shell.</a:t>
            </a:r>
          </a:p>
        </p:txBody>
      </p:sp>
      <p:sp>
        <p:nvSpPr>
          <p:cNvPr id="4" name="Slide Number Placeholder 3"/>
          <p:cNvSpPr>
            <a:spLocks noGrp="1"/>
          </p:cNvSpPr>
          <p:nvPr>
            <p:ph type="sldNum" sz="quarter" idx="12"/>
          </p:nvPr>
        </p:nvSpPr>
        <p:spPr/>
        <p:txBody>
          <a:bodyPr/>
          <a:lstStyle/>
          <a:p>
            <a:fld id="{B82CCC60-E8CD-4174-8B1A-7DF615B22EEF}" type="slidenum">
              <a:rPr lang="en-US" smtClean="0"/>
              <a:pPr/>
              <a:t>39</a:t>
            </a:fld>
            <a:endParaRPr lang="en-US"/>
          </a:p>
        </p:txBody>
      </p:sp>
    </p:spTree>
    <p:extLst>
      <p:ext uri="{BB962C8B-B14F-4D97-AF65-F5344CB8AC3E}">
        <p14:creationId xmlns:p14="http://schemas.microsoft.com/office/powerpoint/2010/main" val="314229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128470"/>
            <a:ext cx="8093366" cy="916230"/>
          </a:xfrm>
        </p:spPr>
        <p:txBody>
          <a:bodyPr>
            <a:normAutofit/>
          </a:bodyPr>
          <a:lstStyle/>
          <a:p>
            <a:r>
              <a:rPr lang="en-US" b="1" dirty="0">
                <a:solidFill>
                  <a:schemeClr val="tx2">
                    <a:lumMod val="50000"/>
                  </a:schemeClr>
                </a:solidFill>
                <a:effectLst>
                  <a:outerShdw blurRad="38100" dist="38100" dir="2700000" algn="tl">
                    <a:srgbClr val="000000">
                      <a:alpha val="43137"/>
                    </a:srgbClr>
                  </a:outerShdw>
                </a:effectLst>
              </a:rPr>
              <a:t>Introduction to Virtualization </a:t>
            </a:r>
          </a:p>
        </p:txBody>
      </p:sp>
      <p:sp>
        <p:nvSpPr>
          <p:cNvPr id="3" name="Content Placeholder 2"/>
          <p:cNvSpPr>
            <a:spLocks noGrp="1"/>
          </p:cNvSpPr>
          <p:nvPr>
            <p:ph idx="1"/>
          </p:nvPr>
        </p:nvSpPr>
        <p:spPr>
          <a:xfrm>
            <a:off x="143555" y="1350110"/>
            <a:ext cx="8856890" cy="3359509"/>
          </a:xfrm>
        </p:spPr>
        <p:txBody>
          <a:bodyPr>
            <a:noAutofit/>
          </a:bodyPr>
          <a:lstStyle/>
          <a:p>
            <a:r>
              <a:rPr lang="en-US" sz="2300" b="1" dirty="0">
                <a:solidFill>
                  <a:srgbClr val="020406"/>
                </a:solidFill>
              </a:rPr>
              <a:t>S</a:t>
            </a:r>
            <a:r>
              <a:rPr lang="en-US" sz="2300" b="1" dirty="0" smtClean="0">
                <a:solidFill>
                  <a:srgbClr val="020406"/>
                </a:solidFill>
              </a:rPr>
              <a:t>oftware </a:t>
            </a:r>
            <a:r>
              <a:rPr lang="en-US" sz="2300" b="1" dirty="0">
                <a:solidFill>
                  <a:srgbClr val="020406"/>
                </a:solidFill>
              </a:rPr>
              <a:t>demands more</a:t>
            </a:r>
            <a:r>
              <a:rPr lang="en-US" sz="2300" dirty="0">
                <a:solidFill>
                  <a:srgbClr val="020406"/>
                </a:solidFill>
              </a:rPr>
              <a:t> and more from operating systems to applications. </a:t>
            </a:r>
          </a:p>
          <a:p>
            <a:pPr lvl="1"/>
            <a:r>
              <a:rPr lang="en-US" sz="2000" dirty="0">
                <a:solidFill>
                  <a:srgbClr val="020406"/>
                </a:solidFill>
              </a:rPr>
              <a:t>More </a:t>
            </a:r>
            <a:r>
              <a:rPr lang="en-US" sz="2000" dirty="0" smtClean="0">
                <a:solidFill>
                  <a:srgbClr val="020406"/>
                </a:solidFill>
              </a:rPr>
              <a:t>: data</a:t>
            </a:r>
            <a:r>
              <a:rPr lang="en-US" sz="2000" dirty="0">
                <a:solidFill>
                  <a:srgbClr val="020406"/>
                </a:solidFill>
              </a:rPr>
              <a:t>, processing power, memory, network bandwidth and storage space. </a:t>
            </a:r>
          </a:p>
          <a:p>
            <a:r>
              <a:rPr lang="en-US" sz="2300" b="1" dirty="0">
                <a:solidFill>
                  <a:srgbClr val="020406"/>
                </a:solidFill>
              </a:rPr>
              <a:t>Virtualization is a </a:t>
            </a:r>
            <a:r>
              <a:rPr lang="en-US" sz="2300" b="1" dirty="0" smtClean="0">
                <a:solidFill>
                  <a:srgbClr val="020406"/>
                </a:solidFill>
              </a:rPr>
              <a:t>technology</a:t>
            </a:r>
            <a:r>
              <a:rPr lang="en-US" sz="2300" dirty="0" smtClean="0">
                <a:solidFill>
                  <a:srgbClr val="020406"/>
                </a:solidFill>
              </a:rPr>
              <a:t>.</a:t>
            </a:r>
          </a:p>
          <a:p>
            <a:pPr lvl="1"/>
            <a:r>
              <a:rPr lang="en-US" sz="2000" dirty="0" smtClean="0">
                <a:solidFill>
                  <a:srgbClr val="020406"/>
                </a:solidFill>
              </a:rPr>
              <a:t>Create </a:t>
            </a:r>
            <a:r>
              <a:rPr lang="en-US" sz="2000" dirty="0">
                <a:solidFill>
                  <a:srgbClr val="020406"/>
                </a:solidFill>
              </a:rPr>
              <a:t>multiple simulated environments from a single, physical hardware systems. </a:t>
            </a:r>
          </a:p>
          <a:p>
            <a:r>
              <a:rPr lang="en-US" sz="2300" b="1" dirty="0">
                <a:solidFill>
                  <a:srgbClr val="020406"/>
                </a:solidFill>
              </a:rPr>
              <a:t>Software called a hypervisor </a:t>
            </a:r>
            <a:r>
              <a:rPr lang="en-US" sz="2300" dirty="0" smtClean="0">
                <a:solidFill>
                  <a:srgbClr val="020406"/>
                </a:solidFill>
              </a:rPr>
              <a:t>connects </a:t>
            </a:r>
            <a:r>
              <a:rPr lang="en-US" sz="2300" dirty="0">
                <a:solidFill>
                  <a:srgbClr val="020406"/>
                </a:solidFill>
              </a:rPr>
              <a:t>directly to the </a:t>
            </a:r>
            <a:r>
              <a:rPr lang="en-US" sz="2300" dirty="0" smtClean="0">
                <a:solidFill>
                  <a:srgbClr val="020406"/>
                </a:solidFill>
              </a:rPr>
              <a:t>hardware. </a:t>
            </a:r>
          </a:p>
          <a:p>
            <a:pPr lvl="1"/>
            <a:r>
              <a:rPr lang="en-US" sz="2300" dirty="0" smtClean="0">
                <a:solidFill>
                  <a:srgbClr val="020406"/>
                </a:solidFill>
              </a:rPr>
              <a:t> </a:t>
            </a:r>
            <a:r>
              <a:rPr lang="en-US" sz="2000" dirty="0">
                <a:solidFill>
                  <a:srgbClr val="020406"/>
                </a:solidFill>
              </a:rPr>
              <a:t>S</a:t>
            </a:r>
            <a:r>
              <a:rPr lang="en-US" sz="2000" dirty="0" smtClean="0">
                <a:solidFill>
                  <a:srgbClr val="020406"/>
                </a:solidFill>
              </a:rPr>
              <a:t>plit </a:t>
            </a:r>
            <a:r>
              <a:rPr lang="en-US" sz="2000" dirty="0">
                <a:solidFill>
                  <a:srgbClr val="020406"/>
                </a:solidFill>
              </a:rPr>
              <a:t>one system into separate, distinct, and secure environments known as virtual machines (VMs). </a:t>
            </a:r>
            <a:endParaRPr lang="en-US" sz="2300" dirty="0">
              <a:solidFill>
                <a:srgbClr val="020406"/>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108479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Web Server</a:t>
            </a:r>
            <a:endParaRPr lang="en-US" b="1" dirty="0">
              <a:solidFill>
                <a:schemeClr val="tx1"/>
              </a:solidFill>
              <a:latin typeface="+mn-lt"/>
            </a:endParaRPr>
          </a:p>
        </p:txBody>
      </p:sp>
      <p:sp>
        <p:nvSpPr>
          <p:cNvPr id="3" name="Content Placeholder 2"/>
          <p:cNvSpPr>
            <a:spLocks noGrp="1"/>
          </p:cNvSpPr>
          <p:nvPr>
            <p:ph idx="1"/>
          </p:nvPr>
        </p:nvSpPr>
        <p:spPr>
          <a:xfrm>
            <a:off x="99767" y="1408674"/>
            <a:ext cx="9000445" cy="3358589"/>
          </a:xfrm>
        </p:spPr>
        <p:txBody>
          <a:bodyPr>
            <a:noAutofit/>
          </a:bodyPr>
          <a:lstStyle/>
          <a:p>
            <a:pPr>
              <a:buFont typeface="Wingdings" panose="05000000000000000000" pitchFamily="2" charset="2"/>
              <a:buChar char="Ø"/>
            </a:pPr>
            <a:r>
              <a:rPr lang="en-US" sz="2000" dirty="0" smtClean="0">
                <a:latin typeface="+mj-lt"/>
              </a:rPr>
              <a:t>run </a:t>
            </a:r>
            <a:r>
              <a:rPr lang="en-US" sz="2000" dirty="0">
                <a:latin typeface="+mj-lt"/>
              </a:rPr>
              <a:t>user1 </a:t>
            </a:r>
            <a:r>
              <a:rPr lang="en-US" sz="2000" dirty="0" err="1">
                <a:latin typeface="+mj-lt"/>
              </a:rPr>
              <a:t>docker</a:t>
            </a:r>
            <a:r>
              <a:rPr lang="en-US" sz="2000" dirty="0">
                <a:latin typeface="+mj-lt"/>
              </a:rPr>
              <a:t> container</a:t>
            </a:r>
          </a:p>
          <a:p>
            <a:pPr>
              <a:buFont typeface="Wingdings" panose="05000000000000000000" pitchFamily="2" charset="2"/>
              <a:buChar char="Ø"/>
            </a:pPr>
            <a:r>
              <a:rPr lang="en-US" sz="2000" dirty="0">
                <a:latin typeface="+mj-lt"/>
              </a:rPr>
              <a:t>apt-get update</a:t>
            </a:r>
          </a:p>
          <a:p>
            <a:pPr>
              <a:buFont typeface="Wingdings" panose="05000000000000000000" pitchFamily="2" charset="2"/>
              <a:buChar char="Ø"/>
            </a:pPr>
            <a:r>
              <a:rPr lang="en-US" sz="2000" dirty="0">
                <a:latin typeface="+mj-lt"/>
              </a:rPr>
              <a:t>apt-get install -y apache2</a:t>
            </a:r>
          </a:p>
          <a:p>
            <a:pPr>
              <a:buFont typeface="Wingdings" panose="05000000000000000000" pitchFamily="2" charset="2"/>
              <a:buChar char="Ø"/>
            </a:pPr>
            <a:r>
              <a:rPr lang="en-US" sz="2000" dirty="0">
                <a:latin typeface="+mj-lt"/>
              </a:rPr>
              <a:t>apt-get install -y apache2-utils</a:t>
            </a:r>
          </a:p>
          <a:p>
            <a:pPr>
              <a:buFont typeface="Wingdings" panose="05000000000000000000" pitchFamily="2" charset="2"/>
              <a:buChar char="Ø"/>
            </a:pPr>
            <a:r>
              <a:rPr lang="en-US" sz="2000" dirty="0">
                <a:latin typeface="+mj-lt"/>
              </a:rPr>
              <a:t>apt-get install vim</a:t>
            </a:r>
          </a:p>
          <a:p>
            <a:pPr>
              <a:buFont typeface="Wingdings" panose="05000000000000000000" pitchFamily="2" charset="2"/>
              <a:buChar char="Ø"/>
            </a:pPr>
            <a:r>
              <a:rPr lang="en-US" sz="2000" dirty="0">
                <a:latin typeface="+mj-lt"/>
              </a:rPr>
              <a:t>vim /</a:t>
            </a:r>
            <a:r>
              <a:rPr lang="en-US" sz="2000" dirty="0" err="1">
                <a:latin typeface="+mj-lt"/>
              </a:rPr>
              <a:t>var</a:t>
            </a:r>
            <a:r>
              <a:rPr lang="en-US" sz="2000" dirty="0">
                <a:latin typeface="+mj-lt"/>
              </a:rPr>
              <a:t>/www/html/index.html</a:t>
            </a:r>
          </a:p>
          <a:p>
            <a:pPr>
              <a:buFont typeface="Wingdings" panose="05000000000000000000" pitchFamily="2" charset="2"/>
              <a:buChar char="Ø"/>
            </a:pPr>
            <a:r>
              <a:rPr lang="en-US" sz="2000" dirty="0">
                <a:latin typeface="+mj-lt"/>
              </a:rPr>
              <a:t>change line number </a:t>
            </a:r>
            <a:r>
              <a:rPr lang="en-US" sz="2000" dirty="0" smtClean="0">
                <a:latin typeface="+mj-lt"/>
              </a:rPr>
              <a:t>208</a:t>
            </a:r>
            <a:r>
              <a:rPr lang="en-US" sz="2000" dirty="0">
                <a:latin typeface="+mj-lt"/>
              </a:rPr>
              <a:t>:</a:t>
            </a:r>
          </a:p>
          <a:p>
            <a:pPr>
              <a:buFont typeface="Wingdings" panose="05000000000000000000" pitchFamily="2" charset="2"/>
              <a:buChar char="Ø"/>
            </a:pPr>
            <a:r>
              <a:rPr lang="en-US" sz="2000" dirty="0">
                <a:latin typeface="+mj-lt"/>
              </a:rPr>
              <a:t>service apache2 start </a:t>
            </a:r>
          </a:p>
          <a:p>
            <a:pPr>
              <a:buFont typeface="Wingdings" panose="05000000000000000000" pitchFamily="2" charset="2"/>
              <a:buChar char="Ø"/>
            </a:pPr>
            <a:r>
              <a:rPr lang="en-US" sz="2000" dirty="0" err="1">
                <a:latin typeface="+mj-lt"/>
              </a:rPr>
              <a:t>elinks</a:t>
            </a:r>
            <a:r>
              <a:rPr lang="en-US" sz="2000" dirty="0">
                <a:latin typeface="+mj-lt"/>
              </a:rPr>
              <a:t> &lt;container </a:t>
            </a:r>
            <a:r>
              <a:rPr lang="en-US" sz="2000" dirty="0" err="1">
                <a:latin typeface="+mj-lt"/>
              </a:rPr>
              <a:t>ip</a:t>
            </a:r>
            <a:r>
              <a:rPr lang="en-US" sz="2000" dirty="0">
                <a:latin typeface="+mj-lt"/>
              </a:rPr>
              <a:t> address</a:t>
            </a:r>
            <a:r>
              <a:rPr lang="en-US" sz="2000" dirty="0" smtClean="0">
                <a:latin typeface="+mj-lt"/>
              </a:rPr>
              <a:t>&gt;</a:t>
            </a: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40</a:t>
            </a:fld>
            <a:endParaRPr lang="en-US"/>
          </a:p>
        </p:txBody>
      </p:sp>
    </p:spTree>
    <p:extLst>
      <p:ext uri="{BB962C8B-B14F-4D97-AF65-F5344CB8AC3E}">
        <p14:creationId xmlns:p14="http://schemas.microsoft.com/office/powerpoint/2010/main" val="2455974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Web Server</a:t>
            </a:r>
            <a:endParaRPr lang="en-US" b="1" dirty="0">
              <a:solidFill>
                <a:schemeClr val="tx1"/>
              </a:solidFill>
              <a:latin typeface="+mn-lt"/>
            </a:endParaRPr>
          </a:p>
        </p:txBody>
      </p:sp>
      <p:sp>
        <p:nvSpPr>
          <p:cNvPr id="3" name="Content Placeholder 2"/>
          <p:cNvSpPr>
            <a:spLocks noGrp="1"/>
          </p:cNvSpPr>
          <p:nvPr>
            <p:ph idx="1"/>
          </p:nvPr>
        </p:nvSpPr>
        <p:spPr>
          <a:xfrm>
            <a:off x="143555" y="1655520"/>
            <a:ext cx="9000445" cy="3945173"/>
          </a:xfrm>
        </p:spPr>
        <p:txBody>
          <a:bodyPr>
            <a:noAutofit/>
          </a:bodyPr>
          <a:lstStyle/>
          <a:p>
            <a:pPr marL="0" indent="0">
              <a:buNone/>
            </a:pPr>
            <a:r>
              <a:rPr lang="en-US" sz="2000" dirty="0"/>
              <a:t>Execute webserver:</a:t>
            </a:r>
          </a:p>
          <a:p>
            <a:pPr marL="0" indent="0">
              <a:buNone/>
            </a:pPr>
            <a:r>
              <a:rPr lang="en-US" sz="2000" dirty="0" err="1"/>
              <a:t>docker</a:t>
            </a:r>
            <a:r>
              <a:rPr lang="en-US" sz="2000" dirty="0"/>
              <a:t> pull </a:t>
            </a:r>
            <a:r>
              <a:rPr lang="en-US" sz="2000" dirty="0" err="1"/>
              <a:t>thangaraju</a:t>
            </a:r>
            <a:r>
              <a:rPr lang="en-US" sz="2000" dirty="0"/>
              <a:t>/</a:t>
            </a:r>
            <a:r>
              <a:rPr lang="en-US" sz="2000" dirty="0" err="1"/>
              <a:t>webserver_test</a:t>
            </a:r>
            <a:endParaRPr lang="en-US" sz="2000" dirty="0"/>
          </a:p>
          <a:p>
            <a:pPr marL="0" indent="0">
              <a:buNone/>
            </a:pPr>
            <a:r>
              <a:rPr lang="en-US" sz="2000" dirty="0" err="1"/>
              <a:t>docker</a:t>
            </a:r>
            <a:r>
              <a:rPr lang="en-US" sz="2000" dirty="0"/>
              <a:t> run -</a:t>
            </a:r>
            <a:r>
              <a:rPr lang="en-US" sz="2000" dirty="0" err="1"/>
              <a:t>i</a:t>
            </a:r>
            <a:r>
              <a:rPr lang="en-US" sz="2000" dirty="0"/>
              <a:t> -t -p 9999:80 </a:t>
            </a:r>
            <a:r>
              <a:rPr lang="en-US" sz="2000" dirty="0" err="1"/>
              <a:t>thangaraju</a:t>
            </a:r>
            <a:r>
              <a:rPr lang="en-US" sz="2000" dirty="0"/>
              <a:t>/</a:t>
            </a:r>
            <a:r>
              <a:rPr lang="en-US" sz="2000" dirty="0" err="1"/>
              <a:t>webserver_test</a:t>
            </a:r>
            <a:r>
              <a:rPr lang="en-US" sz="2000" dirty="0"/>
              <a:t> /bin/bash</a:t>
            </a:r>
          </a:p>
          <a:p>
            <a:pPr marL="0" indent="0">
              <a:buNone/>
            </a:pPr>
            <a:r>
              <a:rPr lang="en-US" sz="2000" dirty="0"/>
              <a:t>service apache2 start</a:t>
            </a:r>
          </a:p>
          <a:p>
            <a:pPr marL="0" indent="0">
              <a:buNone/>
            </a:pPr>
            <a:endParaRPr lang="en-US" sz="2000" dirty="0"/>
          </a:p>
          <a:p>
            <a:pPr marL="0" indent="0">
              <a:buNone/>
            </a:pPr>
            <a:r>
              <a:rPr lang="en-US" sz="2000" dirty="0"/>
              <a:t>go to host system and execute in a browser: </a:t>
            </a:r>
          </a:p>
          <a:p>
            <a:pPr marL="0" indent="0">
              <a:buNone/>
            </a:pPr>
            <a:r>
              <a:rPr lang="en-US" sz="2000" dirty="0"/>
              <a:t>&lt;host </a:t>
            </a:r>
            <a:r>
              <a:rPr lang="en-US" sz="2000" dirty="0" err="1"/>
              <a:t>ip</a:t>
            </a:r>
            <a:r>
              <a:rPr lang="en-US" sz="2000" dirty="0"/>
              <a:t> address:9999&gt;</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41</a:t>
            </a:fld>
            <a:endParaRPr lang="en-US"/>
          </a:p>
        </p:txBody>
      </p:sp>
    </p:spTree>
    <p:extLst>
      <p:ext uri="{BB962C8B-B14F-4D97-AF65-F5344CB8AC3E}">
        <p14:creationId xmlns:p14="http://schemas.microsoft.com/office/powerpoint/2010/main" val="22861184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Image Creation</a:t>
            </a:r>
            <a:endParaRPr lang="en-US" b="1" dirty="0">
              <a:solidFill>
                <a:schemeClr val="tx1"/>
              </a:solidFill>
              <a:latin typeface="+mn-lt"/>
            </a:endParaRPr>
          </a:p>
        </p:txBody>
      </p:sp>
      <p:sp>
        <p:nvSpPr>
          <p:cNvPr id="3" name="Content Placeholder 2"/>
          <p:cNvSpPr>
            <a:spLocks noGrp="1"/>
          </p:cNvSpPr>
          <p:nvPr>
            <p:ph idx="1"/>
          </p:nvPr>
        </p:nvSpPr>
        <p:spPr>
          <a:xfrm>
            <a:off x="99767" y="1198326"/>
            <a:ext cx="9000445" cy="3945173"/>
          </a:xfrm>
        </p:spPr>
        <p:txBody>
          <a:bodyPr>
            <a:noAutofit/>
          </a:bodyPr>
          <a:lstStyle/>
          <a:p>
            <a:pPr marL="0" indent="0">
              <a:buNone/>
            </a:pPr>
            <a:r>
              <a:rPr lang="en-US" sz="2000" b="1" dirty="0">
                <a:latin typeface="+mj-lt"/>
              </a:rPr>
              <a:t>Docker image creation and move to </a:t>
            </a:r>
            <a:r>
              <a:rPr lang="en-US" sz="2000" b="1" dirty="0" err="1">
                <a:latin typeface="+mj-lt"/>
              </a:rPr>
              <a:t>docker</a:t>
            </a:r>
            <a:r>
              <a:rPr lang="en-US" sz="2000" b="1" dirty="0">
                <a:latin typeface="+mj-lt"/>
              </a:rPr>
              <a:t> hub</a:t>
            </a:r>
          </a:p>
          <a:p>
            <a:pPr marL="0" indent="0">
              <a:buNone/>
            </a:pPr>
            <a:r>
              <a:rPr lang="en-US" sz="2000" dirty="0" err="1">
                <a:latin typeface="+mj-lt"/>
              </a:rPr>
              <a:t>docker</a:t>
            </a:r>
            <a:r>
              <a:rPr lang="en-US" sz="2000" dirty="0">
                <a:latin typeface="+mj-lt"/>
              </a:rPr>
              <a:t> commit -a &lt;Author Name&gt; &lt;container id&gt; &lt;image name&gt; </a:t>
            </a:r>
            <a:endParaRPr lang="en-US" sz="2000" dirty="0" smtClean="0">
              <a:latin typeface="+mj-lt"/>
            </a:endParaRPr>
          </a:p>
          <a:p>
            <a:pPr marL="0" indent="0">
              <a:buNone/>
            </a:pPr>
            <a:r>
              <a:rPr lang="en-US" sz="2000" dirty="0" err="1" smtClean="0">
                <a:latin typeface="+mj-lt"/>
              </a:rPr>
              <a:t>docker</a:t>
            </a:r>
            <a:r>
              <a:rPr lang="en-US" sz="2000" dirty="0" smtClean="0">
                <a:latin typeface="+mj-lt"/>
              </a:rPr>
              <a:t> </a:t>
            </a:r>
            <a:r>
              <a:rPr lang="en-US" sz="2000" dirty="0">
                <a:latin typeface="+mj-lt"/>
              </a:rPr>
              <a:t>tag &lt;image id&gt; &lt;username/image </a:t>
            </a:r>
            <a:r>
              <a:rPr lang="en-US" sz="2000" dirty="0" err="1">
                <a:latin typeface="+mj-lt"/>
              </a:rPr>
              <a:t>name:latest</a:t>
            </a:r>
            <a:r>
              <a:rPr lang="en-US" sz="2000" dirty="0">
                <a:latin typeface="+mj-lt"/>
              </a:rPr>
              <a:t>&gt;</a:t>
            </a:r>
          </a:p>
          <a:p>
            <a:pPr marL="0" indent="0">
              <a:buNone/>
            </a:pPr>
            <a:r>
              <a:rPr lang="en-US" sz="2000" dirty="0">
                <a:latin typeface="+mj-lt"/>
              </a:rPr>
              <a:t>$</a:t>
            </a:r>
            <a:r>
              <a:rPr lang="en-US" sz="2000" dirty="0" err="1">
                <a:latin typeface="+mj-lt"/>
              </a:rPr>
              <a:t>docker</a:t>
            </a:r>
            <a:r>
              <a:rPr lang="en-US" sz="2000" dirty="0">
                <a:latin typeface="+mj-lt"/>
              </a:rPr>
              <a:t> commit -a "</a:t>
            </a:r>
            <a:r>
              <a:rPr lang="en-US" sz="2000" dirty="0" err="1">
                <a:latin typeface="+mj-lt"/>
              </a:rPr>
              <a:t>Dr</a:t>
            </a:r>
            <a:r>
              <a:rPr lang="en-US" sz="2000" dirty="0">
                <a:latin typeface="+mj-lt"/>
              </a:rPr>
              <a:t> B Thangaraju" &lt;container id&gt; &lt;container image name&gt;</a:t>
            </a:r>
          </a:p>
          <a:p>
            <a:pPr marL="0" indent="0">
              <a:buNone/>
            </a:pPr>
            <a:r>
              <a:rPr lang="en-US" sz="2000" dirty="0">
                <a:latin typeface="+mj-lt"/>
              </a:rPr>
              <a:t>$</a:t>
            </a:r>
            <a:r>
              <a:rPr lang="en-US" sz="2000" dirty="0" err="1">
                <a:latin typeface="+mj-lt"/>
              </a:rPr>
              <a:t>docker</a:t>
            </a:r>
            <a:r>
              <a:rPr lang="en-US" sz="2000" dirty="0">
                <a:latin typeface="+mj-lt"/>
              </a:rPr>
              <a:t> tag &lt;old name&gt; &lt;new name&gt;</a:t>
            </a:r>
          </a:p>
          <a:p>
            <a:pPr marL="0" indent="0">
              <a:buNone/>
            </a:pPr>
            <a:r>
              <a:rPr lang="en-US" sz="2000" dirty="0">
                <a:latin typeface="+mj-lt"/>
              </a:rPr>
              <a:t>ex: </a:t>
            </a:r>
            <a:r>
              <a:rPr lang="en-US" sz="2000" dirty="0" err="1">
                <a:latin typeface="+mj-lt"/>
              </a:rPr>
              <a:t>docker</a:t>
            </a:r>
            <a:r>
              <a:rPr lang="en-US" sz="2000" dirty="0">
                <a:latin typeface="+mj-lt"/>
              </a:rPr>
              <a:t> tag </a:t>
            </a:r>
            <a:r>
              <a:rPr lang="en-US" sz="2000" dirty="0" err="1">
                <a:latin typeface="+mj-lt"/>
              </a:rPr>
              <a:t>jenkins_slave</a:t>
            </a:r>
            <a:r>
              <a:rPr lang="en-US" sz="2000" dirty="0">
                <a:latin typeface="+mj-lt"/>
              </a:rPr>
              <a:t> </a:t>
            </a:r>
            <a:r>
              <a:rPr lang="en-US" sz="2000" dirty="0" err="1">
                <a:latin typeface="+mj-lt"/>
              </a:rPr>
              <a:t>iiitb</a:t>
            </a:r>
            <a:r>
              <a:rPr lang="en-US" sz="2000" dirty="0">
                <a:latin typeface="+mj-lt"/>
              </a:rPr>
              <a:t>/</a:t>
            </a:r>
            <a:r>
              <a:rPr lang="en-US" sz="2000" dirty="0" err="1">
                <a:latin typeface="+mj-lt"/>
              </a:rPr>
              <a:t>jenkins_slave:latest</a:t>
            </a:r>
            <a:endParaRPr lang="en-US" sz="2000" dirty="0">
              <a:latin typeface="+mj-lt"/>
            </a:endParaRPr>
          </a:p>
          <a:p>
            <a:pPr marL="0" indent="0">
              <a:buNone/>
            </a:pPr>
            <a:r>
              <a:rPr lang="en-US" sz="2000" dirty="0" err="1">
                <a:latin typeface="+mj-lt"/>
              </a:rPr>
              <a:t>docker</a:t>
            </a:r>
            <a:r>
              <a:rPr lang="en-US" sz="2000" dirty="0">
                <a:latin typeface="+mj-lt"/>
              </a:rPr>
              <a:t> login (</a:t>
            </a:r>
            <a:r>
              <a:rPr lang="en-US" sz="2000" dirty="0" err="1">
                <a:latin typeface="+mj-lt"/>
              </a:rPr>
              <a:t>iiitb</a:t>
            </a:r>
            <a:r>
              <a:rPr lang="en-US" sz="2000" dirty="0">
                <a:latin typeface="+mj-lt"/>
              </a:rPr>
              <a:t>)</a:t>
            </a:r>
          </a:p>
          <a:p>
            <a:pPr marL="0" indent="0">
              <a:buNone/>
            </a:pPr>
            <a:r>
              <a:rPr lang="en-US" sz="2000" dirty="0" err="1">
                <a:latin typeface="+mj-lt"/>
              </a:rPr>
              <a:t>docker</a:t>
            </a:r>
            <a:r>
              <a:rPr lang="en-US" sz="2000" dirty="0">
                <a:latin typeface="+mj-lt"/>
              </a:rPr>
              <a:t> push &lt;username/image name&gt;</a:t>
            </a:r>
          </a:p>
          <a:p>
            <a:pPr marL="0" indent="0">
              <a:buNone/>
            </a:pPr>
            <a:r>
              <a:rPr lang="en-US" sz="2000" dirty="0">
                <a:latin typeface="+mj-lt"/>
              </a:rPr>
              <a:t>dockerhub.com - edit and verify</a:t>
            </a: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42</a:t>
            </a:fld>
            <a:endParaRPr lang="en-US"/>
          </a:p>
        </p:txBody>
      </p:sp>
    </p:spTree>
    <p:extLst>
      <p:ext uri="{BB962C8B-B14F-4D97-AF65-F5344CB8AC3E}">
        <p14:creationId xmlns:p14="http://schemas.microsoft.com/office/powerpoint/2010/main" val="2561707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55" y="-176940"/>
            <a:ext cx="8246070" cy="891995"/>
          </a:xfrm>
        </p:spPr>
        <p:txBody>
          <a:bodyPr>
            <a:normAutofit/>
          </a:bodyPr>
          <a:lstStyle/>
          <a:p>
            <a:r>
              <a:rPr lang="en-US" b="1" dirty="0" smtClean="0">
                <a:solidFill>
                  <a:schemeClr val="tx1"/>
                </a:solidFill>
                <a:latin typeface="+mn-lt"/>
              </a:rPr>
              <a:t>Docker Volume</a:t>
            </a:r>
            <a:endParaRPr lang="en-US" b="1" dirty="0">
              <a:solidFill>
                <a:schemeClr val="tx1"/>
              </a:solidFill>
              <a:latin typeface="+mn-lt"/>
            </a:endParaRPr>
          </a:p>
        </p:txBody>
      </p:sp>
      <p:sp>
        <p:nvSpPr>
          <p:cNvPr id="3" name="Content Placeholder 2"/>
          <p:cNvSpPr>
            <a:spLocks noGrp="1"/>
          </p:cNvSpPr>
          <p:nvPr>
            <p:ph idx="1"/>
          </p:nvPr>
        </p:nvSpPr>
        <p:spPr>
          <a:xfrm>
            <a:off x="99767" y="1198326"/>
            <a:ext cx="9044233" cy="3969409"/>
          </a:xfrm>
        </p:spPr>
        <p:txBody>
          <a:bodyPr>
            <a:noAutofit/>
          </a:bodyPr>
          <a:lstStyle/>
          <a:p>
            <a:pPr marL="0" indent="0">
              <a:buNone/>
            </a:pPr>
            <a:r>
              <a:rPr lang="en-US" sz="1800" dirty="0" smtClean="0">
                <a:latin typeface="+mj-lt"/>
              </a:rPr>
              <a:t>1</a:t>
            </a:r>
            <a:r>
              <a:rPr lang="en-US" sz="1800" dirty="0">
                <a:latin typeface="+mj-lt"/>
              </a:rPr>
              <a:t>. </a:t>
            </a:r>
            <a:r>
              <a:rPr lang="en-US" sz="1800" b="1" dirty="0" smtClean="0">
                <a:latin typeface="+mj-lt"/>
              </a:rPr>
              <a:t>Create </a:t>
            </a:r>
            <a:r>
              <a:rPr lang="en-US" sz="1800" b="1" dirty="0" err="1">
                <a:latin typeface="+mj-lt"/>
              </a:rPr>
              <a:t>docker</a:t>
            </a:r>
            <a:r>
              <a:rPr lang="en-US" sz="1800" b="1" dirty="0">
                <a:latin typeface="+mj-lt"/>
              </a:rPr>
              <a:t> volume</a:t>
            </a:r>
          </a:p>
          <a:p>
            <a:pPr marL="0" indent="0">
              <a:buNone/>
            </a:pPr>
            <a:r>
              <a:rPr lang="en-US" sz="1800" dirty="0" err="1">
                <a:latin typeface="+mj-lt"/>
              </a:rPr>
              <a:t>sudo</a:t>
            </a:r>
            <a:r>
              <a:rPr lang="en-US" sz="1800" dirty="0">
                <a:latin typeface="+mj-lt"/>
              </a:rPr>
              <a:t> </a:t>
            </a:r>
            <a:r>
              <a:rPr lang="en-US" sz="1800" dirty="0" err="1">
                <a:latin typeface="+mj-lt"/>
              </a:rPr>
              <a:t>docker</a:t>
            </a:r>
            <a:r>
              <a:rPr lang="en-US" sz="1800" dirty="0">
                <a:latin typeface="+mj-lt"/>
              </a:rPr>
              <a:t> volume create &lt;</a:t>
            </a:r>
            <a:r>
              <a:rPr lang="en-US" sz="1800" dirty="0" err="1">
                <a:latin typeface="+mj-lt"/>
              </a:rPr>
              <a:t>volume_name</a:t>
            </a:r>
            <a:r>
              <a:rPr lang="en-US" sz="1800" dirty="0">
                <a:latin typeface="+mj-lt"/>
              </a:rPr>
              <a:t>&gt;</a:t>
            </a:r>
          </a:p>
          <a:p>
            <a:pPr marL="0" indent="0">
              <a:buNone/>
            </a:pPr>
            <a:r>
              <a:rPr lang="en-US" sz="1800" dirty="0">
                <a:latin typeface="+mj-lt"/>
              </a:rPr>
              <a:t>ex: </a:t>
            </a:r>
            <a:r>
              <a:rPr lang="en-US" sz="1800" dirty="0" err="1">
                <a:latin typeface="+mj-lt"/>
              </a:rPr>
              <a:t>sudo</a:t>
            </a:r>
            <a:r>
              <a:rPr lang="en-US" sz="1800" dirty="0">
                <a:latin typeface="+mj-lt"/>
              </a:rPr>
              <a:t> </a:t>
            </a:r>
            <a:r>
              <a:rPr lang="en-US" sz="1800" dirty="0" err="1">
                <a:latin typeface="+mj-lt"/>
              </a:rPr>
              <a:t>docker</a:t>
            </a:r>
            <a:r>
              <a:rPr lang="en-US" sz="1800" dirty="0">
                <a:latin typeface="+mj-lt"/>
              </a:rPr>
              <a:t> volume create </a:t>
            </a:r>
            <a:r>
              <a:rPr lang="en-US" sz="1800" dirty="0" err="1">
                <a:latin typeface="+mj-lt"/>
              </a:rPr>
              <a:t>devtest</a:t>
            </a:r>
            <a:endParaRPr lang="en-US" sz="1800" dirty="0">
              <a:latin typeface="+mj-lt"/>
            </a:endParaRPr>
          </a:p>
          <a:p>
            <a:pPr marL="0" indent="0">
              <a:buNone/>
            </a:pPr>
            <a:r>
              <a:rPr lang="en-US" sz="1800" dirty="0" smtClean="0">
                <a:latin typeface="+mj-lt"/>
              </a:rPr>
              <a:t>2</a:t>
            </a:r>
            <a:r>
              <a:rPr lang="en-US" sz="1800" dirty="0">
                <a:latin typeface="+mj-lt"/>
              </a:rPr>
              <a:t>. </a:t>
            </a:r>
            <a:r>
              <a:rPr lang="en-US" sz="1800" dirty="0" smtClean="0">
                <a:latin typeface="+mj-lt"/>
              </a:rPr>
              <a:t>L</a:t>
            </a:r>
            <a:r>
              <a:rPr lang="en-US" sz="1800" b="1" dirty="0" smtClean="0">
                <a:latin typeface="+mj-lt"/>
              </a:rPr>
              <a:t>ist </a:t>
            </a:r>
            <a:r>
              <a:rPr lang="en-US" sz="1800" b="1" dirty="0" err="1">
                <a:latin typeface="+mj-lt"/>
              </a:rPr>
              <a:t>docker</a:t>
            </a:r>
            <a:r>
              <a:rPr lang="en-US" sz="1800" b="1" dirty="0">
                <a:latin typeface="+mj-lt"/>
              </a:rPr>
              <a:t> volume</a:t>
            </a:r>
          </a:p>
          <a:p>
            <a:pPr marL="0" indent="0">
              <a:buNone/>
            </a:pPr>
            <a:r>
              <a:rPr lang="en-US" sz="1800" dirty="0" err="1">
                <a:latin typeface="+mj-lt"/>
              </a:rPr>
              <a:t>sudo</a:t>
            </a:r>
            <a:r>
              <a:rPr lang="en-US" sz="1800" dirty="0">
                <a:latin typeface="+mj-lt"/>
              </a:rPr>
              <a:t> </a:t>
            </a:r>
            <a:r>
              <a:rPr lang="en-US" sz="1800" dirty="0" err="1">
                <a:latin typeface="+mj-lt"/>
              </a:rPr>
              <a:t>docker</a:t>
            </a:r>
            <a:r>
              <a:rPr lang="en-US" sz="1800" dirty="0">
                <a:latin typeface="+mj-lt"/>
              </a:rPr>
              <a:t> volume list</a:t>
            </a:r>
          </a:p>
          <a:p>
            <a:pPr marL="0" indent="0">
              <a:buNone/>
            </a:pPr>
            <a:r>
              <a:rPr lang="en-US" sz="1800" dirty="0" smtClean="0">
                <a:latin typeface="+mj-lt"/>
              </a:rPr>
              <a:t>3</a:t>
            </a:r>
            <a:r>
              <a:rPr lang="en-US" sz="1800" dirty="0">
                <a:latin typeface="+mj-lt"/>
              </a:rPr>
              <a:t>. </a:t>
            </a:r>
            <a:r>
              <a:rPr lang="en-US" sz="1800" b="1" dirty="0">
                <a:latin typeface="+mj-lt"/>
              </a:rPr>
              <a:t>Inspecting </a:t>
            </a:r>
            <a:r>
              <a:rPr lang="en-US" sz="1800" b="1" dirty="0" err="1">
                <a:latin typeface="+mj-lt"/>
              </a:rPr>
              <a:t>docker</a:t>
            </a:r>
            <a:r>
              <a:rPr lang="en-US" sz="1800" b="1" dirty="0">
                <a:latin typeface="+mj-lt"/>
              </a:rPr>
              <a:t> </a:t>
            </a:r>
            <a:r>
              <a:rPr lang="en-US" sz="1800" b="1" dirty="0" smtClean="0">
                <a:latin typeface="+mj-lt"/>
              </a:rPr>
              <a:t>volume</a:t>
            </a:r>
            <a:endParaRPr lang="en-US" sz="1800" dirty="0">
              <a:latin typeface="+mj-lt"/>
            </a:endParaRPr>
          </a:p>
          <a:p>
            <a:pPr marL="0" indent="0">
              <a:buNone/>
            </a:pPr>
            <a:r>
              <a:rPr lang="en-US" sz="1800" dirty="0">
                <a:latin typeface="+mj-lt"/>
              </a:rPr>
              <a:t>ex: </a:t>
            </a:r>
            <a:r>
              <a:rPr lang="en-US" sz="1800" dirty="0" err="1">
                <a:latin typeface="+mj-lt"/>
              </a:rPr>
              <a:t>sudo</a:t>
            </a:r>
            <a:r>
              <a:rPr lang="en-US" sz="1800" dirty="0">
                <a:latin typeface="+mj-lt"/>
              </a:rPr>
              <a:t> </a:t>
            </a:r>
            <a:r>
              <a:rPr lang="en-US" sz="1800" dirty="0" err="1">
                <a:latin typeface="+mj-lt"/>
              </a:rPr>
              <a:t>docker</a:t>
            </a:r>
            <a:r>
              <a:rPr lang="en-US" sz="1800" dirty="0">
                <a:latin typeface="+mj-lt"/>
              </a:rPr>
              <a:t> volume inspect </a:t>
            </a:r>
            <a:r>
              <a:rPr lang="en-US" sz="1800" dirty="0" err="1">
                <a:latin typeface="+mj-lt"/>
              </a:rPr>
              <a:t>devtest</a:t>
            </a:r>
            <a:endParaRPr lang="en-US" sz="1800" dirty="0">
              <a:latin typeface="+mj-lt"/>
            </a:endParaRPr>
          </a:p>
          <a:p>
            <a:pPr marL="0" indent="0">
              <a:buNone/>
            </a:pPr>
            <a:r>
              <a:rPr lang="en-US" sz="1800" dirty="0" smtClean="0">
                <a:latin typeface="+mj-lt"/>
              </a:rPr>
              <a:t>4</a:t>
            </a:r>
            <a:r>
              <a:rPr lang="en-US" sz="1800" dirty="0">
                <a:latin typeface="+mj-lt"/>
              </a:rPr>
              <a:t>. </a:t>
            </a:r>
            <a:r>
              <a:rPr lang="en-US" sz="1800" b="1" dirty="0">
                <a:latin typeface="+mj-lt"/>
              </a:rPr>
              <a:t>Mounting </a:t>
            </a:r>
            <a:r>
              <a:rPr lang="en-US" sz="1800" b="1" dirty="0" err="1">
                <a:latin typeface="+mj-lt"/>
              </a:rPr>
              <a:t>docker</a:t>
            </a:r>
            <a:r>
              <a:rPr lang="en-US" sz="1800" b="1" dirty="0">
                <a:latin typeface="+mj-lt"/>
              </a:rPr>
              <a:t> volume</a:t>
            </a:r>
            <a:r>
              <a:rPr lang="en-US" sz="1800" dirty="0" smtClean="0">
                <a:latin typeface="+mj-lt"/>
              </a:rPr>
              <a:t>:</a:t>
            </a:r>
            <a:endParaRPr lang="en-US" sz="1800" dirty="0">
              <a:latin typeface="+mj-lt"/>
            </a:endParaRPr>
          </a:p>
          <a:p>
            <a:pPr marL="0" indent="0">
              <a:buNone/>
            </a:pPr>
            <a:r>
              <a:rPr lang="en-US" sz="1800" dirty="0" err="1">
                <a:latin typeface="+mj-lt"/>
              </a:rPr>
              <a:t>sudo</a:t>
            </a:r>
            <a:r>
              <a:rPr lang="en-US" sz="1800" dirty="0">
                <a:latin typeface="+mj-lt"/>
              </a:rPr>
              <a:t> </a:t>
            </a:r>
            <a:r>
              <a:rPr lang="en-US" sz="1800" dirty="0" err="1">
                <a:latin typeface="+mj-lt"/>
              </a:rPr>
              <a:t>docker</a:t>
            </a:r>
            <a:r>
              <a:rPr lang="en-US" sz="1800" dirty="0">
                <a:latin typeface="+mj-lt"/>
              </a:rPr>
              <a:t> run −−mount source=&lt;name of volume&gt;,destination=&lt;path of a directory in container</a:t>
            </a:r>
            <a:r>
              <a:rPr lang="en-US" sz="1800" dirty="0" smtClean="0">
                <a:latin typeface="+mj-lt"/>
              </a:rPr>
              <a:t>&gt;,&lt;</a:t>
            </a:r>
            <a:r>
              <a:rPr lang="en-US" sz="1800" dirty="0" err="1" smtClean="0">
                <a:latin typeface="+mj-lt"/>
              </a:rPr>
              <a:t>readonly</a:t>
            </a:r>
            <a:r>
              <a:rPr lang="en-US" sz="1800" dirty="0" smtClean="0">
                <a:latin typeface="+mj-lt"/>
              </a:rPr>
              <a:t>&gt; </a:t>
            </a:r>
            <a:r>
              <a:rPr lang="en-US" sz="1800" dirty="0">
                <a:latin typeface="+mj-lt"/>
              </a:rPr>
              <a:t>&lt;</a:t>
            </a:r>
            <a:r>
              <a:rPr lang="en-US" sz="1800" dirty="0" err="1">
                <a:latin typeface="+mj-lt"/>
              </a:rPr>
              <a:t>image_name</a:t>
            </a:r>
            <a:r>
              <a:rPr lang="en-US" sz="1800" dirty="0">
                <a:latin typeface="+mj-lt"/>
              </a:rPr>
              <a:t>&gt;</a:t>
            </a:r>
          </a:p>
          <a:p>
            <a:pPr marL="0" indent="0">
              <a:buNone/>
            </a:pPr>
            <a:r>
              <a:rPr lang="en-US" sz="1800" dirty="0">
                <a:latin typeface="+mj-lt"/>
              </a:rPr>
              <a:t>ex: </a:t>
            </a:r>
            <a:r>
              <a:rPr lang="en-US" sz="1800" dirty="0" err="1">
                <a:latin typeface="+mj-lt"/>
              </a:rPr>
              <a:t>sudo</a:t>
            </a:r>
            <a:r>
              <a:rPr lang="en-US" sz="1800" dirty="0">
                <a:latin typeface="+mj-lt"/>
              </a:rPr>
              <a:t> </a:t>
            </a:r>
            <a:r>
              <a:rPr lang="en-US" sz="1800" dirty="0" err="1">
                <a:latin typeface="+mj-lt"/>
              </a:rPr>
              <a:t>docker</a:t>
            </a:r>
            <a:r>
              <a:rPr lang="en-US" sz="1800" dirty="0">
                <a:latin typeface="+mj-lt"/>
              </a:rPr>
              <a:t> run −it −−mount source=</a:t>
            </a:r>
            <a:r>
              <a:rPr lang="en-US" sz="1800" dirty="0" err="1">
                <a:latin typeface="+mj-lt"/>
              </a:rPr>
              <a:t>devtest,destination</a:t>
            </a:r>
            <a:r>
              <a:rPr lang="en-US" sz="1800" dirty="0">
                <a:latin typeface="+mj-lt"/>
              </a:rPr>
              <a:t>=/</a:t>
            </a:r>
            <a:r>
              <a:rPr lang="en-US" sz="1800" dirty="0" err="1">
                <a:latin typeface="+mj-lt"/>
              </a:rPr>
              <a:t>usr</a:t>
            </a:r>
            <a:r>
              <a:rPr lang="en-US" sz="1800" dirty="0">
                <a:latin typeface="+mj-lt"/>
              </a:rPr>
              <a:t>/</a:t>
            </a:r>
            <a:r>
              <a:rPr lang="en-US" sz="1800" dirty="0" err="1">
                <a:latin typeface="+mj-lt"/>
              </a:rPr>
              <a:t>src</a:t>
            </a:r>
            <a:r>
              <a:rPr lang="en-US" sz="1800" dirty="0">
                <a:latin typeface="+mj-lt"/>
              </a:rPr>
              <a:t>/app/ </a:t>
            </a:r>
            <a:r>
              <a:rPr lang="en-US" sz="1800" dirty="0" err="1">
                <a:latin typeface="+mj-lt"/>
              </a:rPr>
              <a:t>u</a:t>
            </a:r>
            <a:r>
              <a:rPr lang="en-US" sz="1800" dirty="0" err="1" smtClean="0">
                <a:latin typeface="+mj-lt"/>
              </a:rPr>
              <a:t>buntu</a:t>
            </a:r>
            <a:r>
              <a:rPr lang="en-US" sz="1800" dirty="0" smtClean="0">
                <a:latin typeface="+mj-lt"/>
              </a:rPr>
              <a:t> /bin/bash</a:t>
            </a:r>
            <a:endParaRPr lang="en-US" sz="1800" dirty="0">
              <a:latin typeface="+mj-lt"/>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43</a:t>
            </a:fld>
            <a:endParaRPr lang="en-US"/>
          </a:p>
        </p:txBody>
      </p:sp>
    </p:spTree>
    <p:extLst>
      <p:ext uri="{BB962C8B-B14F-4D97-AF65-F5344CB8AC3E}">
        <p14:creationId xmlns:p14="http://schemas.microsoft.com/office/powerpoint/2010/main" val="2999872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55" y="1350110"/>
            <a:ext cx="8856890" cy="3359506"/>
          </a:xfrm>
        </p:spPr>
        <p:txBody>
          <a:bodyPr>
            <a:noAutofit/>
          </a:bodyPr>
          <a:lstStyle/>
          <a:p>
            <a:pPr marL="0" indent="0">
              <a:buNone/>
            </a:pPr>
            <a:r>
              <a:rPr lang="en-US" sz="1600" b="1" dirty="0"/>
              <a:t>After successful </a:t>
            </a:r>
            <a:r>
              <a:rPr lang="en-US" sz="1600" b="1" dirty="0" err="1"/>
              <a:t>exection</a:t>
            </a:r>
            <a:r>
              <a:rPr lang="en-US" sz="1600" b="1" dirty="0"/>
              <a:t> of the above command, you will get </a:t>
            </a:r>
            <a:r>
              <a:rPr lang="en-US" sz="1600" b="1" dirty="0" err="1"/>
              <a:t>docker</a:t>
            </a:r>
            <a:r>
              <a:rPr lang="en-US" sz="1600" b="1" dirty="0"/>
              <a:t> shell </a:t>
            </a:r>
            <a:r>
              <a:rPr lang="en-US" sz="1600" b="1" dirty="0" smtClean="0"/>
              <a:t>prompt</a:t>
            </a:r>
            <a:endParaRPr lang="en-US" sz="1600" dirty="0"/>
          </a:p>
          <a:p>
            <a:pPr marL="0" indent="0">
              <a:buNone/>
            </a:pPr>
            <a:r>
              <a:rPr lang="en-US" sz="1600" dirty="0"/>
              <a:t>cd /</a:t>
            </a:r>
            <a:r>
              <a:rPr lang="en-US" sz="1600" dirty="0" err="1" smtClean="0"/>
              <a:t>usr</a:t>
            </a:r>
            <a:r>
              <a:rPr lang="en-US" sz="1600" dirty="0" smtClean="0"/>
              <a:t>/</a:t>
            </a:r>
            <a:r>
              <a:rPr lang="en-US" sz="1600" dirty="0" err="1" smtClean="0"/>
              <a:t>src</a:t>
            </a:r>
            <a:r>
              <a:rPr lang="en-US" sz="1600" dirty="0" smtClean="0"/>
              <a:t>/app /* store </a:t>
            </a:r>
            <a:r>
              <a:rPr lang="en-US" sz="1600" dirty="0"/>
              <a:t>all the files, which you want to keep it in the </a:t>
            </a:r>
            <a:r>
              <a:rPr lang="en-US" sz="1600" dirty="0" smtClean="0"/>
              <a:t>volume</a:t>
            </a:r>
            <a:r>
              <a:rPr lang="en-US" sz="1600" dirty="0"/>
              <a:t> </a:t>
            </a:r>
            <a:r>
              <a:rPr lang="en-US" sz="1600" dirty="0" smtClean="0"/>
              <a:t>*/</a:t>
            </a:r>
            <a:endParaRPr lang="en-US" sz="1600" dirty="0"/>
          </a:p>
          <a:p>
            <a:pPr marL="0" indent="0">
              <a:buNone/>
            </a:pPr>
            <a:r>
              <a:rPr lang="en-US" sz="1600" dirty="0"/>
              <a:t>ex: touch </a:t>
            </a:r>
            <a:r>
              <a:rPr lang="en-US" sz="1600" dirty="0" err="1"/>
              <a:t>abc</a:t>
            </a:r>
            <a:r>
              <a:rPr lang="en-US" sz="1600" dirty="0"/>
              <a:t>{1..100}.</a:t>
            </a:r>
            <a:r>
              <a:rPr lang="en-US" sz="1600" dirty="0" smtClean="0"/>
              <a:t>txt /* all </a:t>
            </a:r>
            <a:r>
              <a:rPr lang="en-US" sz="1600" dirty="0"/>
              <a:t>100 files will be stored in </a:t>
            </a:r>
            <a:r>
              <a:rPr lang="en-US" sz="1600" dirty="0" err="1"/>
              <a:t>docker</a:t>
            </a:r>
            <a:r>
              <a:rPr lang="en-US" sz="1600" dirty="0"/>
              <a:t> volume</a:t>
            </a:r>
            <a:r>
              <a:rPr lang="en-US" sz="1600" dirty="0" smtClean="0"/>
              <a:t>. */; exit</a:t>
            </a:r>
            <a:r>
              <a:rPr lang="en-US" sz="1600" dirty="0"/>
              <a:t>.</a:t>
            </a:r>
          </a:p>
          <a:p>
            <a:pPr marL="0" indent="0">
              <a:buNone/>
            </a:pPr>
            <a:endParaRPr lang="en-US" sz="1100" dirty="0" smtClean="0"/>
          </a:p>
          <a:p>
            <a:pPr marL="0" indent="0">
              <a:buNone/>
            </a:pPr>
            <a:r>
              <a:rPr lang="en-US" sz="1600" dirty="0" smtClean="0"/>
              <a:t>5</a:t>
            </a:r>
            <a:r>
              <a:rPr lang="en-US" sz="1600" dirty="0"/>
              <a:t>. </a:t>
            </a:r>
            <a:r>
              <a:rPr lang="en-US" sz="1600" b="1" dirty="0"/>
              <a:t>Now any container can connect to the volume and access the 100 files. </a:t>
            </a:r>
          </a:p>
          <a:p>
            <a:pPr marL="0" indent="0">
              <a:buNone/>
            </a:pPr>
            <a:r>
              <a:rPr lang="en-US" sz="1600" dirty="0"/>
              <a:t>ex: </a:t>
            </a:r>
            <a:r>
              <a:rPr lang="en-US" sz="1600" dirty="0" err="1"/>
              <a:t>sudo</a:t>
            </a:r>
            <a:r>
              <a:rPr lang="en-US" sz="1600" dirty="0"/>
              <a:t> </a:t>
            </a:r>
            <a:r>
              <a:rPr lang="en-US" sz="1600" dirty="0" err="1"/>
              <a:t>docker</a:t>
            </a:r>
            <a:r>
              <a:rPr lang="en-US" sz="1600" dirty="0"/>
              <a:t> run −it −−name=container1 −−mount source=</a:t>
            </a:r>
            <a:r>
              <a:rPr lang="en-US" sz="1600" dirty="0" err="1"/>
              <a:t>devtest,destination</a:t>
            </a:r>
            <a:r>
              <a:rPr lang="en-US" sz="1600" dirty="0"/>
              <a:t>=/app </a:t>
            </a:r>
            <a:r>
              <a:rPr lang="en-US" sz="1600" dirty="0" err="1"/>
              <a:t>ubuntu</a:t>
            </a:r>
            <a:endParaRPr lang="en-US" sz="1600" dirty="0"/>
          </a:p>
          <a:p>
            <a:pPr marL="0" indent="0">
              <a:buNone/>
            </a:pPr>
            <a:r>
              <a:rPr lang="en-US" sz="1600" dirty="0"/>
              <a:t>After successful </a:t>
            </a:r>
            <a:r>
              <a:rPr lang="en-US" sz="1600" dirty="0" smtClean="0"/>
              <a:t>execution </a:t>
            </a:r>
            <a:r>
              <a:rPr lang="en-US" sz="1600" dirty="0"/>
              <a:t>of the above command, you will get </a:t>
            </a:r>
            <a:r>
              <a:rPr lang="en-US" sz="1600" dirty="0" err="1"/>
              <a:t>docker</a:t>
            </a:r>
            <a:r>
              <a:rPr lang="en-US" sz="1600" dirty="0"/>
              <a:t> shell prompt</a:t>
            </a:r>
            <a:r>
              <a:rPr lang="en-US" sz="1600" dirty="0" smtClean="0"/>
              <a:t>. </a:t>
            </a:r>
          </a:p>
          <a:p>
            <a:pPr marL="0" indent="0">
              <a:buNone/>
            </a:pPr>
            <a:r>
              <a:rPr lang="en-US" sz="1600" dirty="0" smtClean="0"/>
              <a:t>cd </a:t>
            </a:r>
            <a:r>
              <a:rPr lang="en-US" sz="1600" dirty="0"/>
              <a:t>/</a:t>
            </a:r>
            <a:r>
              <a:rPr lang="en-US" sz="1600" dirty="0" smtClean="0"/>
              <a:t>app; $ls  </a:t>
            </a:r>
            <a:r>
              <a:rPr lang="en-US" sz="1400" dirty="0" smtClean="0"/>
              <a:t>/*you </a:t>
            </a:r>
            <a:r>
              <a:rPr lang="en-US" sz="1400" dirty="0"/>
              <a:t>can see all the 100 files. so any container can connect the volume and access the </a:t>
            </a:r>
            <a:r>
              <a:rPr lang="en-US" sz="1400" dirty="0" smtClean="0"/>
              <a:t>files*/</a:t>
            </a:r>
            <a:endParaRPr lang="en-US" sz="1400" dirty="0"/>
          </a:p>
          <a:p>
            <a:pPr marL="0" indent="0">
              <a:buNone/>
            </a:pPr>
            <a:endParaRPr lang="en-US" sz="1100" dirty="0" smtClean="0"/>
          </a:p>
          <a:p>
            <a:pPr marL="0" indent="0">
              <a:buNone/>
            </a:pPr>
            <a:r>
              <a:rPr lang="en-US" sz="1600" dirty="0" smtClean="0"/>
              <a:t>6</a:t>
            </a:r>
            <a:r>
              <a:rPr lang="en-US" sz="1600" dirty="0"/>
              <a:t>. </a:t>
            </a:r>
            <a:r>
              <a:rPr lang="en-US" sz="1600" b="1" dirty="0"/>
              <a:t>Deleting </a:t>
            </a:r>
            <a:r>
              <a:rPr lang="en-US" sz="1600" b="1" dirty="0" err="1"/>
              <a:t>docker</a:t>
            </a:r>
            <a:r>
              <a:rPr lang="en-US" sz="1600" b="1" dirty="0"/>
              <a:t> volume: </a:t>
            </a:r>
          </a:p>
          <a:p>
            <a:pPr marL="0" indent="0">
              <a:buNone/>
            </a:pPr>
            <a:r>
              <a:rPr lang="en-US" sz="1600" dirty="0" err="1"/>
              <a:t>sudo</a:t>
            </a:r>
            <a:r>
              <a:rPr lang="en-US" sz="1600" dirty="0"/>
              <a:t> </a:t>
            </a:r>
            <a:r>
              <a:rPr lang="en-US" sz="1600" dirty="0" err="1"/>
              <a:t>docker</a:t>
            </a:r>
            <a:r>
              <a:rPr lang="en-US" sz="1600" dirty="0"/>
              <a:t> </a:t>
            </a:r>
            <a:r>
              <a:rPr lang="en-US" sz="1600" dirty="0" err="1"/>
              <a:t>rm</a:t>
            </a:r>
            <a:r>
              <a:rPr lang="en-US" sz="1600" dirty="0"/>
              <a:t> &lt;name of volume&gt;</a:t>
            </a:r>
          </a:p>
          <a:p>
            <a:pPr marL="0" indent="0">
              <a:buNone/>
            </a:pPr>
            <a:r>
              <a:rPr lang="en-US" sz="1600" dirty="0"/>
              <a:t>ex: </a:t>
            </a:r>
            <a:r>
              <a:rPr lang="en-US" sz="1600" dirty="0" err="1"/>
              <a:t>sudo</a:t>
            </a:r>
            <a:r>
              <a:rPr lang="en-US" sz="1600" dirty="0"/>
              <a:t> </a:t>
            </a:r>
            <a:r>
              <a:rPr lang="en-US" sz="1600" dirty="0" err="1"/>
              <a:t>docker</a:t>
            </a:r>
            <a:r>
              <a:rPr lang="en-US" sz="1600" dirty="0"/>
              <a:t> </a:t>
            </a:r>
            <a:r>
              <a:rPr lang="en-US" sz="1600" dirty="0" smtClean="0"/>
              <a:t>volume </a:t>
            </a:r>
            <a:r>
              <a:rPr lang="en-US" sz="1600" dirty="0" err="1" smtClean="0"/>
              <a:t>rm</a:t>
            </a:r>
            <a:r>
              <a:rPr lang="en-US" sz="1600" dirty="0" smtClean="0"/>
              <a:t> </a:t>
            </a:r>
            <a:r>
              <a:rPr lang="en-US" sz="1600" dirty="0" err="1"/>
              <a:t>devtest</a:t>
            </a:r>
            <a:endParaRPr lang="en-US" sz="1600" dirty="0"/>
          </a:p>
        </p:txBody>
      </p:sp>
      <p:sp>
        <p:nvSpPr>
          <p:cNvPr id="2" name="Title 1"/>
          <p:cNvSpPr>
            <a:spLocks noGrp="1"/>
          </p:cNvSpPr>
          <p:nvPr>
            <p:ph type="title"/>
          </p:nvPr>
        </p:nvSpPr>
        <p:spPr/>
        <p:txBody>
          <a:bodyPr/>
          <a:lstStyle/>
          <a:p>
            <a:r>
              <a:rPr lang="en-US" b="1" dirty="0">
                <a:solidFill>
                  <a:schemeClr val="tx1"/>
                </a:solidFill>
              </a:rPr>
              <a:t>Docker Volume</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44</a:t>
            </a:fld>
            <a:endParaRPr lang="en-US"/>
          </a:p>
        </p:txBody>
      </p:sp>
    </p:spTree>
    <p:extLst>
      <p:ext uri="{BB962C8B-B14F-4D97-AF65-F5344CB8AC3E}">
        <p14:creationId xmlns:p14="http://schemas.microsoft.com/office/powerpoint/2010/main" val="4111883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latin typeface="+mn-lt"/>
              </a:rPr>
              <a:t>Docker for Lab</a:t>
            </a:r>
            <a:endParaRPr lang="en-US" b="1" dirty="0">
              <a:solidFill>
                <a:schemeClr val="tx1"/>
              </a:solidFill>
              <a:effectLst>
                <a:outerShdw blurRad="38100" dist="38100" dir="2700000" algn="tl">
                  <a:srgbClr val="000000">
                    <a:alpha val="43137"/>
                  </a:srgbClr>
                </a:outerShdw>
              </a:effectLst>
              <a:latin typeface="+mn-lt"/>
            </a:endParaRPr>
          </a:p>
        </p:txBody>
      </p:sp>
      <p:grpSp>
        <p:nvGrpSpPr>
          <p:cNvPr id="5" name="Group 4"/>
          <p:cNvGrpSpPr/>
          <p:nvPr/>
        </p:nvGrpSpPr>
        <p:grpSpPr>
          <a:xfrm>
            <a:off x="143555" y="891995"/>
            <a:ext cx="5110739" cy="4157556"/>
            <a:chOff x="937074" y="1192688"/>
            <a:chExt cx="5895975" cy="5600700"/>
          </a:xfrm>
          <a:scene3d>
            <a:camera prst="orthographicFront">
              <a:rot lat="0" lon="0" rev="0"/>
            </a:camera>
            <a:lightRig rig="contrasting" dir="t">
              <a:rot lat="0" lon="0" rev="1500000"/>
            </a:lightRig>
          </a:scene3d>
        </p:grpSpPr>
        <p:pic>
          <p:nvPicPr>
            <p:cNvPr id="6" name="Picture 5"/>
            <p:cNvPicPr>
              <a:picLocks noChangeAspect="1"/>
            </p:cNvPicPr>
            <p:nvPr/>
          </p:nvPicPr>
          <p:blipFill>
            <a:blip r:embed="rId3"/>
            <a:stretch>
              <a:fillRect/>
            </a:stretch>
          </p:blipFill>
          <p:spPr>
            <a:xfrm>
              <a:off x="937074" y="2526188"/>
              <a:ext cx="5886450" cy="4267200"/>
            </a:xfrm>
            <a:prstGeom prst="rect">
              <a:avLst/>
            </a:prstGeom>
            <a:ln>
              <a:noFill/>
            </a:ln>
            <a:effectLst>
              <a:outerShdw blurRad="149987" dist="250190" dir="8460000" algn="ctr">
                <a:srgbClr val="000000">
                  <a:alpha val="28000"/>
                </a:srgbClr>
              </a:outerShdw>
            </a:effectLst>
            <a:sp3d prstMaterial="metal">
              <a:bevelT w="88900" h="88900"/>
            </a:sp3d>
          </p:spPr>
        </p:pic>
        <p:pic>
          <p:nvPicPr>
            <p:cNvPr id="7" name="Picture 6"/>
            <p:cNvPicPr>
              <a:picLocks noChangeAspect="1"/>
            </p:cNvPicPr>
            <p:nvPr/>
          </p:nvPicPr>
          <p:blipFill>
            <a:blip r:embed="rId4"/>
            <a:stretch>
              <a:fillRect/>
            </a:stretch>
          </p:blipFill>
          <p:spPr>
            <a:xfrm>
              <a:off x="937074" y="1192688"/>
              <a:ext cx="5895975" cy="1333500"/>
            </a:xfrm>
            <a:prstGeom prst="rect">
              <a:avLst/>
            </a:prstGeom>
            <a:ln>
              <a:noFill/>
            </a:ln>
            <a:effectLst>
              <a:outerShdw blurRad="149987" dist="250190" dir="8460000" algn="ctr">
                <a:srgbClr val="000000">
                  <a:alpha val="28000"/>
                </a:srgbClr>
              </a:outerShdw>
            </a:effectLst>
            <a:sp3d prstMaterial="metal">
              <a:bevelT w="88900" h="88900"/>
            </a:sp3d>
          </p:spPr>
        </p:pic>
      </p:grpSp>
      <p:pic>
        <p:nvPicPr>
          <p:cNvPr id="8" name="Picture 7"/>
          <p:cNvPicPr>
            <a:picLocks noChangeAspect="1"/>
          </p:cNvPicPr>
          <p:nvPr/>
        </p:nvPicPr>
        <p:blipFill>
          <a:blip r:embed="rId5"/>
          <a:stretch>
            <a:fillRect/>
          </a:stretch>
        </p:blipFill>
        <p:spPr>
          <a:xfrm>
            <a:off x="3089691" y="2035863"/>
            <a:ext cx="5904960" cy="99400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10" name="Picture 9"/>
          <p:cNvPicPr>
            <a:picLocks noChangeAspect="1"/>
          </p:cNvPicPr>
          <p:nvPr/>
        </p:nvPicPr>
        <p:blipFill>
          <a:blip r:embed="rId6"/>
          <a:stretch>
            <a:fillRect/>
          </a:stretch>
        </p:blipFill>
        <p:spPr>
          <a:xfrm>
            <a:off x="5335525" y="3373917"/>
            <a:ext cx="3659125" cy="12638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Slide Number Placeholder 2"/>
          <p:cNvSpPr>
            <a:spLocks noGrp="1"/>
          </p:cNvSpPr>
          <p:nvPr>
            <p:ph type="sldNum" sz="quarter" idx="12"/>
          </p:nvPr>
        </p:nvSpPr>
        <p:spPr/>
        <p:txBody>
          <a:bodyPr/>
          <a:lstStyle/>
          <a:p>
            <a:fld id="{B82CCC60-E8CD-4174-8B1A-7DF615B22EEF}" type="slidenum">
              <a:rPr lang="en-US" smtClean="0"/>
              <a:pPr/>
              <a:t>45</a:t>
            </a:fld>
            <a:endParaRPr lang="en-US"/>
          </a:p>
        </p:txBody>
      </p:sp>
    </p:spTree>
    <p:extLst>
      <p:ext uri="{BB962C8B-B14F-4D97-AF65-F5344CB8AC3E}">
        <p14:creationId xmlns:p14="http://schemas.microsoft.com/office/powerpoint/2010/main" val="8319043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vim </a:t>
            </a:r>
            <a:r>
              <a:rPr lang="en-US" dirty="0" err="1" smtClean="0"/>
              <a:t>Dockerfile</a:t>
            </a:r>
            <a:r>
              <a:rPr lang="en-US" dirty="0" smtClean="0"/>
              <a:t> </a:t>
            </a:r>
          </a:p>
          <a:p>
            <a:endParaRPr lang="en-US" dirty="0" smtClean="0"/>
          </a:p>
          <a:p>
            <a:endParaRPr lang="en-US" dirty="0" smtClean="0"/>
          </a:p>
          <a:p>
            <a:endParaRPr lang="en-US" dirty="0"/>
          </a:p>
          <a:p>
            <a:endParaRPr lang="en-US" dirty="0" smtClean="0"/>
          </a:p>
          <a:p>
            <a:r>
              <a:rPr lang="en-US" dirty="0" err="1" smtClean="0"/>
              <a:t>sudo</a:t>
            </a:r>
            <a:r>
              <a:rPr lang="en-US" dirty="0" smtClean="0"/>
              <a:t> </a:t>
            </a:r>
            <a:r>
              <a:rPr lang="en-US" dirty="0" err="1"/>
              <a:t>docker</a:t>
            </a:r>
            <a:r>
              <a:rPr lang="en-US" dirty="0"/>
              <a:t> build -t mywebserver:0.1 </a:t>
            </a:r>
            <a:r>
              <a:rPr lang="en-US" dirty="0" smtClean="0"/>
              <a:t>.</a:t>
            </a:r>
          </a:p>
          <a:p>
            <a:r>
              <a:rPr lang="en-US" dirty="0" smtClean="0"/>
              <a:t>http://ipaddress</a:t>
            </a:r>
            <a:endParaRPr lang="en-IN" dirty="0"/>
          </a:p>
        </p:txBody>
      </p:sp>
      <p:sp>
        <p:nvSpPr>
          <p:cNvPr id="2" name="Title 1"/>
          <p:cNvSpPr>
            <a:spLocks noGrp="1"/>
          </p:cNvSpPr>
          <p:nvPr>
            <p:ph type="title"/>
          </p:nvPr>
        </p:nvSpPr>
        <p:spPr/>
        <p:txBody>
          <a:bodyPr/>
          <a:lstStyle/>
          <a:p>
            <a:r>
              <a:rPr lang="en-US" dirty="0" err="1" smtClean="0"/>
              <a:t>Dockerfile</a:t>
            </a:r>
            <a:endParaRPr lang="en-IN"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46</a:t>
            </a:fld>
            <a:endParaRPr lang="en-US"/>
          </a:p>
        </p:txBody>
      </p:sp>
      <p:pic>
        <p:nvPicPr>
          <p:cNvPr id="5" name="Picture 4"/>
          <p:cNvPicPr>
            <a:picLocks noChangeAspect="1"/>
          </p:cNvPicPr>
          <p:nvPr/>
        </p:nvPicPr>
        <p:blipFill>
          <a:blip r:embed="rId2"/>
          <a:stretch>
            <a:fillRect/>
          </a:stretch>
        </p:blipFill>
        <p:spPr>
          <a:xfrm>
            <a:off x="895350" y="1960930"/>
            <a:ext cx="7353300" cy="1781175"/>
          </a:xfrm>
          <a:prstGeom prst="rect">
            <a:avLst/>
          </a:prstGeom>
        </p:spPr>
      </p:pic>
    </p:spTree>
    <p:extLst>
      <p:ext uri="{BB962C8B-B14F-4D97-AF65-F5344CB8AC3E}">
        <p14:creationId xmlns:p14="http://schemas.microsoft.com/office/powerpoint/2010/main" val="546334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82CCC60-E8CD-4174-8B1A-7DF615B22EEF}" type="slidenum">
              <a:rPr lang="en-US" smtClean="0"/>
              <a:pPr/>
              <a:t>47</a:t>
            </a:fld>
            <a:endParaRPr lang="en-US"/>
          </a:p>
        </p:txBody>
      </p:sp>
    </p:spTree>
    <p:extLst>
      <p:ext uri="{BB962C8B-B14F-4D97-AF65-F5344CB8AC3E}">
        <p14:creationId xmlns:p14="http://schemas.microsoft.com/office/powerpoint/2010/main" val="2078738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B82CCC60-E8CD-4174-8B1A-7DF615B22EEF}" type="slidenum">
              <a:rPr lang="en-US" smtClean="0"/>
              <a:pPr/>
              <a:t>48</a:t>
            </a:fld>
            <a:endParaRPr lang="en-US"/>
          </a:p>
        </p:txBody>
      </p:sp>
    </p:spTree>
    <p:extLst>
      <p:ext uri="{BB962C8B-B14F-4D97-AF65-F5344CB8AC3E}">
        <p14:creationId xmlns:p14="http://schemas.microsoft.com/office/powerpoint/2010/main" val="42621309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1808225"/>
            <a:ext cx="8246070" cy="2137870"/>
          </a:xfrm>
        </p:spPr>
        <p:txBody>
          <a:bodyPr>
            <a:normAutofit/>
          </a:bodyPr>
          <a:lstStyle/>
          <a:p>
            <a:pPr marL="0" indent="0" algn="ctr">
              <a:buNone/>
            </a:pPr>
            <a:r>
              <a:rPr lang="en-US" sz="9600" b="1" dirty="0" smtClean="0">
                <a:solidFill>
                  <a:schemeClr val="tx2">
                    <a:lumMod val="50000"/>
                  </a:schemeClr>
                </a:solidFill>
              </a:rPr>
              <a:t>THANK YOU </a:t>
            </a:r>
            <a:endParaRPr lang="en-US" sz="9600" b="1" dirty="0">
              <a:solidFill>
                <a:schemeClr val="tx2">
                  <a:lumMod val="50000"/>
                </a:scheme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49</a:t>
            </a:fld>
            <a:endParaRPr lang="en-US"/>
          </a:p>
        </p:txBody>
      </p:sp>
    </p:spTree>
    <p:extLst>
      <p:ext uri="{BB962C8B-B14F-4D97-AF65-F5344CB8AC3E}">
        <p14:creationId xmlns:p14="http://schemas.microsoft.com/office/powerpoint/2010/main" val="345127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17" y="128470"/>
            <a:ext cx="8093366" cy="916230"/>
          </a:xfrm>
        </p:spPr>
        <p:txBody>
          <a:bodyPr>
            <a:normAutofit/>
          </a:bodyPr>
          <a:lstStyle/>
          <a:p>
            <a:r>
              <a:rPr lang="en-US" b="1" dirty="0">
                <a:solidFill>
                  <a:srgbClr val="000000"/>
                </a:solidFill>
                <a:effectLst>
                  <a:outerShdw blurRad="38100" dist="38100" dir="2700000" algn="tl">
                    <a:srgbClr val="000000">
                      <a:alpha val="43137"/>
                    </a:srgbClr>
                  </a:outerShdw>
                </a:effectLst>
              </a:rPr>
              <a:t>Introduction to Virtualization </a:t>
            </a:r>
          </a:p>
        </p:txBody>
      </p:sp>
      <p:sp>
        <p:nvSpPr>
          <p:cNvPr id="6" name="Content Placeholder 5"/>
          <p:cNvSpPr>
            <a:spLocks noGrp="1"/>
          </p:cNvSpPr>
          <p:nvPr>
            <p:ph idx="1"/>
          </p:nvPr>
        </p:nvSpPr>
        <p:spPr>
          <a:xfrm>
            <a:off x="0" y="2089401"/>
            <a:ext cx="9144000" cy="3054099"/>
          </a:xfrm>
        </p:spPr>
        <p:txBody>
          <a:bodyPr>
            <a:noAutofit/>
          </a:bodyPr>
          <a:lstStyle/>
          <a:p>
            <a:r>
              <a:rPr lang="en-US" sz="2300" dirty="0">
                <a:solidFill>
                  <a:schemeClr val="tx1"/>
                </a:solidFill>
              </a:rPr>
              <a:t>The </a:t>
            </a:r>
            <a:r>
              <a:rPr lang="en-US" sz="2300" dirty="0" smtClean="0">
                <a:solidFill>
                  <a:schemeClr val="tx1"/>
                </a:solidFill>
              </a:rPr>
              <a:t>hypervisor/</a:t>
            </a:r>
            <a:r>
              <a:rPr lang="en-US" sz="2300" b="1" dirty="0" smtClean="0">
                <a:solidFill>
                  <a:schemeClr val="tx1"/>
                </a:solidFill>
              </a:rPr>
              <a:t>VMM </a:t>
            </a:r>
            <a:r>
              <a:rPr lang="en-US" sz="2300" b="1" dirty="0">
                <a:solidFill>
                  <a:schemeClr val="tx1"/>
                </a:solidFill>
              </a:rPr>
              <a:t>is the control system </a:t>
            </a:r>
            <a:r>
              <a:rPr lang="en-US" sz="2300" dirty="0">
                <a:solidFill>
                  <a:schemeClr val="tx1"/>
                </a:solidFill>
              </a:rPr>
              <a:t>at the core of virtualization. </a:t>
            </a:r>
            <a:endParaRPr lang="en-US" sz="2300" dirty="0" smtClean="0">
              <a:solidFill>
                <a:schemeClr val="tx1"/>
              </a:solidFill>
            </a:endParaRPr>
          </a:p>
          <a:p>
            <a:pPr lvl="1" indent="-342900"/>
            <a:r>
              <a:rPr lang="en-US" sz="2000" dirty="0" smtClean="0">
                <a:solidFill>
                  <a:schemeClr val="tx1"/>
                </a:solidFill>
              </a:rPr>
              <a:t>Acts </a:t>
            </a:r>
            <a:r>
              <a:rPr lang="en-US" sz="2000" dirty="0">
                <a:solidFill>
                  <a:schemeClr val="tx1"/>
                </a:solidFill>
              </a:rPr>
              <a:t>as the control and translation system between the VMs and the hardware.</a:t>
            </a:r>
          </a:p>
          <a:p>
            <a:r>
              <a:rPr lang="en-US" sz="2300" b="1" dirty="0">
                <a:solidFill>
                  <a:schemeClr val="tx1"/>
                </a:solidFill>
              </a:rPr>
              <a:t>H</a:t>
            </a:r>
            <a:r>
              <a:rPr lang="en-US" sz="2300" b="1" dirty="0" smtClean="0">
                <a:solidFill>
                  <a:schemeClr val="tx1"/>
                </a:solidFill>
              </a:rPr>
              <a:t>ypervisors </a:t>
            </a:r>
            <a:r>
              <a:rPr lang="en-US" sz="2300" b="1" dirty="0">
                <a:solidFill>
                  <a:schemeClr val="tx1"/>
                </a:solidFill>
              </a:rPr>
              <a:t>need </a:t>
            </a:r>
            <a:r>
              <a:rPr lang="en-US" sz="2300" b="1" dirty="0" smtClean="0">
                <a:solidFill>
                  <a:schemeClr val="tx1"/>
                </a:solidFill>
              </a:rPr>
              <a:t>OS </a:t>
            </a:r>
            <a:r>
              <a:rPr lang="en-US" sz="2300" dirty="0" smtClean="0">
                <a:solidFill>
                  <a:schemeClr val="tx1"/>
                </a:solidFill>
              </a:rPr>
              <a:t>- level components to run VMs</a:t>
            </a:r>
          </a:p>
          <a:p>
            <a:pPr lvl="1" indent="-342900"/>
            <a:r>
              <a:rPr lang="en-US" sz="2000" dirty="0" smtClean="0">
                <a:solidFill>
                  <a:schemeClr val="tx1"/>
                </a:solidFill>
              </a:rPr>
              <a:t>Memory </a:t>
            </a:r>
            <a:r>
              <a:rPr lang="en-US" sz="2000" dirty="0">
                <a:solidFill>
                  <a:schemeClr val="tx1"/>
                </a:solidFill>
              </a:rPr>
              <a:t>manager, </a:t>
            </a:r>
            <a:r>
              <a:rPr lang="en-US" sz="2000" dirty="0" smtClean="0">
                <a:solidFill>
                  <a:schemeClr val="tx1"/>
                </a:solidFill>
              </a:rPr>
              <a:t>Process </a:t>
            </a:r>
            <a:r>
              <a:rPr lang="en-US" sz="2000" dirty="0">
                <a:solidFill>
                  <a:schemeClr val="tx1"/>
                </a:solidFill>
              </a:rPr>
              <a:t>scheduler, </a:t>
            </a:r>
            <a:r>
              <a:rPr lang="en-US" sz="2000" dirty="0" smtClean="0">
                <a:solidFill>
                  <a:schemeClr val="tx1"/>
                </a:solidFill>
              </a:rPr>
              <a:t>I/O </a:t>
            </a:r>
            <a:r>
              <a:rPr lang="en-US" sz="2000" dirty="0">
                <a:solidFill>
                  <a:schemeClr val="tx1"/>
                </a:solidFill>
              </a:rPr>
              <a:t>stack, </a:t>
            </a:r>
            <a:r>
              <a:rPr lang="en-US" sz="2000" dirty="0" smtClean="0">
                <a:solidFill>
                  <a:schemeClr val="tx1"/>
                </a:solidFill>
              </a:rPr>
              <a:t>DD, </a:t>
            </a:r>
            <a:r>
              <a:rPr lang="en-US" sz="2000" dirty="0">
                <a:solidFill>
                  <a:schemeClr val="tx1"/>
                </a:solidFill>
              </a:rPr>
              <a:t>security </a:t>
            </a:r>
            <a:r>
              <a:rPr lang="en-US" sz="2000" dirty="0" smtClean="0">
                <a:solidFill>
                  <a:schemeClr val="tx1"/>
                </a:solidFill>
              </a:rPr>
              <a:t>manager and Network stack.</a:t>
            </a:r>
            <a:endParaRPr lang="en-US" sz="2000" dirty="0">
              <a:solidFill>
                <a:schemeClr val="tx1"/>
              </a:solidFill>
            </a:endParaRPr>
          </a:p>
          <a:p>
            <a:r>
              <a:rPr lang="en-US" sz="2300" dirty="0" smtClean="0">
                <a:solidFill>
                  <a:schemeClr val="tx1"/>
                </a:solidFill>
              </a:rPr>
              <a:t>The </a:t>
            </a:r>
            <a:r>
              <a:rPr lang="en-US" sz="2300" dirty="0">
                <a:solidFill>
                  <a:schemeClr val="tx1"/>
                </a:solidFill>
              </a:rPr>
              <a:t>physical hardware, equipped with a hypervisor is called the </a:t>
            </a:r>
            <a:r>
              <a:rPr lang="en-US" sz="2300" b="1" dirty="0" smtClean="0">
                <a:solidFill>
                  <a:schemeClr val="tx1"/>
                </a:solidFill>
              </a:rPr>
              <a:t>Host</a:t>
            </a:r>
            <a:r>
              <a:rPr lang="en-US" sz="2300" dirty="0">
                <a:solidFill>
                  <a:schemeClr val="tx1"/>
                </a:solidFill>
              </a:rPr>
              <a:t>, while the many VMs that use its resources are </a:t>
            </a:r>
            <a:r>
              <a:rPr lang="en-US" sz="2300" b="1" dirty="0" smtClean="0">
                <a:solidFill>
                  <a:schemeClr val="tx1"/>
                </a:solidFill>
              </a:rPr>
              <a:t>Guests</a:t>
            </a:r>
            <a:r>
              <a:rPr lang="en-US" sz="2300" dirty="0">
                <a:solidFill>
                  <a:schemeClr val="tx1"/>
                </a:solidFill>
              </a:rPr>
              <a:t>. </a:t>
            </a:r>
          </a:p>
        </p:txBody>
      </p:sp>
      <p:sp>
        <p:nvSpPr>
          <p:cNvPr id="3" name="Horizontal Scroll 2"/>
          <p:cNvSpPr/>
          <p:nvPr/>
        </p:nvSpPr>
        <p:spPr>
          <a:xfrm>
            <a:off x="5640935" y="739291"/>
            <a:ext cx="3305887" cy="1350110"/>
          </a:xfrm>
          <a:prstGeom prst="horizontalScroll">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The term </a:t>
            </a:r>
            <a:r>
              <a:rPr lang="en-US" sz="1200" b="1" dirty="0">
                <a:solidFill>
                  <a:srgbClr val="000000"/>
                </a:solidFill>
              </a:rPr>
              <a:t>hypervisor</a:t>
            </a:r>
            <a:r>
              <a:rPr lang="en-US" sz="1200" dirty="0">
                <a:solidFill>
                  <a:srgbClr val="000000"/>
                </a:solidFill>
              </a:rPr>
              <a:t> is a variant of supervisor, a traditional term for the kernel of an operating system: the </a:t>
            </a:r>
            <a:r>
              <a:rPr lang="en-US" sz="1200" i="1" dirty="0">
                <a:solidFill>
                  <a:srgbClr val="000000"/>
                </a:solidFill>
              </a:rPr>
              <a:t>hypervisor is the </a:t>
            </a:r>
            <a:r>
              <a:rPr lang="en-US" sz="1400" b="1" i="1" dirty="0">
                <a:solidFill>
                  <a:srgbClr val="000000"/>
                </a:solidFill>
              </a:rPr>
              <a:t>supervisor of the supervisors</a:t>
            </a:r>
          </a:p>
          <a:p>
            <a:pPr algn="ctr"/>
            <a:endParaRPr lang="en-US" sz="1200" dirty="0">
              <a:solidFill>
                <a:srgbClr val="000000"/>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214527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effectLst>
                  <a:outerShdw blurRad="38100" dist="38100" dir="2700000" algn="tl">
                    <a:srgbClr val="000000">
                      <a:alpha val="43137"/>
                    </a:srgbClr>
                  </a:outerShdw>
                </a:effectLst>
              </a:rPr>
              <a:t>Types of Virtualization </a:t>
            </a:r>
            <a:endParaRPr lang="en-US" b="1" dirty="0">
              <a:solidFill>
                <a:schemeClr val="tx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stretch>
            <a:fillRect/>
          </a:stretch>
        </p:blipFill>
        <p:spPr>
          <a:xfrm>
            <a:off x="2907090" y="3397955"/>
            <a:ext cx="2991563" cy="7417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p:cNvPicPr>
            <a:picLocks noChangeAspect="1"/>
          </p:cNvPicPr>
          <p:nvPr/>
        </p:nvPicPr>
        <p:blipFill>
          <a:blip r:embed="rId4"/>
          <a:stretch>
            <a:fillRect/>
          </a:stretch>
        </p:blipFill>
        <p:spPr>
          <a:xfrm>
            <a:off x="101550" y="1520657"/>
            <a:ext cx="2653844" cy="26261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6"/>
          <p:cNvSpPr/>
          <p:nvPr/>
        </p:nvSpPr>
        <p:spPr>
          <a:xfrm>
            <a:off x="2897591" y="3029075"/>
            <a:ext cx="2987643" cy="410374"/>
          </a:xfrm>
          <a:prstGeom prst="rect">
            <a:avLst/>
          </a:prstGeom>
          <a:solidFill>
            <a:srgbClr val="4E8542">
              <a:lumMod val="20000"/>
              <a:lumOff val="80000"/>
            </a:srgbClr>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23232">
                    <a:lumMod val="50000"/>
                  </a:srgbClr>
                </a:solidFill>
                <a:effectLst/>
                <a:uLnTx/>
                <a:uFillTx/>
                <a:latin typeface="Source Sans Pro Semibold" panose="020B0603030403020204" pitchFamily="34" charset="0"/>
                <a:ea typeface="Source Sans Pro Semibold" panose="020B0603030403020204" pitchFamily="34" charset="0"/>
              </a:rPr>
              <a:t>Hypervisor (KVM)</a:t>
            </a:r>
          </a:p>
        </p:txBody>
      </p:sp>
      <p:pic>
        <p:nvPicPr>
          <p:cNvPr id="8" name="Picture 7"/>
          <p:cNvPicPr>
            <a:picLocks noChangeAspect="1"/>
          </p:cNvPicPr>
          <p:nvPr/>
        </p:nvPicPr>
        <p:blipFill>
          <a:blip r:embed="rId5"/>
          <a:stretch>
            <a:fillRect/>
          </a:stretch>
        </p:blipFill>
        <p:spPr>
          <a:xfrm>
            <a:off x="7685154" y="1499476"/>
            <a:ext cx="1324074" cy="15118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Rectangle 8"/>
          <p:cNvSpPr/>
          <p:nvPr/>
        </p:nvSpPr>
        <p:spPr>
          <a:xfrm>
            <a:off x="6024162" y="3352161"/>
            <a:ext cx="2993877" cy="317365"/>
          </a:xfrm>
          <a:prstGeom prst="rect">
            <a:avLst/>
          </a:prstGeom>
          <a:solidFill>
            <a:srgbClr val="FFFF99"/>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23232">
                    <a:lumMod val="50000"/>
                  </a:srgbClr>
                </a:solidFill>
                <a:effectLst/>
                <a:uLnTx/>
                <a:uFillTx/>
                <a:latin typeface="Source Sans Pro Semibold" panose="020B0603030403020204" pitchFamily="34" charset="0"/>
                <a:ea typeface="Source Sans Pro Semibold" panose="020B0603030403020204" pitchFamily="34" charset="0"/>
              </a:rPr>
              <a:t>Host Operating System</a:t>
            </a:r>
          </a:p>
        </p:txBody>
      </p:sp>
      <p:pic>
        <p:nvPicPr>
          <p:cNvPr id="10" name="Picture 9"/>
          <p:cNvPicPr>
            <a:picLocks noChangeAspect="1"/>
          </p:cNvPicPr>
          <p:nvPr/>
        </p:nvPicPr>
        <p:blipFill>
          <a:blip r:embed="rId6"/>
          <a:stretch>
            <a:fillRect/>
          </a:stretch>
        </p:blipFill>
        <p:spPr>
          <a:xfrm>
            <a:off x="6017665" y="1511973"/>
            <a:ext cx="1283816" cy="14994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TextBox 10"/>
          <p:cNvSpPr txBox="1"/>
          <p:nvPr/>
        </p:nvSpPr>
        <p:spPr>
          <a:xfrm>
            <a:off x="7183853" y="1662310"/>
            <a:ext cx="426564"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smtClean="0">
                <a:ln>
                  <a:noFill/>
                </a:ln>
                <a:solidFill>
                  <a:prstClr val="black"/>
                </a:solidFill>
                <a:effectLst/>
                <a:uLnTx/>
                <a:uFillTx/>
              </a:rPr>
              <a:t>…</a:t>
            </a:r>
          </a:p>
        </p:txBody>
      </p:sp>
      <p:sp>
        <p:nvSpPr>
          <p:cNvPr id="12" name="Rectangle 11"/>
          <p:cNvSpPr/>
          <p:nvPr/>
        </p:nvSpPr>
        <p:spPr>
          <a:xfrm>
            <a:off x="6015351" y="3029075"/>
            <a:ext cx="2993877" cy="317365"/>
          </a:xfrm>
          <a:prstGeom prst="rect">
            <a:avLst/>
          </a:prstGeom>
          <a:solidFill>
            <a:srgbClr val="4E8542">
              <a:lumMod val="20000"/>
              <a:lumOff val="80000"/>
            </a:srgbClr>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323232">
                    <a:lumMod val="50000"/>
                  </a:srgbClr>
                </a:solidFill>
                <a:effectLst/>
                <a:uLnTx/>
                <a:uFillTx/>
                <a:latin typeface="Source Sans Pro Semibold" panose="020B0603030403020204" pitchFamily="34" charset="0"/>
                <a:ea typeface="Source Sans Pro Semibold" panose="020B0603030403020204" pitchFamily="34" charset="0"/>
              </a:rPr>
              <a:t>Hypervisor (Virtual</a:t>
            </a:r>
            <a:r>
              <a:rPr kumimoji="0" lang="en-US" sz="1800" b="0" i="0" u="none" strike="noStrike" kern="0" cap="none" spc="0" normalizeH="0" noProof="0" dirty="0" smtClean="0">
                <a:ln>
                  <a:noFill/>
                </a:ln>
                <a:solidFill>
                  <a:srgbClr val="323232">
                    <a:lumMod val="50000"/>
                  </a:srgbClr>
                </a:solidFill>
                <a:effectLst/>
                <a:uLnTx/>
                <a:uFillTx/>
                <a:latin typeface="Source Sans Pro Semibold" panose="020B0603030403020204" pitchFamily="34" charset="0"/>
                <a:ea typeface="Source Sans Pro Semibold" panose="020B0603030403020204" pitchFamily="34" charset="0"/>
              </a:rPr>
              <a:t> Box)</a:t>
            </a:r>
            <a:endParaRPr kumimoji="0" lang="en-US" sz="1800" b="0" i="0" u="none" strike="noStrike" kern="0" cap="none" spc="0" normalizeH="0" baseline="0" noProof="0" dirty="0" smtClean="0">
              <a:ln>
                <a:noFill/>
              </a:ln>
              <a:solidFill>
                <a:srgbClr val="323232">
                  <a:lumMod val="50000"/>
                </a:srgbClr>
              </a:solidFill>
              <a:effectLst/>
              <a:uLnTx/>
              <a:uFillTx/>
              <a:latin typeface="Source Sans Pro Semibold" panose="020B0603030403020204" pitchFamily="34" charset="0"/>
              <a:ea typeface="Source Sans Pro Semibold" panose="020B0603030403020204" pitchFamily="34" charset="0"/>
            </a:endParaRPr>
          </a:p>
        </p:txBody>
      </p:sp>
      <p:pic>
        <p:nvPicPr>
          <p:cNvPr id="13" name="Picture 12"/>
          <p:cNvPicPr>
            <a:picLocks noChangeAspect="1"/>
          </p:cNvPicPr>
          <p:nvPr/>
        </p:nvPicPr>
        <p:blipFill>
          <a:blip r:embed="rId7"/>
          <a:stretch>
            <a:fillRect/>
          </a:stretch>
        </p:blipFill>
        <p:spPr>
          <a:xfrm>
            <a:off x="6007093" y="3680968"/>
            <a:ext cx="3037952" cy="4658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Picture 13"/>
          <p:cNvPicPr>
            <a:picLocks noChangeAspect="1"/>
          </p:cNvPicPr>
          <p:nvPr/>
        </p:nvPicPr>
        <p:blipFill>
          <a:blip r:embed="rId5"/>
          <a:stretch>
            <a:fillRect/>
          </a:stretch>
        </p:blipFill>
        <p:spPr>
          <a:xfrm>
            <a:off x="4574579" y="1499376"/>
            <a:ext cx="1324074" cy="15118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p:cNvPicPr>
            <a:picLocks noChangeAspect="1"/>
          </p:cNvPicPr>
          <p:nvPr/>
        </p:nvPicPr>
        <p:blipFill>
          <a:blip r:embed="rId6"/>
          <a:stretch>
            <a:fillRect/>
          </a:stretch>
        </p:blipFill>
        <p:spPr>
          <a:xfrm>
            <a:off x="2907090" y="1511873"/>
            <a:ext cx="1283816" cy="14994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TextBox 15"/>
          <p:cNvSpPr txBox="1"/>
          <p:nvPr/>
        </p:nvSpPr>
        <p:spPr>
          <a:xfrm>
            <a:off x="4073278" y="1662210"/>
            <a:ext cx="426564"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smtClean="0">
                <a:ln>
                  <a:noFill/>
                </a:ln>
                <a:solidFill>
                  <a:prstClr val="black"/>
                </a:solidFill>
                <a:effectLst/>
                <a:uLnTx/>
                <a:uFillTx/>
              </a:rPr>
              <a:t>…</a:t>
            </a:r>
          </a:p>
        </p:txBody>
      </p:sp>
      <p:sp>
        <p:nvSpPr>
          <p:cNvPr id="17" name="Rounded Rectangle 16"/>
          <p:cNvSpPr/>
          <p:nvPr/>
        </p:nvSpPr>
        <p:spPr>
          <a:xfrm>
            <a:off x="143556" y="4251505"/>
            <a:ext cx="2443280" cy="395539"/>
          </a:xfrm>
          <a:prstGeom prst="roundRect">
            <a:avLst>
              <a:gd name="adj" fmla="val 46944"/>
            </a:avLst>
          </a:prstGeom>
          <a:solidFill>
            <a:schemeClr val="accent1">
              <a:lumMod val="40000"/>
              <a:lumOff val="60000"/>
            </a:schemeClr>
          </a:solidFill>
          <a:effectLst>
            <a:glow rad="228600">
              <a:schemeClr val="accent1">
                <a:satMod val="175000"/>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Physical System</a:t>
            </a:r>
            <a:endParaRPr lang="en-US" dirty="0">
              <a:solidFill>
                <a:schemeClr val="tx1"/>
              </a:solidFill>
            </a:endParaRPr>
          </a:p>
        </p:txBody>
      </p:sp>
      <p:sp>
        <p:nvSpPr>
          <p:cNvPr id="24" name="Rounded Rectangle 23"/>
          <p:cNvSpPr/>
          <p:nvPr/>
        </p:nvSpPr>
        <p:spPr>
          <a:xfrm>
            <a:off x="3064920" y="4251505"/>
            <a:ext cx="2443280" cy="395539"/>
          </a:xfrm>
          <a:prstGeom prst="roundRect">
            <a:avLst>
              <a:gd name="adj" fmla="val 46944"/>
            </a:avLst>
          </a:prstGeom>
          <a:solidFill>
            <a:schemeClr val="accent1">
              <a:lumMod val="40000"/>
              <a:lumOff val="60000"/>
            </a:schemeClr>
          </a:solidFill>
          <a:effectLst>
            <a:glow rad="228600">
              <a:schemeClr val="accent1">
                <a:satMod val="175000"/>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Type 1 Hypervisor</a:t>
            </a:r>
          </a:p>
          <a:p>
            <a:pPr algn="ctr"/>
            <a:r>
              <a:rPr lang="en-US" sz="1200" b="1" dirty="0" smtClean="0">
                <a:solidFill>
                  <a:schemeClr val="tx1"/>
                </a:solidFill>
              </a:rPr>
              <a:t>Native/Bare-Metal Architecture</a:t>
            </a:r>
            <a:endParaRPr lang="en-US" sz="1200" dirty="0">
              <a:solidFill>
                <a:schemeClr val="tx1"/>
              </a:solidFill>
            </a:endParaRPr>
          </a:p>
        </p:txBody>
      </p:sp>
      <p:sp>
        <p:nvSpPr>
          <p:cNvPr id="25" name="Rounded Rectangle 24"/>
          <p:cNvSpPr/>
          <p:nvPr/>
        </p:nvSpPr>
        <p:spPr>
          <a:xfrm>
            <a:off x="6299460" y="4251504"/>
            <a:ext cx="2443280" cy="395539"/>
          </a:xfrm>
          <a:prstGeom prst="roundRect">
            <a:avLst>
              <a:gd name="adj" fmla="val 46944"/>
            </a:avLst>
          </a:prstGeom>
          <a:solidFill>
            <a:schemeClr val="accent1">
              <a:lumMod val="40000"/>
              <a:lumOff val="60000"/>
            </a:schemeClr>
          </a:solidFill>
          <a:effectLst>
            <a:glow rad="228600">
              <a:schemeClr val="accent1">
                <a:satMod val="175000"/>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Type 2 Hypervisor</a:t>
            </a:r>
          </a:p>
          <a:p>
            <a:pPr algn="ctr"/>
            <a:r>
              <a:rPr lang="en-US" sz="1200" b="1" dirty="0" smtClean="0">
                <a:solidFill>
                  <a:schemeClr val="tx1"/>
                </a:solidFill>
              </a:rPr>
              <a:t>Hosted Architecture</a:t>
            </a:r>
            <a:endParaRPr lang="en-US" sz="1200" dirty="0">
              <a:solidFill>
                <a:schemeClr val="tx1"/>
              </a:solidFill>
            </a:endParaRPr>
          </a:p>
        </p:txBody>
      </p:sp>
      <p:sp>
        <p:nvSpPr>
          <p:cNvPr id="26" name="Slide Number Placeholder 25"/>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1886511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chemeClr val="tx2">
                    <a:lumMod val="50000"/>
                  </a:schemeClr>
                </a:solidFill>
                <a:effectLst>
                  <a:outerShdw blurRad="38100" dist="38100" dir="2700000" algn="tl">
                    <a:srgbClr val="000000">
                      <a:alpha val="43137"/>
                    </a:srgbClr>
                  </a:outerShdw>
                </a:effectLst>
              </a:rPr>
              <a:t>B</a:t>
            </a:r>
            <a:r>
              <a:rPr lang="en-US" b="1" dirty="0" smtClean="0">
                <a:solidFill>
                  <a:schemeClr val="tx2">
                    <a:lumMod val="50000"/>
                  </a:schemeClr>
                </a:solidFill>
                <a:effectLst>
                  <a:outerShdw blurRad="38100" dist="38100" dir="2700000" algn="tl">
                    <a:srgbClr val="000000">
                      <a:alpha val="43137"/>
                    </a:srgbClr>
                  </a:outerShdw>
                </a:effectLst>
              </a:rPr>
              <a:t>enefits </a:t>
            </a:r>
            <a:r>
              <a:rPr lang="en-US" b="1" dirty="0">
                <a:solidFill>
                  <a:schemeClr val="tx2">
                    <a:lumMod val="50000"/>
                  </a:schemeClr>
                </a:solidFill>
                <a:effectLst>
                  <a:outerShdw blurRad="38100" dist="38100" dir="2700000" algn="tl">
                    <a:srgbClr val="000000">
                      <a:alpha val="43137"/>
                    </a:srgbClr>
                  </a:outerShdw>
                </a:effectLst>
              </a:rPr>
              <a:t>of </a:t>
            </a:r>
            <a:r>
              <a:rPr lang="en-US" b="1" dirty="0" smtClean="0">
                <a:solidFill>
                  <a:schemeClr val="tx2">
                    <a:lumMod val="50000"/>
                  </a:schemeClr>
                </a:solidFill>
                <a:effectLst>
                  <a:outerShdw blurRad="38100" dist="38100" dir="2700000" algn="tl">
                    <a:srgbClr val="000000">
                      <a:alpha val="43137"/>
                    </a:srgbClr>
                  </a:outerShdw>
                </a:effectLst>
              </a:rPr>
              <a:t>Virtualization</a:t>
            </a:r>
            <a:endParaRPr lang="en-US" b="1" dirty="0">
              <a:solidFill>
                <a:schemeClr val="tx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96260" y="1502815"/>
            <a:ext cx="8551479" cy="3359506"/>
          </a:xfrm>
        </p:spPr>
        <p:txBody>
          <a:bodyPr>
            <a:noAutofit/>
          </a:bodyPr>
          <a:lstStyle/>
          <a:p>
            <a:r>
              <a:rPr lang="en-US" sz="2300" dirty="0">
                <a:solidFill>
                  <a:schemeClr val="tx2">
                    <a:lumMod val="50000"/>
                  </a:schemeClr>
                </a:solidFill>
              </a:rPr>
              <a:t>Virtualization is being used by a growing number of organizations </a:t>
            </a:r>
          </a:p>
          <a:p>
            <a:pPr lvl="1"/>
            <a:r>
              <a:rPr lang="en-US" sz="2300" dirty="0" smtClean="0">
                <a:solidFill>
                  <a:schemeClr val="tx2">
                    <a:lumMod val="50000"/>
                  </a:schemeClr>
                </a:solidFill>
              </a:rPr>
              <a:t>Reduce </a:t>
            </a:r>
            <a:r>
              <a:rPr lang="en-US" sz="2300" dirty="0">
                <a:solidFill>
                  <a:schemeClr val="tx2">
                    <a:lumMod val="50000"/>
                  </a:schemeClr>
                </a:solidFill>
              </a:rPr>
              <a:t>power consumption and air conditioning </a:t>
            </a:r>
            <a:r>
              <a:rPr lang="en-US" sz="2300" dirty="0" smtClean="0">
                <a:solidFill>
                  <a:schemeClr val="tx2">
                    <a:lumMod val="50000"/>
                  </a:schemeClr>
                </a:solidFill>
              </a:rPr>
              <a:t>needs (Move to be more Green-Friendly)</a:t>
            </a:r>
          </a:p>
          <a:p>
            <a:pPr lvl="1"/>
            <a:r>
              <a:rPr lang="en-US" sz="2300" dirty="0" smtClean="0">
                <a:solidFill>
                  <a:schemeClr val="tx2">
                    <a:lumMod val="50000"/>
                  </a:schemeClr>
                </a:solidFill>
              </a:rPr>
              <a:t>Trim </a:t>
            </a:r>
            <a:r>
              <a:rPr lang="en-US" sz="2300" dirty="0">
                <a:solidFill>
                  <a:schemeClr val="tx2">
                    <a:lumMod val="50000"/>
                  </a:schemeClr>
                </a:solidFill>
              </a:rPr>
              <a:t>the building space and land requirements </a:t>
            </a:r>
            <a:endParaRPr lang="en-US" sz="2300" dirty="0" smtClean="0">
              <a:solidFill>
                <a:schemeClr val="tx2">
                  <a:lumMod val="50000"/>
                </a:schemeClr>
              </a:solidFill>
            </a:endParaRPr>
          </a:p>
          <a:p>
            <a:pPr lvl="1"/>
            <a:r>
              <a:rPr lang="en-US" sz="2300" dirty="0" smtClean="0">
                <a:solidFill>
                  <a:schemeClr val="tx2">
                    <a:lumMod val="50000"/>
                  </a:schemeClr>
                </a:solidFill>
              </a:rPr>
              <a:t>Reduce downtime and provides </a:t>
            </a:r>
            <a:r>
              <a:rPr lang="en-US" sz="2300" dirty="0">
                <a:solidFill>
                  <a:schemeClr val="tx2">
                    <a:lumMod val="50000"/>
                  </a:schemeClr>
                </a:solidFill>
              </a:rPr>
              <a:t>high availability for critical </a:t>
            </a:r>
            <a:r>
              <a:rPr lang="en-US" sz="2300" dirty="0" smtClean="0">
                <a:solidFill>
                  <a:schemeClr val="tx2">
                    <a:lumMod val="50000"/>
                  </a:schemeClr>
                </a:solidFill>
              </a:rPr>
              <a:t>applications (Blue-Green model)</a:t>
            </a:r>
          </a:p>
          <a:p>
            <a:pPr lvl="1"/>
            <a:r>
              <a:rPr lang="en-US" sz="2300" dirty="0" smtClean="0">
                <a:solidFill>
                  <a:schemeClr val="tx2">
                    <a:lumMod val="50000"/>
                  </a:schemeClr>
                </a:solidFill>
              </a:rPr>
              <a:t>Simplify </a:t>
            </a:r>
            <a:r>
              <a:rPr lang="en-US" sz="2300" dirty="0">
                <a:solidFill>
                  <a:schemeClr val="tx2">
                    <a:lumMod val="50000"/>
                  </a:schemeClr>
                </a:solidFill>
              </a:rPr>
              <a:t>IT operations </a:t>
            </a:r>
            <a:endParaRPr lang="en-US" sz="2300" dirty="0" smtClean="0">
              <a:solidFill>
                <a:schemeClr val="tx2">
                  <a:lumMod val="50000"/>
                </a:schemeClr>
              </a:solidFill>
            </a:endParaRPr>
          </a:p>
          <a:p>
            <a:pPr lvl="1"/>
            <a:r>
              <a:rPr lang="en-US" sz="2300" dirty="0">
                <a:solidFill>
                  <a:schemeClr val="tx2">
                    <a:lumMod val="50000"/>
                  </a:schemeClr>
                </a:solidFill>
              </a:rPr>
              <a:t>A</a:t>
            </a:r>
            <a:r>
              <a:rPr lang="en-US" sz="2300" dirty="0" smtClean="0">
                <a:solidFill>
                  <a:schemeClr val="tx2">
                    <a:lumMod val="50000"/>
                  </a:schemeClr>
                </a:solidFill>
              </a:rPr>
              <a:t>llow </a:t>
            </a:r>
            <a:r>
              <a:rPr lang="en-US" sz="2300" dirty="0">
                <a:solidFill>
                  <a:schemeClr val="tx2">
                    <a:lumMod val="50000"/>
                  </a:schemeClr>
                </a:solidFill>
              </a:rPr>
              <a:t>IT organizations to respond faster to changing business </a:t>
            </a:r>
            <a:r>
              <a:rPr lang="en-US" sz="2300" dirty="0" smtClean="0">
                <a:solidFill>
                  <a:schemeClr val="tx2">
                    <a:lumMod val="50000"/>
                  </a:schemeClr>
                </a:solidFill>
              </a:rPr>
              <a:t>demands</a:t>
            </a:r>
            <a:endParaRPr lang="en-US" sz="2300" dirty="0">
              <a:solidFill>
                <a:schemeClr val="tx2">
                  <a:lumMod val="50000"/>
                </a:schemeClr>
              </a:solidFill>
            </a:endParaRPr>
          </a:p>
          <a:p>
            <a:pPr marL="457200" lvl="1" indent="0">
              <a:buNone/>
            </a:pPr>
            <a:endParaRPr lang="en-US" sz="2300" dirty="0" smtClean="0">
              <a:solidFill>
                <a:schemeClr val="tx2">
                  <a:lumMod val="50000"/>
                </a:scheme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91316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rPr>
              <a:t>Cloud Computing</a:t>
            </a:r>
            <a:endParaRPr lang="en-US" b="1" dirty="0">
              <a:solidFill>
                <a:schemeClr val="tx2">
                  <a:lumMod val="50000"/>
                </a:schemeClr>
              </a:solidFill>
            </a:endParaRPr>
          </a:p>
        </p:txBody>
      </p:sp>
      <p:sp>
        <p:nvSpPr>
          <p:cNvPr id="3" name="Content Placeholder 2"/>
          <p:cNvSpPr>
            <a:spLocks noGrp="1"/>
          </p:cNvSpPr>
          <p:nvPr>
            <p:ph idx="1"/>
          </p:nvPr>
        </p:nvSpPr>
        <p:spPr>
          <a:xfrm>
            <a:off x="71779" y="1350110"/>
            <a:ext cx="5721858" cy="3359506"/>
          </a:xfrm>
        </p:spPr>
        <p:txBody>
          <a:bodyPr>
            <a:noAutofit/>
          </a:bodyPr>
          <a:lstStyle/>
          <a:p>
            <a:r>
              <a:rPr lang="en-US" sz="1800" dirty="0">
                <a:solidFill>
                  <a:schemeClr val="tx2">
                    <a:lumMod val="50000"/>
                  </a:schemeClr>
                </a:solidFill>
                <a:effectLst>
                  <a:outerShdw blurRad="38100" dist="38100" dir="2700000" algn="tl">
                    <a:srgbClr val="000000">
                      <a:alpha val="43137"/>
                    </a:srgbClr>
                  </a:outerShdw>
                </a:effectLst>
              </a:rPr>
              <a:t>Cloud computing is a set of principles and approaches </a:t>
            </a:r>
            <a:endParaRPr lang="en-US" sz="1800" dirty="0" smtClean="0">
              <a:solidFill>
                <a:schemeClr val="tx2">
                  <a:lumMod val="50000"/>
                </a:schemeClr>
              </a:solidFill>
              <a:effectLst>
                <a:outerShdw blurRad="38100" dist="38100" dir="2700000" algn="tl">
                  <a:srgbClr val="000000">
                    <a:alpha val="43137"/>
                  </a:srgbClr>
                </a:outerShdw>
              </a:effectLst>
            </a:endParaRPr>
          </a:p>
          <a:p>
            <a:pPr lvl="1"/>
            <a:r>
              <a:rPr lang="en-US" sz="1800" dirty="0" smtClean="0">
                <a:solidFill>
                  <a:schemeClr val="tx2">
                    <a:lumMod val="50000"/>
                  </a:schemeClr>
                </a:solidFill>
              </a:rPr>
              <a:t>To </a:t>
            </a:r>
            <a:r>
              <a:rPr lang="en-US" sz="1800" dirty="0">
                <a:solidFill>
                  <a:schemeClr val="tx2">
                    <a:lumMod val="50000"/>
                  </a:schemeClr>
                </a:solidFill>
              </a:rPr>
              <a:t>deliver compute, network, and storage infrastructure resources, services, platforms, and applications to users on-demand across any network. </a:t>
            </a:r>
            <a:endParaRPr lang="en-US" sz="1800" dirty="0" smtClean="0">
              <a:solidFill>
                <a:schemeClr val="tx2">
                  <a:lumMod val="50000"/>
                </a:schemeClr>
              </a:solidFill>
            </a:endParaRPr>
          </a:p>
          <a:p>
            <a:pPr lvl="1"/>
            <a:r>
              <a:rPr lang="en-US" sz="1800" dirty="0" smtClean="0">
                <a:solidFill>
                  <a:schemeClr val="tx2">
                    <a:lumMod val="50000"/>
                  </a:schemeClr>
                </a:solidFill>
              </a:rPr>
              <a:t>These </a:t>
            </a:r>
            <a:r>
              <a:rPr lang="en-US" sz="1800" dirty="0">
                <a:solidFill>
                  <a:schemeClr val="tx2">
                    <a:lumMod val="50000"/>
                  </a:schemeClr>
                </a:solidFill>
              </a:rPr>
              <a:t>infrastructure resources, services, and applications are sourced from clouds, which are pools of virtual resources orchestrated by management and automation </a:t>
            </a:r>
            <a:r>
              <a:rPr lang="en-US" sz="1800" dirty="0" smtClean="0">
                <a:solidFill>
                  <a:schemeClr val="tx2">
                    <a:lumMod val="50000"/>
                  </a:schemeClr>
                </a:solidFill>
              </a:rPr>
              <a:t>software.</a:t>
            </a:r>
          </a:p>
          <a:p>
            <a:pPr lvl="1"/>
            <a:r>
              <a:rPr lang="en-US" sz="1800" dirty="0" smtClean="0">
                <a:solidFill>
                  <a:schemeClr val="tx2">
                    <a:lumMod val="50000"/>
                  </a:schemeClr>
                </a:solidFill>
              </a:rPr>
              <a:t>Resources </a:t>
            </a:r>
            <a:r>
              <a:rPr lang="en-US" sz="1800" dirty="0">
                <a:solidFill>
                  <a:schemeClr val="tx2">
                    <a:lumMod val="50000"/>
                  </a:schemeClr>
                </a:solidFill>
              </a:rPr>
              <a:t>can be accessed by users on-demand through self-service portals supported by automatic scaling and dynamic resource allocation.</a:t>
            </a:r>
          </a:p>
          <a:p>
            <a:endParaRPr lang="en-US" sz="1800" dirty="0">
              <a:solidFill>
                <a:schemeClr val="tx2">
                  <a:lumMod val="50000"/>
                </a:schemeClr>
              </a:solidFill>
            </a:endParaRPr>
          </a:p>
        </p:txBody>
      </p:sp>
      <p:sp>
        <p:nvSpPr>
          <p:cNvPr id="5" name="Rectangle 4"/>
          <p:cNvSpPr/>
          <p:nvPr/>
        </p:nvSpPr>
        <p:spPr>
          <a:xfrm>
            <a:off x="5793640" y="4098796"/>
            <a:ext cx="3206805" cy="7635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2">
                    <a:lumMod val="50000"/>
                  </a:schemeClr>
                </a:solidFill>
                <a:effectLst>
                  <a:outerShdw blurRad="38100" dist="38100" dir="2700000" algn="tl">
                    <a:srgbClr val="000000">
                      <a:alpha val="43137"/>
                    </a:srgbClr>
                  </a:outerShdw>
                </a:effectLst>
              </a:rPr>
              <a:t>IaaS</a:t>
            </a:r>
            <a:endParaRPr lang="en-US" b="1" dirty="0" smtClean="0">
              <a:solidFill>
                <a:schemeClr val="tx2">
                  <a:lumMod val="50000"/>
                </a:schemeClr>
              </a:solidFill>
              <a:effectLst>
                <a:outerShdw blurRad="38100" dist="38100" dir="2700000" algn="tl">
                  <a:srgbClr val="000000">
                    <a:alpha val="43137"/>
                  </a:srgbClr>
                </a:outerShdw>
              </a:effectLst>
            </a:endParaRPr>
          </a:p>
          <a:p>
            <a:pPr algn="ctr"/>
            <a:r>
              <a:rPr lang="en-US" sz="1600" b="1" dirty="0" smtClean="0">
                <a:solidFill>
                  <a:schemeClr val="tx2">
                    <a:lumMod val="50000"/>
                  </a:schemeClr>
                </a:solidFill>
              </a:rPr>
              <a:t>Virtual machines, servers, storage, load balancers, network, …</a:t>
            </a:r>
            <a:endParaRPr lang="en-US" sz="1600" b="1" dirty="0">
              <a:solidFill>
                <a:schemeClr val="tx2">
                  <a:lumMod val="50000"/>
                </a:schemeClr>
              </a:solidFill>
            </a:endParaRPr>
          </a:p>
        </p:txBody>
      </p:sp>
      <p:sp>
        <p:nvSpPr>
          <p:cNvPr id="6" name="Rectangle 5"/>
          <p:cNvSpPr/>
          <p:nvPr/>
        </p:nvSpPr>
        <p:spPr>
          <a:xfrm>
            <a:off x="5793639" y="3335271"/>
            <a:ext cx="3206805" cy="7635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2">
                    <a:lumMod val="50000"/>
                  </a:schemeClr>
                </a:solidFill>
                <a:effectLst>
                  <a:outerShdw blurRad="38100" dist="38100" dir="2700000" algn="tl">
                    <a:srgbClr val="000000">
                      <a:alpha val="43137"/>
                    </a:srgbClr>
                  </a:outerShdw>
                </a:effectLst>
              </a:rPr>
              <a:t>PaaS</a:t>
            </a:r>
            <a:endParaRPr lang="en-US" b="1" dirty="0">
              <a:solidFill>
                <a:schemeClr val="tx2">
                  <a:lumMod val="50000"/>
                </a:schemeClr>
              </a:solidFill>
              <a:effectLst>
                <a:outerShdw blurRad="38100" dist="38100" dir="2700000" algn="tl">
                  <a:srgbClr val="000000">
                    <a:alpha val="43137"/>
                  </a:srgbClr>
                </a:outerShdw>
              </a:effectLst>
            </a:endParaRPr>
          </a:p>
          <a:p>
            <a:pPr algn="ctr"/>
            <a:r>
              <a:rPr lang="en-US" sz="1600" b="1" dirty="0" smtClean="0">
                <a:solidFill>
                  <a:schemeClr val="tx2">
                    <a:lumMod val="50000"/>
                  </a:schemeClr>
                </a:solidFill>
              </a:rPr>
              <a:t>Execution runtime, database, webserver, development tools, …</a:t>
            </a:r>
            <a:endParaRPr lang="en-US" sz="1600" dirty="0"/>
          </a:p>
        </p:txBody>
      </p:sp>
      <p:sp>
        <p:nvSpPr>
          <p:cNvPr id="7" name="Rectangle 6"/>
          <p:cNvSpPr/>
          <p:nvPr/>
        </p:nvSpPr>
        <p:spPr>
          <a:xfrm>
            <a:off x="5793639" y="2571746"/>
            <a:ext cx="3206805" cy="7635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2">
                    <a:lumMod val="50000"/>
                  </a:schemeClr>
                </a:solidFill>
                <a:effectLst>
                  <a:outerShdw blurRad="38100" dist="38100" dir="2700000" algn="tl">
                    <a:srgbClr val="000000">
                      <a:alpha val="43137"/>
                    </a:srgbClr>
                  </a:outerShdw>
                </a:effectLst>
              </a:rPr>
              <a:t>SaaS</a:t>
            </a:r>
            <a:endParaRPr lang="en-US" b="1" dirty="0">
              <a:solidFill>
                <a:schemeClr val="tx2">
                  <a:lumMod val="50000"/>
                </a:schemeClr>
              </a:solidFill>
              <a:effectLst>
                <a:outerShdw blurRad="38100" dist="38100" dir="2700000" algn="tl">
                  <a:srgbClr val="000000">
                    <a:alpha val="43137"/>
                  </a:srgbClr>
                </a:outerShdw>
              </a:effectLst>
            </a:endParaRPr>
          </a:p>
          <a:p>
            <a:pPr algn="ctr"/>
            <a:r>
              <a:rPr lang="en-US" sz="1600" b="1" dirty="0" smtClean="0">
                <a:solidFill>
                  <a:schemeClr val="tx2">
                    <a:lumMod val="50000"/>
                  </a:schemeClr>
                </a:solidFill>
              </a:rPr>
              <a:t>CRM, Email, virtual desktop, communication, games, …</a:t>
            </a:r>
            <a:endParaRPr lang="en-US" sz="1600" dirty="0"/>
          </a:p>
        </p:txBody>
      </p:sp>
      <p:sp>
        <p:nvSpPr>
          <p:cNvPr id="8" name="Rectangle 7"/>
          <p:cNvSpPr/>
          <p:nvPr/>
        </p:nvSpPr>
        <p:spPr>
          <a:xfrm>
            <a:off x="5793638" y="1197405"/>
            <a:ext cx="3206805" cy="76352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2">
                  <a:lumMod val="50000"/>
                </a:schemeClr>
              </a:solidFill>
              <a:effectLst>
                <a:outerShdw blurRad="38100" dist="38100" dir="2700000" algn="tl">
                  <a:srgbClr val="000000">
                    <a:alpha val="43137"/>
                  </a:srgbClr>
                </a:outerShdw>
              </a:effectLst>
            </a:endParaRPr>
          </a:p>
          <a:p>
            <a:pPr algn="ctr"/>
            <a:r>
              <a:rPr lang="en-US" b="1" dirty="0" smtClean="0">
                <a:solidFill>
                  <a:schemeClr val="tx2">
                    <a:lumMod val="50000"/>
                  </a:schemeClr>
                </a:solidFill>
                <a:effectLst>
                  <a:outerShdw blurRad="38100" dist="38100" dir="2700000" algn="tl">
                    <a:srgbClr val="000000">
                      <a:alpha val="43137"/>
                    </a:srgbClr>
                  </a:outerShdw>
                </a:effectLst>
              </a:rPr>
              <a:t>Cloud Clients</a:t>
            </a:r>
            <a:endParaRPr lang="en-US" b="1" dirty="0">
              <a:solidFill>
                <a:schemeClr val="tx2">
                  <a:lumMod val="50000"/>
                </a:schemeClr>
              </a:solidFill>
              <a:effectLst>
                <a:outerShdw blurRad="38100" dist="38100" dir="2700000" algn="tl">
                  <a:srgbClr val="000000">
                    <a:alpha val="43137"/>
                  </a:srgbClr>
                </a:outerShdw>
              </a:effectLst>
            </a:endParaRPr>
          </a:p>
          <a:p>
            <a:pPr algn="ctr"/>
            <a:r>
              <a:rPr lang="en-US" sz="1600" b="1" dirty="0" smtClean="0">
                <a:solidFill>
                  <a:schemeClr val="tx2">
                    <a:lumMod val="50000"/>
                  </a:schemeClr>
                </a:solidFill>
              </a:rPr>
              <a:t>Web browser, mobile app, thin client, terminal emulator, …</a:t>
            </a:r>
            <a:endParaRPr lang="en-US" sz="1600" b="1" dirty="0">
              <a:solidFill>
                <a:schemeClr val="tx2">
                  <a:lumMod val="50000"/>
                </a:schemeClr>
              </a:solidFill>
            </a:endParaRPr>
          </a:p>
          <a:p>
            <a:pPr algn="ctr"/>
            <a:endParaRPr lang="en-US" dirty="0"/>
          </a:p>
        </p:txBody>
      </p:sp>
      <p:sp>
        <p:nvSpPr>
          <p:cNvPr id="9" name="Up-Down Arrow 8"/>
          <p:cNvSpPr/>
          <p:nvPr/>
        </p:nvSpPr>
        <p:spPr>
          <a:xfrm>
            <a:off x="7167985" y="1960930"/>
            <a:ext cx="305410" cy="610816"/>
          </a:xfrm>
          <a:prstGeom prst="up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1453701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608" y="-145695"/>
            <a:ext cx="8246070" cy="891995"/>
          </a:xfrm>
        </p:spPr>
        <p:txBody>
          <a:bodyPr/>
          <a:lstStyle/>
          <a:p>
            <a:r>
              <a:rPr lang="en-US" b="1" dirty="0" smtClean="0">
                <a:solidFill>
                  <a:schemeClr val="tx2">
                    <a:lumMod val="50000"/>
                  </a:schemeClr>
                </a:solidFill>
              </a:rPr>
              <a:t>Virtualization </a:t>
            </a:r>
            <a:r>
              <a:rPr lang="en-US" b="1" dirty="0" err="1" smtClean="0">
                <a:solidFill>
                  <a:schemeClr val="tx2">
                    <a:lumMod val="50000"/>
                  </a:schemeClr>
                </a:solidFill>
              </a:rPr>
              <a:t>Vs</a:t>
            </a:r>
            <a:r>
              <a:rPr lang="en-US" b="1" dirty="0" smtClean="0">
                <a:solidFill>
                  <a:schemeClr val="tx2">
                    <a:lumMod val="50000"/>
                  </a:schemeClr>
                </a:solidFill>
              </a:rPr>
              <a:t> Cloud Computing</a:t>
            </a:r>
            <a:endParaRPr lang="en-US" b="1" dirty="0">
              <a:solidFill>
                <a:schemeClr val="tx2">
                  <a:lumMod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819698105"/>
              </p:ext>
            </p:extLst>
          </p:nvPr>
        </p:nvGraphicFramePr>
        <p:xfrm>
          <a:off x="69425" y="1350110"/>
          <a:ext cx="8980179" cy="3733800"/>
        </p:xfrm>
        <a:graphic>
          <a:graphicData uri="http://schemas.openxmlformats.org/drawingml/2006/table">
            <a:tbl>
              <a:tblPr firstRow="1" bandRow="1">
                <a:tableStyleId>{35758FB7-9AC5-4552-8A53-C91805E547FA}</a:tableStyleId>
              </a:tblPr>
              <a:tblGrid>
                <a:gridCol w="1646027">
                  <a:extLst>
                    <a:ext uri="{9D8B030D-6E8A-4147-A177-3AD203B41FA5}">
                      <a16:colId xmlns:a16="http://schemas.microsoft.com/office/drawing/2014/main" val="20000"/>
                    </a:ext>
                  </a:extLst>
                </a:gridCol>
                <a:gridCol w="3621261">
                  <a:extLst>
                    <a:ext uri="{9D8B030D-6E8A-4147-A177-3AD203B41FA5}">
                      <a16:colId xmlns:a16="http://schemas.microsoft.com/office/drawing/2014/main" val="20001"/>
                    </a:ext>
                  </a:extLst>
                </a:gridCol>
                <a:gridCol w="3712891">
                  <a:extLst>
                    <a:ext uri="{9D8B030D-6E8A-4147-A177-3AD203B41FA5}">
                      <a16:colId xmlns:a16="http://schemas.microsoft.com/office/drawing/2014/main" val="20002"/>
                    </a:ext>
                  </a:extLst>
                </a:gridCol>
              </a:tblGrid>
              <a:tr h="370840">
                <a:tc>
                  <a:txBody>
                    <a:bodyPr/>
                    <a:lstStyle/>
                    <a:p>
                      <a:endParaRPr lang="en-US" sz="1600" dirty="0"/>
                    </a:p>
                  </a:txBody>
                  <a:tcPr/>
                </a:tc>
                <a:tc>
                  <a:txBody>
                    <a:bodyPr/>
                    <a:lstStyle/>
                    <a:p>
                      <a:pPr algn="ctr"/>
                      <a:r>
                        <a:rPr lang="en-US" sz="2000" dirty="0" smtClean="0">
                          <a:effectLst/>
                        </a:rPr>
                        <a:t>Virtualization</a:t>
                      </a:r>
                      <a:r>
                        <a:rPr lang="en-US" sz="2000" baseline="0" dirty="0" smtClean="0">
                          <a:effectLst/>
                        </a:rPr>
                        <a:t> </a:t>
                      </a:r>
                      <a:endParaRPr lang="en-US" sz="1600" b="1" dirty="0">
                        <a:effectLst/>
                      </a:endParaRPr>
                    </a:p>
                  </a:txBody>
                  <a:tcPr/>
                </a:tc>
                <a:tc>
                  <a:txBody>
                    <a:bodyPr/>
                    <a:lstStyle/>
                    <a:p>
                      <a:pPr algn="ctr"/>
                      <a:r>
                        <a:rPr lang="en-US" sz="2000" dirty="0" smtClean="0">
                          <a:effectLst>
                            <a:outerShdw blurRad="38100" dist="38100" dir="2700000" algn="tl">
                              <a:srgbClr val="000000">
                                <a:alpha val="43137"/>
                              </a:srgbClr>
                            </a:outerShdw>
                          </a:effectLst>
                        </a:rPr>
                        <a:t>Cloud</a:t>
                      </a:r>
                      <a:endParaRPr lang="en-US" sz="160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370840">
                <a:tc>
                  <a:txBody>
                    <a:bodyPr/>
                    <a:lstStyle/>
                    <a:p>
                      <a:r>
                        <a:rPr lang="en-US" sz="1600" b="1" dirty="0" smtClean="0"/>
                        <a:t>Definition</a:t>
                      </a:r>
                      <a:endParaRPr lang="en-US" sz="1600" b="1" dirty="0"/>
                    </a:p>
                  </a:txBody>
                  <a:tcPr/>
                </a:tc>
                <a:tc>
                  <a:txBody>
                    <a:bodyPr/>
                    <a:lstStyle/>
                    <a:p>
                      <a:r>
                        <a:rPr lang="en-US" sz="1600" dirty="0" smtClean="0"/>
                        <a:t>Technology</a:t>
                      </a:r>
                      <a:endParaRPr lang="en-US" sz="1600" dirty="0"/>
                    </a:p>
                  </a:txBody>
                  <a:tcPr/>
                </a:tc>
                <a:tc>
                  <a:txBody>
                    <a:bodyPr/>
                    <a:lstStyle/>
                    <a:p>
                      <a:r>
                        <a:rPr lang="en-US" sz="1600" dirty="0" smtClean="0"/>
                        <a:t>Methodology/Environment</a:t>
                      </a:r>
                      <a:endParaRPr lang="en-US" sz="1600" dirty="0"/>
                    </a:p>
                  </a:txBody>
                  <a:tcPr/>
                </a:tc>
                <a:extLst>
                  <a:ext uri="{0D108BD9-81ED-4DB2-BD59-A6C34878D82A}">
                    <a16:rowId xmlns:a16="http://schemas.microsoft.com/office/drawing/2014/main" val="10001"/>
                  </a:ext>
                </a:extLst>
              </a:tr>
              <a:tr h="370840">
                <a:tc>
                  <a:txBody>
                    <a:bodyPr/>
                    <a:lstStyle/>
                    <a:p>
                      <a:r>
                        <a:rPr lang="en-US" sz="1600" b="1" dirty="0" smtClean="0">
                          <a:effectLst/>
                        </a:rPr>
                        <a:t>Purpose</a:t>
                      </a:r>
                      <a:endParaRPr lang="en-US" sz="1600" b="1" dirty="0"/>
                    </a:p>
                  </a:txBody>
                  <a:tcPr/>
                </a:tc>
                <a:tc>
                  <a:txBody>
                    <a:bodyPr/>
                    <a:lstStyle/>
                    <a:p>
                      <a:r>
                        <a:rPr lang="en-US" sz="1600" dirty="0" smtClean="0">
                          <a:effectLst/>
                        </a:rPr>
                        <a:t>Create multiple simulated environments from 1 physical hardware system</a:t>
                      </a:r>
                      <a:endParaRPr lang="en-US" sz="1600" dirty="0">
                        <a:solidFill>
                          <a:srgbClr val="151515"/>
                        </a:solidFill>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Pool and automate virtual resources for on-demand use</a:t>
                      </a:r>
                      <a:endParaRPr lang="en-US" sz="1600" dirty="0" smtClean="0">
                        <a:solidFill>
                          <a:srgbClr val="151515"/>
                        </a:solidFill>
                        <a:effectLst/>
                        <a:latin typeface="+mn-lt"/>
                      </a:endParaRPr>
                    </a:p>
                  </a:txBody>
                  <a:tcPr/>
                </a:tc>
                <a:extLst>
                  <a:ext uri="{0D108BD9-81ED-4DB2-BD59-A6C34878D82A}">
                    <a16:rowId xmlns:a16="http://schemas.microsoft.com/office/drawing/2014/main" val="10002"/>
                  </a:ext>
                </a:extLst>
              </a:tr>
              <a:tr h="370840">
                <a:tc>
                  <a:txBody>
                    <a:bodyPr/>
                    <a:lstStyle/>
                    <a:p>
                      <a:r>
                        <a:rPr lang="en-US" sz="1600" b="1" dirty="0" smtClean="0">
                          <a:effectLst/>
                        </a:rPr>
                        <a:t>Configuration</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Image-based</a:t>
                      </a:r>
                      <a:endParaRPr lang="en-US" sz="1600" dirty="0" smtClean="0">
                        <a:solidFill>
                          <a:srgbClr val="151515"/>
                        </a:solidFill>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Template-based</a:t>
                      </a:r>
                      <a:endParaRPr lang="en-US" sz="1600" dirty="0" smtClean="0">
                        <a:solidFill>
                          <a:srgbClr val="151515"/>
                        </a:solidFill>
                        <a:effectLst/>
                        <a:latin typeface="+mn-lt"/>
                      </a:endParaRPr>
                    </a:p>
                  </a:txBody>
                  <a:tcPr/>
                </a:tc>
                <a:extLst>
                  <a:ext uri="{0D108BD9-81ED-4DB2-BD59-A6C34878D82A}">
                    <a16:rowId xmlns:a16="http://schemas.microsoft.com/office/drawing/2014/main" val="10003"/>
                  </a:ext>
                </a:extLst>
              </a:tr>
              <a:tr h="370840">
                <a:tc>
                  <a:txBody>
                    <a:bodyPr/>
                    <a:lstStyle/>
                    <a:p>
                      <a:r>
                        <a:rPr lang="en-US" sz="1600" b="1" dirty="0" smtClean="0">
                          <a:effectLst/>
                        </a:rPr>
                        <a:t>Cost</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High capital expenditures (CAPEX), low operating expenses (OPEX)</a:t>
                      </a:r>
                      <a:endParaRPr lang="en-US" sz="1600" dirty="0" smtClean="0">
                        <a:solidFill>
                          <a:srgbClr val="151515"/>
                        </a:solidFill>
                        <a:effectLst/>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Private cloud: High CAPEX, low OPEX</a:t>
                      </a:r>
                      <a:br>
                        <a:rPr lang="en-US" sz="1600" dirty="0" smtClean="0">
                          <a:effectLst/>
                        </a:rPr>
                      </a:br>
                      <a:r>
                        <a:rPr lang="en-US" sz="1600" dirty="0" smtClean="0">
                          <a:effectLst/>
                        </a:rPr>
                        <a:t>Public cloud: Low CAPEX, high OPEX</a:t>
                      </a:r>
                      <a:endParaRPr lang="en-US" sz="1600" dirty="0" smtClean="0">
                        <a:solidFill>
                          <a:srgbClr val="151515"/>
                        </a:solidFill>
                        <a:effectLst/>
                        <a:latin typeface="+mn-lt"/>
                      </a:endParaRPr>
                    </a:p>
                  </a:txBody>
                  <a:tcPr/>
                </a:tc>
                <a:extLst>
                  <a:ext uri="{0D108BD9-81ED-4DB2-BD59-A6C34878D82A}">
                    <a16:rowId xmlns:a16="http://schemas.microsoft.com/office/drawing/2014/main" val="10004"/>
                  </a:ext>
                </a:extLst>
              </a:tr>
              <a:tr h="370840">
                <a:tc>
                  <a:txBody>
                    <a:bodyPr/>
                    <a:lstStyle/>
                    <a:p>
                      <a:pPr algn="l"/>
                      <a:endParaRPr lang="en-US" sz="1600" dirty="0" smtClean="0"/>
                    </a:p>
                    <a:p>
                      <a:pPr algn="l"/>
                      <a:r>
                        <a:rPr lang="en-US" sz="1600" b="1" dirty="0" smtClean="0"/>
                        <a:t>Other Benefits</a:t>
                      </a:r>
                      <a:endParaRPr lang="en-US" sz="1600" b="1" dirty="0"/>
                    </a:p>
                  </a:txBody>
                  <a:tcPr/>
                </a:tc>
                <a:tc>
                  <a:txBody>
                    <a:bodyPr/>
                    <a:lstStyle/>
                    <a:p>
                      <a:pPr marL="285750" indent="-285750">
                        <a:buFont typeface="Wingdings" panose="05000000000000000000" pitchFamily="2" charset="2"/>
                        <a:buChar char="q"/>
                      </a:pPr>
                      <a:r>
                        <a:rPr lang="en-US" sz="1600" dirty="0" smtClean="0"/>
                        <a:t>Effective Server Utilization </a:t>
                      </a:r>
                    </a:p>
                    <a:p>
                      <a:pPr marL="285750" indent="-285750">
                        <a:buFont typeface="Wingdings" panose="05000000000000000000" pitchFamily="2" charset="2"/>
                        <a:buChar char="q"/>
                      </a:pPr>
                      <a:r>
                        <a:rPr lang="en-US" sz="1600" dirty="0" smtClean="0"/>
                        <a:t>Easy Server Maintenance</a:t>
                      </a:r>
                    </a:p>
                    <a:p>
                      <a:pPr marL="285750" indent="-285750">
                        <a:buFont typeface="Wingdings" panose="05000000000000000000" pitchFamily="2" charset="2"/>
                        <a:buChar char="q"/>
                      </a:pPr>
                      <a:r>
                        <a:rPr lang="en-US" sz="1600" dirty="0" smtClean="0"/>
                        <a:t>Separated Physical Infrastructure</a:t>
                      </a:r>
                    </a:p>
                    <a:p>
                      <a:pPr marL="285750" indent="-285750">
                        <a:buFont typeface="Wingdings" panose="05000000000000000000" pitchFamily="2" charset="2"/>
                        <a:buChar char="q"/>
                      </a:pPr>
                      <a:r>
                        <a:rPr lang="en-US" sz="1600" dirty="0" smtClean="0"/>
                        <a:t>Infrastructure Cost Savings</a:t>
                      </a:r>
                      <a:endParaRPr lang="en-US" sz="1600" dirty="0"/>
                    </a:p>
                  </a:txBody>
                  <a:tcPr/>
                </a:tc>
                <a:tc>
                  <a:txBody>
                    <a:bodyPr/>
                    <a:lstStyle/>
                    <a:p>
                      <a:pPr marL="285750" indent="-285750">
                        <a:buFont typeface="Wingdings" panose="05000000000000000000" pitchFamily="2" charset="2"/>
                        <a:buChar char="q"/>
                      </a:pPr>
                      <a:r>
                        <a:rPr lang="en-US" sz="1600" dirty="0" smtClean="0"/>
                        <a:t>Automated Management</a:t>
                      </a:r>
                    </a:p>
                    <a:p>
                      <a:pPr marL="285750" indent="-285750">
                        <a:buFont typeface="Wingdings" panose="05000000000000000000" pitchFamily="2" charset="2"/>
                        <a:buChar char="q"/>
                      </a:pPr>
                      <a:r>
                        <a:rPr lang="en-US" sz="1600" dirty="0" smtClean="0"/>
                        <a:t>Scalability</a:t>
                      </a:r>
                    </a:p>
                    <a:p>
                      <a:pPr marL="285750" indent="-285750">
                        <a:buFont typeface="Wingdings" panose="05000000000000000000" pitchFamily="2" charset="2"/>
                        <a:buChar char="q"/>
                      </a:pPr>
                      <a:r>
                        <a:rPr lang="en-US" sz="1600" dirty="0" smtClean="0"/>
                        <a:t>Self-serving</a:t>
                      </a:r>
                    </a:p>
                    <a:p>
                      <a:pPr marL="285750" indent="-285750">
                        <a:buFont typeface="Wingdings" panose="05000000000000000000" pitchFamily="2" charset="2"/>
                        <a:buChar char="q"/>
                      </a:pPr>
                      <a:r>
                        <a:rPr lang="en-US" sz="1600" dirty="0" smtClean="0"/>
                        <a:t>Pay-As-You-Go</a:t>
                      </a:r>
                      <a:endParaRPr lang="en-US" sz="1600" dirty="0"/>
                    </a:p>
                  </a:txBody>
                  <a:tcPr/>
                </a:tc>
                <a:extLst>
                  <a:ext uri="{0D108BD9-81ED-4DB2-BD59-A6C34878D82A}">
                    <a16:rowId xmlns:a16="http://schemas.microsoft.com/office/drawing/2014/main" val="10005"/>
                  </a:ext>
                </a:extLst>
              </a:tr>
              <a:tr h="370840">
                <a:tc gridSpan="3">
                  <a:txBody>
                    <a:bodyPr/>
                    <a:lstStyle/>
                    <a:p>
                      <a:pPr algn="ctr"/>
                      <a:r>
                        <a:rPr lang="en-US" sz="1800" b="1" dirty="0" smtClean="0">
                          <a:effectLst>
                            <a:outerShdw blurRad="38100" dist="38100" dir="2700000" algn="tl">
                              <a:srgbClr val="000000">
                                <a:alpha val="43137"/>
                              </a:srgbClr>
                            </a:outerShdw>
                          </a:effectLst>
                        </a:rPr>
                        <a:t>Interdependent but Not Interchangeable</a:t>
                      </a:r>
                      <a:endParaRPr lang="en-US" sz="1800" b="1" dirty="0">
                        <a:effectLst>
                          <a:outerShdw blurRad="38100" dist="38100" dir="2700000" algn="tl">
                            <a:srgbClr val="000000">
                              <a:alpha val="43137"/>
                            </a:srgbClr>
                          </a:outerShdw>
                        </a:effectLst>
                      </a:endParaRPr>
                    </a:p>
                  </a:txBody>
                  <a:tcPr/>
                </a:tc>
                <a:tc hMerge="1">
                  <a:txBody>
                    <a:bodyPr/>
                    <a:lstStyle/>
                    <a:p>
                      <a:pPr marL="285750" indent="-285750">
                        <a:buFont typeface="Wingdings" panose="05000000000000000000" pitchFamily="2" charset="2"/>
                        <a:buChar char="q"/>
                      </a:pPr>
                      <a:endParaRPr lang="en-US" sz="1400" dirty="0"/>
                    </a:p>
                  </a:txBody>
                  <a:tcPr/>
                </a:tc>
                <a:tc hMerge="1">
                  <a:txBody>
                    <a:bodyPr/>
                    <a:lstStyle/>
                    <a:p>
                      <a:pPr marL="285750" indent="-285750">
                        <a:buFont typeface="Wingdings" panose="05000000000000000000" pitchFamily="2" charset="2"/>
                        <a:buChar char="q"/>
                      </a:pPr>
                      <a:endParaRPr lang="en-US" sz="1400" dirty="0"/>
                    </a:p>
                  </a:txBody>
                  <a:tcPr/>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3"/>
          <a:stretch>
            <a:fillRect/>
          </a:stretch>
        </p:blipFill>
        <p:spPr>
          <a:xfrm>
            <a:off x="1670605" y="746300"/>
            <a:ext cx="1040852" cy="859936"/>
          </a:xfrm>
          <a:prstGeom prst="rect">
            <a:avLst/>
          </a:prstGeom>
        </p:spPr>
      </p:pic>
      <p:pic>
        <p:nvPicPr>
          <p:cNvPr id="6" name="Picture 5"/>
          <p:cNvPicPr>
            <a:picLocks noChangeAspect="1"/>
          </p:cNvPicPr>
          <p:nvPr/>
        </p:nvPicPr>
        <p:blipFill>
          <a:blip r:embed="rId4"/>
          <a:stretch>
            <a:fillRect/>
          </a:stretch>
        </p:blipFill>
        <p:spPr>
          <a:xfrm>
            <a:off x="7778805" y="746300"/>
            <a:ext cx="1066724" cy="859936"/>
          </a:xfrm>
          <a:prstGeom prst="rect">
            <a:avLst/>
          </a:prstGeom>
        </p:spPr>
      </p:pic>
      <p:sp>
        <p:nvSpPr>
          <p:cNvPr id="11" name="Slide Number Placeholder 10"/>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118979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10842</TotalTime>
  <Words>3152</Words>
  <Application>Microsoft Office PowerPoint</Application>
  <PresentationFormat>On-screen Show (16:9)</PresentationFormat>
  <Paragraphs>601</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charter</vt:lpstr>
      <vt:lpstr>Source Sans Pro Semibold</vt:lpstr>
      <vt:lpstr>Wingdings</vt:lpstr>
      <vt:lpstr>Office Theme</vt:lpstr>
      <vt:lpstr>PowerPoint Presentation</vt:lpstr>
      <vt:lpstr>Agenda</vt:lpstr>
      <vt:lpstr>Agenda –Docker Theory</vt:lpstr>
      <vt:lpstr>Introduction to Virtualization </vt:lpstr>
      <vt:lpstr>Introduction to Virtualization </vt:lpstr>
      <vt:lpstr>Types of Virtualization </vt:lpstr>
      <vt:lpstr>Benefits of Virtualization</vt:lpstr>
      <vt:lpstr>Cloud Computing</vt:lpstr>
      <vt:lpstr>Virtualization Vs Cloud Computing</vt:lpstr>
      <vt:lpstr>Evolution of Infra Path</vt:lpstr>
      <vt:lpstr>Containerization</vt:lpstr>
      <vt:lpstr>Docker –An Introduction</vt:lpstr>
      <vt:lpstr>Docker –An Introduction</vt:lpstr>
      <vt:lpstr>PowerPoint Presentation</vt:lpstr>
      <vt:lpstr>Docker Internals</vt:lpstr>
      <vt:lpstr>Docker Internals</vt:lpstr>
      <vt:lpstr>Docker Internals</vt:lpstr>
      <vt:lpstr>Docker Architecture</vt:lpstr>
      <vt:lpstr>Docker Architecture</vt:lpstr>
      <vt:lpstr>Virtualization Vs Container</vt:lpstr>
      <vt:lpstr>VM Vs Docker</vt:lpstr>
      <vt:lpstr>KVM Vs Docker Performance Benchmark</vt:lpstr>
      <vt:lpstr>Benefits of Containerization</vt:lpstr>
      <vt:lpstr>CaaS</vt:lpstr>
      <vt:lpstr>Spectrum of Cloud Computing Services</vt:lpstr>
      <vt:lpstr>Most Popular CaaS Platforms</vt:lpstr>
      <vt:lpstr>Recent Trends and Future Prospects</vt:lpstr>
      <vt:lpstr>PowerPoint Presentation</vt:lpstr>
      <vt:lpstr>PowerPoint Presentation</vt:lpstr>
      <vt:lpstr>PowerPoint Presentation</vt:lpstr>
      <vt:lpstr>Docker Customers</vt:lpstr>
      <vt:lpstr>Enterprise Applications - Evolving Themes</vt:lpstr>
      <vt:lpstr>Docker Lab</vt:lpstr>
      <vt:lpstr>Agenda –Docker Lab</vt:lpstr>
      <vt:lpstr>Docker Basic Commands</vt:lpstr>
      <vt:lpstr>Docker Basic Commands</vt:lpstr>
      <vt:lpstr>Docker Basic Commands</vt:lpstr>
      <vt:lpstr>Docker Basic Commands</vt:lpstr>
      <vt:lpstr>Docker Access through SSH</vt:lpstr>
      <vt:lpstr>Docker Web Server</vt:lpstr>
      <vt:lpstr>Docker Web Server</vt:lpstr>
      <vt:lpstr>Docker Image Creation</vt:lpstr>
      <vt:lpstr>Docker Volume</vt:lpstr>
      <vt:lpstr>Docker Volume</vt:lpstr>
      <vt:lpstr>Docker for Lab</vt:lpstr>
      <vt:lpstr>Dockerfile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Thangaraju</cp:lastModifiedBy>
  <cp:revision>292</cp:revision>
  <dcterms:created xsi:type="dcterms:W3CDTF">2013-08-21T19:17:07Z</dcterms:created>
  <dcterms:modified xsi:type="dcterms:W3CDTF">2023-10-08T09:40:38Z</dcterms:modified>
</cp:coreProperties>
</file>