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199939"/>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34527245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2791062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99915451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71720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1261168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70646327"/>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9001798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A1C593-65D0-4073-BCC9-577B9352EA97}" type="datetimeFigureOut">
              <a:rPr lang="en-US" smtClean="0"/>
              <a:t>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353753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A1C593-65D0-4073-BCC9-577B9352EA97}" type="datetimeFigureOut">
              <a:rPr lang="en-US" smtClean="0"/>
              <a:t>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354008117"/>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63A1C593-65D0-4073-BCC9-577B9352EA9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1683703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A1C593-65D0-4073-BCC9-577B9352EA97}" type="datetimeFigureOut">
              <a:rPr lang="en-US" smtClean="0"/>
              <a:t>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18960-8005-486C-9A75-10CB2AAC16F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30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cses.fi/book/book.pdf" TargetMode="External"/><Relationship Id="rId2" Type="http://schemas.openxmlformats.org/officeDocument/2006/relationships/hyperlink" Target="http://tiny.cc/8rzv2y"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70048"/>
          </a:xfrm>
        </p:spPr>
        <p:txBody>
          <a:bodyPr/>
          <a:lstStyle/>
          <a:p>
            <a:pPr algn="ctr"/>
            <a:r>
              <a:rPr lang="ru-RU" dirty="0">
                <a:latin typeface="Times New Roman" panose="02020603050405020304" pitchFamily="18" charset="0"/>
                <a:cs typeface="Times New Roman" panose="02020603050405020304" pitchFamily="18" charset="0"/>
              </a:rPr>
              <a:t>День 2</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36320" y="2481045"/>
            <a:ext cx="10058400" cy="3720971"/>
          </a:xfrm>
        </p:spPr>
        <p:txBody>
          <a:bodyPr>
            <a:normAutofit/>
          </a:bodyPr>
          <a:lstStyle/>
          <a:p>
            <a:pPr algn="ctr"/>
            <a:r>
              <a:rPr lang="ru-RU" sz="4800" dirty="0">
                <a:latin typeface="Times New Roman" panose="02020603050405020304" pitchFamily="18" charset="0"/>
                <a:cs typeface="Times New Roman" panose="02020603050405020304" pitchFamily="18" charset="0"/>
              </a:rPr>
              <a:t>Как чалить эффективно?</a:t>
            </a:r>
          </a:p>
          <a:p>
            <a:pPr algn="ctr"/>
            <a:r>
              <a:rPr lang="ru-RU" sz="4800" dirty="0">
                <a:latin typeface="Times New Roman" panose="02020603050405020304" pitchFamily="18" charset="0"/>
                <a:cs typeface="Times New Roman" panose="02020603050405020304" pitchFamily="18" charset="0"/>
              </a:rPr>
              <a:t>Как решать задачу?</a:t>
            </a:r>
          </a:p>
          <a:p>
            <a:endParaRPr lang="ru-RU" sz="4800" dirty="0">
              <a:latin typeface="Times New Roman" panose="02020603050405020304" pitchFamily="18" charset="0"/>
              <a:cs typeface="Times New Roman" panose="02020603050405020304" pitchFamily="18" charset="0"/>
            </a:endParaRPr>
          </a:p>
          <a:p>
            <a:r>
              <a:rPr lang="kk-KZ" cap="none" spc="0" dirty="0">
                <a:solidFill>
                  <a:schemeClr val="tx1"/>
                </a:solidFill>
                <a:latin typeface="Times New Roman" panose="02020603050405020304" pitchFamily="18" charset="0"/>
                <a:cs typeface="Times New Roman" panose="02020603050405020304" pitchFamily="18" charset="0"/>
              </a:rPr>
              <a:t>01.02.2019</a:t>
            </a:r>
            <a:endParaRPr lang="ru-RU" cap="none" spc="0" dirty="0">
              <a:solidFill>
                <a:schemeClr val="tx1"/>
              </a:solidFill>
              <a:latin typeface="Times New Roman" panose="02020603050405020304" pitchFamily="18" charset="0"/>
              <a:cs typeface="Times New Roman" panose="02020603050405020304" pitchFamily="18" charset="0"/>
            </a:endParaRPr>
          </a:p>
          <a:p>
            <a:r>
              <a:rPr lang="ru-RU" cap="none" spc="0" dirty="0">
                <a:solidFill>
                  <a:schemeClr val="tx1"/>
                </a:solidFill>
                <a:latin typeface="Times New Roman" panose="02020603050405020304" pitchFamily="18" charset="0"/>
                <a:cs typeface="Times New Roman" panose="02020603050405020304" pitchFamily="18" charset="0"/>
              </a:rPr>
              <a:t>Байболов Темірлан Әсетұлы</a:t>
            </a:r>
          </a:p>
        </p:txBody>
      </p:sp>
    </p:spTree>
    <p:extLst>
      <p:ext uri="{BB962C8B-B14F-4D97-AF65-F5344CB8AC3E}">
        <p14:creationId xmlns:p14="http://schemas.microsoft.com/office/powerpoint/2010/main" val="30720133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07EADE-1D13-46B5-81E3-4CB666359FC4}"/>
              </a:ext>
            </a:extLst>
          </p:cNvPr>
          <p:cNvSpPr>
            <a:spLocks noGrp="1"/>
          </p:cNvSpPr>
          <p:nvPr>
            <p:ph type="title"/>
          </p:nvPr>
        </p:nvSpPr>
        <p:spPr>
          <a:xfrm>
            <a:off x="1097280" y="286603"/>
            <a:ext cx="10058400" cy="2430093"/>
          </a:xfrm>
        </p:spPr>
        <p:txBody>
          <a:bodyPr>
            <a:normAutofit/>
          </a:bodyPr>
          <a:lstStyle/>
          <a:p>
            <a:pPr algn="ctr"/>
            <a:r>
              <a:rPr lang="kk-KZ" sz="4400" b="1" dirty="0">
                <a:latin typeface="Times New Roman" panose="02020603050405020304" pitchFamily="18" charset="0"/>
                <a:cs typeface="Times New Roman" panose="02020603050405020304" pitchFamily="18" charset="0"/>
              </a:rPr>
              <a:t>Один час эффективной чалышмы лучше чем день неэффективной.</a:t>
            </a:r>
            <a:br>
              <a:rPr lang="ru-RU" sz="3200"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endParaRPr lang="ru-RU"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33242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504585-5A05-4E36-926A-7BFE2590678A}"/>
              </a:ext>
            </a:extLst>
          </p:cNvPr>
          <p:cNvSpPr>
            <a:spLocks noGrp="1"/>
          </p:cNvSpPr>
          <p:nvPr>
            <p:ph type="title"/>
          </p:nvPr>
        </p:nvSpPr>
        <p:spPr>
          <a:xfrm>
            <a:off x="1097280" y="286603"/>
            <a:ext cx="10058400" cy="6061188"/>
          </a:xfrm>
        </p:spPr>
        <p:txBody>
          <a:bodyPr>
            <a:normAutofit/>
          </a:bodyPr>
          <a:lstStyle/>
          <a:p>
            <a:r>
              <a:rPr lang="kk-KZ" sz="4400" b="1" dirty="0">
                <a:latin typeface="Times New Roman" panose="02020603050405020304" pitchFamily="18" charset="0"/>
                <a:cs typeface="Times New Roman" panose="02020603050405020304" pitchFamily="18" charset="0"/>
              </a:rPr>
              <a:t>Неэффективная чалышма это:</a:t>
            </a:r>
            <a:br>
              <a:rPr lang="kk-KZ" sz="4400" b="1"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1) </a:t>
            </a:r>
            <a:r>
              <a:rPr lang="ru-RU" sz="2800" u="sng" dirty="0">
                <a:latin typeface="Times New Roman" panose="02020603050405020304" pitchFamily="18" charset="0"/>
                <a:cs typeface="Times New Roman" panose="02020603050405020304" pitchFamily="18" charset="0"/>
              </a:rPr>
              <a:t>Чалышма без цели</a:t>
            </a:r>
            <a:r>
              <a:rPr lang="en-US" sz="2800" u="sng" dirty="0">
                <a:latin typeface="Times New Roman" panose="02020603050405020304" pitchFamily="18" charset="0"/>
                <a:cs typeface="Times New Roman" panose="02020603050405020304" pitchFamily="18" charset="0"/>
              </a:rPr>
              <a:t>, </a:t>
            </a:r>
            <a:r>
              <a:rPr lang="kk-KZ" sz="2800" u="sng" dirty="0">
                <a:latin typeface="Times New Roman" panose="02020603050405020304" pitchFamily="18" charset="0"/>
                <a:cs typeface="Times New Roman" panose="02020603050405020304" pitchFamily="18" charset="0"/>
              </a:rPr>
              <a:t>без мотивации</a:t>
            </a:r>
            <a:br>
              <a:rPr lang="kk-KZ" sz="2800" dirty="0">
                <a:latin typeface="Times New Roman" panose="02020603050405020304" pitchFamily="18" charset="0"/>
                <a:cs typeface="Times New Roman" panose="02020603050405020304" pitchFamily="18" charset="0"/>
              </a:rPr>
            </a:br>
            <a:r>
              <a:rPr lang="kk-KZ" sz="2800" dirty="0">
                <a:latin typeface="Times New Roman" panose="02020603050405020304" pitchFamily="18" charset="0"/>
                <a:cs typeface="Times New Roman" panose="02020603050405020304" pitchFamily="18" charset="0"/>
              </a:rPr>
              <a:t>Если ты не знаешь</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зачем ты чалишь, то ты чалишь впустую.</a:t>
            </a:r>
            <a:br>
              <a:rPr lang="kk-KZ" sz="2800" dirty="0">
                <a:latin typeface="Times New Roman" panose="02020603050405020304" pitchFamily="18" charset="0"/>
                <a:cs typeface="Times New Roman" panose="02020603050405020304" pitchFamily="18" charset="0"/>
              </a:rPr>
            </a:br>
            <a:br>
              <a:rPr lang="kk-KZ"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2) </a:t>
            </a:r>
            <a:r>
              <a:rPr lang="ru-RU" sz="2800" u="sng" dirty="0">
                <a:latin typeface="Times New Roman" panose="02020603050405020304" pitchFamily="18" charset="0"/>
                <a:cs typeface="Times New Roman" panose="02020603050405020304" pitchFamily="18" charset="0"/>
              </a:rPr>
              <a:t>Решение лёгких задач</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У каждого олимпиадника есть «зона комфорта» – множество задач</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которые он может решить без особого труда</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Олимпиадник</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который не расширяет свою зону комфорта</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никогда не добьется прогресса</a:t>
            </a:r>
            <a:r>
              <a:rPr lang="en-US" sz="2800" dirty="0">
                <a:latin typeface="Times New Roman" panose="02020603050405020304" pitchFamily="18" charset="0"/>
                <a:cs typeface="Times New Roman" panose="02020603050405020304" pitchFamily="18" charset="0"/>
              </a:rPr>
              <a:t>.</a:t>
            </a:r>
            <a:br>
              <a:rPr lang="ru-RU" sz="2800" dirty="0">
                <a:latin typeface="Times New Roman" panose="02020603050405020304" pitchFamily="18" charset="0"/>
                <a:cs typeface="Times New Roman" panose="02020603050405020304" pitchFamily="18" charset="0"/>
              </a:rPr>
            </a:br>
            <a:br>
              <a:rPr lang="kk-KZ" sz="40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3) </a:t>
            </a:r>
            <a:r>
              <a:rPr lang="ru-RU" sz="2800" u="sng" dirty="0">
                <a:latin typeface="Times New Roman" panose="02020603050405020304" pitchFamily="18" charset="0"/>
                <a:cs typeface="Times New Roman" panose="02020603050405020304" pitchFamily="18" charset="0"/>
              </a:rPr>
              <a:t>Пытаться решить слишком сложные задачи</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Очень сложная задача не только убивает время</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но еще и желание</a:t>
            </a:r>
            <a:r>
              <a:rPr lang="en-US" sz="2800" dirty="0">
                <a:latin typeface="Times New Roman" panose="02020603050405020304" pitchFamily="18" charset="0"/>
                <a:cs typeface="Times New Roman" panose="02020603050405020304" pitchFamily="18" charset="0"/>
              </a:rPr>
              <a:t>. </a:t>
            </a:r>
            <a:r>
              <a:rPr lang="kk-KZ" sz="2800" i="1" dirty="0">
                <a:latin typeface="Times New Roman" panose="02020603050405020304" pitchFamily="18" charset="0"/>
                <a:cs typeface="Times New Roman" panose="02020603050405020304" pitchFamily="18" charset="0"/>
              </a:rPr>
              <a:t>Не стоит прыгать выше головы</a:t>
            </a:r>
            <a:r>
              <a:rPr lang="en-US" sz="2800" dirty="0">
                <a:latin typeface="Times New Roman" panose="02020603050405020304" pitchFamily="18" charset="0"/>
                <a:cs typeface="Times New Roman" panose="02020603050405020304" pitchFamily="18" charset="0"/>
              </a:rPr>
              <a:t>.</a:t>
            </a:r>
            <a:endParaRPr lang="ru-RU"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83420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5EE4B9-FBB1-4396-836B-909D12640052}"/>
              </a:ext>
            </a:extLst>
          </p:cNvPr>
          <p:cNvSpPr>
            <a:spLocks noGrp="1"/>
          </p:cNvSpPr>
          <p:nvPr>
            <p:ph type="title"/>
          </p:nvPr>
        </p:nvSpPr>
        <p:spPr>
          <a:xfrm>
            <a:off x="1097280" y="119270"/>
            <a:ext cx="10058400" cy="5751443"/>
          </a:xfrm>
        </p:spPr>
        <p:txBody>
          <a:bodyPr>
            <a:normAutofit fontScale="90000"/>
          </a:bodyPr>
          <a:lstStyle/>
          <a:p>
            <a:r>
              <a:rPr lang="ru-RU" sz="6000" b="1" dirty="0">
                <a:latin typeface="Times New Roman" panose="02020603050405020304" pitchFamily="18" charset="0"/>
                <a:cs typeface="Times New Roman" panose="02020603050405020304" pitchFamily="18" charset="0"/>
              </a:rPr>
              <a:t>Все задачи состоят из двух частей</a:t>
            </a:r>
            <a:br>
              <a:rPr lang="ru-RU"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ru-RU" sz="4400" dirty="0">
                <a:latin typeface="Times New Roman" panose="02020603050405020304" pitchFamily="18" charset="0"/>
                <a:cs typeface="Times New Roman" panose="02020603050405020304" pitchFamily="18" charset="0"/>
              </a:rPr>
              <a:t>Первая часть – </a:t>
            </a:r>
            <a:r>
              <a:rPr lang="ru-RU" sz="4400" u="sng" dirty="0">
                <a:latin typeface="Times New Roman" panose="02020603050405020304" pitchFamily="18" charset="0"/>
                <a:cs typeface="Times New Roman" panose="02020603050405020304" pitchFamily="18" charset="0"/>
              </a:rPr>
              <a:t>Техника</a:t>
            </a:r>
            <a:r>
              <a:rPr lang="en-US" sz="4400" u="sng" dirty="0">
                <a:latin typeface="Times New Roman" panose="02020603050405020304" pitchFamily="18" charset="0"/>
                <a:cs typeface="Times New Roman" panose="02020603050405020304" pitchFamily="18" charset="0"/>
              </a:rPr>
              <a:t>.</a:t>
            </a:r>
            <a:br>
              <a:rPr lang="en-US" sz="4400" u="sng" dirty="0">
                <a:latin typeface="Times New Roman" panose="02020603050405020304" pitchFamily="18" charset="0"/>
                <a:cs typeface="Times New Roman" panose="02020603050405020304" pitchFamily="18" charset="0"/>
              </a:rPr>
            </a:br>
            <a:r>
              <a:rPr lang="ru-RU" sz="4400" dirty="0">
                <a:latin typeface="Times New Roman" panose="02020603050405020304" pitchFamily="18" charset="0"/>
                <a:cs typeface="Times New Roman" panose="02020603050405020304" pitchFamily="18" charset="0"/>
              </a:rPr>
              <a:t>Вторая часть – </a:t>
            </a:r>
            <a:r>
              <a:rPr lang="ru-RU" sz="4400" u="sng" dirty="0">
                <a:latin typeface="Times New Roman" panose="02020603050405020304" pitchFamily="18" charset="0"/>
                <a:cs typeface="Times New Roman" panose="02020603050405020304" pitchFamily="18" charset="0"/>
              </a:rPr>
              <a:t>Креатив</a:t>
            </a:r>
            <a:r>
              <a:rPr lang="en-US" sz="4400" u="sng" dirty="0">
                <a:latin typeface="Times New Roman" panose="02020603050405020304" pitchFamily="18" charset="0"/>
                <a:cs typeface="Times New Roman" panose="02020603050405020304" pitchFamily="18" charset="0"/>
              </a:rPr>
              <a:t>.</a:t>
            </a:r>
            <a:br>
              <a:rPr lang="en-US" sz="3600" u="sng" dirty="0">
                <a:latin typeface="Times New Roman" panose="02020603050405020304" pitchFamily="18" charset="0"/>
                <a:cs typeface="Times New Roman" panose="02020603050405020304" pitchFamily="18" charset="0"/>
              </a:rPr>
            </a:br>
            <a:br>
              <a:rPr lang="en-US" sz="3600" u="sng" dirty="0">
                <a:latin typeface="Times New Roman" panose="02020603050405020304" pitchFamily="18" charset="0"/>
                <a:cs typeface="Times New Roman" panose="02020603050405020304" pitchFamily="18" charset="0"/>
              </a:rPr>
            </a:br>
            <a:br>
              <a:rPr lang="en-US" sz="3600" u="sng" dirty="0">
                <a:latin typeface="Times New Roman" panose="02020603050405020304" pitchFamily="18" charset="0"/>
                <a:cs typeface="Times New Roman" panose="02020603050405020304" pitchFamily="18" charset="0"/>
              </a:rPr>
            </a:br>
            <a:br>
              <a:rPr lang="en-US" sz="3600" u="sng" dirty="0">
                <a:latin typeface="Times New Roman" panose="02020603050405020304" pitchFamily="18" charset="0"/>
                <a:cs typeface="Times New Roman" panose="02020603050405020304" pitchFamily="18" charset="0"/>
              </a:rPr>
            </a:br>
            <a:br>
              <a:rPr lang="en-US" sz="3600" u="sng" dirty="0">
                <a:latin typeface="Times New Roman" panose="02020603050405020304" pitchFamily="18" charset="0"/>
                <a:cs typeface="Times New Roman" panose="02020603050405020304" pitchFamily="18" charset="0"/>
              </a:rPr>
            </a:br>
            <a:br>
              <a:rPr lang="en-US" sz="3600" u="sng" dirty="0">
                <a:latin typeface="Times New Roman" panose="02020603050405020304" pitchFamily="18" charset="0"/>
                <a:cs typeface="Times New Roman" panose="02020603050405020304" pitchFamily="18" charset="0"/>
              </a:rPr>
            </a:b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66802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EFC92-FFC5-4E8C-9B32-3E7CB2E2DC96}"/>
              </a:ext>
            </a:extLst>
          </p:cNvPr>
          <p:cNvSpPr>
            <a:spLocks noGrp="1"/>
          </p:cNvSpPr>
          <p:nvPr>
            <p:ph type="title"/>
          </p:nvPr>
        </p:nvSpPr>
        <p:spPr>
          <a:xfrm>
            <a:off x="1097280" y="286603"/>
            <a:ext cx="10058400" cy="5902162"/>
          </a:xfrm>
        </p:spPr>
        <p:txBody>
          <a:bodyPr>
            <a:normAutofit/>
          </a:bodyPr>
          <a:lstStyle/>
          <a:p>
            <a:r>
              <a:rPr lang="kk-KZ" b="1" dirty="0">
                <a:latin typeface="Times New Roman" panose="02020603050405020304" pitchFamily="18" charset="0"/>
                <a:cs typeface="Times New Roman" panose="02020603050405020304" pitchFamily="18" charset="0"/>
              </a:rPr>
              <a:t>Техника</a:t>
            </a:r>
            <a:br>
              <a:rPr lang="kk-KZ" b="1" dirty="0">
                <a:latin typeface="Times New Roman" panose="02020603050405020304" pitchFamily="18" charset="0"/>
                <a:cs typeface="Times New Roman" panose="02020603050405020304" pitchFamily="18" charset="0"/>
              </a:rPr>
            </a:br>
            <a:r>
              <a:rPr lang="kk-KZ" sz="2800" dirty="0">
                <a:latin typeface="Times New Roman" panose="02020603050405020304" pitchFamily="18" charset="0"/>
                <a:cs typeface="Times New Roman" panose="02020603050405020304" pitchFamily="18" charset="0"/>
              </a:rPr>
              <a:t>Любая задача на алгоритм или структуру данных является задачей </a:t>
            </a:r>
            <a:r>
              <a:rPr lang="ru-RU" sz="2800" dirty="0">
                <a:latin typeface="Times New Roman" panose="02020603050405020304" pitchFamily="18" charset="0"/>
                <a:cs typeface="Times New Roman" panose="02020603050405020304" pitchFamily="18" charset="0"/>
              </a:rPr>
              <a:t>«на технику»</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У хорошего олимпиадника не должно быть никаких проблем с задачами на технику</a:t>
            </a:r>
            <a:r>
              <a:rPr lang="en-US" sz="2800" dirty="0">
                <a:latin typeface="Times New Roman" panose="02020603050405020304" pitchFamily="18" charset="0"/>
                <a:cs typeface="Times New Roman" panose="02020603050405020304" pitchFamily="18" charset="0"/>
              </a:rPr>
              <a:t>.</a:t>
            </a:r>
            <a:br>
              <a:rPr lang="ru-RU" sz="2800" dirty="0">
                <a:latin typeface="Times New Roman" panose="02020603050405020304" pitchFamily="18" charset="0"/>
                <a:cs typeface="Times New Roman" panose="02020603050405020304" pitchFamily="18" charset="0"/>
              </a:rPr>
            </a:br>
            <a:r>
              <a:rPr lang="ru-RU" sz="2800" u="sng" dirty="0">
                <a:latin typeface="Times New Roman" panose="02020603050405020304" pitchFamily="18" charset="0"/>
                <a:cs typeface="Times New Roman" panose="02020603050405020304" pitchFamily="18" charset="0"/>
              </a:rPr>
              <a:t>Как решить задачу на технику?</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Твой успех при решений задач на технику</a:t>
            </a:r>
            <a:r>
              <a:rPr lang="kk-KZ"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зависит от того</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столько ты решил задач до этого</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Чтобы решить задачу</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ты должен </a:t>
            </a:r>
            <a:r>
              <a:rPr lang="kk-KZ" sz="2800" i="1" dirty="0">
                <a:latin typeface="Times New Roman" panose="02020603050405020304" pitchFamily="18" charset="0"/>
                <a:cs typeface="Times New Roman" panose="02020603050405020304" pitchFamily="18" charset="0"/>
              </a:rPr>
              <a:t>свести </a:t>
            </a:r>
            <a:r>
              <a:rPr lang="kk-KZ" sz="2800" dirty="0">
                <a:latin typeface="Times New Roman" panose="02020603050405020304" pitchFamily="18" charset="0"/>
                <a:cs typeface="Times New Roman" panose="02020603050405020304" pitchFamily="18" charset="0"/>
              </a:rPr>
              <a:t>е</a:t>
            </a:r>
            <a:r>
              <a:rPr lang="ru-RU" sz="2800" dirty="0">
                <a:latin typeface="Times New Roman" panose="02020603050405020304" pitchFamily="18" charset="0"/>
                <a:cs typeface="Times New Roman" panose="02020603050405020304" pitchFamily="18" charset="0"/>
              </a:rPr>
              <a:t>ё к другой</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более лёгкой задаче</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которую ты уже можешь решить</a:t>
            </a:r>
            <a:r>
              <a:rPr lang="en-US" sz="2800" dirty="0">
                <a:latin typeface="Times New Roman" panose="02020603050405020304" pitchFamily="18" charset="0"/>
                <a:cs typeface="Times New Roman" panose="02020603050405020304" pitchFamily="18" charset="0"/>
              </a:rPr>
              <a:t>.</a:t>
            </a:r>
            <a:br>
              <a:rPr lang="ru-RU" sz="2800" dirty="0">
                <a:latin typeface="Times New Roman" panose="02020603050405020304" pitchFamily="18" charset="0"/>
                <a:cs typeface="Times New Roman" panose="02020603050405020304" pitchFamily="18" charset="0"/>
              </a:rPr>
            </a:br>
            <a:r>
              <a:rPr lang="ru-RU" sz="2800" u="sng" dirty="0">
                <a:latin typeface="Times New Roman" panose="02020603050405020304" pitchFamily="18" charset="0"/>
                <a:cs typeface="Times New Roman" panose="02020603050405020304" pitchFamily="18" charset="0"/>
              </a:rPr>
              <a:t>Как оттачивать свой навык решения задач на технику?</a:t>
            </a:r>
            <a:br>
              <a:rPr lang="ru-RU" sz="2800" u="sng"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Ты должен учить новые алгоритмы</a:t>
            </a:r>
            <a:r>
              <a:rPr lang="en-US" sz="2800" dirty="0">
                <a:latin typeface="Times New Roman" panose="02020603050405020304" pitchFamily="18" charset="0"/>
                <a:cs typeface="Times New Roman" panose="02020603050405020304" pitchFamily="18" charset="0"/>
              </a:rPr>
              <a:t>/</a:t>
            </a:r>
            <a:r>
              <a:rPr lang="kk-KZ" sz="2800" dirty="0">
                <a:latin typeface="Times New Roman" panose="02020603050405020304" pitchFamily="18" charset="0"/>
                <a:cs typeface="Times New Roman" panose="02020603050405020304" pitchFamily="18" charset="0"/>
              </a:rPr>
              <a:t>структуры данных</a:t>
            </a:r>
            <a:r>
              <a:rPr lang="ru-RU" sz="2800" dirty="0">
                <a:latin typeface="Times New Roman" panose="02020603050405020304" pitchFamily="18" charset="0"/>
                <a:cs typeface="Times New Roman" panose="02020603050405020304" pitchFamily="18" charset="0"/>
              </a:rPr>
              <a:t> и понимать их</a:t>
            </a:r>
            <a:r>
              <a:rPr lang="en-US" sz="2800" dirty="0">
                <a:latin typeface="Times New Roman" panose="02020603050405020304" pitchFamily="18" charset="0"/>
                <a:cs typeface="Times New Roman" panose="02020603050405020304" pitchFamily="18" charset="0"/>
              </a:rPr>
              <a:t>.</a:t>
            </a:r>
            <a:r>
              <a:rPr lang="kk-KZ"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Чем больше задач ты решил на технику и чем больше алгоритмов ты понимаешь</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тем выше твой уровень решения задач на технику.</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06755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D5B45E-64E1-486D-B48D-8B165B49A121}"/>
              </a:ext>
            </a:extLst>
          </p:cNvPr>
          <p:cNvSpPr>
            <a:spLocks noGrp="1"/>
          </p:cNvSpPr>
          <p:nvPr>
            <p:ph type="title"/>
          </p:nvPr>
        </p:nvSpPr>
        <p:spPr>
          <a:xfrm>
            <a:off x="1097280" y="286602"/>
            <a:ext cx="10058400" cy="5464841"/>
          </a:xfrm>
        </p:spPr>
        <p:txBody>
          <a:bodyPr>
            <a:normAutofit/>
          </a:bodyPr>
          <a:lstStyle/>
          <a:p>
            <a:r>
              <a:rPr lang="kk-KZ" b="1" dirty="0">
                <a:latin typeface="Times New Roman" panose="02020603050405020304" pitchFamily="18" charset="0"/>
                <a:cs typeface="Times New Roman" panose="02020603050405020304" pitchFamily="18" charset="0"/>
              </a:rPr>
              <a:t>Креатив</a:t>
            </a:r>
            <a:br>
              <a:rPr lang="kk-KZ" b="1" dirty="0">
                <a:latin typeface="Times New Roman" panose="02020603050405020304" pitchFamily="18" charset="0"/>
                <a:cs typeface="Times New Roman" panose="02020603050405020304" pitchFamily="18" charset="0"/>
              </a:rPr>
            </a:br>
            <a:r>
              <a:rPr lang="kk-KZ" sz="2800" dirty="0">
                <a:latin typeface="Times New Roman" panose="02020603050405020304" pitchFamily="18" charset="0"/>
                <a:cs typeface="Times New Roman" panose="02020603050405020304" pitchFamily="18" charset="0"/>
              </a:rPr>
              <a:t>Креатив </a:t>
            </a:r>
            <a:r>
              <a:rPr lang="ru-RU" sz="2800" dirty="0">
                <a:latin typeface="Times New Roman" panose="02020603050405020304" pitchFamily="18" charset="0"/>
                <a:cs typeface="Times New Roman" panose="02020603050405020304" pitchFamily="18" charset="0"/>
              </a:rPr>
              <a:t>– задача</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требующего от олимпиадника развитой логики и способности думать. У многих олимпиадников есть проблемы с креативом. Обычно задачи на креатив не требуют знания алгоритмов.</a:t>
            </a:r>
            <a:br>
              <a:rPr lang="kk-KZ" sz="2800" dirty="0">
                <a:latin typeface="Times New Roman" panose="02020603050405020304" pitchFamily="18" charset="0"/>
                <a:cs typeface="Times New Roman" panose="02020603050405020304" pitchFamily="18" charset="0"/>
              </a:rPr>
            </a:br>
            <a:r>
              <a:rPr lang="ru-RU" sz="2800" u="sng" dirty="0">
                <a:latin typeface="Times New Roman" panose="02020603050405020304" pitchFamily="18" charset="0"/>
                <a:cs typeface="Times New Roman" panose="02020603050405020304" pitchFamily="18" charset="0"/>
              </a:rPr>
              <a:t>Как решать задачи на креатив?</a:t>
            </a:r>
            <a:br>
              <a:rPr lang="ru-RU" sz="2800" u="sng"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Ты сможешь решить задачу на креатив только если у тебя довольно развитая логика и мощная способность размышлять</a:t>
            </a:r>
            <a:r>
              <a:rPr lang="en-US" sz="2800" dirty="0">
                <a:latin typeface="Times New Roman" panose="02020603050405020304" pitchFamily="18" charset="0"/>
                <a:cs typeface="Times New Roman" panose="02020603050405020304" pitchFamily="18" charset="0"/>
              </a:rPr>
              <a:t>.</a:t>
            </a:r>
            <a:br>
              <a:rPr lang="kk-KZ" sz="2800" dirty="0">
                <a:latin typeface="Times New Roman" panose="02020603050405020304" pitchFamily="18" charset="0"/>
                <a:cs typeface="Times New Roman" panose="02020603050405020304" pitchFamily="18" charset="0"/>
              </a:rPr>
            </a:br>
            <a:r>
              <a:rPr lang="kk-KZ" sz="2800" u="sng" dirty="0">
                <a:latin typeface="Times New Roman" panose="02020603050405020304" pitchFamily="18" charset="0"/>
                <a:cs typeface="Times New Roman" panose="02020603050405020304" pitchFamily="18" charset="0"/>
              </a:rPr>
              <a:t>Как развивать способность решения задач на креатив?</a:t>
            </a:r>
            <a:br>
              <a:rPr lang="kk-KZ" sz="2800" u="sng" dirty="0">
                <a:latin typeface="Times New Roman" panose="02020603050405020304" pitchFamily="18" charset="0"/>
                <a:cs typeface="Times New Roman" panose="02020603050405020304" pitchFamily="18" charset="0"/>
              </a:rPr>
            </a:br>
            <a:r>
              <a:rPr lang="kk-KZ" sz="2800" dirty="0">
                <a:latin typeface="Times New Roman" panose="02020603050405020304" pitchFamily="18" charset="0"/>
                <a:cs typeface="Times New Roman" panose="02020603050405020304" pitchFamily="18" charset="0"/>
              </a:rPr>
              <a:t>Нужно решать задачи на конструктив, интерактивные задачи и научиться доказывать алгоритмы, читать математические книги и решать математические задачи.</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83929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C7949A-944D-4A31-A1D1-2C079B314BF6}"/>
              </a:ext>
            </a:extLst>
          </p:cNvPr>
          <p:cNvSpPr>
            <a:spLocks noGrp="1"/>
          </p:cNvSpPr>
          <p:nvPr>
            <p:ph type="title"/>
          </p:nvPr>
        </p:nvSpPr>
        <p:spPr>
          <a:xfrm>
            <a:off x="1097280" y="286603"/>
            <a:ext cx="10058400" cy="5279310"/>
          </a:xfrm>
        </p:spPr>
        <p:txBody>
          <a:bodyPr/>
          <a:lstStyle/>
          <a:p>
            <a:r>
              <a:rPr lang="kk-KZ" b="1" dirty="0">
                <a:latin typeface="Times New Roman" panose="02020603050405020304" pitchFamily="18" charset="0"/>
                <a:cs typeface="Times New Roman" panose="02020603050405020304" pitchFamily="18" charset="0"/>
              </a:rPr>
              <a:t>Книги</a:t>
            </a:r>
            <a:br>
              <a:rPr lang="kk-KZ" b="1" dirty="0">
                <a:latin typeface="Times New Roman" panose="02020603050405020304" pitchFamily="18" charset="0"/>
                <a:cs typeface="Times New Roman" panose="02020603050405020304" pitchFamily="18" charset="0"/>
              </a:rPr>
            </a:br>
            <a:r>
              <a:rPr lang="kk-KZ" sz="3200" i="1" dirty="0">
                <a:latin typeface="Times New Roman" panose="02020603050405020304" pitchFamily="18" charset="0"/>
                <a:cs typeface="Times New Roman" panose="02020603050405020304" pitchFamily="18" charset="0"/>
              </a:rPr>
              <a:t>Джордж Пойа </a:t>
            </a:r>
            <a:r>
              <a:rPr lang="ru-RU" sz="3200" i="1" dirty="0">
                <a:latin typeface="Times New Roman" panose="02020603050405020304" pitchFamily="18" charset="0"/>
                <a:cs typeface="Times New Roman" panose="02020603050405020304" pitchFamily="18" charset="0"/>
              </a:rPr>
              <a:t>– </a:t>
            </a:r>
            <a:r>
              <a:rPr lang="ru-RU" sz="3200" i="1" dirty="0">
                <a:latin typeface="Times New Roman" panose="02020603050405020304" pitchFamily="18" charset="0"/>
                <a:cs typeface="Times New Roman" panose="02020603050405020304" pitchFamily="18" charset="0"/>
                <a:hlinkClick r:id="rId2"/>
              </a:rPr>
              <a:t>Как решать задачу?</a:t>
            </a:r>
            <a:br>
              <a:rPr lang="ru-RU" sz="3200" i="1"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Отличная книга</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где автор учит </a:t>
            </a:r>
            <a:r>
              <a:rPr lang="ru-RU" sz="3200" dirty="0">
                <a:latin typeface="Times New Roman" panose="02020603050405020304" pitchFamily="18" charset="0"/>
                <a:cs typeface="Times New Roman" panose="02020603050405020304" pitchFamily="18" charset="0"/>
              </a:rPr>
              <a:t>читателя правильно думать над задачей и эффективно находить её решение</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Сожалею</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что я </a:t>
            </a:r>
            <a:r>
              <a:rPr lang="ru-RU" sz="3200" dirty="0">
                <a:latin typeface="Times New Roman" panose="02020603050405020304" pitchFamily="18" charset="0"/>
                <a:cs typeface="Times New Roman" panose="02020603050405020304" pitchFamily="18" charset="0"/>
              </a:rPr>
              <a:t>узнал о ней только недавно</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en-US" sz="3200" i="1" dirty="0">
                <a:latin typeface="Times New Roman" panose="02020603050405020304" pitchFamily="18" charset="0"/>
                <a:cs typeface="Times New Roman" panose="02020603050405020304" pitchFamily="18" charset="0"/>
              </a:rPr>
              <a:t>Antti Laaksonen – </a:t>
            </a:r>
            <a:r>
              <a:rPr lang="en-US" sz="3200" i="1" dirty="0">
                <a:latin typeface="Times New Roman" panose="02020603050405020304" pitchFamily="18" charset="0"/>
                <a:cs typeface="Times New Roman" panose="02020603050405020304" pitchFamily="18" charset="0"/>
                <a:hlinkClick r:id="rId3"/>
              </a:rPr>
              <a:t>Competitive Programmer’s Handbook</a:t>
            </a:r>
            <a:br>
              <a:rPr lang="ru-RU" sz="3200" i="1"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В этой книге есть все алгоритмы</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структуры данных и трюки, которые понадобятся олимпиаднику.</a:t>
            </a:r>
            <a:br>
              <a:rPr lang="kk-KZ" sz="3200" dirty="0">
                <a:latin typeface="Times New Roman" panose="02020603050405020304" pitchFamily="18" charset="0"/>
                <a:cs typeface="Times New Roman" panose="02020603050405020304" pitchFamily="18" charset="0"/>
              </a:rPr>
            </a:br>
            <a:r>
              <a:rPr lang="en-US" sz="3200" i="1" dirty="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101395"/>
      </p:ext>
    </p:extLst>
  </p:cSld>
  <p:clrMapOvr>
    <a:masterClrMapping/>
  </p:clrMapOvr>
  <p:transition spd="slow">
    <p:wipe/>
  </p:transition>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89</TotalTime>
  <Words>37</Words>
  <Application>Microsoft Office PowerPoint</Application>
  <PresentationFormat>Широкоэкранный</PresentationFormat>
  <Paragraphs>12</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Calibri</vt:lpstr>
      <vt:lpstr>Calibri Light</vt:lpstr>
      <vt:lpstr>Times New Roman</vt:lpstr>
      <vt:lpstr>Ретро</vt:lpstr>
      <vt:lpstr>День 2. </vt:lpstr>
      <vt:lpstr>Один час эффективной чалышмы лучше чем день неэффективной.  </vt:lpstr>
      <vt:lpstr>Неэффективная чалышма это: 1) Чалышма без цели, без мотивации Если ты не знаешь, зачем ты чалишь, то ты чалишь впустую.  2) Решение лёгких задач У каждого олимпиадника есть «зона комфорта» – множество задач, которые он может решить без особого труда. Олимпиадник, который не расширяет свою зону комфорта, никогда не добьется прогресса.  3) Пытаться решить слишком сложные задачи Очень сложная задача не только убивает время, но еще и желание. Не стоит прыгать выше головы.</vt:lpstr>
      <vt:lpstr>Все задачи состоят из двух частей  Первая часть – Техника. Вторая часть – Креатив.      </vt:lpstr>
      <vt:lpstr>Техника Любая задача на алгоритм или структуру данных является задачей «на технику». У хорошего олимпиадника не должно быть никаких проблем с задачами на технику. Как решить задачу на технику? Твой успех при решений задач на технику зависит от того, столько ты решил задач до этого. Чтобы решить задачу, ты должен свести её к другой, более лёгкой задаче, которую ты уже можешь решить. Как оттачивать свой навык решения задач на технику? Ты должен учить новые алгоритмы/структуры данных и понимать их. Чем больше задач ты решил на технику и чем больше алгоритмов ты понимаешь, тем выше твой уровень решения задач на технику.</vt:lpstr>
      <vt:lpstr>Креатив Креатив – задача, требующего от олимпиадника развитой логики и способности думать. У многих олимпиадников есть проблемы с креативом. Обычно задачи на креатив не требуют знания алгоритмов. Как решать задачи на креатив? Ты сможешь решить задачу на креатив только если у тебя довольно развитая логика и мощная способность размышлять. Как развивать способность решения задач на креатив? Нужно решать задачи на конструктив, интерактивные задачи и научиться доказывать алгоритмы, читать математические книги и решать математические задачи.</vt:lpstr>
      <vt:lpstr>Книги Джордж Пойа – Как решать задачу? Отличная книга, где автор учит читателя правильно думать над задачей и эффективно находить её решение. (Сожалею, что я узнал о ней только недавно)  Antti Laaksonen – Competitive Programmer’s Handbook В этой книге есть все алгоритмы, структуры данных и трюки, которые понадобятся олимпиаднику.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Baibolov Temirlan</dc:creator>
  <cp:lastModifiedBy>Темирлан Байболов</cp:lastModifiedBy>
  <cp:revision>10</cp:revision>
  <dcterms:created xsi:type="dcterms:W3CDTF">2019-02-01T10:10:37Z</dcterms:created>
  <dcterms:modified xsi:type="dcterms:W3CDTF">2019-02-02T08:26:00Z</dcterms:modified>
</cp:coreProperties>
</file>