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2"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2"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ru-RU"/>
              <a:t>Образец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9560288"/>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753628948"/>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710650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55747555"/>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3A1C593-65D0-4073-BCC9-577B9352EA97}" type="datetimeFigureOut">
              <a:rPr lang="en-US" smtClean="0"/>
              <a:t>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20868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51785818"/>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9728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17920" y="2582334"/>
            <a:ext cx="4937760" cy="33782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6742261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36182399"/>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3A1C593-65D0-4073-BCC9-577B9352EA97}" type="datetimeFigureOut">
              <a:rPr lang="en-US" smtClean="0"/>
              <a:t>2/2/2019</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21562511"/>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ru-RU"/>
              <a:t>Образец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3A1C593-65D0-4073-BCC9-577B9352EA97}" type="datetimeFigureOut">
              <a:rPr lang="en-US" smtClean="0"/>
              <a:t>2/2/2019</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2450744088"/>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63A1C593-65D0-4073-BCC9-577B9352EA97}" type="datetimeFigureOut">
              <a:rPr lang="en-US" smtClean="0"/>
              <a:t>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8794627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3A1C593-65D0-4073-BCC9-577B9352EA97}" type="datetimeFigureOut">
              <a:rPr lang="en-US" smtClean="0"/>
              <a:t>2/2/2019</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618960-8005-486C-9A75-10CB2AAC16F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4495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033670"/>
            <a:ext cx="10058400" cy="1113606"/>
          </a:xfrm>
        </p:spPr>
        <p:txBody>
          <a:bodyPr>
            <a:normAutofit/>
          </a:bodyPr>
          <a:lstStyle/>
          <a:p>
            <a:pPr algn="ctr"/>
            <a:r>
              <a:rPr lang="kk-KZ" sz="7200" dirty="0">
                <a:latin typeface="Times New Roman" panose="02020603050405020304" pitchFamily="18" charset="0"/>
                <a:cs typeface="Times New Roman" panose="02020603050405020304" pitchFamily="18" charset="0"/>
              </a:rPr>
              <a:t>День </a:t>
            </a:r>
            <a:r>
              <a:rPr lang="en-US" sz="7200" dirty="0">
                <a:latin typeface="Times New Roman" panose="02020603050405020304" pitchFamily="18" charset="0"/>
                <a:cs typeface="Times New Roman" panose="02020603050405020304" pitchFamily="18" charset="0"/>
              </a:rPr>
              <a:t>3.</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00051" y="2252870"/>
            <a:ext cx="10058400" cy="3829878"/>
          </a:xfrm>
        </p:spPr>
        <p:txBody>
          <a:bodyPr>
            <a:normAutofit/>
          </a:bodyPr>
          <a:lstStyle/>
          <a:p>
            <a:pPr algn="ctr"/>
            <a:r>
              <a:rPr lang="ru-RU" sz="4400" dirty="0">
                <a:latin typeface="Times New Roman" panose="02020603050405020304" pitchFamily="18" charset="0"/>
                <a:cs typeface="Times New Roman" panose="02020603050405020304" pitchFamily="18" charset="0"/>
              </a:rPr>
              <a:t>Сколько времени нужно уделять чалышме?</a:t>
            </a:r>
          </a:p>
          <a:p>
            <a:pPr algn="ctr"/>
            <a:r>
              <a:rPr lang="ru-RU" sz="4400" dirty="0">
                <a:latin typeface="Times New Roman" panose="02020603050405020304" pitchFamily="18" charset="0"/>
                <a:cs typeface="Times New Roman" panose="02020603050405020304" pitchFamily="18" charset="0"/>
              </a:rPr>
              <a:t>Как писать олимпиады?</a:t>
            </a:r>
          </a:p>
          <a:p>
            <a:endParaRPr lang="ru-RU" dirty="0">
              <a:latin typeface="Times New Roman" panose="02020603050405020304" pitchFamily="18" charset="0"/>
              <a:cs typeface="Times New Roman" panose="02020603050405020304" pitchFamily="18" charset="0"/>
            </a:endParaRPr>
          </a:p>
          <a:p>
            <a:r>
              <a:rPr lang="ru-RU" cap="none" spc="0" dirty="0">
                <a:solidFill>
                  <a:schemeClr val="tx1"/>
                </a:solidFill>
                <a:latin typeface="Times New Roman" panose="02020603050405020304" pitchFamily="18" charset="0"/>
                <a:cs typeface="Times New Roman" panose="02020603050405020304" pitchFamily="18" charset="0"/>
              </a:rPr>
              <a:t>01</a:t>
            </a:r>
            <a:r>
              <a:rPr lang="en-US" cap="none" spc="0" dirty="0">
                <a:solidFill>
                  <a:schemeClr val="tx1"/>
                </a:solidFill>
                <a:latin typeface="Times New Roman" panose="02020603050405020304" pitchFamily="18" charset="0"/>
                <a:cs typeface="Times New Roman" panose="02020603050405020304" pitchFamily="18" charset="0"/>
              </a:rPr>
              <a:t>.02.2019</a:t>
            </a:r>
          </a:p>
          <a:p>
            <a:r>
              <a:rPr lang="kk-KZ" cap="none" spc="0" dirty="0">
                <a:solidFill>
                  <a:schemeClr val="tx1"/>
                </a:solidFill>
                <a:latin typeface="Times New Roman" panose="02020603050405020304" pitchFamily="18" charset="0"/>
                <a:cs typeface="Times New Roman" panose="02020603050405020304" pitchFamily="18" charset="0"/>
              </a:rPr>
              <a:t>Байболов Темірлан Әсетұлы</a:t>
            </a:r>
            <a:endParaRPr lang="ru-RU" cap="none" spc="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01333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40860B-EFC6-4462-9232-31C3474D3ABB}"/>
              </a:ext>
            </a:extLst>
          </p:cNvPr>
          <p:cNvSpPr>
            <a:spLocks noGrp="1"/>
          </p:cNvSpPr>
          <p:nvPr>
            <p:ph type="title"/>
          </p:nvPr>
        </p:nvSpPr>
        <p:spPr>
          <a:xfrm>
            <a:off x="1097280" y="286603"/>
            <a:ext cx="10058400" cy="5703380"/>
          </a:xfrm>
        </p:spPr>
        <p:txBody>
          <a:bodyPr>
            <a:normAutofit fontScale="90000"/>
          </a:bodyPr>
          <a:lstStyle/>
          <a:p>
            <a:r>
              <a:rPr lang="ru-RU" b="1" dirty="0">
                <a:latin typeface="Times New Roman" panose="02020603050405020304" pitchFamily="18" charset="0"/>
                <a:cs typeface="Times New Roman" panose="02020603050405020304" pitchFamily="18" charset="0"/>
              </a:rPr>
              <a:t>Стресс и напряжение</a:t>
            </a:r>
            <a:br>
              <a:rPr lang="ru-RU"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Практически во всех олимпиадах на результат влияет еще и умение участника справляться со стрессом и напряжением</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Каждая неудача по задаче</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каждая потраченная попусту минута увеличивает стресс</a:t>
            </a:r>
            <a:r>
              <a:rPr lang="ru-RU" sz="3200" dirty="0">
                <a:latin typeface="Times New Roman" panose="02020603050405020304" pitchFamily="18" charset="0"/>
                <a:cs typeface="Times New Roman" panose="02020603050405020304" pitchFamily="18" charset="0"/>
              </a:rPr>
              <a:t> и заметно уменьшает способность думать</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Чтобы бороться со стрессом</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нужно развить </a:t>
            </a:r>
            <a:r>
              <a:rPr lang="ru-RU" sz="3200" i="1" dirty="0">
                <a:latin typeface="Times New Roman" panose="02020603050405020304" pitchFamily="18" charset="0"/>
                <a:cs typeface="Times New Roman" panose="02020603050405020304" pitchFamily="18" charset="0"/>
              </a:rPr>
              <a:t>стрессоустойчивость </a:t>
            </a:r>
            <a:r>
              <a:rPr lang="ru-RU" sz="3200" dirty="0">
                <a:latin typeface="Times New Roman" panose="02020603050405020304" pitchFamily="18" charset="0"/>
                <a:cs typeface="Times New Roman" panose="02020603050405020304" pitchFamily="18" charset="0"/>
              </a:rPr>
              <a:t>или успешно реализовать какую-то часть своего плана</a:t>
            </a:r>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Каждая решенная задача или её подзадача успокаивает нас и даёт уверенность</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kk-KZ" sz="3200" i="1" dirty="0">
                <a:latin typeface="Times New Roman" panose="02020603050405020304" pitchFamily="18" charset="0"/>
                <a:cs typeface="Times New Roman" panose="02020603050405020304" pitchFamily="18" charset="0"/>
              </a:rPr>
              <a:t>Стрессоустойчивость – </a:t>
            </a:r>
            <a:r>
              <a:rPr lang="kk-KZ" sz="3200" dirty="0">
                <a:latin typeface="Times New Roman" panose="02020603050405020304" pitchFamily="18" charset="0"/>
                <a:cs typeface="Times New Roman" panose="02020603050405020304" pitchFamily="18" charset="0"/>
              </a:rPr>
              <a:t>способность бороться со стрессом</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Прокачивается с ростом опыта и онлайн-контестами</a:t>
            </a:r>
            <a:r>
              <a:rPr lang="en-US" sz="3200" dirty="0">
                <a:latin typeface="Times New Roman" panose="02020603050405020304" pitchFamily="18" charset="0"/>
                <a:cs typeface="Times New Roman" panose="02020603050405020304" pitchFamily="18" charset="0"/>
              </a:rPr>
              <a:t>.</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86379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D68203-847A-470E-A45C-D611AC8A2CA7}"/>
              </a:ext>
            </a:extLst>
          </p:cNvPr>
          <p:cNvSpPr>
            <a:spLocks noGrp="1"/>
          </p:cNvSpPr>
          <p:nvPr>
            <p:ph type="title"/>
          </p:nvPr>
        </p:nvSpPr>
        <p:spPr>
          <a:xfrm>
            <a:off x="1097280" y="286604"/>
            <a:ext cx="10058400" cy="1449432"/>
          </a:xfrm>
        </p:spPr>
        <p:txBody>
          <a:bodyPr/>
          <a:lstStyle/>
          <a:p>
            <a:r>
              <a:rPr lang="ru-RU" b="1" dirty="0">
                <a:latin typeface="Times New Roman" panose="02020603050405020304" pitchFamily="18" charset="0"/>
                <a:cs typeface="Times New Roman" panose="02020603050405020304" pitchFamily="18" charset="0"/>
              </a:rPr>
              <a:t>Удобство</a:t>
            </a:r>
          </a:p>
        </p:txBody>
      </p:sp>
      <p:sp>
        <p:nvSpPr>
          <p:cNvPr id="3" name="Текст 2">
            <a:extLst>
              <a:ext uri="{FF2B5EF4-FFF2-40B4-BE49-F238E27FC236}">
                <a16:creationId xmlns:a16="http://schemas.microsoft.com/office/drawing/2014/main" id="{74A391EB-FA5E-4D65-8D38-28DB9932B134}"/>
              </a:ext>
            </a:extLst>
          </p:cNvPr>
          <p:cNvSpPr>
            <a:spLocks noGrp="1"/>
          </p:cNvSpPr>
          <p:nvPr>
            <p:ph type="body" idx="1"/>
          </p:nvPr>
        </p:nvSpPr>
        <p:spPr>
          <a:xfrm>
            <a:off x="1097280" y="1736036"/>
            <a:ext cx="10058400" cy="4439477"/>
          </a:xfrm>
        </p:spPr>
        <p:txBody>
          <a:bodyPr>
            <a:normAutofit/>
          </a:bodyPr>
          <a:lstStyle/>
          <a:p>
            <a:r>
              <a:rPr lang="ru-RU" sz="2800" cap="none" dirty="0">
                <a:solidFill>
                  <a:schemeClr val="tx1">
                    <a:lumMod val="75000"/>
                    <a:lumOff val="25000"/>
                  </a:schemeClr>
                </a:solidFill>
                <a:latin typeface="Times New Roman" panose="02020603050405020304" pitchFamily="18" charset="0"/>
                <a:cs typeface="Times New Roman" panose="02020603050405020304" pitchFamily="18" charset="0"/>
              </a:rPr>
              <a:t>Усталость</a:t>
            </a:r>
            <a:r>
              <a:rPr lang="en-US" sz="2800" cap="none" dirty="0">
                <a:solidFill>
                  <a:schemeClr val="tx1">
                    <a:lumMod val="75000"/>
                    <a:lumOff val="25000"/>
                  </a:schemeClr>
                </a:solidFill>
                <a:latin typeface="Times New Roman" panose="02020603050405020304" pitchFamily="18" charset="0"/>
                <a:cs typeface="Times New Roman" panose="02020603050405020304" pitchFamily="18" charset="0"/>
              </a:rPr>
              <a:t>, </a:t>
            </a:r>
            <a:r>
              <a:rPr lang="kk-KZ" sz="2800" cap="none" dirty="0">
                <a:solidFill>
                  <a:schemeClr val="tx1">
                    <a:lumMod val="75000"/>
                    <a:lumOff val="25000"/>
                  </a:schemeClr>
                </a:solidFill>
                <a:latin typeface="Times New Roman" panose="02020603050405020304" pitchFamily="18" charset="0"/>
                <a:cs typeface="Times New Roman" panose="02020603050405020304" pitchFamily="18" charset="0"/>
              </a:rPr>
              <a:t>недосып, голод </a:t>
            </a:r>
            <a:r>
              <a:rPr lang="ru-RU" sz="2800" cap="none" dirty="0">
                <a:solidFill>
                  <a:schemeClr val="tx1">
                    <a:lumMod val="75000"/>
                    <a:lumOff val="25000"/>
                  </a:schemeClr>
                </a:solidFill>
                <a:latin typeface="Times New Roman" panose="02020603050405020304" pitchFamily="18" charset="0"/>
                <a:cs typeface="Times New Roman" panose="02020603050405020304" pitchFamily="18" charset="0"/>
              </a:rPr>
              <a:t>– все эти факторы мешают нам сосредоточиться на задачах</a:t>
            </a:r>
            <a:r>
              <a:rPr lang="en-US" sz="2800" cap="none" dirty="0">
                <a:solidFill>
                  <a:schemeClr val="tx1">
                    <a:lumMod val="75000"/>
                    <a:lumOff val="25000"/>
                  </a:schemeClr>
                </a:solidFill>
                <a:latin typeface="Times New Roman" panose="02020603050405020304" pitchFamily="18" charset="0"/>
                <a:cs typeface="Times New Roman" panose="02020603050405020304" pitchFamily="18" charset="0"/>
              </a:rPr>
              <a:t>.</a:t>
            </a:r>
            <a:r>
              <a:rPr lang="ru-RU" sz="2800" cap="none" dirty="0">
                <a:solidFill>
                  <a:schemeClr val="tx1">
                    <a:lumMod val="75000"/>
                    <a:lumOff val="25000"/>
                  </a:schemeClr>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r>
              <a:rPr lang="ru-RU" sz="2800" u="sng" cap="none" dirty="0">
                <a:solidFill>
                  <a:schemeClr val="tx1">
                    <a:lumMod val="75000"/>
                    <a:lumOff val="25000"/>
                  </a:schemeClr>
                </a:solidFill>
                <a:latin typeface="Times New Roman" panose="02020603050405020304" pitchFamily="18" charset="0"/>
                <a:cs typeface="Times New Roman" panose="02020603050405020304" pitchFamily="18" charset="0"/>
              </a:rPr>
              <a:t>Надо выспаться</a:t>
            </a:r>
            <a:endParaRPr lang="ru-RU" sz="2800" cap="none"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ru-RU" sz="2800" cap="none" dirty="0">
                <a:solidFill>
                  <a:schemeClr val="tx1">
                    <a:lumMod val="75000"/>
                    <a:lumOff val="25000"/>
                  </a:schemeClr>
                </a:solidFill>
                <a:latin typeface="Times New Roman" panose="02020603050405020304" pitchFamily="18" charset="0"/>
                <a:cs typeface="Times New Roman" panose="02020603050405020304" pitchFamily="18" charset="0"/>
              </a:rPr>
              <a:t>Сон влияет на эффективность</a:t>
            </a:r>
            <a:r>
              <a:rPr lang="en-US" sz="2800" cap="none" dirty="0">
                <a:solidFill>
                  <a:schemeClr val="tx1">
                    <a:lumMod val="75000"/>
                    <a:lumOff val="25000"/>
                  </a:schemeClr>
                </a:solidFill>
                <a:latin typeface="Times New Roman" panose="02020603050405020304" pitchFamily="18" charset="0"/>
                <a:cs typeface="Times New Roman" panose="02020603050405020304" pitchFamily="18" charset="0"/>
              </a:rPr>
              <a:t>. </a:t>
            </a:r>
            <a:r>
              <a:rPr lang="ru-RU" sz="2800" cap="none" dirty="0">
                <a:solidFill>
                  <a:schemeClr val="tx1">
                    <a:lumMod val="75000"/>
                    <a:lumOff val="25000"/>
                  </a:schemeClr>
                </a:solidFill>
                <a:latin typeface="Times New Roman" panose="02020603050405020304" pitchFamily="18" charset="0"/>
                <a:cs typeface="Times New Roman" panose="02020603050405020304" pitchFamily="18" charset="0"/>
              </a:rPr>
              <a:t>Всегда лучше заснуть пораньше</a:t>
            </a:r>
            <a:r>
              <a:rPr lang="en-US" sz="2800" cap="none"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ru-RU" sz="2800" u="sng" cap="none" dirty="0">
                <a:solidFill>
                  <a:schemeClr val="tx1">
                    <a:lumMod val="75000"/>
                    <a:lumOff val="25000"/>
                  </a:schemeClr>
                </a:solidFill>
                <a:latin typeface="Times New Roman" panose="02020603050405020304" pitchFamily="18" charset="0"/>
                <a:cs typeface="Times New Roman" panose="02020603050405020304" pitchFamily="18" charset="0"/>
              </a:rPr>
              <a:t>Надо поесть</a:t>
            </a:r>
            <a:endParaRPr lang="ru-RU" sz="2800" cap="none"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ru-RU" sz="2800" cap="none" dirty="0">
                <a:solidFill>
                  <a:schemeClr val="tx1">
                    <a:lumMod val="75000"/>
                    <a:lumOff val="25000"/>
                  </a:schemeClr>
                </a:solidFill>
                <a:latin typeface="Times New Roman" panose="02020603050405020304" pitchFamily="18" charset="0"/>
                <a:cs typeface="Times New Roman" panose="02020603050405020304" pitchFamily="18" charset="0"/>
              </a:rPr>
              <a:t>Нашему мозгу нужен сахар для продуктивной работы</a:t>
            </a:r>
            <a:r>
              <a:rPr lang="en-US" sz="2800" cap="none" dirty="0">
                <a:solidFill>
                  <a:schemeClr val="tx1">
                    <a:lumMod val="75000"/>
                    <a:lumOff val="25000"/>
                  </a:schemeClr>
                </a:solidFill>
                <a:latin typeface="Times New Roman" panose="02020603050405020304" pitchFamily="18" charset="0"/>
                <a:cs typeface="Times New Roman" panose="02020603050405020304" pitchFamily="18" charset="0"/>
              </a:rPr>
              <a:t>.</a:t>
            </a:r>
            <a:r>
              <a:rPr lang="ru-RU" sz="2800" cap="none" dirty="0">
                <a:solidFill>
                  <a:schemeClr val="tx1">
                    <a:lumMod val="75000"/>
                    <a:lumOff val="25000"/>
                  </a:schemeClr>
                </a:solidFill>
                <a:latin typeface="Times New Roman" panose="02020603050405020304" pitchFamily="18" charset="0"/>
                <a:cs typeface="Times New Roman" panose="02020603050405020304" pitchFamily="18" charset="0"/>
              </a:rPr>
              <a:t> Без сахара ты очень быстро устанешь</a:t>
            </a:r>
            <a:r>
              <a:rPr lang="en-US" sz="2800" cap="none" dirty="0">
                <a:solidFill>
                  <a:schemeClr val="tx1">
                    <a:lumMod val="75000"/>
                    <a:lumOff val="25000"/>
                  </a:schemeClr>
                </a:solidFill>
                <a:latin typeface="Times New Roman" panose="02020603050405020304" pitchFamily="18" charset="0"/>
                <a:cs typeface="Times New Roman" panose="02020603050405020304" pitchFamily="18" charset="0"/>
              </a:rPr>
              <a:t>. </a:t>
            </a:r>
            <a:r>
              <a:rPr lang="ru-RU" sz="2800" cap="none" dirty="0">
                <a:solidFill>
                  <a:schemeClr val="tx1">
                    <a:lumMod val="75000"/>
                    <a:lumOff val="25000"/>
                  </a:schemeClr>
                </a:solidFill>
                <a:latin typeface="Times New Roman" panose="02020603050405020304" pitchFamily="18" charset="0"/>
                <a:cs typeface="Times New Roman" panose="02020603050405020304" pitchFamily="18" charset="0"/>
              </a:rPr>
              <a:t>Плотно покушай за 1-2 часа перед олимпиадой и возьми с собой что-то сладкое</a:t>
            </a:r>
            <a:r>
              <a:rPr lang="en-US" sz="2800" cap="none" dirty="0">
                <a:solidFill>
                  <a:schemeClr val="tx1">
                    <a:lumMod val="75000"/>
                    <a:lumOff val="25000"/>
                  </a:schemeClr>
                </a:solidFill>
                <a:latin typeface="Times New Roman" panose="02020603050405020304" pitchFamily="18" charset="0"/>
                <a:cs typeface="Times New Roman" panose="02020603050405020304" pitchFamily="18" charset="0"/>
              </a:rPr>
              <a:t>.</a:t>
            </a:r>
          </a:p>
          <a:p>
            <a:endParaRPr lang="ru-RU" sz="3200" cap="none"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357090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96D7B0-1951-42BE-B58B-C0322CB267E0}"/>
              </a:ext>
            </a:extLst>
          </p:cNvPr>
          <p:cNvSpPr>
            <a:spLocks noGrp="1"/>
          </p:cNvSpPr>
          <p:nvPr>
            <p:ph type="title"/>
          </p:nvPr>
        </p:nvSpPr>
        <p:spPr>
          <a:xfrm>
            <a:off x="1097280" y="286603"/>
            <a:ext cx="10058400" cy="5226301"/>
          </a:xfrm>
        </p:spPr>
        <p:txBody>
          <a:bodyPr>
            <a:normAutofit/>
          </a:bodyPr>
          <a:lstStyle/>
          <a:p>
            <a:r>
              <a:rPr lang="ru-RU" b="1" dirty="0">
                <a:latin typeface="Times New Roman" panose="02020603050405020304" pitchFamily="18" charset="0"/>
                <a:cs typeface="Times New Roman" panose="02020603050405020304" pitchFamily="18" charset="0"/>
              </a:rPr>
              <a:t>Регулярность – главное!</a:t>
            </a:r>
            <a:br>
              <a:rPr lang="ru-RU" b="1"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Одна из главных ошибок олимпиадника – нерегулярные занятия</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Чалить 1 час каждый день намного лучше чем чалить 7 часов в один день недели. Почему? Есть две весомые причины:</a:t>
            </a:r>
            <a:br>
              <a:rPr lang="ru-RU" sz="3200"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1) За 7 часов олимпиадник скорее всего сильно устанет и не сможет </a:t>
            </a:r>
            <a:r>
              <a:rPr lang="ru-RU" sz="3200" i="1" dirty="0">
                <a:latin typeface="Times New Roman" panose="02020603050405020304" pitchFamily="18" charset="0"/>
                <a:cs typeface="Times New Roman" panose="02020603050405020304" pitchFamily="18" charset="0"/>
              </a:rPr>
              <a:t>эффективно чалить</a:t>
            </a:r>
            <a:r>
              <a:rPr lang="en-US" sz="3200" dirty="0">
                <a:latin typeface="Times New Roman" panose="02020603050405020304" pitchFamily="18" charset="0"/>
                <a:cs typeface="Times New Roman" panose="02020603050405020304" pitchFamily="18" charset="0"/>
              </a:rPr>
              <a:t>.</a:t>
            </a: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2) Нерегулярность занятий</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6 дней подряд без дела – это никуда не годится</a:t>
            </a:r>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87556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80BD33-FADA-4084-B550-93F7309F5FB4}"/>
              </a:ext>
            </a:extLst>
          </p:cNvPr>
          <p:cNvSpPr>
            <a:spLocks noGrp="1"/>
          </p:cNvSpPr>
          <p:nvPr>
            <p:ph type="title"/>
          </p:nvPr>
        </p:nvSpPr>
        <p:spPr>
          <a:xfrm>
            <a:off x="1097280" y="286602"/>
            <a:ext cx="10058400" cy="5239555"/>
          </a:xfrm>
        </p:spPr>
        <p:txBody>
          <a:bodyPr/>
          <a:lstStyle/>
          <a:p>
            <a:r>
              <a:rPr lang="ru-RU" sz="4000" b="1" dirty="0">
                <a:latin typeface="Times New Roman" panose="02020603050405020304" pitchFamily="18" charset="0"/>
                <a:cs typeface="Times New Roman" panose="02020603050405020304" pitchFamily="18" charset="0"/>
              </a:rPr>
              <a:t>Регулярность повышает эффективность</a:t>
            </a:r>
            <a:br>
              <a:rPr lang="ru-RU" sz="4000" b="1"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Регулярные занятия вырабатывают в олимпиаднике </a:t>
            </a:r>
            <a:r>
              <a:rPr lang="ru-RU" sz="3200" i="1" dirty="0">
                <a:latin typeface="Times New Roman" panose="02020603050405020304" pitchFamily="18" charset="0"/>
                <a:cs typeface="Times New Roman" panose="02020603050405020304" pitchFamily="18" charset="0"/>
              </a:rPr>
              <a:t>дисциплину</a:t>
            </a:r>
            <a:r>
              <a:rPr lang="ru-RU" sz="3200" dirty="0">
                <a:latin typeface="Times New Roman" panose="02020603050405020304" pitchFamily="18" charset="0"/>
                <a:cs typeface="Times New Roman" panose="02020603050405020304" pitchFamily="18" charset="0"/>
              </a:rPr>
              <a:t> и </a:t>
            </a:r>
            <a:r>
              <a:rPr lang="ru-RU" sz="3200" i="1" dirty="0">
                <a:latin typeface="Times New Roman" panose="02020603050405020304" pitchFamily="18" charset="0"/>
                <a:cs typeface="Times New Roman" panose="02020603050405020304" pitchFamily="18" charset="0"/>
              </a:rPr>
              <a:t>усидчивость</a:t>
            </a:r>
            <a:r>
              <a:rPr lang="en-US" sz="3200" dirty="0">
                <a:latin typeface="Times New Roman" panose="02020603050405020304" pitchFamily="18" charset="0"/>
                <a:cs typeface="Times New Roman" panose="02020603050405020304" pitchFamily="18" charset="0"/>
              </a:rPr>
              <a:t>. </a:t>
            </a:r>
            <a:br>
              <a:rPr lang="ru-RU" sz="3200"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Дисциплина – жизненное качество</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способность строго соблюдать режим</a:t>
            </a:r>
            <a:r>
              <a:rPr lang="en-US" sz="3200" dirty="0">
                <a:latin typeface="Times New Roman" panose="02020603050405020304" pitchFamily="18" charset="0"/>
                <a:cs typeface="Times New Roman" panose="02020603050405020304" pitchFamily="18" charset="0"/>
              </a:rPr>
              <a:t>. </a:t>
            </a:r>
            <a:br>
              <a:rPr lang="ru-RU" sz="3200"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Усидчивость – способность долгое время не уставать за работой</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очень </a:t>
            </a:r>
            <a:r>
              <a:rPr lang="ru-RU" sz="3200" dirty="0">
                <a:latin typeface="Times New Roman" panose="02020603050405020304" pitchFamily="18" charset="0"/>
                <a:cs typeface="Times New Roman" panose="02020603050405020304" pitchFamily="18" charset="0"/>
              </a:rPr>
              <a:t>нужное качество для олимпиадника</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Заметим</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что контесты тоже </a:t>
            </a:r>
            <a:r>
              <a:rPr lang="ru-RU" sz="3200" dirty="0">
                <a:latin typeface="Times New Roman" panose="02020603050405020304" pitchFamily="18" charset="0"/>
                <a:cs typeface="Times New Roman" panose="02020603050405020304" pitchFamily="18" charset="0"/>
              </a:rPr>
              <a:t>вырабатывают усидчивость</a:t>
            </a:r>
            <a:r>
              <a:rPr lang="en-US" sz="3200" dirty="0">
                <a:latin typeface="Times New Roman" panose="02020603050405020304" pitchFamily="18" charset="0"/>
                <a:cs typeface="Times New Roman" panose="02020603050405020304" pitchFamily="18" charset="0"/>
              </a:rPr>
              <a:t>.</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812782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40B8AC-856E-44B7-BEFB-C4A643A95BE0}"/>
              </a:ext>
            </a:extLst>
          </p:cNvPr>
          <p:cNvSpPr>
            <a:spLocks noGrp="1"/>
          </p:cNvSpPr>
          <p:nvPr>
            <p:ph type="title"/>
          </p:nvPr>
        </p:nvSpPr>
        <p:spPr>
          <a:xfrm>
            <a:off x="1097280" y="286602"/>
            <a:ext cx="10058400" cy="5676875"/>
          </a:xfrm>
        </p:spPr>
        <p:txBody>
          <a:bodyPr>
            <a:normAutofit/>
          </a:bodyPr>
          <a:lstStyle/>
          <a:p>
            <a:r>
              <a:rPr lang="ru-RU" b="1" dirty="0">
                <a:latin typeface="Times New Roman" panose="02020603050405020304" pitchFamily="18" charset="0"/>
                <a:cs typeface="Times New Roman" panose="02020603050405020304" pitchFamily="18" charset="0"/>
              </a:rPr>
              <a:t>Так сколько же чалить?</a:t>
            </a:r>
            <a:br>
              <a:rPr lang="ru-RU" b="1"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Я рекомендую всем следующий план чалышмы:</a:t>
            </a:r>
            <a:br>
              <a:rPr lang="ru-RU" sz="3200"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По </a:t>
            </a:r>
            <a:r>
              <a:rPr lang="en-US" sz="3200" dirty="0">
                <a:latin typeface="Times New Roman" panose="02020603050405020304" pitchFamily="18" charset="0"/>
                <a:cs typeface="Times New Roman" panose="02020603050405020304" pitchFamily="18" charset="0"/>
              </a:rPr>
              <a:t>2-</a:t>
            </a:r>
            <a:r>
              <a:rPr lang="ru-RU" sz="3200" dirty="0">
                <a:latin typeface="Times New Roman" panose="02020603050405020304" pitchFamily="18" charset="0"/>
                <a:cs typeface="Times New Roman" panose="02020603050405020304" pitchFamily="18" charset="0"/>
              </a:rPr>
              <a:t>3 часа в день по будням и </a:t>
            </a:r>
            <a:r>
              <a:rPr lang="en-US" sz="3200" dirty="0">
                <a:latin typeface="Times New Roman" panose="02020603050405020304" pitchFamily="18" charset="0"/>
                <a:cs typeface="Times New Roman" panose="02020603050405020304" pitchFamily="18" charset="0"/>
              </a:rPr>
              <a:t>3</a:t>
            </a:r>
            <a:r>
              <a:rPr lang="ru-RU" sz="3200" dirty="0">
                <a:latin typeface="Times New Roman" panose="02020603050405020304" pitchFamily="18" charset="0"/>
                <a:cs typeface="Times New Roman" panose="02020603050405020304" pitchFamily="18" charset="0"/>
              </a:rPr>
              <a:t>-5 часов в субботу</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В воскресенье стоит лучше не напрягаться</a:t>
            </a:r>
            <a:r>
              <a:rPr lang="kk-KZ" sz="3200"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Это идеальный день, чтобы </a:t>
            </a:r>
            <a:r>
              <a:rPr lang="ru-RU" sz="3200" dirty="0">
                <a:latin typeface="Times New Roman" panose="02020603050405020304" pitchFamily="18" charset="0"/>
                <a:cs typeface="Times New Roman" panose="02020603050405020304" pitchFamily="18" charset="0"/>
              </a:rPr>
              <a:t>почитать книги</a:t>
            </a:r>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a:t>
            </a:r>
            <a:br>
              <a:rPr lang="ru-RU" sz="3200"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Не забывайте про регулярность!</a:t>
            </a:r>
            <a:br>
              <a:rPr lang="ru-RU" sz="3200" dirty="0">
                <a:latin typeface="Times New Roman" panose="02020603050405020304" pitchFamily="18" charset="0"/>
                <a:cs typeface="Times New Roman" panose="02020603050405020304" pitchFamily="18" charset="0"/>
              </a:rPr>
            </a:b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+Лучше не пропускать и регулярно писать контесты на </a:t>
            </a:r>
            <a:r>
              <a:rPr lang="en-US" sz="3200" dirty="0">
                <a:latin typeface="Times New Roman" panose="02020603050405020304" pitchFamily="18" charset="0"/>
                <a:cs typeface="Times New Roman" panose="02020603050405020304" pitchFamily="18" charset="0"/>
              </a:rPr>
              <a:t>codeforces.com</a:t>
            </a:r>
            <a:r>
              <a:rPr lang="kk-KZ" sz="3200" dirty="0">
                <a:latin typeface="Times New Roman" panose="02020603050405020304" pitchFamily="18" charset="0"/>
                <a:cs typeface="Times New Roman" panose="02020603050405020304" pitchFamily="18" charset="0"/>
              </a:rPr>
              <a:t>.</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08388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CC4477-7F66-4908-8569-42C0B9B0934B}"/>
              </a:ext>
            </a:extLst>
          </p:cNvPr>
          <p:cNvSpPr>
            <a:spLocks noGrp="1"/>
          </p:cNvSpPr>
          <p:nvPr>
            <p:ph type="title"/>
          </p:nvPr>
        </p:nvSpPr>
        <p:spPr>
          <a:xfrm>
            <a:off x="1097280" y="286603"/>
            <a:ext cx="10058400" cy="3993849"/>
          </a:xfrm>
        </p:spPr>
        <p:txBody>
          <a:bodyPr/>
          <a:lstStyle/>
          <a:p>
            <a:r>
              <a:rPr lang="kk-KZ" b="1" dirty="0">
                <a:latin typeface="Times New Roman" panose="02020603050405020304" pitchFamily="18" charset="0"/>
                <a:cs typeface="Times New Roman" panose="02020603050405020304" pitchFamily="18" charset="0"/>
              </a:rPr>
              <a:t>Олимпиады</a:t>
            </a:r>
            <a:br>
              <a:rPr lang="kk-KZ" b="1" dirty="0">
                <a:latin typeface="Times New Roman" panose="02020603050405020304" pitchFamily="18" charset="0"/>
                <a:cs typeface="Times New Roman" panose="02020603050405020304" pitchFamily="18" charset="0"/>
              </a:rPr>
            </a:br>
            <a:r>
              <a:rPr lang="kk-KZ" sz="3200" dirty="0">
                <a:latin typeface="Times New Roman" panose="02020603050405020304" pitchFamily="18" charset="0"/>
                <a:cs typeface="Times New Roman" panose="02020603050405020304" pitchFamily="18" charset="0"/>
              </a:rPr>
              <a:t>Олимпиады </a:t>
            </a:r>
            <a:r>
              <a:rPr lang="ru-RU" sz="3200" dirty="0">
                <a:latin typeface="Times New Roman" panose="02020603050405020304" pitchFamily="18" charset="0"/>
                <a:cs typeface="Times New Roman" panose="02020603050405020304" pitchFamily="18" charset="0"/>
              </a:rPr>
              <a:t>– тяжелое испытание для каждого олимпиадника</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На олимпиадах участникам нужно выжать свой максимум</a:t>
            </a:r>
            <a:r>
              <a:rPr lang="kk-KZ" sz="3200" dirty="0">
                <a:latin typeface="Times New Roman" panose="02020603050405020304" pitchFamily="18" charset="0"/>
                <a:cs typeface="Times New Roman" panose="02020603050405020304" pitchFamily="18" charset="0"/>
              </a:rPr>
              <a:t> и </a:t>
            </a:r>
            <a:r>
              <a:rPr lang="ru-RU" sz="3200" dirty="0">
                <a:latin typeface="Times New Roman" panose="02020603050405020304" pitchFamily="18" charset="0"/>
                <a:cs typeface="Times New Roman" panose="02020603050405020304" pitchFamily="18" charset="0"/>
              </a:rPr>
              <a:t>показать лучший результат</a:t>
            </a:r>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Именно олимпиады являются показателем успеха участника</a:t>
            </a:r>
            <a:r>
              <a:rPr lang="en-US" sz="3200" dirty="0">
                <a:latin typeface="Times New Roman" panose="02020603050405020304" pitchFamily="18" charset="0"/>
                <a:cs typeface="Times New Roman" panose="02020603050405020304" pitchFamily="18" charset="0"/>
              </a:rPr>
              <a:t>. </a:t>
            </a:r>
            <a:br>
              <a:rPr lang="ru-RU" sz="3200"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Успех на олимпиаде зависит </a:t>
            </a:r>
            <a:r>
              <a:rPr lang="ru-RU" sz="3200" i="1" dirty="0">
                <a:latin typeface="Times New Roman" panose="02020603050405020304" pitchFamily="18" charset="0"/>
                <a:cs typeface="Times New Roman" panose="02020603050405020304" pitchFamily="18" charset="0"/>
              </a:rPr>
              <a:t>не только</a:t>
            </a:r>
            <a:r>
              <a:rPr lang="ru-RU" sz="3200" dirty="0">
                <a:latin typeface="Times New Roman" panose="02020603050405020304" pitchFamily="18" charset="0"/>
                <a:cs typeface="Times New Roman" panose="02020603050405020304" pitchFamily="18" charset="0"/>
              </a:rPr>
              <a:t> от уровня чалышмы</a:t>
            </a:r>
            <a:r>
              <a:rPr lang="en-US" sz="3200" dirty="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99806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EC72A3-0B76-4273-A380-E40AADA38DF7}"/>
              </a:ext>
            </a:extLst>
          </p:cNvPr>
          <p:cNvSpPr>
            <a:spLocks noGrp="1"/>
          </p:cNvSpPr>
          <p:nvPr>
            <p:ph type="title"/>
          </p:nvPr>
        </p:nvSpPr>
        <p:spPr>
          <a:xfrm>
            <a:off x="1097280" y="286603"/>
            <a:ext cx="10058400" cy="3636040"/>
          </a:xfrm>
        </p:spPr>
        <p:txBody>
          <a:bodyPr/>
          <a:lstStyle/>
          <a:p>
            <a:r>
              <a:rPr lang="ru-RU" b="1" dirty="0">
                <a:latin typeface="Times New Roman" panose="02020603050405020304" pitchFamily="18" charset="0"/>
                <a:cs typeface="Times New Roman" panose="02020603050405020304" pitchFamily="18" charset="0"/>
              </a:rPr>
              <a:t>Умение решать задачи</a:t>
            </a:r>
            <a:br>
              <a:rPr lang="ru-RU" b="1"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олимпиаде сразу становиться видно</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кто чалил эффективно</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а кто нет</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Там присутствуют задачи как на технику</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так и на креатив</a:t>
            </a:r>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Поэтому дорешивая олимпиады</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можно заметно прокачивать сво</a:t>
            </a:r>
            <a:r>
              <a:rPr lang="ru-RU" sz="3200" dirty="0">
                <a:latin typeface="Times New Roman" panose="02020603050405020304" pitchFamily="18" charset="0"/>
                <a:cs typeface="Times New Roman" panose="02020603050405020304" pitchFamily="18" charset="0"/>
              </a:rPr>
              <a:t>ё умение решать задачи</a:t>
            </a:r>
            <a:r>
              <a:rPr lang="en-US" sz="3200" dirty="0">
                <a:latin typeface="Times New Roman" panose="02020603050405020304" pitchFamily="18" charset="0"/>
                <a:cs typeface="Times New Roman" panose="02020603050405020304" pitchFamily="18" charset="0"/>
              </a:rPr>
              <a:t>. </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21874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714CB3-8E61-48AA-B237-B645F9C34E06}"/>
              </a:ext>
            </a:extLst>
          </p:cNvPr>
          <p:cNvSpPr>
            <a:spLocks noGrp="1"/>
          </p:cNvSpPr>
          <p:nvPr>
            <p:ph type="title"/>
          </p:nvPr>
        </p:nvSpPr>
        <p:spPr>
          <a:xfrm>
            <a:off x="1097280" y="286603"/>
            <a:ext cx="10058400" cy="5875658"/>
          </a:xfrm>
        </p:spPr>
        <p:txBody>
          <a:bodyPr>
            <a:normAutofit/>
          </a:bodyPr>
          <a:lstStyle/>
          <a:p>
            <a:r>
              <a:rPr lang="ru-RU" b="1" dirty="0">
                <a:latin typeface="Times New Roman" panose="02020603050405020304" pitchFamily="18" charset="0"/>
                <a:cs typeface="Times New Roman" panose="02020603050405020304" pitchFamily="18" charset="0"/>
              </a:rPr>
              <a:t>План</a:t>
            </a:r>
            <a:br>
              <a:rPr lang="ru-RU" b="1"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На олимпиадах большое значение имеет план участника</a:t>
            </a:r>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Под понятием «план» мы понимаем последовательность действий</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которые мы будем стараться </a:t>
            </a:r>
            <a:r>
              <a:rPr lang="ru-RU" sz="3200" dirty="0">
                <a:latin typeface="Times New Roman" panose="02020603050405020304" pitchFamily="18" charset="0"/>
                <a:cs typeface="Times New Roman" panose="02020603050405020304" pitchFamily="18" charset="0"/>
              </a:rPr>
              <a:t>совершить на олимпиаде</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На олимпиаде </a:t>
            </a:r>
            <a:r>
              <a:rPr lang="ru-RU" sz="3200" dirty="0">
                <a:latin typeface="Times New Roman" panose="02020603050405020304" pitchFamily="18" charset="0"/>
                <a:cs typeface="Times New Roman" panose="02020603050405020304" pitchFamily="18" charset="0"/>
              </a:rPr>
              <a:t>помимо заданных перед тобой будет косвенная задача – составить план</a:t>
            </a:r>
            <a:r>
              <a:rPr lang="en-US" sz="3200" dirty="0">
                <a:latin typeface="Times New Roman" panose="02020603050405020304" pitchFamily="18" charset="0"/>
                <a:cs typeface="Times New Roman" panose="02020603050405020304" pitchFamily="18" charset="0"/>
              </a:rPr>
              <a:t>.</a:t>
            </a:r>
            <a:r>
              <a:rPr lang="kk-KZ"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Чтобы составить план</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нам нужно выбрать </a:t>
            </a:r>
            <a:r>
              <a:rPr lang="ru-RU" sz="3200" i="1" dirty="0">
                <a:latin typeface="Times New Roman" panose="02020603050405020304" pitchFamily="18" charset="0"/>
                <a:cs typeface="Times New Roman" panose="02020603050405020304" pitchFamily="18" charset="0"/>
              </a:rPr>
              <a:t>приоритет </a:t>
            </a:r>
            <a:r>
              <a:rPr lang="ru-RU" sz="3200" dirty="0">
                <a:latin typeface="Times New Roman" panose="02020603050405020304" pitchFamily="18" charset="0"/>
                <a:cs typeface="Times New Roman" panose="02020603050405020304" pitchFamily="18" charset="0"/>
              </a:rPr>
              <a:t>для каждой задачи</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тактику и продумать некоторые детали</a:t>
            </a:r>
            <a:r>
              <a:rPr lang="en-US" sz="3200"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Одна из таких деталей – что ты будешь делать</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если 2 часа не можешь решить одну задачу</a:t>
            </a:r>
            <a:r>
              <a:rPr lang="en-US" sz="3200" dirty="0">
                <a:latin typeface="Times New Roman" panose="02020603050405020304" pitchFamily="18" charset="0"/>
                <a:cs typeface="Times New Roman" panose="02020603050405020304" pitchFamily="18" charset="0"/>
              </a:rPr>
              <a:t>.</a:t>
            </a:r>
            <a:br>
              <a:rPr lang="en-US" sz="3200" dirty="0">
                <a:latin typeface="Times New Roman" panose="02020603050405020304" pitchFamily="18" charset="0"/>
                <a:cs typeface="Times New Roman" panose="02020603050405020304" pitchFamily="18" charset="0"/>
              </a:rPr>
            </a:b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22497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9E8ABD-A61C-4E9F-A0A9-C1058CE765FD}"/>
              </a:ext>
            </a:extLst>
          </p:cNvPr>
          <p:cNvSpPr>
            <a:spLocks noGrp="1"/>
          </p:cNvSpPr>
          <p:nvPr>
            <p:ph type="title"/>
          </p:nvPr>
        </p:nvSpPr>
        <p:spPr>
          <a:xfrm>
            <a:off x="1097280" y="286603"/>
            <a:ext cx="10058400" cy="5915414"/>
          </a:xfrm>
        </p:spPr>
        <p:txBody>
          <a:bodyPr>
            <a:normAutofit/>
          </a:bodyPr>
          <a:lstStyle/>
          <a:p>
            <a:r>
              <a:rPr lang="ru-RU" b="1" dirty="0">
                <a:latin typeface="Times New Roman" panose="02020603050405020304" pitchFamily="18" charset="0"/>
                <a:cs typeface="Times New Roman" panose="02020603050405020304" pitchFamily="18" charset="0"/>
              </a:rPr>
              <a:t>Тактика</a:t>
            </a:r>
            <a:br>
              <a:rPr lang="ru-RU" b="1"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Во время олимпиады нам нужно выбрать одну из следующих тактик:</a:t>
            </a:r>
            <a:br>
              <a:rPr lang="ru-RU"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1) </a:t>
            </a:r>
            <a:r>
              <a:rPr lang="ru-RU" sz="2800" u="sng" dirty="0">
                <a:latin typeface="Times New Roman" panose="02020603050405020304" pitchFamily="18" charset="0"/>
                <a:cs typeface="Times New Roman" panose="02020603050405020304" pitchFamily="18" charset="0"/>
              </a:rPr>
              <a:t>Рискованная тактика</a:t>
            </a:r>
            <a:br>
              <a:rPr lang="ru-RU" sz="2800" u="sng"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Стараться решать задачи сразу на большой балл</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зачастую даже на 100 баллов</a:t>
            </a:r>
            <a:r>
              <a:rPr lang="en-US" sz="2800" dirty="0">
                <a:latin typeface="Times New Roman" panose="02020603050405020304" pitchFamily="18" charset="0"/>
                <a:cs typeface="Times New Roman" panose="02020603050405020304" pitchFamily="18" charset="0"/>
              </a:rPr>
              <a:t>.</a:t>
            </a:r>
            <a:r>
              <a:rPr lang="ru-RU" sz="2800" dirty="0">
                <a:latin typeface="Times New Roman" panose="02020603050405020304" pitchFamily="18" charset="0"/>
                <a:cs typeface="Times New Roman" panose="02020603050405020304" pitchFamily="18" charset="0"/>
              </a:rPr>
              <a:t> Такая тактика оправдана только если ты уверен в своих силах</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2) </a:t>
            </a:r>
            <a:r>
              <a:rPr lang="kk-KZ" sz="2800" u="sng" dirty="0">
                <a:latin typeface="Times New Roman" panose="02020603050405020304" pitchFamily="18" charset="0"/>
                <a:cs typeface="Times New Roman" panose="02020603050405020304" pitchFamily="18" charset="0"/>
              </a:rPr>
              <a:t>Надежная тактика</a:t>
            </a:r>
            <a:br>
              <a:rPr lang="kk-KZ" sz="2800" u="sng" dirty="0">
                <a:latin typeface="Times New Roman" panose="02020603050405020304" pitchFamily="18" charset="0"/>
                <a:cs typeface="Times New Roman" panose="02020603050405020304" pitchFamily="18" charset="0"/>
              </a:rPr>
            </a:br>
            <a:r>
              <a:rPr lang="kk-KZ" sz="2800" dirty="0">
                <a:latin typeface="Times New Roman" panose="02020603050405020304" pitchFamily="18" charset="0"/>
                <a:cs typeface="Times New Roman" panose="02020603050405020304" pitchFamily="18" charset="0"/>
              </a:rPr>
              <a:t>Решать задачи постепенно</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по сабтаскам</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С такой тактикой никакого риска нет</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но велика вероятность что твой балл будет низким</a:t>
            </a:r>
            <a:r>
              <a:rPr lang="en-US" sz="2800" dirty="0">
                <a:latin typeface="Times New Roman" panose="02020603050405020304" pitchFamily="18" charset="0"/>
                <a:cs typeface="Times New Roman" panose="02020603050405020304" pitchFamily="18" charset="0"/>
              </a:rPr>
              <a:t>.</a:t>
            </a:r>
            <a:br>
              <a:rPr lang="en-US" sz="2800" dirty="0">
                <a:latin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Разумеется</a:t>
            </a:r>
            <a:r>
              <a:rPr lang="en-US" sz="2800" dirty="0">
                <a:latin typeface="Times New Roman" panose="02020603050405020304" pitchFamily="18" charset="0"/>
                <a:cs typeface="Times New Roman" panose="02020603050405020304" pitchFamily="18" charset="0"/>
              </a:rPr>
              <a:t>, </a:t>
            </a:r>
            <a:r>
              <a:rPr lang="kk-KZ" sz="2800" dirty="0">
                <a:latin typeface="Times New Roman" panose="02020603050405020304" pitchFamily="18" charset="0"/>
                <a:cs typeface="Times New Roman" panose="02020603050405020304" pitchFamily="18" charset="0"/>
              </a:rPr>
              <a:t>можно комбинировать оба </a:t>
            </a:r>
            <a:r>
              <a:rPr lang="ru-RU" sz="2800" dirty="0">
                <a:latin typeface="Times New Roman" panose="02020603050405020304" pitchFamily="18" charset="0"/>
                <a:cs typeface="Times New Roman" panose="02020603050405020304" pitchFamily="18" charset="0"/>
              </a:rPr>
              <a:t>варианта и придумать оптимальную для себя тактику</a:t>
            </a:r>
            <a:r>
              <a:rPr lang="en-US" sz="2800" dirty="0">
                <a:latin typeface="Times New Roman" panose="02020603050405020304" pitchFamily="18" charset="0"/>
                <a:cs typeface="Times New Roman" panose="02020603050405020304" pitchFamily="18" charset="0"/>
              </a:rPr>
              <a:t>.</a:t>
            </a:r>
            <a:endParaRPr lang="ru-RU"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43809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BB6702-8D9E-4A5A-8453-AAC9264D3B23}"/>
              </a:ext>
            </a:extLst>
          </p:cNvPr>
          <p:cNvSpPr>
            <a:spLocks noGrp="1"/>
          </p:cNvSpPr>
          <p:nvPr>
            <p:ph type="title"/>
          </p:nvPr>
        </p:nvSpPr>
        <p:spPr>
          <a:xfrm>
            <a:off x="1097280" y="286604"/>
            <a:ext cx="10058400" cy="5743136"/>
          </a:xfrm>
        </p:spPr>
        <p:txBody>
          <a:bodyPr/>
          <a:lstStyle/>
          <a:p>
            <a:r>
              <a:rPr lang="kk-KZ" b="1" dirty="0">
                <a:latin typeface="Times New Roman" panose="02020603050405020304" pitchFamily="18" charset="0"/>
                <a:cs typeface="Times New Roman" panose="02020603050405020304" pitchFamily="18" charset="0"/>
              </a:rPr>
              <a:t>Приоритет</a:t>
            </a:r>
            <a:br>
              <a:rPr lang="ru-RU" b="1" dirty="0">
                <a:latin typeface="Times New Roman" panose="02020603050405020304" pitchFamily="18" charset="0"/>
                <a:cs typeface="Times New Roman" panose="02020603050405020304" pitchFamily="18" charset="0"/>
              </a:rPr>
            </a:br>
            <a:r>
              <a:rPr lang="ru-RU" sz="3200" dirty="0">
                <a:latin typeface="Times New Roman" panose="02020603050405020304" pitchFamily="18" charset="0"/>
                <a:cs typeface="Times New Roman" panose="02020603050405020304" pitchFamily="18" charset="0"/>
              </a:rPr>
              <a:t>Задав каждой задаче приоритет мы определяем </a:t>
            </a:r>
            <a:r>
              <a:rPr lang="ru-RU" sz="3200" i="1" dirty="0">
                <a:latin typeface="Times New Roman" panose="02020603050405020304" pitchFamily="18" charset="0"/>
                <a:cs typeface="Times New Roman" panose="02020603050405020304" pitchFamily="18" charset="0"/>
              </a:rPr>
              <a:t>порядок</a:t>
            </a:r>
            <a:r>
              <a:rPr lang="ru-RU" sz="3200" dirty="0">
                <a:latin typeface="Times New Roman" panose="02020603050405020304" pitchFamily="18" charset="0"/>
                <a:cs typeface="Times New Roman" panose="02020603050405020304" pitchFamily="18" charset="0"/>
              </a:rPr>
              <a:t> решения задач на олимпиаде</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Разумеется</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чем легче </a:t>
            </a:r>
            <a:r>
              <a:rPr lang="ru-RU" sz="3200" dirty="0">
                <a:latin typeface="Times New Roman" panose="02020603050405020304" pitchFamily="18" charset="0"/>
                <a:cs typeface="Times New Roman" panose="02020603050405020304" pitchFamily="18" charset="0"/>
              </a:rPr>
              <a:t>задача</a:t>
            </a:r>
            <a:r>
              <a:rPr lang="en-US" sz="3200" dirty="0">
                <a:latin typeface="Times New Roman" panose="02020603050405020304" pitchFamily="18" charset="0"/>
                <a:cs typeface="Times New Roman" panose="02020603050405020304" pitchFamily="18" charset="0"/>
              </a:rPr>
              <a:t>, </a:t>
            </a:r>
            <a:r>
              <a:rPr lang="kk-KZ" sz="3200" dirty="0">
                <a:latin typeface="Times New Roman" panose="02020603050405020304" pitchFamily="18" charset="0"/>
                <a:cs typeface="Times New Roman" panose="02020603050405020304" pitchFamily="18" charset="0"/>
              </a:rPr>
              <a:t>тем выше должен быть е</a:t>
            </a:r>
            <a:r>
              <a:rPr lang="ru-RU" sz="3200" dirty="0">
                <a:latin typeface="Times New Roman" panose="02020603050405020304" pitchFamily="18" charset="0"/>
                <a:cs typeface="Times New Roman" panose="02020603050405020304" pitchFamily="18" charset="0"/>
              </a:rPr>
              <a:t>ё приоритет</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Умение оценивать сложность задачи тоже имеет большое значение на олимпиадах</a:t>
            </a:r>
            <a:r>
              <a:rPr lang="en-US" sz="3200" dirty="0">
                <a:latin typeface="Times New Roman" panose="02020603050405020304" pitchFamily="18" charset="0"/>
                <a:cs typeface="Times New Roman" panose="02020603050405020304" pitchFamily="18" charset="0"/>
              </a:rPr>
              <a:t>. </a:t>
            </a:r>
            <a:br>
              <a:rPr lang="en-US" sz="3400" dirty="0">
                <a:latin typeface="Times New Roman" panose="02020603050405020304" pitchFamily="18" charset="0"/>
                <a:cs typeface="Times New Roman" panose="02020603050405020304" pitchFamily="18" charset="0"/>
              </a:rPr>
            </a:br>
            <a:br>
              <a:rPr lang="en-US" sz="3400" dirty="0">
                <a:latin typeface="Times New Roman" panose="02020603050405020304" pitchFamily="18" charset="0"/>
                <a:cs typeface="Times New Roman" panose="02020603050405020304" pitchFamily="18" charset="0"/>
              </a:rPr>
            </a:br>
            <a:br>
              <a:rPr lang="en-US" sz="3400" dirty="0">
                <a:latin typeface="Times New Roman" panose="02020603050405020304" pitchFamily="18" charset="0"/>
                <a:cs typeface="Times New Roman" panose="02020603050405020304" pitchFamily="18" charset="0"/>
              </a:rPr>
            </a:br>
            <a:br>
              <a:rPr lang="ru-RU" b="1" dirty="0">
                <a:latin typeface="Times New Roman" panose="02020603050405020304" pitchFamily="18" charset="0"/>
                <a:cs typeface="Times New Roman" panose="02020603050405020304" pitchFamily="18" charset="0"/>
              </a:rPr>
            </a:b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648476"/>
      </p:ext>
    </p:extLst>
  </p:cSld>
  <p:clrMapOvr>
    <a:masterClrMapping/>
  </p:clrMapOvr>
  <p:transition spd="slow">
    <p:wipe/>
  </p:transition>
</p:sld>
</file>

<file path=ppt/theme/theme1.xml><?xml version="1.0" encoding="utf-8"?>
<a:theme xmlns:a="http://schemas.openxmlformats.org/drawingml/2006/main" name="Ретро">
  <a:themeElements>
    <a:clrScheme name="Ретр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100</TotalTime>
  <Words>99</Words>
  <Application>Microsoft Office PowerPoint</Application>
  <PresentationFormat>Широкоэкранный</PresentationFormat>
  <Paragraphs>21</Paragraphs>
  <Slides>11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vt:i4>
      </vt:variant>
    </vt:vector>
  </HeadingPairs>
  <TitlesOfParts>
    <vt:vector size="16" baseType="lpstr">
      <vt:lpstr>Arial</vt:lpstr>
      <vt:lpstr>Calibri</vt:lpstr>
      <vt:lpstr>Calibri Light</vt:lpstr>
      <vt:lpstr>Times New Roman</vt:lpstr>
      <vt:lpstr>Ретро</vt:lpstr>
      <vt:lpstr>День 3.</vt:lpstr>
      <vt:lpstr>Регулярность – главное! Одна из главных ошибок олимпиадника – нерегулярные занятия. Чалить 1 час каждый день намного лучше чем чалить 7 часов в один день недели. Почему? Есть две весомые причины:  1) За 7 часов олимпиадник скорее всего сильно устанет и не сможет эффективно чалить. 2) Нерегулярность занятий. 6 дней подряд без дела – это никуда не годится.    </vt:lpstr>
      <vt:lpstr>Регулярность повышает эффективность Регулярные занятия вырабатывают в олимпиаднике дисциплину и усидчивость.   Дисциплина – жизненное качество, способность строго соблюдать режим.   Усидчивость – способность долгое время не уставать за работой, очень нужное качество для олимпиадника. Заметим, что контесты тоже вырабатывают усидчивость.</vt:lpstr>
      <vt:lpstr>Так сколько же чалить? Я рекомендую всем следующий план чалышмы:  По 2-3 часа в день по будням и 3-5 часов в субботу. В воскресенье стоит лучше не напрягаться. Это идеальный день, чтобы почитать книги.   Не забывайте про регулярность!  +Лучше не пропускать и регулярно писать контесты на codeforces.com.</vt:lpstr>
      <vt:lpstr>Олимпиады Олимпиады – тяжелое испытание для каждого олимпиадника. На олимпиадах участникам нужно выжать свой максимум и показать лучший результат. Именно олимпиады являются показателем успеха участника.  Успех на олимпиаде зависит не только от уровня чалышмы. </vt:lpstr>
      <vt:lpstr>Умение решать задачи На олимпиаде сразу становиться видно, кто чалил эффективно, а кто нет. Там присутствуют задачи как на технику, так и на креатив. Поэтому дорешивая олимпиады, можно заметно прокачивать своё умение решать задачи. </vt:lpstr>
      <vt:lpstr>План На олимпиадах большое значение имеет план участника. Под понятием «план» мы понимаем последовательность действий, которые мы будем стараться совершить на олимпиаде. На олимпиаде помимо заданных перед тобой будет косвенная задача – составить план. Чтобы составить план, нам нужно выбрать приоритет для каждой задачи, тактику и продумать некоторые детали. Одна из таких деталей – что ты будешь делать, если 2 часа не можешь решить одну задачу. </vt:lpstr>
      <vt:lpstr>Тактика Во время олимпиады нам нужно выбрать одну из следующих тактик: 1) Рискованная тактика Стараться решать задачи сразу на большой балл, зачастую даже на 100 баллов. Такая тактика оправдана только если ты уверен в своих силах. 2) Надежная тактика Решать задачи постепенно, по сабтаскам. С такой тактикой никакого риска нет, но велика вероятность что твой балл будет низким. Разумеется, можно комбинировать оба варианта и придумать оптимальную для себя тактику.</vt:lpstr>
      <vt:lpstr>Приоритет Задав каждой задаче приоритет мы определяем порядок решения задач на олимпиаде. Разумеется, чем легче задача, тем выше должен быть её приоритет. Умение оценивать сложность задачи тоже имеет большое значение на олимпиадах.     </vt:lpstr>
      <vt:lpstr>Стресс и напряжение Практически во всех олимпиадах на результат влияет еще и умение участника справляться со стрессом и напряжением. Каждая неудача по задаче, каждая потраченная попусту минута увеличивает стресс и заметно уменьшает способность думать. Чтобы бороться со стрессом, нужно развить стрессоустойчивость или успешно реализовать какую-то часть своего плана. Каждая решенная задача или её подзадача успокаивает нас и даёт уверенность.  Стрессоустойчивость – способность бороться со стрессом. Прокачивается с ростом опыта и онлайн-контестами.</vt:lpstr>
      <vt:lpstr>Удобство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Baibolov Temirlan</dc:creator>
  <cp:lastModifiedBy>Темирлан Байболов</cp:lastModifiedBy>
  <cp:revision>14</cp:revision>
  <dcterms:created xsi:type="dcterms:W3CDTF">2019-02-01T11:26:48Z</dcterms:created>
  <dcterms:modified xsi:type="dcterms:W3CDTF">2019-02-02T08:11:44Z</dcterms:modified>
</cp:coreProperties>
</file>