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0" r:id="rId5"/>
    <p:sldId id="261" r:id="rId6"/>
    <p:sldId id="264" r:id="rId7"/>
    <p:sldId id="269" r:id="rId8"/>
    <p:sldId id="270" r:id="rId9"/>
    <p:sldId id="265" r:id="rId10"/>
    <p:sldId id="271" r:id="rId11"/>
    <p:sldId id="272" r:id="rId12"/>
    <p:sldId id="273" r:id="rId13"/>
    <p:sldId id="274" r:id="rId14"/>
    <p:sldId id="275" r:id="rId15"/>
    <p:sldId id="266" r:id="rId16"/>
    <p:sldId id="276" r:id="rId17"/>
    <p:sldId id="282" r:id="rId18"/>
    <p:sldId id="278" r:id="rId19"/>
    <p:sldId id="279" r:id="rId20"/>
    <p:sldId id="280" r:id="rId21"/>
    <p:sldId id="281" r:id="rId22"/>
    <p:sldId id="267" r:id="rId23"/>
    <p:sldId id="283" r:id="rId24"/>
    <p:sldId id="268"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fr-FR"/>
              <a:t>Modifiez le style du titre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fr-FR"/>
              <a:t>Modifiez le style du titre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E5059C3-6A89-4494-99FF-5A4D6FFD50EB}" type="datetimeFigureOut">
              <a:rPr lang="en-US" dirty="0"/>
              <a:t>11/4/2020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fr-FR"/>
              <a:t>Modifiez le style du titre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fr-FR"/>
              <a:t>Modifiez le style du titre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609285" y="2851331"/>
            <a:ext cx="3893623"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66635" y="2851331"/>
            <a:ext cx="3899798" cy="307143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11/4/2020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11/4/2020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11/4/2020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D525BB-DA17-4BA0-B3C8-3AC3ABC827E6}" type="datetimeFigureOut">
              <a:rPr lang="en-US" dirty="0"/>
              <a:t>11/4/2020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16C4C9A-3960-41CF-A4E9-2A8FB932454B}" type="datetimeFigureOut">
              <a:rPr lang="en-US" dirty="0"/>
              <a:t>11/4/2020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11/4/2020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slide" Target="slide19.xml"/><Relationship Id="rId4" Type="http://schemas.openxmlformats.org/officeDocument/2006/relationships/image" Target="../media/image11.png"/><Relationship Id="rId9" Type="http://schemas.openxmlformats.org/officeDocument/2006/relationships/slide" Target="slide2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decision-tree/"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3BCD58-F256-4B7F-8DA6-7A0FCA956AF0}"/>
              </a:ext>
            </a:extLst>
          </p:cNvPr>
          <p:cNvSpPr>
            <a:spLocks noGrp="1"/>
          </p:cNvSpPr>
          <p:nvPr>
            <p:ph type="ctrTitle"/>
          </p:nvPr>
        </p:nvSpPr>
        <p:spPr/>
        <p:txBody>
          <a:bodyPr/>
          <a:lstStyle/>
          <a:p>
            <a:r>
              <a:rPr lang="fr-FR" b="0" i="0" dirty="0">
                <a:solidFill>
                  <a:schemeClr val="tx1">
                    <a:lumMod val="95000"/>
                  </a:schemeClr>
                </a:solidFill>
                <a:effectLst/>
                <a:latin typeface="OpenSans-Light"/>
              </a:rPr>
              <a:t>Car accident </a:t>
            </a:r>
            <a:r>
              <a:rPr lang="fr-FR" b="0" i="0" dirty="0" err="1">
                <a:solidFill>
                  <a:schemeClr val="tx1">
                    <a:lumMod val="95000"/>
                  </a:schemeClr>
                </a:solidFill>
                <a:effectLst/>
                <a:latin typeface="OpenSans-Light"/>
              </a:rPr>
              <a:t>severity</a:t>
            </a:r>
            <a:endParaRPr lang="fr-FR" dirty="0">
              <a:solidFill>
                <a:schemeClr val="tx1">
                  <a:lumMod val="95000"/>
                </a:schemeClr>
              </a:solidFill>
            </a:endParaRPr>
          </a:p>
        </p:txBody>
      </p:sp>
      <p:sp>
        <p:nvSpPr>
          <p:cNvPr id="3" name="Sous-titre 2">
            <a:extLst>
              <a:ext uri="{FF2B5EF4-FFF2-40B4-BE49-F238E27FC236}">
                <a16:creationId xmlns:a16="http://schemas.microsoft.com/office/drawing/2014/main" id="{89AF91D0-D8D1-46C6-9A83-A191C3B49BB5}"/>
              </a:ext>
            </a:extLst>
          </p:cNvPr>
          <p:cNvSpPr>
            <a:spLocks noGrp="1"/>
          </p:cNvSpPr>
          <p:nvPr>
            <p:ph type="subTitle" idx="1"/>
          </p:nvPr>
        </p:nvSpPr>
        <p:spPr/>
        <p:txBody>
          <a:bodyPr/>
          <a:lstStyle/>
          <a:p>
            <a:r>
              <a:rPr lang="fr-FR" dirty="0"/>
              <a:t>CAPSTONE PROJET</a:t>
            </a:r>
          </a:p>
        </p:txBody>
      </p:sp>
    </p:spTree>
    <p:extLst>
      <p:ext uri="{BB962C8B-B14F-4D97-AF65-F5344CB8AC3E}">
        <p14:creationId xmlns:p14="http://schemas.microsoft.com/office/powerpoint/2010/main" val="3032935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6917408" y="1017798"/>
            <a:ext cx="3970986" cy="506258"/>
          </a:xfrm>
        </p:spPr>
        <p:txBody>
          <a:bodyPr>
            <a:normAutofit fontScale="90000"/>
          </a:bodyPr>
          <a:lstStyle/>
          <a:p>
            <a:r>
              <a:rPr lang="fr-FR" dirty="0"/>
              <a:t>CLEANING</a:t>
            </a:r>
          </a:p>
        </p:txBody>
      </p:sp>
      <p:sp>
        <p:nvSpPr>
          <p:cNvPr id="6" name="Espace réservé du texte 5">
            <a:extLst>
              <a:ext uri="{FF2B5EF4-FFF2-40B4-BE49-F238E27FC236}">
                <a16:creationId xmlns:a16="http://schemas.microsoft.com/office/drawing/2014/main" id="{F11A38E0-E61C-4521-B707-8F4439678901}"/>
              </a:ext>
            </a:extLst>
          </p:cNvPr>
          <p:cNvSpPr>
            <a:spLocks noGrp="1"/>
          </p:cNvSpPr>
          <p:nvPr>
            <p:ph type="body" sz="half" idx="2"/>
          </p:nvPr>
        </p:nvSpPr>
        <p:spPr>
          <a:xfrm>
            <a:off x="1885916" y="2190478"/>
            <a:ext cx="9002478" cy="891811"/>
          </a:xfrm>
        </p:spPr>
        <p:txBody>
          <a:bodyPr/>
          <a:lstStyle/>
          <a:p>
            <a:r>
              <a:rPr lang="fr-FR" dirty="0" err="1"/>
              <a:t>Unuseful</a:t>
            </a:r>
            <a:r>
              <a:rPr lang="fr-FR" dirty="0"/>
              <a:t> </a:t>
            </a:r>
            <a:r>
              <a:rPr lang="fr-FR" dirty="0" err="1"/>
              <a:t>features</a:t>
            </a:r>
            <a:r>
              <a:rPr lang="fr-FR" dirty="0"/>
              <a:t> are </a:t>
            </a:r>
            <a:r>
              <a:rPr lang="fr-FR" dirty="0" err="1"/>
              <a:t>dropped</a:t>
            </a:r>
            <a:r>
              <a:rPr lang="fr-FR" dirty="0"/>
              <a:t> </a:t>
            </a:r>
            <a:r>
              <a:rPr lang="fr-FR" dirty="0" err="1"/>
              <a:t>from</a:t>
            </a:r>
            <a:r>
              <a:rPr lang="fr-FR" dirty="0"/>
              <a:t> the </a:t>
            </a:r>
            <a:r>
              <a:rPr lang="fr-FR" dirty="0" err="1"/>
              <a:t>dataframe</a:t>
            </a:r>
            <a:endParaRPr lang="fr-FR" dirty="0"/>
          </a:p>
        </p:txBody>
      </p:sp>
      <p:pic>
        <p:nvPicPr>
          <p:cNvPr id="10" name="Image 9">
            <a:extLst>
              <a:ext uri="{FF2B5EF4-FFF2-40B4-BE49-F238E27FC236}">
                <a16:creationId xmlns:a16="http://schemas.microsoft.com/office/drawing/2014/main" id="{66E6A798-4E90-44CB-B830-BF884C5FBC54}"/>
              </a:ext>
            </a:extLst>
          </p:cNvPr>
          <p:cNvPicPr>
            <a:picLocks noChangeAspect="1"/>
          </p:cNvPicPr>
          <p:nvPr/>
        </p:nvPicPr>
        <p:blipFill rotWithShape="1">
          <a:blip r:embed="rId2"/>
          <a:srcRect l="17751" t="58209" r="17491" b="25109"/>
          <a:stretch/>
        </p:blipFill>
        <p:spPr>
          <a:xfrm>
            <a:off x="1535943" y="3587262"/>
            <a:ext cx="9120114" cy="1320876"/>
          </a:xfrm>
          <a:prstGeom prst="rect">
            <a:avLst/>
          </a:prstGeom>
        </p:spPr>
      </p:pic>
    </p:spTree>
    <p:extLst>
      <p:ext uri="{BB962C8B-B14F-4D97-AF65-F5344CB8AC3E}">
        <p14:creationId xmlns:p14="http://schemas.microsoft.com/office/powerpoint/2010/main" val="279718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7405810" y="546187"/>
            <a:ext cx="3970986" cy="506258"/>
          </a:xfrm>
        </p:spPr>
        <p:txBody>
          <a:bodyPr>
            <a:normAutofit fontScale="90000"/>
          </a:bodyPr>
          <a:lstStyle/>
          <a:p>
            <a:r>
              <a:rPr lang="fr-FR" dirty="0"/>
              <a:t>CLEANING</a:t>
            </a:r>
          </a:p>
        </p:txBody>
      </p:sp>
      <p:sp>
        <p:nvSpPr>
          <p:cNvPr id="6" name="Espace réservé du texte 5">
            <a:extLst>
              <a:ext uri="{FF2B5EF4-FFF2-40B4-BE49-F238E27FC236}">
                <a16:creationId xmlns:a16="http://schemas.microsoft.com/office/drawing/2014/main" id="{F11A38E0-E61C-4521-B707-8F4439678901}"/>
              </a:ext>
            </a:extLst>
          </p:cNvPr>
          <p:cNvSpPr>
            <a:spLocks noGrp="1"/>
          </p:cNvSpPr>
          <p:nvPr>
            <p:ph type="body" sz="half" idx="2"/>
          </p:nvPr>
        </p:nvSpPr>
        <p:spPr>
          <a:xfrm>
            <a:off x="1885916" y="1668252"/>
            <a:ext cx="9002478" cy="891811"/>
          </a:xfrm>
        </p:spPr>
        <p:txBody>
          <a:bodyPr>
            <a:normAutofit fontScale="92500" lnSpcReduction="20000"/>
          </a:bodyPr>
          <a:lstStyle/>
          <a:p>
            <a:pPr marL="342900" indent="-342900">
              <a:buFont typeface="Wingdings" panose="05000000000000000000" pitchFamily="2" charset="2"/>
              <a:buChar char="§"/>
            </a:pPr>
            <a:r>
              <a:rPr lang="fr-FR" dirty="0"/>
              <a:t>All </a:t>
            </a:r>
            <a:r>
              <a:rPr lang="fr-FR" dirty="0" err="1"/>
              <a:t>rows</a:t>
            </a:r>
            <a:r>
              <a:rPr lang="fr-FR" dirty="0"/>
              <a:t> are </a:t>
            </a:r>
            <a:r>
              <a:rPr lang="fr-FR" dirty="0" err="1"/>
              <a:t>checked</a:t>
            </a:r>
            <a:r>
              <a:rPr lang="fr-FR" dirty="0"/>
              <a:t> in </a:t>
            </a:r>
            <a:r>
              <a:rPr lang="fr-FR" dirty="0" err="1"/>
              <a:t>order</a:t>
            </a:r>
            <a:r>
              <a:rPr lang="fr-FR" dirty="0"/>
              <a:t> to </a:t>
            </a:r>
            <a:r>
              <a:rPr lang="fr-FR" dirty="0" err="1"/>
              <a:t>find</a:t>
            </a:r>
            <a:r>
              <a:rPr lang="fr-FR" dirty="0"/>
              <a:t> </a:t>
            </a:r>
            <a:r>
              <a:rPr lang="fr-FR" dirty="0" err="1"/>
              <a:t>missing</a:t>
            </a:r>
            <a:r>
              <a:rPr lang="fr-FR" dirty="0"/>
              <a:t> data</a:t>
            </a:r>
          </a:p>
          <a:p>
            <a:pPr marL="342900" indent="-342900">
              <a:buFont typeface="Wingdings" panose="05000000000000000000" pitchFamily="2" charset="2"/>
              <a:buChar char="§"/>
            </a:pPr>
            <a:r>
              <a:rPr lang="fr-FR" dirty="0" err="1"/>
              <a:t>Rows</a:t>
            </a:r>
            <a:r>
              <a:rPr lang="fr-FR" dirty="0"/>
              <a:t> </a:t>
            </a:r>
            <a:r>
              <a:rPr lang="fr-FR" dirty="0" err="1"/>
              <a:t>having</a:t>
            </a:r>
            <a:r>
              <a:rPr lang="fr-FR" dirty="0"/>
              <a:t> no </a:t>
            </a:r>
            <a:r>
              <a:rPr lang="fr-FR" dirty="0" err="1"/>
              <a:t>severitycode</a:t>
            </a:r>
            <a:r>
              <a:rPr lang="fr-FR" dirty="0"/>
              <a:t> or no X,Y are </a:t>
            </a:r>
            <a:r>
              <a:rPr lang="fr-FR" dirty="0" err="1"/>
              <a:t>dropped</a:t>
            </a:r>
            <a:endParaRPr lang="fr-FR" dirty="0"/>
          </a:p>
        </p:txBody>
      </p:sp>
      <p:pic>
        <p:nvPicPr>
          <p:cNvPr id="7" name="Image 6">
            <a:extLst>
              <a:ext uri="{FF2B5EF4-FFF2-40B4-BE49-F238E27FC236}">
                <a16:creationId xmlns:a16="http://schemas.microsoft.com/office/drawing/2014/main" id="{EA5A5154-395B-46F9-B053-C08BF0676556}"/>
              </a:ext>
            </a:extLst>
          </p:cNvPr>
          <p:cNvPicPr>
            <a:picLocks noChangeAspect="1"/>
          </p:cNvPicPr>
          <p:nvPr/>
        </p:nvPicPr>
        <p:blipFill rotWithShape="1">
          <a:blip r:embed="rId2"/>
          <a:srcRect l="17776" t="31932" r="17616" b="25937"/>
          <a:stretch/>
        </p:blipFill>
        <p:spPr>
          <a:xfrm>
            <a:off x="1885916" y="3006969"/>
            <a:ext cx="8411915" cy="3084052"/>
          </a:xfrm>
          <a:prstGeom prst="rect">
            <a:avLst/>
          </a:prstGeom>
        </p:spPr>
      </p:pic>
    </p:spTree>
    <p:extLst>
      <p:ext uri="{BB962C8B-B14F-4D97-AF65-F5344CB8AC3E}">
        <p14:creationId xmlns:p14="http://schemas.microsoft.com/office/powerpoint/2010/main" val="294651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7405810" y="546187"/>
            <a:ext cx="3970986" cy="506258"/>
          </a:xfrm>
        </p:spPr>
        <p:txBody>
          <a:bodyPr>
            <a:normAutofit fontScale="90000"/>
          </a:bodyPr>
          <a:lstStyle/>
          <a:p>
            <a:r>
              <a:rPr lang="fr-FR" dirty="0"/>
              <a:t>CLEANING</a:t>
            </a:r>
          </a:p>
        </p:txBody>
      </p:sp>
      <p:sp>
        <p:nvSpPr>
          <p:cNvPr id="6" name="Espace réservé du texte 5">
            <a:extLst>
              <a:ext uri="{FF2B5EF4-FFF2-40B4-BE49-F238E27FC236}">
                <a16:creationId xmlns:a16="http://schemas.microsoft.com/office/drawing/2014/main" id="{F11A38E0-E61C-4521-B707-8F4439678901}"/>
              </a:ext>
            </a:extLst>
          </p:cNvPr>
          <p:cNvSpPr>
            <a:spLocks noGrp="1"/>
          </p:cNvSpPr>
          <p:nvPr>
            <p:ph type="body" sz="half" idx="2"/>
          </p:nvPr>
        </p:nvSpPr>
        <p:spPr>
          <a:xfrm>
            <a:off x="1885916" y="1668252"/>
            <a:ext cx="9002478" cy="891811"/>
          </a:xfrm>
        </p:spPr>
        <p:txBody>
          <a:bodyPr>
            <a:normAutofit fontScale="62500" lnSpcReduction="20000"/>
          </a:bodyPr>
          <a:lstStyle/>
          <a:p>
            <a:pPr marL="342900" indent="-342900">
              <a:buFont typeface="Wingdings" panose="05000000000000000000" pitchFamily="2" charset="2"/>
              <a:buChar char="§"/>
            </a:pPr>
            <a:r>
              <a:rPr lang="fr-FR" dirty="0" err="1"/>
              <a:t>Weather</a:t>
            </a:r>
            <a:r>
              <a:rPr lang="fr-FR" dirty="0"/>
              <a:t>, road conditions and light conditions must </a:t>
            </a:r>
            <a:r>
              <a:rPr lang="fr-FR" dirty="0" err="1"/>
              <a:t>also</a:t>
            </a:r>
            <a:r>
              <a:rPr lang="fr-FR" dirty="0"/>
              <a:t> </a:t>
            </a:r>
            <a:r>
              <a:rPr lang="fr-FR" dirty="0" err="1"/>
              <a:t>be</a:t>
            </a:r>
            <a:r>
              <a:rPr lang="fr-FR" dirty="0"/>
              <a:t> </a:t>
            </a:r>
            <a:r>
              <a:rPr lang="fr-FR" dirty="0" err="1"/>
              <a:t>cleaned</a:t>
            </a:r>
            <a:r>
              <a:rPr lang="fr-FR" dirty="0"/>
              <a:t> </a:t>
            </a:r>
            <a:r>
              <a:rPr lang="fr-FR" dirty="0" err="1"/>
              <a:t>since</a:t>
            </a:r>
            <a:r>
              <a:rPr lang="fr-FR" dirty="0"/>
              <a:t> </a:t>
            </a:r>
            <a:r>
              <a:rPr lang="fr-FR" dirty="0" err="1"/>
              <a:t>some</a:t>
            </a:r>
            <a:r>
              <a:rPr lang="fr-FR" dirty="0"/>
              <a:t> </a:t>
            </a:r>
            <a:r>
              <a:rPr lang="fr-FR" dirty="0" err="1"/>
              <a:t>rows</a:t>
            </a:r>
            <a:r>
              <a:rPr lang="fr-FR" dirty="0"/>
              <a:t> </a:t>
            </a:r>
            <a:r>
              <a:rPr lang="fr-FR" dirty="0" err="1"/>
              <a:t>contain</a:t>
            </a:r>
            <a:r>
              <a:rPr lang="fr-FR" dirty="0"/>
              <a:t> the data ‘</a:t>
            </a:r>
            <a:r>
              <a:rPr lang="fr-FR" dirty="0" err="1"/>
              <a:t>unkonwn</a:t>
            </a:r>
            <a:r>
              <a:rPr lang="fr-FR" dirty="0"/>
              <a:t>’ or ‘</a:t>
            </a:r>
            <a:r>
              <a:rPr lang="fr-FR" dirty="0" err="1"/>
              <a:t>other</a:t>
            </a:r>
            <a:r>
              <a:rPr lang="fr-FR" dirty="0"/>
              <a:t>’ </a:t>
            </a:r>
            <a:r>
              <a:rPr lang="fr-FR" dirty="0" err="1"/>
              <a:t>which</a:t>
            </a:r>
            <a:r>
              <a:rPr lang="fr-FR" dirty="0"/>
              <a:t> </a:t>
            </a:r>
            <a:r>
              <a:rPr lang="fr-FR" dirty="0" err="1"/>
              <a:t>is</a:t>
            </a:r>
            <a:r>
              <a:rPr lang="fr-FR" dirty="0"/>
              <a:t> </a:t>
            </a:r>
            <a:r>
              <a:rPr lang="fr-FR" dirty="0" err="1"/>
              <a:t>equivalent</a:t>
            </a:r>
            <a:r>
              <a:rPr lang="fr-FR" dirty="0"/>
              <a:t> to na</a:t>
            </a:r>
          </a:p>
          <a:p>
            <a:pPr marL="342900" indent="-342900">
              <a:buFont typeface="Wingdings" panose="05000000000000000000" pitchFamily="2" charset="2"/>
              <a:buChar char="§"/>
            </a:pPr>
            <a:r>
              <a:rPr lang="fr-FR" dirty="0" err="1"/>
              <a:t>After</a:t>
            </a:r>
            <a:r>
              <a:rPr lang="fr-FR" dirty="0"/>
              <a:t> replacement of ‘</a:t>
            </a:r>
            <a:r>
              <a:rPr lang="fr-FR" dirty="0" err="1"/>
              <a:t>unkonwn</a:t>
            </a:r>
            <a:r>
              <a:rPr lang="fr-FR" dirty="0"/>
              <a:t>’ and ‘</a:t>
            </a:r>
            <a:r>
              <a:rPr lang="fr-FR" dirty="0" err="1"/>
              <a:t>other</a:t>
            </a:r>
            <a:r>
              <a:rPr lang="fr-FR" dirty="0"/>
              <a:t>’ by ‘NaN’, </a:t>
            </a:r>
            <a:r>
              <a:rPr lang="fr-FR" dirty="0" err="1"/>
              <a:t>rows</a:t>
            </a:r>
            <a:r>
              <a:rPr lang="fr-FR" dirty="0"/>
              <a:t> </a:t>
            </a:r>
            <a:r>
              <a:rPr lang="fr-FR" dirty="0" err="1"/>
              <a:t>containing</a:t>
            </a:r>
            <a:r>
              <a:rPr lang="fr-FR" dirty="0"/>
              <a:t> ‘NaN’ are </a:t>
            </a:r>
            <a:r>
              <a:rPr lang="fr-FR" dirty="0" err="1"/>
              <a:t>dropped</a:t>
            </a:r>
            <a:endParaRPr lang="fr-FR" dirty="0"/>
          </a:p>
        </p:txBody>
      </p:sp>
      <p:pic>
        <p:nvPicPr>
          <p:cNvPr id="9" name="Espace réservé pour une image  8">
            <a:extLst>
              <a:ext uri="{FF2B5EF4-FFF2-40B4-BE49-F238E27FC236}">
                <a16:creationId xmlns:a16="http://schemas.microsoft.com/office/drawing/2014/main" id="{A2122067-48F2-4906-B937-FA51D5DBA928}"/>
              </a:ext>
            </a:extLst>
          </p:cNvPr>
          <p:cNvPicPr>
            <a:picLocks noGrp="1" noChangeAspect="1"/>
          </p:cNvPicPr>
          <p:nvPr>
            <p:ph type="pic" idx="1"/>
          </p:nvPr>
        </p:nvPicPr>
        <p:blipFill rotWithShape="1">
          <a:blip r:embed="rId2"/>
          <a:srcRect l="17126" t="41843" r="17898" b="34704"/>
          <a:stretch/>
        </p:blipFill>
        <p:spPr>
          <a:xfrm>
            <a:off x="2120745" y="3600099"/>
            <a:ext cx="8532819" cy="1731555"/>
          </a:xfrm>
          <a:prstGeom prst="rect">
            <a:avLst/>
          </a:prstGeom>
        </p:spPr>
      </p:pic>
    </p:spTree>
    <p:extLst>
      <p:ext uri="{BB962C8B-B14F-4D97-AF65-F5344CB8AC3E}">
        <p14:creationId xmlns:p14="http://schemas.microsoft.com/office/powerpoint/2010/main" val="3257330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AA7C31-76FD-4B44-A1FF-D13D2515AE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F5CE85F9-F4EE-4E5D-8235-528527A401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17338BB4-74FF-4836-86B7-F1B0C2B62D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ABFA8A3-A231-4BC1-B8A5-C5BE7315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FE35963E-79B2-4A8E-8F24-A94E8DDDD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08E4331-210E-4E5F-9501-4C830E340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1A54F778-4E1C-4F6F-9318-9795AA35C2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E8A01EA6-BAE4-49FA-BDE0-C6CBA724F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A62E93F4-9BFB-4F60-8D89-740021B53D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1A1B6056-1159-4FC3-8561-8E7E5B83E5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2BCD7CE8-C8D7-4B6C-8509-15892605F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280C4E4-90AE-48E6-9E01-4D4F7FBDB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76C1BA3-C0EA-4AEE-9B4C-8F66E6FC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1622571" y="264630"/>
            <a:ext cx="8990326" cy="1004861"/>
          </a:xfrm>
        </p:spPr>
        <p:txBody>
          <a:bodyPr vert="horz" lIns="91440" tIns="45720" rIns="91440" bIns="45720" rtlCol="0" anchor="t">
            <a:normAutofit fontScale="90000"/>
          </a:bodyPr>
          <a:lstStyle/>
          <a:p>
            <a:pPr algn="ctr"/>
            <a:r>
              <a:rPr lang="en-US" sz="3600" dirty="0"/>
              <a:t>ANALYSIS of number of car accidents by year and by severity</a:t>
            </a:r>
          </a:p>
        </p:txBody>
      </p:sp>
      <p:sp>
        <p:nvSpPr>
          <p:cNvPr id="3" name="Espace réservé du texte 2">
            <a:extLst>
              <a:ext uri="{FF2B5EF4-FFF2-40B4-BE49-F238E27FC236}">
                <a16:creationId xmlns:a16="http://schemas.microsoft.com/office/drawing/2014/main" id="{A7A656E8-A5B5-44C2-9811-903933CC88F0}"/>
              </a:ext>
            </a:extLst>
          </p:cNvPr>
          <p:cNvSpPr>
            <a:spLocks noGrp="1"/>
          </p:cNvSpPr>
          <p:nvPr>
            <p:ph type="body" sz="half" idx="2"/>
          </p:nvPr>
        </p:nvSpPr>
        <p:spPr>
          <a:xfrm>
            <a:off x="1516710" y="1272209"/>
            <a:ext cx="3605919" cy="5297765"/>
          </a:xfrm>
        </p:spPr>
        <p:txBody>
          <a:bodyPr vert="horz" lIns="91440" tIns="0" rIns="91440" bIns="45720" rtlCol="0" anchor="b">
            <a:normAutofit/>
          </a:bodyPr>
          <a:lstStyle/>
          <a:p>
            <a:pPr marL="285750" indent="-285750">
              <a:buFont typeface="Wingdings" panose="05000000000000000000" pitchFamily="2" charset="2"/>
              <a:buChar char="§"/>
            </a:pPr>
            <a:r>
              <a:rPr lang="en-US" sz="1600" dirty="0"/>
              <a:t>On average, 13045 car accidents took place every year between 2005 and 2008. This average decreased to 9388 car </a:t>
            </a:r>
            <a:r>
              <a:rPr lang="en-US" sz="1600" dirty="0" err="1"/>
              <a:t>accicents</a:t>
            </a:r>
            <a:r>
              <a:rPr lang="en-US" sz="1600" dirty="0"/>
              <a:t> par year from 2009 to 2013. Since 2014 the number of car accidents increased a bit before decreasing slowly</a:t>
            </a:r>
          </a:p>
          <a:p>
            <a:pPr marL="285750" indent="-285750">
              <a:buFont typeface="Wingdings" panose="05000000000000000000" pitchFamily="2" charset="2"/>
              <a:buChar char="§"/>
            </a:pPr>
            <a:r>
              <a:rPr lang="en-US" sz="1600" dirty="0"/>
              <a:t> Most of the car accidents have a </a:t>
            </a:r>
            <a:r>
              <a:rPr lang="en-US" sz="1600" dirty="0" err="1"/>
              <a:t>severitycode</a:t>
            </a:r>
            <a:r>
              <a:rPr lang="en-US" sz="1600" dirty="0"/>
              <a:t> of 1 </a:t>
            </a:r>
            <a:r>
              <a:rPr lang="en-US" sz="1600" dirty="0" err="1"/>
              <a:t>i.e</a:t>
            </a:r>
            <a:r>
              <a:rPr lang="en-US" sz="1600" dirty="0"/>
              <a:t> only property damage. The second consequence of car accidents is injuries. Fortunately, severe injuries and fatalities happens less often but still to often of the families involved</a:t>
            </a:r>
          </a:p>
        </p:txBody>
      </p:sp>
      <p:pic>
        <p:nvPicPr>
          <p:cNvPr id="5" name="Image 4">
            <a:extLst>
              <a:ext uri="{FF2B5EF4-FFF2-40B4-BE49-F238E27FC236}">
                <a16:creationId xmlns:a16="http://schemas.microsoft.com/office/drawing/2014/main" id="{22B1E5D4-7AD4-4402-A66B-0A64CEAA2DB7}"/>
              </a:ext>
            </a:extLst>
          </p:cNvPr>
          <p:cNvPicPr>
            <a:picLocks noChangeAspect="1"/>
          </p:cNvPicPr>
          <p:nvPr/>
        </p:nvPicPr>
        <p:blipFill rotWithShape="1">
          <a:blip r:embed="rId5"/>
          <a:srcRect l="19960" t="46973" r="50001" b="23474"/>
          <a:stretch/>
        </p:blipFill>
        <p:spPr>
          <a:xfrm>
            <a:off x="5704512" y="1332208"/>
            <a:ext cx="4737560" cy="262176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7" name="Image 6">
            <a:extLst>
              <a:ext uri="{FF2B5EF4-FFF2-40B4-BE49-F238E27FC236}">
                <a16:creationId xmlns:a16="http://schemas.microsoft.com/office/drawing/2014/main" id="{21D1E39F-9DD0-447E-BA8B-D9EC7FF30FA2}"/>
              </a:ext>
            </a:extLst>
          </p:cNvPr>
          <p:cNvPicPr>
            <a:picLocks noChangeAspect="1"/>
          </p:cNvPicPr>
          <p:nvPr/>
        </p:nvPicPr>
        <p:blipFill rotWithShape="1">
          <a:blip r:embed="rId6"/>
          <a:srcRect l="20539" t="23372" r="17846" b="13213"/>
          <a:stretch/>
        </p:blipFill>
        <p:spPr>
          <a:xfrm>
            <a:off x="5712657" y="4083939"/>
            <a:ext cx="4729415" cy="261855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16BCFD5C-CD97-4975-8BA8-D6A4A5D0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589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1969804" y="698775"/>
            <a:ext cx="8018258" cy="2268559"/>
          </a:xfrm>
        </p:spPr>
        <p:txBody>
          <a:bodyPr vert="horz" lIns="91440" tIns="45720" rIns="91440" bIns="45720" rtlCol="0" anchor="t">
            <a:normAutofit/>
          </a:bodyPr>
          <a:lstStyle/>
          <a:p>
            <a:pPr algn="r"/>
            <a:r>
              <a:rPr lang="en-US" sz="3600" dirty="0"/>
              <a:t>ANALYSIS of Weather impact</a:t>
            </a:r>
          </a:p>
        </p:txBody>
      </p:sp>
      <p:sp>
        <p:nvSpPr>
          <p:cNvPr id="3" name="Espace réservé du texte 2">
            <a:extLst>
              <a:ext uri="{FF2B5EF4-FFF2-40B4-BE49-F238E27FC236}">
                <a16:creationId xmlns:a16="http://schemas.microsoft.com/office/drawing/2014/main" id="{A7A656E8-A5B5-44C2-9811-903933CC88F0}"/>
              </a:ext>
            </a:extLst>
          </p:cNvPr>
          <p:cNvSpPr>
            <a:spLocks noGrp="1"/>
          </p:cNvSpPr>
          <p:nvPr>
            <p:ph type="body" sz="half" idx="2"/>
          </p:nvPr>
        </p:nvSpPr>
        <p:spPr>
          <a:xfrm>
            <a:off x="1516710" y="1272209"/>
            <a:ext cx="3264887" cy="4939265"/>
          </a:xfrm>
        </p:spPr>
        <p:txBody>
          <a:bodyPr vert="horz" lIns="91440" tIns="0" rIns="91440" bIns="45720" rtlCol="0" anchor="b">
            <a:normAutofit/>
          </a:bodyPr>
          <a:lstStyle/>
          <a:p>
            <a:pPr marL="285750" indent="-285750">
              <a:buFont typeface="Wingdings" panose="05000000000000000000" pitchFamily="2" charset="2"/>
              <a:buChar char="§"/>
            </a:pPr>
            <a:r>
              <a:rPr lang="en-US" sz="1600" dirty="0"/>
              <a:t>Weather is one of the causes of car accidents but not the major one</a:t>
            </a:r>
          </a:p>
          <a:p>
            <a:pPr marL="285750" indent="-285750">
              <a:buFont typeface="Wingdings" panose="05000000000000000000" pitchFamily="2" charset="2"/>
              <a:buChar char="§"/>
            </a:pPr>
            <a:r>
              <a:rPr lang="en-US" sz="1600" dirty="0"/>
              <a:t>Most car accidents happen by clear weather</a:t>
            </a:r>
          </a:p>
          <a:p>
            <a:pPr marL="285750" indent="-285750">
              <a:buFont typeface="Wingdings" panose="05000000000000000000" pitchFamily="2" charset="2"/>
              <a:buChar char="§"/>
            </a:pPr>
            <a:r>
              <a:rPr lang="en-US" sz="1600" dirty="0"/>
              <a:t>Similar analysis can easily be produced for road conditions and light conditions</a:t>
            </a:r>
          </a:p>
          <a:p>
            <a:pPr marL="285750" indent="-285750">
              <a:buFont typeface="Wingdings" panose="05000000000000000000" pitchFamily="2" charset="2"/>
              <a:buChar char="§"/>
            </a:pPr>
            <a:r>
              <a:rPr lang="en-US" sz="1600" dirty="0"/>
              <a:t>Unfortunately, data is missing about inattention or under influence of alcohol or drugs. Those factors should be included in further analysis</a:t>
            </a:r>
          </a:p>
        </p:txBody>
      </p:sp>
      <p:pic>
        <p:nvPicPr>
          <p:cNvPr id="2" name="Image 1">
            <a:extLst>
              <a:ext uri="{FF2B5EF4-FFF2-40B4-BE49-F238E27FC236}">
                <a16:creationId xmlns:a16="http://schemas.microsoft.com/office/drawing/2014/main" id="{F900E96C-FE1D-43FD-9EA1-B88D75BAC564}"/>
              </a:ext>
            </a:extLst>
          </p:cNvPr>
          <p:cNvPicPr>
            <a:picLocks noChangeAspect="1"/>
          </p:cNvPicPr>
          <p:nvPr/>
        </p:nvPicPr>
        <p:blipFill rotWithShape="1">
          <a:blip r:embed="rId2"/>
          <a:srcRect l="22154" t="30349" r="18308" b="8132"/>
          <a:stretch/>
        </p:blipFill>
        <p:spPr>
          <a:xfrm>
            <a:off x="4815387" y="2053882"/>
            <a:ext cx="6365584" cy="3697936"/>
          </a:xfrm>
          <a:prstGeom prst="rect">
            <a:avLst/>
          </a:prstGeom>
        </p:spPr>
      </p:pic>
    </p:spTree>
    <p:extLst>
      <p:ext uri="{BB962C8B-B14F-4D97-AF65-F5344CB8AC3E}">
        <p14:creationId xmlns:p14="http://schemas.microsoft.com/office/powerpoint/2010/main" val="126558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6AC011-E592-4860-8CD0-C6D31F751FA5}"/>
              </a:ext>
            </a:extLst>
          </p:cNvPr>
          <p:cNvSpPr>
            <a:spLocks noGrp="1"/>
          </p:cNvSpPr>
          <p:nvPr>
            <p:ph type="title"/>
          </p:nvPr>
        </p:nvSpPr>
        <p:spPr/>
        <p:txBody>
          <a:bodyPr/>
          <a:lstStyle/>
          <a:p>
            <a:r>
              <a:rPr lang="fr-FR" dirty="0"/>
              <a:t>MODELING</a:t>
            </a:r>
          </a:p>
        </p:txBody>
      </p:sp>
    </p:spTree>
    <p:extLst>
      <p:ext uri="{BB962C8B-B14F-4D97-AF65-F5344CB8AC3E}">
        <p14:creationId xmlns:p14="http://schemas.microsoft.com/office/powerpoint/2010/main" val="146205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1969804" y="698775"/>
            <a:ext cx="8018258" cy="2268559"/>
          </a:xfrm>
        </p:spPr>
        <p:txBody>
          <a:bodyPr vert="horz" lIns="91440" tIns="45720" rIns="91440" bIns="45720" rtlCol="0" anchor="t">
            <a:normAutofit/>
          </a:bodyPr>
          <a:lstStyle/>
          <a:p>
            <a:pPr algn="r"/>
            <a:r>
              <a:rPr lang="en-US" sz="3600" dirty="0"/>
              <a:t>Fixing of unbalanced date</a:t>
            </a:r>
          </a:p>
        </p:txBody>
      </p:sp>
      <p:sp>
        <p:nvSpPr>
          <p:cNvPr id="3" name="Espace réservé du texte 2">
            <a:extLst>
              <a:ext uri="{FF2B5EF4-FFF2-40B4-BE49-F238E27FC236}">
                <a16:creationId xmlns:a16="http://schemas.microsoft.com/office/drawing/2014/main" id="{A7A656E8-A5B5-44C2-9811-903933CC88F0}"/>
              </a:ext>
            </a:extLst>
          </p:cNvPr>
          <p:cNvSpPr>
            <a:spLocks noGrp="1"/>
          </p:cNvSpPr>
          <p:nvPr>
            <p:ph type="body" sz="half" idx="2"/>
          </p:nvPr>
        </p:nvSpPr>
        <p:spPr>
          <a:xfrm>
            <a:off x="1606494" y="1903147"/>
            <a:ext cx="8979012" cy="3975040"/>
          </a:xfrm>
        </p:spPr>
        <p:txBody>
          <a:bodyPr vert="horz" lIns="91440" tIns="0" rIns="91440" bIns="45720" rtlCol="0" anchor="t">
            <a:normAutofit/>
          </a:bodyPr>
          <a:lstStyle/>
          <a:p>
            <a:pPr marL="285750" indent="-285750">
              <a:buFont typeface="Wingdings" panose="05000000000000000000" pitchFamily="2" charset="2"/>
              <a:buChar char="§"/>
            </a:pPr>
            <a:r>
              <a:rPr lang="en-US" sz="1400" b="0" i="0" dirty="0">
                <a:solidFill>
                  <a:schemeClr val="tx1">
                    <a:lumMod val="95000"/>
                  </a:schemeClr>
                </a:solidFill>
                <a:effectLst/>
                <a:latin typeface="Helvetica Neue"/>
              </a:rPr>
              <a:t>Most machine learning classification algorithms are sensitive to unbalance in the predictor classes</a:t>
            </a:r>
            <a:r>
              <a:rPr lang="en-US" sz="1400" dirty="0">
                <a:solidFill>
                  <a:schemeClr val="tx1">
                    <a:lumMod val="95000"/>
                  </a:schemeClr>
                </a:solidFill>
                <a:latin typeface="Helvetica Neue"/>
              </a:rPr>
              <a:t>. Therefore, the data set has to be balanced before modeling.</a:t>
            </a:r>
          </a:p>
          <a:p>
            <a:pPr marL="285750" indent="-285750">
              <a:buFont typeface="Wingdings" panose="05000000000000000000" pitchFamily="2" charset="2"/>
              <a:buChar char="§"/>
            </a:pPr>
            <a:r>
              <a:rPr lang="en-US" sz="1400" b="0" i="0" dirty="0">
                <a:solidFill>
                  <a:schemeClr val="tx1">
                    <a:lumMod val="95000"/>
                  </a:schemeClr>
                </a:solidFill>
                <a:effectLst/>
                <a:latin typeface="Helvetica Neue"/>
              </a:rPr>
              <a:t>Several methods can be used to balance data :</a:t>
            </a:r>
          </a:p>
          <a:p>
            <a:pPr marL="685800" lvl="1" indent="-228600">
              <a:buFont typeface="+mj-lt"/>
              <a:buAutoNum type="arabicPeriod"/>
            </a:pPr>
            <a:r>
              <a:rPr lang="en-US" sz="1200" dirty="0">
                <a:solidFill>
                  <a:schemeClr val="tx1">
                    <a:lumMod val="95000"/>
                  </a:schemeClr>
                </a:solidFill>
                <a:latin typeface="Helvetica Neue"/>
              </a:rPr>
              <a:t>Under/oversampling</a:t>
            </a:r>
          </a:p>
          <a:p>
            <a:pPr marL="685800" lvl="1" indent="-228600">
              <a:buFont typeface="+mj-lt"/>
              <a:buAutoNum type="arabicPeriod"/>
            </a:pPr>
            <a:r>
              <a:rPr lang="en-US" sz="1200" b="1" i="0" dirty="0">
                <a:solidFill>
                  <a:schemeClr val="tx1">
                    <a:lumMod val="95000"/>
                  </a:schemeClr>
                </a:solidFill>
                <a:effectLst/>
                <a:latin typeface="Helvetica Neue"/>
              </a:rPr>
              <a:t>ROSE: A Package for Binary Imbalanced Learning : </a:t>
            </a:r>
            <a:r>
              <a:rPr lang="en-US" sz="1200" b="0" i="0" dirty="0">
                <a:solidFill>
                  <a:schemeClr val="tx1">
                    <a:lumMod val="95000"/>
                  </a:schemeClr>
                </a:solidFill>
                <a:effectLst/>
                <a:latin typeface="Helvetica Neue"/>
              </a:rPr>
              <a:t>The ROSE package provides functions to deal with binary classification (which is not the case in this project!) problems in the presence of imbalanced classes</a:t>
            </a:r>
          </a:p>
          <a:p>
            <a:pPr marL="633413" lvl="1" indent="-176213">
              <a:buFont typeface="+mj-lt"/>
              <a:buAutoNum type="arabicPeriod"/>
            </a:pPr>
            <a:r>
              <a:rPr lang="en-US" sz="1200" b="1" i="0" dirty="0">
                <a:solidFill>
                  <a:schemeClr val="tx1">
                    <a:lumMod val="95000"/>
                  </a:schemeClr>
                </a:solidFill>
                <a:effectLst/>
                <a:latin typeface="Helvetica Neue"/>
              </a:rPr>
              <a:t>SMOTE: Synthetic Minority Over-sampling Technique : </a:t>
            </a:r>
            <a:r>
              <a:rPr lang="en-US" sz="1200" b="0" i="0" dirty="0">
                <a:solidFill>
                  <a:schemeClr val="tx1">
                    <a:lumMod val="95000"/>
                  </a:schemeClr>
                </a:solidFill>
                <a:effectLst/>
                <a:latin typeface="Helvetica Neue"/>
              </a:rPr>
              <a:t>a combination of our method of over-sampling the minority (abnormal) class and under-sampling the majority (normal) class </a:t>
            </a:r>
          </a:p>
          <a:p>
            <a:pPr marL="633413" lvl="1" indent="-176213">
              <a:buFont typeface="+mj-lt"/>
              <a:buAutoNum type="arabicPeriod"/>
            </a:pPr>
            <a:r>
              <a:rPr lang="en-US" sz="1200" b="0" i="0" dirty="0" err="1">
                <a:solidFill>
                  <a:schemeClr val="tx1">
                    <a:lumMod val="95000"/>
                  </a:schemeClr>
                </a:solidFill>
                <a:effectLst/>
                <a:latin typeface="sohne"/>
              </a:rPr>
              <a:t>Ensembling</a:t>
            </a:r>
            <a:r>
              <a:rPr lang="en-US" sz="1200" b="0" i="0" dirty="0">
                <a:solidFill>
                  <a:schemeClr val="tx1">
                    <a:lumMod val="95000"/>
                  </a:schemeClr>
                </a:solidFill>
                <a:effectLst/>
                <a:latin typeface="sohne"/>
              </a:rPr>
              <a:t> Methods (Ensemble of Sampler) : </a:t>
            </a:r>
            <a:r>
              <a:rPr lang="en-US" sz="1200" b="0" i="0" dirty="0">
                <a:solidFill>
                  <a:schemeClr val="tx1">
                    <a:lumMod val="95000"/>
                  </a:schemeClr>
                </a:solidFill>
                <a:effectLst/>
                <a:latin typeface="charter"/>
              </a:rPr>
              <a:t>ensemble methods use multiple learning algorithms and techniques to obtain better performance than what could be obtained from any of the constituent learning algorithms alone</a:t>
            </a:r>
            <a:endParaRPr lang="en-US" sz="1200" dirty="0">
              <a:solidFill>
                <a:schemeClr val="tx1">
                  <a:lumMod val="95000"/>
                </a:schemeClr>
              </a:solidFill>
              <a:latin typeface="Helvetica Neue"/>
            </a:endParaRPr>
          </a:p>
          <a:p>
            <a:pPr marL="285750" indent="-285750">
              <a:buFont typeface="Wingdings" panose="05000000000000000000" pitchFamily="2" charset="2"/>
              <a:buChar char="§"/>
            </a:pPr>
            <a:r>
              <a:rPr lang="en-US" sz="1400" b="0" i="0" dirty="0">
                <a:solidFill>
                  <a:schemeClr val="tx1">
                    <a:lumMod val="95000"/>
                  </a:schemeClr>
                </a:solidFill>
                <a:effectLst/>
                <a:latin typeface="Helvetica Neue"/>
              </a:rPr>
              <a:t>For the proje</a:t>
            </a:r>
            <a:r>
              <a:rPr lang="en-US" sz="1400" dirty="0">
                <a:solidFill>
                  <a:schemeClr val="tx1">
                    <a:lumMod val="95000"/>
                  </a:schemeClr>
                </a:solidFill>
                <a:latin typeface="Helvetica Neue"/>
              </a:rPr>
              <a:t>ct, </a:t>
            </a:r>
            <a:r>
              <a:rPr lang="en-US" sz="1400" dirty="0" err="1">
                <a:solidFill>
                  <a:schemeClr val="tx1">
                    <a:lumMod val="95000"/>
                  </a:schemeClr>
                </a:solidFill>
                <a:latin typeface="Helvetica Neue"/>
              </a:rPr>
              <a:t>undersampling</a:t>
            </a:r>
            <a:r>
              <a:rPr lang="en-US" sz="1400" dirty="0">
                <a:solidFill>
                  <a:schemeClr val="tx1">
                    <a:lumMod val="95000"/>
                  </a:schemeClr>
                </a:solidFill>
                <a:latin typeface="Helvetica Neue"/>
              </a:rPr>
              <a:t> method is used because it is compatible with multiple classes and reduces the </a:t>
            </a:r>
            <a:r>
              <a:rPr lang="en-US" sz="1400" dirty="0" err="1">
                <a:solidFill>
                  <a:schemeClr val="tx1">
                    <a:lumMod val="95000"/>
                  </a:schemeClr>
                </a:solidFill>
                <a:latin typeface="Helvetica Neue"/>
              </a:rPr>
              <a:t>dataframe</a:t>
            </a:r>
            <a:r>
              <a:rPr lang="en-US" sz="1400" dirty="0">
                <a:solidFill>
                  <a:schemeClr val="tx1">
                    <a:lumMod val="95000"/>
                  </a:schemeClr>
                </a:solidFill>
                <a:latin typeface="Helvetica Neue"/>
              </a:rPr>
              <a:t> size (in order to save computer power)</a:t>
            </a:r>
            <a:endParaRPr lang="en-US" sz="1400" b="0" i="0" dirty="0">
              <a:solidFill>
                <a:schemeClr val="tx1">
                  <a:lumMod val="95000"/>
                </a:schemeClr>
              </a:solidFill>
              <a:effectLst/>
              <a:latin typeface="sohne"/>
            </a:endParaRPr>
          </a:p>
        </p:txBody>
      </p:sp>
    </p:spTree>
    <p:extLst>
      <p:ext uri="{BB962C8B-B14F-4D97-AF65-F5344CB8AC3E}">
        <p14:creationId xmlns:p14="http://schemas.microsoft.com/office/powerpoint/2010/main" val="377156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1969804" y="698776"/>
            <a:ext cx="8018258" cy="736130"/>
          </a:xfrm>
        </p:spPr>
        <p:txBody>
          <a:bodyPr vert="horz" lIns="91440" tIns="45720" rIns="91440" bIns="45720" rtlCol="0" anchor="t">
            <a:normAutofit/>
          </a:bodyPr>
          <a:lstStyle/>
          <a:p>
            <a:pPr algn="r"/>
            <a:r>
              <a:rPr lang="en-US" sz="3600" dirty="0"/>
              <a:t>Modeling based on 4 algorithms</a:t>
            </a:r>
          </a:p>
        </p:txBody>
      </p:sp>
      <mc:AlternateContent xmlns:mc="http://schemas.openxmlformats.org/markup-compatibility/2006">
        <mc:Choice xmlns:pslz="http://schemas.microsoft.com/office/powerpoint/2016/slidezoom" Requires="pslz">
          <p:graphicFrame>
            <p:nvGraphicFramePr>
              <p:cNvPr id="5" name="Zoom de diapositive 4">
                <a:extLst>
                  <a:ext uri="{FF2B5EF4-FFF2-40B4-BE49-F238E27FC236}">
                    <a16:creationId xmlns:a16="http://schemas.microsoft.com/office/drawing/2014/main" id="{007BCF3E-429D-497E-B2BA-B2E1C18AF147}"/>
                  </a:ext>
                </a:extLst>
              </p:cNvPr>
              <p:cNvGraphicFramePr>
                <a:graphicFrameLocks noChangeAspect="1"/>
              </p:cNvGraphicFramePr>
              <p:nvPr>
                <p:extLst>
                  <p:ext uri="{D42A27DB-BD31-4B8C-83A1-F6EECF244321}">
                    <p14:modId xmlns:p14="http://schemas.microsoft.com/office/powerpoint/2010/main" val="1974953452"/>
                  </p:ext>
                </p:extLst>
              </p:nvPr>
            </p:nvGraphicFramePr>
            <p:xfrm>
              <a:off x="1786598" y="1695156"/>
              <a:ext cx="3882682" cy="2184009"/>
            </p:xfrm>
            <a:graphic>
              <a:graphicData uri="http://schemas.microsoft.com/office/powerpoint/2016/slidezoom">
                <pslz:sldZm>
                  <pslz:sldZmObj sldId="278" cId="1978906892">
                    <pslz:zmPr id="{8E9D9D9E-C02E-4237-AA4C-AC878FC88F95}" returnToParent="0" transitionDur="1000">
                      <p166:blipFill xmlns:p166="http://schemas.microsoft.com/office/powerpoint/2016/6/main">
                        <a:blip r:embed="rId2"/>
                        <a:stretch>
                          <a:fillRect/>
                        </a:stretch>
                      </p166:blipFill>
                      <p166:spPr xmlns:p166="http://schemas.microsoft.com/office/powerpoint/2016/6/main">
                        <a:xfrm>
                          <a:off x="0" y="0"/>
                          <a:ext cx="3882682" cy="2184009"/>
                        </a:xfrm>
                        <a:prstGeom prst="rect">
                          <a:avLst/>
                        </a:prstGeom>
                        <a:ln w="3175">
                          <a:solidFill>
                            <a:prstClr val="ltGray"/>
                          </a:solidFill>
                        </a:ln>
                      </p166:spPr>
                    </pslz:zmPr>
                  </pslz:sldZmObj>
                </pslz:sldZm>
              </a:graphicData>
            </a:graphic>
          </p:graphicFrame>
        </mc:Choice>
        <mc:Fallback>
          <p:pic>
            <p:nvPicPr>
              <p:cNvPr id="5" name="Zoom de diapositive 4">
                <a:hlinkClick r:id="rId3" action="ppaction://hlinksldjump"/>
                <a:extLst>
                  <a:ext uri="{FF2B5EF4-FFF2-40B4-BE49-F238E27FC236}">
                    <a16:creationId xmlns:a16="http://schemas.microsoft.com/office/drawing/2014/main" id="{007BCF3E-429D-497E-B2BA-B2E1C18AF147}"/>
                  </a:ext>
                </a:extLst>
              </p:cNvPr>
              <p:cNvPicPr>
                <a:picLocks noGrp="1" noRot="1" noChangeAspect="1" noMove="1" noResize="1" noEditPoints="1" noAdjustHandles="1" noChangeArrowheads="1" noChangeShapeType="1"/>
              </p:cNvPicPr>
              <p:nvPr/>
            </p:nvPicPr>
            <p:blipFill>
              <a:blip r:embed="rId2"/>
              <a:stretch>
                <a:fillRect/>
              </a:stretch>
            </p:blipFill>
            <p:spPr>
              <a:xfrm>
                <a:off x="1786598" y="1695156"/>
                <a:ext cx="3882682" cy="2184009"/>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2" name="Zoom de diapositive 11">
                <a:extLst>
                  <a:ext uri="{FF2B5EF4-FFF2-40B4-BE49-F238E27FC236}">
                    <a16:creationId xmlns:a16="http://schemas.microsoft.com/office/drawing/2014/main" id="{C42D676F-EB4B-42A7-8DE7-8233C8E27734}"/>
                  </a:ext>
                </a:extLst>
              </p:cNvPr>
              <p:cNvGraphicFramePr>
                <a:graphicFrameLocks noChangeAspect="1"/>
              </p:cNvGraphicFramePr>
              <p:nvPr>
                <p:extLst>
                  <p:ext uri="{D42A27DB-BD31-4B8C-83A1-F6EECF244321}">
                    <p14:modId xmlns:p14="http://schemas.microsoft.com/office/powerpoint/2010/main" val="2865590356"/>
                  </p:ext>
                </p:extLst>
              </p:nvPr>
            </p:nvGraphicFramePr>
            <p:xfrm>
              <a:off x="6450038" y="1695156"/>
              <a:ext cx="3882681" cy="2184008"/>
            </p:xfrm>
            <a:graphic>
              <a:graphicData uri="http://schemas.microsoft.com/office/powerpoint/2016/slidezoom">
                <pslz:sldZm>
                  <pslz:sldZmObj sldId="279" cId="995787469">
                    <pslz:zmPr id="{96ED5C80-671E-44D9-8A16-CE4850BCCB3C}" returnToParent="0" transitionDur="1000">
                      <p166:blipFill xmlns:p166="http://schemas.microsoft.com/office/powerpoint/2016/6/main">
                        <a:blip r:embed="rId4"/>
                        <a:stretch>
                          <a:fillRect/>
                        </a:stretch>
                      </p166:blipFill>
                      <p166:spPr xmlns:p166="http://schemas.microsoft.com/office/powerpoint/2016/6/main">
                        <a:xfrm>
                          <a:off x="0" y="0"/>
                          <a:ext cx="3882681" cy="2184008"/>
                        </a:xfrm>
                        <a:prstGeom prst="rect">
                          <a:avLst/>
                        </a:prstGeom>
                        <a:ln w="3175">
                          <a:solidFill>
                            <a:prstClr val="ltGray"/>
                          </a:solidFill>
                        </a:ln>
                      </p166:spPr>
                    </pslz:zmPr>
                  </pslz:sldZmObj>
                </pslz:sldZm>
              </a:graphicData>
            </a:graphic>
          </p:graphicFrame>
        </mc:Choice>
        <mc:Fallback>
          <p:pic>
            <p:nvPicPr>
              <p:cNvPr id="12" name="Zoom de diapositive 11">
                <a:hlinkClick r:id="rId5" action="ppaction://hlinksldjump"/>
                <a:extLst>
                  <a:ext uri="{FF2B5EF4-FFF2-40B4-BE49-F238E27FC236}">
                    <a16:creationId xmlns:a16="http://schemas.microsoft.com/office/drawing/2014/main" id="{C42D676F-EB4B-42A7-8DE7-8233C8E27734}"/>
                  </a:ext>
                </a:extLst>
              </p:cNvPr>
              <p:cNvPicPr>
                <a:picLocks noGrp="1" noRot="1" noChangeAspect="1" noMove="1" noResize="1" noEditPoints="1" noAdjustHandles="1" noChangeArrowheads="1" noChangeShapeType="1"/>
              </p:cNvPicPr>
              <p:nvPr/>
            </p:nvPicPr>
            <p:blipFill>
              <a:blip r:embed="rId4"/>
              <a:stretch>
                <a:fillRect/>
              </a:stretch>
            </p:blipFill>
            <p:spPr>
              <a:xfrm>
                <a:off x="6450038" y="1695156"/>
                <a:ext cx="3882681" cy="2184008"/>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4" name="Zoom de diapositive 13">
                <a:extLst>
                  <a:ext uri="{FF2B5EF4-FFF2-40B4-BE49-F238E27FC236}">
                    <a16:creationId xmlns:a16="http://schemas.microsoft.com/office/drawing/2014/main" id="{A6915066-E4AA-4A6B-854F-A086EB0345FD}"/>
                  </a:ext>
                </a:extLst>
              </p:cNvPr>
              <p:cNvGraphicFramePr>
                <a:graphicFrameLocks noChangeAspect="1"/>
              </p:cNvGraphicFramePr>
              <p:nvPr>
                <p:extLst>
                  <p:ext uri="{D42A27DB-BD31-4B8C-83A1-F6EECF244321}">
                    <p14:modId xmlns:p14="http://schemas.microsoft.com/office/powerpoint/2010/main" val="1394904456"/>
                  </p:ext>
                </p:extLst>
              </p:nvPr>
            </p:nvGraphicFramePr>
            <p:xfrm>
              <a:off x="1786598" y="4305593"/>
              <a:ext cx="3882682" cy="2184009"/>
            </p:xfrm>
            <a:graphic>
              <a:graphicData uri="http://schemas.microsoft.com/office/powerpoint/2016/slidezoom">
                <pslz:sldZm>
                  <pslz:sldZmObj sldId="280" cId="1826622247">
                    <pslz:zmPr id="{76488E04-2185-48F6-9A95-049AC5668460}" returnToParent="0" transitionDur="1000">
                      <p166:blipFill xmlns:p166="http://schemas.microsoft.com/office/powerpoint/2016/6/main">
                        <a:blip r:embed="rId6"/>
                        <a:stretch>
                          <a:fillRect/>
                        </a:stretch>
                      </p166:blipFill>
                      <p166:spPr xmlns:p166="http://schemas.microsoft.com/office/powerpoint/2016/6/main">
                        <a:xfrm>
                          <a:off x="0" y="0"/>
                          <a:ext cx="3882682" cy="2184009"/>
                        </a:xfrm>
                        <a:prstGeom prst="rect">
                          <a:avLst/>
                        </a:prstGeom>
                        <a:ln w="3175">
                          <a:solidFill>
                            <a:prstClr val="ltGray"/>
                          </a:solidFill>
                        </a:ln>
                      </p166:spPr>
                    </pslz:zmPr>
                  </pslz:sldZmObj>
                </pslz:sldZm>
              </a:graphicData>
            </a:graphic>
          </p:graphicFrame>
        </mc:Choice>
        <mc:Fallback>
          <p:pic>
            <p:nvPicPr>
              <p:cNvPr id="14" name="Zoom de diapositive 13">
                <a:hlinkClick r:id="rId7" action="ppaction://hlinksldjump"/>
                <a:extLst>
                  <a:ext uri="{FF2B5EF4-FFF2-40B4-BE49-F238E27FC236}">
                    <a16:creationId xmlns:a16="http://schemas.microsoft.com/office/drawing/2014/main" id="{A6915066-E4AA-4A6B-854F-A086EB0345FD}"/>
                  </a:ext>
                </a:extLst>
              </p:cNvPr>
              <p:cNvPicPr>
                <a:picLocks noGrp="1" noRot="1" noChangeAspect="1" noMove="1" noResize="1" noEditPoints="1" noAdjustHandles="1" noChangeArrowheads="1" noChangeShapeType="1"/>
              </p:cNvPicPr>
              <p:nvPr/>
            </p:nvPicPr>
            <p:blipFill>
              <a:blip r:embed="rId6"/>
              <a:stretch>
                <a:fillRect/>
              </a:stretch>
            </p:blipFill>
            <p:spPr>
              <a:xfrm>
                <a:off x="1786598" y="4305593"/>
                <a:ext cx="3882682" cy="2184009"/>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6" name="Zoom de diapositive 15">
                <a:extLst>
                  <a:ext uri="{FF2B5EF4-FFF2-40B4-BE49-F238E27FC236}">
                    <a16:creationId xmlns:a16="http://schemas.microsoft.com/office/drawing/2014/main" id="{BEBDFAE2-FE6D-49CE-B301-D8991A98F5C7}"/>
                  </a:ext>
                </a:extLst>
              </p:cNvPr>
              <p:cNvGraphicFramePr>
                <a:graphicFrameLocks noChangeAspect="1"/>
              </p:cNvGraphicFramePr>
              <p:nvPr>
                <p:extLst>
                  <p:ext uri="{D42A27DB-BD31-4B8C-83A1-F6EECF244321}">
                    <p14:modId xmlns:p14="http://schemas.microsoft.com/office/powerpoint/2010/main" val="2874083125"/>
                  </p:ext>
                </p:extLst>
              </p:nvPr>
            </p:nvGraphicFramePr>
            <p:xfrm>
              <a:off x="6450037" y="4305594"/>
              <a:ext cx="3882681" cy="2184008"/>
            </p:xfrm>
            <a:graphic>
              <a:graphicData uri="http://schemas.microsoft.com/office/powerpoint/2016/slidezoom">
                <pslz:sldZm>
                  <pslz:sldZmObj sldId="281" cId="3258291237">
                    <pslz:zmPr id="{15226B97-3F18-4FDD-8D4B-BB9003932C5E}" returnToParent="0" transitionDur="1000">
                      <p166:blipFill xmlns:p166="http://schemas.microsoft.com/office/powerpoint/2016/6/main">
                        <a:blip r:embed="rId8"/>
                        <a:stretch>
                          <a:fillRect/>
                        </a:stretch>
                      </p166:blipFill>
                      <p166:spPr xmlns:p166="http://schemas.microsoft.com/office/powerpoint/2016/6/main">
                        <a:xfrm>
                          <a:off x="0" y="0"/>
                          <a:ext cx="3882681" cy="2184008"/>
                        </a:xfrm>
                        <a:prstGeom prst="rect">
                          <a:avLst/>
                        </a:prstGeom>
                        <a:ln w="3175">
                          <a:solidFill>
                            <a:prstClr val="ltGray"/>
                          </a:solidFill>
                        </a:ln>
                      </p166:spPr>
                    </pslz:zmPr>
                  </pslz:sldZmObj>
                </pslz:sldZm>
              </a:graphicData>
            </a:graphic>
          </p:graphicFrame>
        </mc:Choice>
        <mc:Fallback>
          <p:pic>
            <p:nvPicPr>
              <p:cNvPr id="16" name="Zoom de diapositive 15">
                <a:hlinkClick r:id="rId9" action="ppaction://hlinksldjump"/>
                <a:extLst>
                  <a:ext uri="{FF2B5EF4-FFF2-40B4-BE49-F238E27FC236}">
                    <a16:creationId xmlns:a16="http://schemas.microsoft.com/office/drawing/2014/main" id="{BEBDFAE2-FE6D-49CE-B301-D8991A98F5C7}"/>
                  </a:ext>
                </a:extLst>
              </p:cNvPr>
              <p:cNvPicPr>
                <a:picLocks noGrp="1" noRot="1" noChangeAspect="1" noMove="1" noResize="1" noEditPoints="1" noAdjustHandles="1" noChangeArrowheads="1" noChangeShapeType="1"/>
              </p:cNvPicPr>
              <p:nvPr/>
            </p:nvPicPr>
            <p:blipFill>
              <a:blip r:embed="rId8"/>
              <a:stretch>
                <a:fillRect/>
              </a:stretch>
            </p:blipFill>
            <p:spPr>
              <a:xfrm>
                <a:off x="6450037" y="4305594"/>
                <a:ext cx="3882681" cy="2184008"/>
              </a:xfrm>
              <a:prstGeom prst="rect">
                <a:avLst/>
              </a:prstGeom>
              <a:ln w="3175">
                <a:solidFill>
                  <a:prstClr val="ltGray"/>
                </a:solidFill>
              </a:ln>
            </p:spPr>
          </p:pic>
        </mc:Fallback>
      </mc:AlternateContent>
    </p:spTree>
    <p:extLst>
      <p:ext uri="{BB962C8B-B14F-4D97-AF65-F5344CB8AC3E}">
        <p14:creationId xmlns:p14="http://schemas.microsoft.com/office/powerpoint/2010/main" val="257563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1969804" y="698775"/>
            <a:ext cx="8018258" cy="2268559"/>
          </a:xfrm>
        </p:spPr>
        <p:txBody>
          <a:bodyPr vert="horz" lIns="91440" tIns="45720" rIns="91440" bIns="45720" rtlCol="0" anchor="t">
            <a:normAutofit/>
          </a:bodyPr>
          <a:lstStyle/>
          <a:p>
            <a:pPr algn="r"/>
            <a:r>
              <a:rPr lang="en-US" sz="3600" dirty="0"/>
              <a:t>K Nearest Neighbor</a:t>
            </a:r>
          </a:p>
        </p:txBody>
      </p:sp>
      <p:sp>
        <p:nvSpPr>
          <p:cNvPr id="3" name="Espace réservé du texte 2">
            <a:extLst>
              <a:ext uri="{FF2B5EF4-FFF2-40B4-BE49-F238E27FC236}">
                <a16:creationId xmlns:a16="http://schemas.microsoft.com/office/drawing/2014/main" id="{A7A656E8-A5B5-44C2-9811-903933CC88F0}"/>
              </a:ext>
            </a:extLst>
          </p:cNvPr>
          <p:cNvSpPr>
            <a:spLocks noGrp="1"/>
          </p:cNvSpPr>
          <p:nvPr>
            <p:ph type="body" sz="half" idx="2"/>
          </p:nvPr>
        </p:nvSpPr>
        <p:spPr>
          <a:xfrm>
            <a:off x="1516710" y="1272209"/>
            <a:ext cx="3264887" cy="4939265"/>
          </a:xfrm>
        </p:spPr>
        <p:txBody>
          <a:bodyPr vert="horz" lIns="91440" tIns="0" rIns="91440" bIns="45720" rtlCol="0" anchor="t">
            <a:normAutofit/>
          </a:bodyPr>
          <a:lstStyle/>
          <a:p>
            <a:pPr marL="285750" indent="-285750">
              <a:buFont typeface="Wingdings" panose="05000000000000000000" pitchFamily="2" charset="2"/>
              <a:buChar char="§"/>
            </a:pPr>
            <a:r>
              <a:rPr lang="en-US" sz="1400" b="0" i="0" dirty="0">
                <a:effectLst/>
                <a:latin typeface="Helvetica Neue"/>
              </a:rPr>
              <a:t>The k-nearest neighbors (KNN) algorithm is a simple, easy-to-implement supervised machine learning algorithm that can be used to solve both classification and regression problems.</a:t>
            </a:r>
          </a:p>
          <a:p>
            <a:pPr marL="285750" indent="-285750">
              <a:buFont typeface="Wingdings" panose="05000000000000000000" pitchFamily="2" charset="2"/>
              <a:buChar char="§"/>
            </a:pPr>
            <a:endParaRPr lang="en-US" sz="1400" b="0" i="0" dirty="0">
              <a:effectLst/>
              <a:latin typeface="Helvetica Neue"/>
            </a:endParaRPr>
          </a:p>
          <a:p>
            <a:pPr marL="285750" indent="-285750">
              <a:buFont typeface="Wingdings" panose="05000000000000000000" pitchFamily="2" charset="2"/>
              <a:buChar char="§"/>
            </a:pPr>
            <a:r>
              <a:rPr lang="en-US" sz="1400" dirty="0">
                <a:latin typeface="Helvetica Neue"/>
              </a:rPr>
              <a:t>The model depends on a k factor which has to optimized.</a:t>
            </a:r>
          </a:p>
          <a:p>
            <a:pPr marL="285750" indent="-285750">
              <a:buFont typeface="Wingdings" panose="05000000000000000000" pitchFamily="2" charset="2"/>
              <a:buChar char="§"/>
            </a:pPr>
            <a:endParaRPr lang="en-US" sz="1400" dirty="0">
              <a:latin typeface="Helvetica Neue"/>
            </a:endParaRPr>
          </a:p>
          <a:p>
            <a:pPr marL="285750" indent="-285750">
              <a:buFont typeface="Wingdings" panose="05000000000000000000" pitchFamily="2" charset="2"/>
              <a:buChar char="§"/>
            </a:pPr>
            <a:r>
              <a:rPr lang="en-US" sz="1400" dirty="0">
                <a:latin typeface="Helvetica Neue"/>
              </a:rPr>
              <a:t>In the project, best accuracy is obtained with k = 3 </a:t>
            </a:r>
          </a:p>
        </p:txBody>
      </p:sp>
      <p:pic>
        <p:nvPicPr>
          <p:cNvPr id="5" name="Image 4">
            <a:extLst>
              <a:ext uri="{FF2B5EF4-FFF2-40B4-BE49-F238E27FC236}">
                <a16:creationId xmlns:a16="http://schemas.microsoft.com/office/drawing/2014/main" id="{BB7EEADD-3288-4859-8C2E-1A20B437AC57}"/>
              </a:ext>
            </a:extLst>
          </p:cNvPr>
          <p:cNvPicPr>
            <a:picLocks noChangeAspect="1"/>
          </p:cNvPicPr>
          <p:nvPr/>
        </p:nvPicPr>
        <p:blipFill rotWithShape="1">
          <a:blip r:embed="rId2"/>
          <a:srcRect l="8453" t="45289" r="45356" b="29937"/>
          <a:stretch/>
        </p:blipFill>
        <p:spPr>
          <a:xfrm>
            <a:off x="5515428" y="1730828"/>
            <a:ext cx="5631543" cy="1698172"/>
          </a:xfrm>
          <a:prstGeom prst="rect">
            <a:avLst/>
          </a:prstGeom>
        </p:spPr>
      </p:pic>
      <p:pic>
        <p:nvPicPr>
          <p:cNvPr id="6" name="Image 5">
            <a:extLst>
              <a:ext uri="{FF2B5EF4-FFF2-40B4-BE49-F238E27FC236}">
                <a16:creationId xmlns:a16="http://schemas.microsoft.com/office/drawing/2014/main" id="{E1548577-8F1A-4BC3-A40E-2A2F38A60262}"/>
              </a:ext>
            </a:extLst>
          </p:cNvPr>
          <p:cNvPicPr>
            <a:picLocks noChangeAspect="1"/>
          </p:cNvPicPr>
          <p:nvPr/>
        </p:nvPicPr>
        <p:blipFill rotWithShape="1">
          <a:blip r:embed="rId3"/>
          <a:srcRect l="8571" t="44865" r="60781" b="21256"/>
          <a:stretch/>
        </p:blipFill>
        <p:spPr>
          <a:xfrm>
            <a:off x="6462914" y="3741841"/>
            <a:ext cx="3736569" cy="2322285"/>
          </a:xfrm>
          <a:prstGeom prst="rect">
            <a:avLst/>
          </a:prstGeom>
        </p:spPr>
      </p:pic>
    </p:spTree>
    <p:extLst>
      <p:ext uri="{BB962C8B-B14F-4D97-AF65-F5344CB8AC3E}">
        <p14:creationId xmlns:p14="http://schemas.microsoft.com/office/powerpoint/2010/main" val="1978906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1969804" y="698775"/>
            <a:ext cx="8018258" cy="2268559"/>
          </a:xfrm>
        </p:spPr>
        <p:txBody>
          <a:bodyPr vert="horz" lIns="91440" tIns="45720" rIns="91440" bIns="45720" rtlCol="0" anchor="t">
            <a:normAutofit/>
          </a:bodyPr>
          <a:lstStyle/>
          <a:p>
            <a:pPr algn="r"/>
            <a:r>
              <a:rPr lang="en-US" sz="3600" dirty="0"/>
              <a:t>Decision Tree</a:t>
            </a:r>
          </a:p>
        </p:txBody>
      </p:sp>
      <p:sp>
        <p:nvSpPr>
          <p:cNvPr id="3" name="Espace réservé du texte 2">
            <a:extLst>
              <a:ext uri="{FF2B5EF4-FFF2-40B4-BE49-F238E27FC236}">
                <a16:creationId xmlns:a16="http://schemas.microsoft.com/office/drawing/2014/main" id="{A7A656E8-A5B5-44C2-9811-903933CC88F0}"/>
              </a:ext>
            </a:extLst>
          </p:cNvPr>
          <p:cNvSpPr>
            <a:spLocks noGrp="1"/>
          </p:cNvSpPr>
          <p:nvPr>
            <p:ph type="body" sz="half" idx="2"/>
          </p:nvPr>
        </p:nvSpPr>
        <p:spPr>
          <a:xfrm>
            <a:off x="1723349" y="2098261"/>
            <a:ext cx="8745300" cy="1019479"/>
          </a:xfrm>
        </p:spPr>
        <p:txBody>
          <a:bodyPr vert="horz" lIns="91440" tIns="0" rIns="91440" bIns="45720" rtlCol="0" anchor="t">
            <a:normAutofit/>
          </a:bodyPr>
          <a:lstStyle/>
          <a:p>
            <a:pPr marL="285750" indent="-285750">
              <a:buFont typeface="Wingdings" panose="05000000000000000000" pitchFamily="2" charset="2"/>
              <a:buChar char="§"/>
            </a:pPr>
            <a:r>
              <a:rPr lang="en-US" sz="1400" b="0" i="0" u="none" strike="noStrike" dirty="0">
                <a:solidFill>
                  <a:srgbClr val="EC4E20"/>
                </a:solidFill>
                <a:effectLst/>
                <a:latin typeface="Helvetica Neue"/>
                <a:hlinkClick r:id="rId2"/>
              </a:rPr>
              <a:t>Decision Tree</a:t>
            </a:r>
            <a:r>
              <a:rPr lang="en-US" sz="1400" b="0" i="0" dirty="0">
                <a:effectLst/>
                <a:latin typeface="Helvetica Neue"/>
              </a:rPr>
              <a:t> is one of the most powerful and popular algorithm. Decision-tree algorithm falls under the category of supervised learning algorithms. It works for both continuous as well as categorical output variables.</a:t>
            </a:r>
            <a:endParaRPr lang="en-US" sz="1400" dirty="0">
              <a:latin typeface="Helvetica Neue"/>
            </a:endParaRPr>
          </a:p>
        </p:txBody>
      </p:sp>
      <p:pic>
        <p:nvPicPr>
          <p:cNvPr id="2" name="Image 1">
            <a:extLst>
              <a:ext uri="{FF2B5EF4-FFF2-40B4-BE49-F238E27FC236}">
                <a16:creationId xmlns:a16="http://schemas.microsoft.com/office/drawing/2014/main" id="{9AC12B8F-5727-4C96-9C77-193CD5D7B798}"/>
              </a:ext>
            </a:extLst>
          </p:cNvPr>
          <p:cNvPicPr>
            <a:picLocks noChangeAspect="1"/>
          </p:cNvPicPr>
          <p:nvPr/>
        </p:nvPicPr>
        <p:blipFill rotWithShape="1">
          <a:blip r:embed="rId3"/>
          <a:srcRect l="8691" t="58628" r="53690" b="26761"/>
          <a:stretch/>
        </p:blipFill>
        <p:spPr>
          <a:xfrm>
            <a:off x="1969804" y="3457153"/>
            <a:ext cx="8332021" cy="1819334"/>
          </a:xfrm>
          <a:prstGeom prst="rect">
            <a:avLst/>
          </a:prstGeom>
        </p:spPr>
      </p:pic>
    </p:spTree>
    <p:extLst>
      <p:ext uri="{BB962C8B-B14F-4D97-AF65-F5344CB8AC3E}">
        <p14:creationId xmlns:p14="http://schemas.microsoft.com/office/powerpoint/2010/main" val="99578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6AC011-E592-4860-8CD0-C6D31F751FA5}"/>
              </a:ext>
            </a:extLst>
          </p:cNvPr>
          <p:cNvSpPr>
            <a:spLocks noGrp="1"/>
          </p:cNvSpPr>
          <p:nvPr>
            <p:ph type="title"/>
          </p:nvPr>
        </p:nvSpPr>
        <p:spPr/>
        <p:txBody>
          <a:bodyPr/>
          <a:lstStyle/>
          <a:p>
            <a:r>
              <a:rPr lang="fr-FR" dirty="0"/>
              <a:t>INTRODUCTION</a:t>
            </a:r>
          </a:p>
        </p:txBody>
      </p:sp>
    </p:spTree>
    <p:extLst>
      <p:ext uri="{BB962C8B-B14F-4D97-AF65-F5344CB8AC3E}">
        <p14:creationId xmlns:p14="http://schemas.microsoft.com/office/powerpoint/2010/main" val="438949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1969804" y="698775"/>
            <a:ext cx="8018258" cy="2268559"/>
          </a:xfrm>
        </p:spPr>
        <p:txBody>
          <a:bodyPr vert="horz" lIns="91440" tIns="45720" rIns="91440" bIns="45720" rtlCol="0" anchor="t">
            <a:normAutofit/>
          </a:bodyPr>
          <a:lstStyle/>
          <a:p>
            <a:pPr algn="r"/>
            <a:r>
              <a:rPr lang="en-US" sz="3600" dirty="0"/>
              <a:t>Support Vector Machine</a:t>
            </a:r>
          </a:p>
        </p:txBody>
      </p:sp>
      <p:sp>
        <p:nvSpPr>
          <p:cNvPr id="3" name="Espace réservé du texte 2">
            <a:extLst>
              <a:ext uri="{FF2B5EF4-FFF2-40B4-BE49-F238E27FC236}">
                <a16:creationId xmlns:a16="http://schemas.microsoft.com/office/drawing/2014/main" id="{A7A656E8-A5B5-44C2-9811-903933CC88F0}"/>
              </a:ext>
            </a:extLst>
          </p:cNvPr>
          <p:cNvSpPr>
            <a:spLocks noGrp="1"/>
          </p:cNvSpPr>
          <p:nvPr>
            <p:ph type="body" sz="half" idx="2"/>
          </p:nvPr>
        </p:nvSpPr>
        <p:spPr>
          <a:xfrm>
            <a:off x="1723350" y="1591824"/>
            <a:ext cx="8745300" cy="1019479"/>
          </a:xfrm>
        </p:spPr>
        <p:txBody>
          <a:bodyPr vert="horz" lIns="91440" tIns="0" rIns="91440" bIns="45720" rtlCol="0" anchor="t">
            <a:noAutofit/>
          </a:bodyPr>
          <a:lstStyle/>
          <a:p>
            <a:pPr marL="285750" indent="-285750">
              <a:buFont typeface="Wingdings" panose="05000000000000000000" pitchFamily="2" charset="2"/>
              <a:buChar char="§"/>
            </a:pPr>
            <a:r>
              <a:rPr lang="en-US" sz="1400" b="0" i="0" dirty="0">
                <a:effectLst/>
                <a:latin typeface="Helvetica Neue"/>
              </a:rPr>
              <a:t>Support vector machine is another simple algorithm that every machine learning expert should have in his/her arsenal. </a:t>
            </a:r>
          </a:p>
          <a:p>
            <a:pPr marL="285750" indent="-285750">
              <a:buFont typeface="Wingdings" panose="05000000000000000000" pitchFamily="2" charset="2"/>
              <a:buChar char="§"/>
            </a:pPr>
            <a:r>
              <a:rPr lang="en-US" sz="1400" b="0" i="0" dirty="0">
                <a:effectLst/>
                <a:latin typeface="Helvetica Neue"/>
              </a:rPr>
              <a:t>Support vector machine is highly preferred by many as it produces significant accuracy with less computation power. </a:t>
            </a:r>
          </a:p>
          <a:p>
            <a:pPr marL="285750" indent="-285750">
              <a:buFont typeface="Wingdings" panose="05000000000000000000" pitchFamily="2" charset="2"/>
              <a:buChar char="§"/>
            </a:pPr>
            <a:r>
              <a:rPr lang="en-US" sz="1400" b="0" i="0" dirty="0">
                <a:effectLst/>
                <a:latin typeface="Helvetica Neue"/>
              </a:rPr>
              <a:t>Support Vector Machine, abbreviated as SVM can be used for both regression and classification tasks.</a:t>
            </a:r>
            <a:endParaRPr lang="en-US" sz="1400" dirty="0">
              <a:latin typeface="Helvetica Neue"/>
            </a:endParaRPr>
          </a:p>
        </p:txBody>
      </p:sp>
      <p:pic>
        <p:nvPicPr>
          <p:cNvPr id="5" name="Image 4">
            <a:extLst>
              <a:ext uri="{FF2B5EF4-FFF2-40B4-BE49-F238E27FC236}">
                <a16:creationId xmlns:a16="http://schemas.microsoft.com/office/drawing/2014/main" id="{A1C7FF4F-DB6C-4C55-8A03-A1BF4157FC08}"/>
              </a:ext>
            </a:extLst>
          </p:cNvPr>
          <p:cNvPicPr>
            <a:picLocks noChangeAspect="1"/>
          </p:cNvPicPr>
          <p:nvPr/>
        </p:nvPicPr>
        <p:blipFill rotWithShape="1">
          <a:blip r:embed="rId2"/>
          <a:srcRect l="8452" t="61929" r="70357" b="25067"/>
          <a:stretch/>
        </p:blipFill>
        <p:spPr>
          <a:xfrm>
            <a:off x="3033485" y="3946214"/>
            <a:ext cx="5065486" cy="1747665"/>
          </a:xfrm>
          <a:prstGeom prst="rect">
            <a:avLst/>
          </a:prstGeom>
        </p:spPr>
      </p:pic>
    </p:spTree>
    <p:extLst>
      <p:ext uri="{BB962C8B-B14F-4D97-AF65-F5344CB8AC3E}">
        <p14:creationId xmlns:p14="http://schemas.microsoft.com/office/powerpoint/2010/main" val="182662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FE91CA-0CF1-48CC-820E-0594FE40CD1B}"/>
              </a:ext>
            </a:extLst>
          </p:cNvPr>
          <p:cNvSpPr>
            <a:spLocks noGrp="1"/>
          </p:cNvSpPr>
          <p:nvPr>
            <p:ph type="title"/>
          </p:nvPr>
        </p:nvSpPr>
        <p:spPr>
          <a:xfrm>
            <a:off x="1969804" y="698775"/>
            <a:ext cx="8018258" cy="2268559"/>
          </a:xfrm>
        </p:spPr>
        <p:txBody>
          <a:bodyPr vert="horz" lIns="91440" tIns="45720" rIns="91440" bIns="45720" rtlCol="0" anchor="t">
            <a:normAutofit/>
          </a:bodyPr>
          <a:lstStyle/>
          <a:p>
            <a:pPr algn="r"/>
            <a:r>
              <a:rPr lang="en-US" sz="3600" dirty="0"/>
              <a:t>Logistic Regression</a:t>
            </a:r>
          </a:p>
        </p:txBody>
      </p:sp>
      <p:sp>
        <p:nvSpPr>
          <p:cNvPr id="3" name="Espace réservé du texte 2">
            <a:extLst>
              <a:ext uri="{FF2B5EF4-FFF2-40B4-BE49-F238E27FC236}">
                <a16:creationId xmlns:a16="http://schemas.microsoft.com/office/drawing/2014/main" id="{A7A656E8-A5B5-44C2-9811-903933CC88F0}"/>
              </a:ext>
            </a:extLst>
          </p:cNvPr>
          <p:cNvSpPr>
            <a:spLocks noGrp="1"/>
          </p:cNvSpPr>
          <p:nvPr>
            <p:ph type="body" sz="half" idx="2"/>
          </p:nvPr>
        </p:nvSpPr>
        <p:spPr>
          <a:xfrm>
            <a:off x="1723350" y="1591824"/>
            <a:ext cx="8745300" cy="1019479"/>
          </a:xfrm>
        </p:spPr>
        <p:txBody>
          <a:bodyPr vert="horz" lIns="91440" tIns="0" rIns="91440" bIns="45720" rtlCol="0" anchor="t">
            <a:noAutofit/>
          </a:bodyPr>
          <a:lstStyle/>
          <a:p>
            <a:pPr marL="285750" indent="-285750">
              <a:buFont typeface="Wingdings" panose="05000000000000000000" pitchFamily="2" charset="2"/>
              <a:buChar char="§"/>
            </a:pPr>
            <a:r>
              <a:rPr lang="en-US" sz="1400" b="0" i="0" dirty="0">
                <a:effectLst/>
                <a:latin typeface="Helvetica Neue"/>
              </a:rPr>
              <a:t>Logistic regression is a statistical model that in its basic form uses a logistic function to model a binary dependent variable, although many more complex extensions exist.</a:t>
            </a:r>
            <a:endParaRPr lang="en-US" sz="1400" dirty="0">
              <a:latin typeface="Helvetica Neue"/>
            </a:endParaRPr>
          </a:p>
        </p:txBody>
      </p:sp>
      <p:pic>
        <p:nvPicPr>
          <p:cNvPr id="5" name="Image 4">
            <a:extLst>
              <a:ext uri="{FF2B5EF4-FFF2-40B4-BE49-F238E27FC236}">
                <a16:creationId xmlns:a16="http://schemas.microsoft.com/office/drawing/2014/main" id="{A1C7FF4F-DB6C-4C55-8A03-A1BF4157FC08}"/>
              </a:ext>
            </a:extLst>
          </p:cNvPr>
          <p:cNvPicPr>
            <a:picLocks noChangeAspect="1"/>
          </p:cNvPicPr>
          <p:nvPr/>
        </p:nvPicPr>
        <p:blipFill rotWithShape="1">
          <a:blip r:embed="rId2"/>
          <a:srcRect l="8452" t="61929" r="70357" b="25067"/>
          <a:stretch/>
        </p:blipFill>
        <p:spPr>
          <a:xfrm>
            <a:off x="2963146" y="3337786"/>
            <a:ext cx="5065486" cy="1747665"/>
          </a:xfrm>
          <a:prstGeom prst="rect">
            <a:avLst/>
          </a:prstGeom>
        </p:spPr>
      </p:pic>
    </p:spTree>
    <p:extLst>
      <p:ext uri="{BB962C8B-B14F-4D97-AF65-F5344CB8AC3E}">
        <p14:creationId xmlns:p14="http://schemas.microsoft.com/office/powerpoint/2010/main" val="3258291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6AC011-E592-4860-8CD0-C6D31F751FA5}"/>
              </a:ext>
            </a:extLst>
          </p:cNvPr>
          <p:cNvSpPr>
            <a:spLocks noGrp="1"/>
          </p:cNvSpPr>
          <p:nvPr>
            <p:ph type="title"/>
          </p:nvPr>
        </p:nvSpPr>
        <p:spPr/>
        <p:txBody>
          <a:bodyPr/>
          <a:lstStyle/>
          <a:p>
            <a:r>
              <a:rPr lang="fr-FR" dirty="0"/>
              <a:t>EVALUATION</a:t>
            </a:r>
          </a:p>
        </p:txBody>
      </p:sp>
    </p:spTree>
    <p:extLst>
      <p:ext uri="{BB962C8B-B14F-4D97-AF65-F5344CB8AC3E}">
        <p14:creationId xmlns:p14="http://schemas.microsoft.com/office/powerpoint/2010/main" val="1698837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A7A656E8-A5B5-44C2-9811-903933CC88F0}"/>
              </a:ext>
            </a:extLst>
          </p:cNvPr>
          <p:cNvSpPr>
            <a:spLocks noGrp="1"/>
          </p:cNvSpPr>
          <p:nvPr>
            <p:ph type="body" sz="half" idx="2"/>
          </p:nvPr>
        </p:nvSpPr>
        <p:spPr>
          <a:xfrm>
            <a:off x="1516710" y="1272209"/>
            <a:ext cx="3264887" cy="4939265"/>
          </a:xfrm>
        </p:spPr>
        <p:txBody>
          <a:bodyPr vert="horz" lIns="91440" tIns="0" rIns="91440" bIns="45720" rtlCol="0" anchor="t">
            <a:normAutofit/>
          </a:bodyPr>
          <a:lstStyle/>
          <a:p>
            <a:pPr marL="285750" indent="-285750">
              <a:buFont typeface="Wingdings" panose="05000000000000000000" pitchFamily="2" charset="2"/>
              <a:buChar char="§"/>
            </a:pPr>
            <a:r>
              <a:rPr lang="en-US" sz="1400" b="0" i="0" dirty="0">
                <a:effectLst/>
                <a:latin typeface="Helvetica Neue"/>
              </a:rPr>
              <a:t>Models used for prediction of car accident severity can be evaluated through several scores :</a:t>
            </a:r>
          </a:p>
          <a:p>
            <a:pPr marL="742950" lvl="1" indent="-285750">
              <a:buFont typeface="Wingdings" panose="05000000000000000000" pitchFamily="2" charset="2"/>
              <a:buChar char="q"/>
            </a:pPr>
            <a:r>
              <a:rPr lang="en-US" sz="1200" dirty="0">
                <a:latin typeface="Helvetica Neue"/>
              </a:rPr>
              <a:t>Jaccard index : analysis of the precision of the model</a:t>
            </a:r>
          </a:p>
          <a:p>
            <a:pPr marL="742950" lvl="1" indent="-285750">
              <a:buFont typeface="Wingdings" panose="05000000000000000000" pitchFamily="2" charset="2"/>
              <a:buChar char="q"/>
            </a:pPr>
            <a:r>
              <a:rPr lang="en-US" sz="1200" dirty="0">
                <a:latin typeface="Helvetica Neue"/>
              </a:rPr>
              <a:t>F1-score : analysis of the previsions through their false-positives and false-negatives</a:t>
            </a:r>
          </a:p>
          <a:p>
            <a:pPr marL="742950" lvl="1" indent="-285750">
              <a:buFont typeface="Wingdings" panose="05000000000000000000" pitchFamily="2" charset="2"/>
              <a:buChar char="q"/>
            </a:pPr>
            <a:r>
              <a:rPr lang="en-US" sz="1200" dirty="0" err="1">
                <a:latin typeface="Helvetica Neue"/>
              </a:rPr>
              <a:t>LogRegression</a:t>
            </a:r>
            <a:r>
              <a:rPr lang="en-US" sz="1200" dirty="0">
                <a:latin typeface="Helvetica Neue"/>
              </a:rPr>
              <a:t> : analysis of the gap between prevision and real data row by row</a:t>
            </a:r>
          </a:p>
          <a:p>
            <a:pPr marL="285750" indent="-285750">
              <a:buFont typeface="Wingdings" panose="05000000000000000000" pitchFamily="2" charset="2"/>
              <a:buChar char="§"/>
            </a:pPr>
            <a:r>
              <a:rPr lang="en-US" sz="1400" dirty="0">
                <a:latin typeface="Helvetica Neue"/>
              </a:rPr>
              <a:t>A good Jaccard index or F1-score is not far from 1. On the opposite, the </a:t>
            </a:r>
            <a:r>
              <a:rPr lang="en-US" sz="1400" dirty="0" err="1">
                <a:latin typeface="Helvetica Neue"/>
              </a:rPr>
              <a:t>LogRegression</a:t>
            </a:r>
            <a:r>
              <a:rPr lang="en-US" sz="1400" dirty="0">
                <a:latin typeface="Helvetica Neue"/>
              </a:rPr>
              <a:t> near to 0 means a good precision.</a:t>
            </a:r>
          </a:p>
        </p:txBody>
      </p:sp>
      <p:pic>
        <p:nvPicPr>
          <p:cNvPr id="2" name="Image 1">
            <a:extLst>
              <a:ext uri="{FF2B5EF4-FFF2-40B4-BE49-F238E27FC236}">
                <a16:creationId xmlns:a16="http://schemas.microsoft.com/office/drawing/2014/main" id="{84408A7C-43DE-4CFE-B258-2ADBAEC938E4}"/>
              </a:ext>
            </a:extLst>
          </p:cNvPr>
          <p:cNvPicPr>
            <a:picLocks noChangeAspect="1"/>
          </p:cNvPicPr>
          <p:nvPr/>
        </p:nvPicPr>
        <p:blipFill rotWithShape="1">
          <a:blip r:embed="rId2"/>
          <a:srcRect l="10962" t="53951" r="65961" b="28194"/>
          <a:stretch/>
        </p:blipFill>
        <p:spPr>
          <a:xfrm>
            <a:off x="5266618" y="2869809"/>
            <a:ext cx="5691759" cy="2475914"/>
          </a:xfrm>
          <a:prstGeom prst="rect">
            <a:avLst/>
          </a:prstGeom>
        </p:spPr>
      </p:pic>
    </p:spTree>
    <p:extLst>
      <p:ext uri="{BB962C8B-B14F-4D97-AF65-F5344CB8AC3E}">
        <p14:creationId xmlns:p14="http://schemas.microsoft.com/office/powerpoint/2010/main" val="2749590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6AC011-E592-4860-8CD0-C6D31F751FA5}"/>
              </a:ext>
            </a:extLst>
          </p:cNvPr>
          <p:cNvSpPr>
            <a:spLocks noGrp="1"/>
          </p:cNvSpPr>
          <p:nvPr>
            <p:ph type="title"/>
          </p:nvPr>
        </p:nvSpPr>
        <p:spPr/>
        <p:txBody>
          <a:bodyPr/>
          <a:lstStyle/>
          <a:p>
            <a:r>
              <a:rPr lang="fr-FR" dirty="0"/>
              <a:t>CONCLUSION</a:t>
            </a:r>
          </a:p>
        </p:txBody>
      </p:sp>
    </p:spTree>
    <p:extLst>
      <p:ext uri="{BB962C8B-B14F-4D97-AF65-F5344CB8AC3E}">
        <p14:creationId xmlns:p14="http://schemas.microsoft.com/office/powerpoint/2010/main" val="3073562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A7A656E8-A5B5-44C2-9811-903933CC88F0}"/>
              </a:ext>
            </a:extLst>
          </p:cNvPr>
          <p:cNvSpPr>
            <a:spLocks noGrp="1"/>
          </p:cNvSpPr>
          <p:nvPr>
            <p:ph type="body" sz="half" idx="2"/>
          </p:nvPr>
        </p:nvSpPr>
        <p:spPr>
          <a:xfrm>
            <a:off x="1606494" y="1903147"/>
            <a:ext cx="8979012" cy="3975040"/>
          </a:xfrm>
        </p:spPr>
        <p:txBody>
          <a:bodyPr vert="horz" lIns="91440" tIns="0" rIns="91440" bIns="45720" rtlCol="0" anchor="t">
            <a:normAutofit/>
          </a:bodyPr>
          <a:lstStyle/>
          <a:p>
            <a:pPr marL="285750" indent="-285750">
              <a:buFont typeface="Wingdings" panose="05000000000000000000" pitchFamily="2" charset="2"/>
              <a:buChar char="§"/>
            </a:pPr>
            <a:r>
              <a:rPr lang="en-US" sz="1400" b="0" i="0" dirty="0">
                <a:solidFill>
                  <a:schemeClr val="tx1">
                    <a:lumMod val="95000"/>
                  </a:schemeClr>
                </a:solidFill>
                <a:effectLst/>
                <a:latin typeface="Helvetica Neue"/>
              </a:rPr>
              <a:t>When </a:t>
            </a:r>
            <a:r>
              <a:rPr lang="en-US" sz="1400" b="0" i="0" dirty="0" err="1">
                <a:solidFill>
                  <a:schemeClr val="tx1">
                    <a:lumMod val="95000"/>
                  </a:schemeClr>
                </a:solidFill>
                <a:effectLst/>
                <a:latin typeface="Helvetica Neue"/>
              </a:rPr>
              <a:t>analysing</a:t>
            </a:r>
            <a:r>
              <a:rPr lang="en-US" sz="1400" b="0" i="0" dirty="0">
                <a:solidFill>
                  <a:schemeClr val="tx1">
                    <a:lumMod val="95000"/>
                  </a:schemeClr>
                </a:solidFill>
                <a:effectLst/>
                <a:latin typeface="Helvetica Neue"/>
              </a:rPr>
              <a:t> the evaluation scores, we can conclude that all the models are quite good to predict car accident severity.</a:t>
            </a:r>
          </a:p>
          <a:p>
            <a:pPr marL="285750" indent="-285750">
              <a:buFont typeface="Wingdings" panose="05000000000000000000" pitchFamily="2" charset="2"/>
              <a:buChar char="§"/>
            </a:pPr>
            <a:r>
              <a:rPr lang="en-US" sz="1400" dirty="0">
                <a:solidFill>
                  <a:schemeClr val="tx1">
                    <a:lumMod val="95000"/>
                  </a:schemeClr>
                </a:solidFill>
                <a:latin typeface="Helvetica Neue"/>
              </a:rPr>
              <a:t>KNN model is less efficient. Therefore, I recommend to use the Decision Tree or the Support Vector Machine</a:t>
            </a:r>
          </a:p>
          <a:p>
            <a:pPr marL="285750" indent="-285750">
              <a:buFont typeface="Wingdings" panose="05000000000000000000" pitchFamily="2" charset="2"/>
              <a:buChar char="§"/>
            </a:pPr>
            <a:r>
              <a:rPr lang="en-US" sz="1400" b="0" i="0" dirty="0">
                <a:solidFill>
                  <a:schemeClr val="tx1">
                    <a:lumMod val="95000"/>
                  </a:schemeClr>
                </a:solidFill>
                <a:effectLst/>
                <a:latin typeface="Helvetica Neue"/>
              </a:rPr>
              <a:t>The logistic Regression is quite a good model but the </a:t>
            </a:r>
            <a:r>
              <a:rPr lang="en-US" sz="1400" dirty="0">
                <a:solidFill>
                  <a:schemeClr val="tx1">
                    <a:lumMod val="95000"/>
                  </a:schemeClr>
                </a:solidFill>
                <a:latin typeface="Helvetica Neue"/>
              </a:rPr>
              <a:t>precision (</a:t>
            </a:r>
            <a:r>
              <a:rPr lang="en-US" sz="1400" dirty="0" err="1">
                <a:solidFill>
                  <a:schemeClr val="tx1">
                    <a:lumMod val="95000"/>
                  </a:schemeClr>
                </a:solidFill>
                <a:latin typeface="Helvetica Neue"/>
              </a:rPr>
              <a:t>LogLoss</a:t>
            </a:r>
            <a:r>
              <a:rPr lang="en-US" sz="1400" dirty="0">
                <a:solidFill>
                  <a:schemeClr val="tx1">
                    <a:lumMod val="95000"/>
                  </a:schemeClr>
                </a:solidFill>
                <a:latin typeface="Helvetica Neue"/>
              </a:rPr>
              <a:t> = 0,20) is not very good.</a:t>
            </a:r>
          </a:p>
          <a:p>
            <a:pPr marL="285750" indent="-285750">
              <a:buFont typeface="Wingdings" panose="05000000000000000000" pitchFamily="2" charset="2"/>
              <a:buChar char="§"/>
            </a:pPr>
            <a:endParaRPr lang="en-US" sz="1400" b="0" i="0" dirty="0">
              <a:solidFill>
                <a:schemeClr val="tx1">
                  <a:lumMod val="95000"/>
                </a:schemeClr>
              </a:solidFill>
              <a:effectLst/>
              <a:latin typeface="Helvetica Neue"/>
            </a:endParaRPr>
          </a:p>
          <a:p>
            <a:pPr marL="285750" indent="-285750">
              <a:buFont typeface="Wingdings" panose="05000000000000000000" pitchFamily="2" charset="2"/>
              <a:buChar char="§"/>
            </a:pPr>
            <a:r>
              <a:rPr lang="en-US" sz="1400" dirty="0">
                <a:solidFill>
                  <a:schemeClr val="tx1">
                    <a:lumMod val="95000"/>
                  </a:schemeClr>
                </a:solidFill>
                <a:latin typeface="Helvetica Neue"/>
              </a:rPr>
              <a:t>Considering that the SVM uses the less computer power, I recommend to use this solution </a:t>
            </a:r>
            <a:endParaRPr lang="en-US" sz="1400" b="0" i="0" dirty="0">
              <a:solidFill>
                <a:schemeClr val="tx1">
                  <a:lumMod val="95000"/>
                </a:schemeClr>
              </a:solidFill>
              <a:effectLst/>
              <a:latin typeface="sohne"/>
            </a:endParaRPr>
          </a:p>
        </p:txBody>
      </p:sp>
    </p:spTree>
    <p:extLst>
      <p:ext uri="{BB962C8B-B14F-4D97-AF65-F5344CB8AC3E}">
        <p14:creationId xmlns:p14="http://schemas.microsoft.com/office/powerpoint/2010/main" val="147442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0CC5E-8FA1-443A-9861-2132A6DBB7EB}"/>
              </a:ext>
            </a:extLst>
          </p:cNvPr>
          <p:cNvSpPr>
            <a:spLocks noGrp="1"/>
          </p:cNvSpPr>
          <p:nvPr>
            <p:ph type="title"/>
          </p:nvPr>
        </p:nvSpPr>
        <p:spPr/>
        <p:txBody>
          <a:bodyPr/>
          <a:lstStyle/>
          <a:p>
            <a:r>
              <a:rPr lang="fr-FR" dirty="0"/>
              <a:t>Business </a:t>
            </a:r>
            <a:r>
              <a:rPr lang="fr-FR" dirty="0" err="1"/>
              <a:t>problem</a:t>
            </a:r>
            <a:endParaRPr lang="fr-FR" dirty="0"/>
          </a:p>
        </p:txBody>
      </p:sp>
      <p:sp>
        <p:nvSpPr>
          <p:cNvPr id="3" name="Espace réservé du contenu 2">
            <a:extLst>
              <a:ext uri="{FF2B5EF4-FFF2-40B4-BE49-F238E27FC236}">
                <a16:creationId xmlns:a16="http://schemas.microsoft.com/office/drawing/2014/main" id="{B9A563F5-02DF-45A2-A333-5AA899B5F078}"/>
              </a:ext>
            </a:extLst>
          </p:cNvPr>
          <p:cNvSpPr>
            <a:spLocks noGrp="1"/>
          </p:cNvSpPr>
          <p:nvPr>
            <p:ph idx="1"/>
          </p:nvPr>
        </p:nvSpPr>
        <p:spPr/>
        <p:txBody>
          <a:bodyPr>
            <a:normAutofit fontScale="85000" lnSpcReduction="10000"/>
          </a:bodyPr>
          <a:lstStyle/>
          <a:p>
            <a:pPr algn="l"/>
            <a:r>
              <a:rPr lang="en-US" b="0" i="0" dirty="0">
                <a:solidFill>
                  <a:schemeClr val="tx1">
                    <a:lumMod val="95000"/>
                  </a:schemeClr>
                </a:solidFill>
                <a:effectLst/>
                <a:latin typeface="Helvetica Neue"/>
              </a:rPr>
              <a:t>Car accidents cause still too many deaths. 90 people die every day in the U.S. from vehicle accidents. More than 6 million car accidents occur each year. According to the NHTSA, about 6% of all motor vehicle accidents in the United States result in at least one death. 3 million drivers suffer injuries and 2/3 of them have permanent injuries.</a:t>
            </a:r>
          </a:p>
          <a:p>
            <a:pPr algn="l"/>
            <a:r>
              <a:rPr lang="en-US" b="0" i="0" dirty="0">
                <a:solidFill>
                  <a:schemeClr val="tx1">
                    <a:lumMod val="95000"/>
                  </a:schemeClr>
                </a:solidFill>
                <a:effectLst/>
                <a:latin typeface="Helvetica Neue"/>
              </a:rPr>
              <a:t>In order to reduce the number of car accidents and to save lives, car accident data and machine learning can be used to give drivers a better information about the risk to have a severe car accident in a certain area and under certain conditions like weather, road and visibility. Applications like Waze, Google Maps or Tom </a:t>
            </a:r>
            <a:r>
              <a:rPr lang="en-US" b="0" i="0" dirty="0" err="1">
                <a:solidFill>
                  <a:schemeClr val="tx1">
                    <a:lumMod val="95000"/>
                  </a:schemeClr>
                </a:solidFill>
                <a:effectLst/>
                <a:latin typeface="Helvetica Neue"/>
              </a:rPr>
              <a:t>Tom</a:t>
            </a:r>
            <a:r>
              <a:rPr lang="en-US" b="0" i="0" dirty="0">
                <a:solidFill>
                  <a:schemeClr val="tx1">
                    <a:lumMod val="95000"/>
                  </a:schemeClr>
                </a:solidFill>
                <a:effectLst/>
                <a:latin typeface="Helvetica Neue"/>
              </a:rPr>
              <a:t> GPS Navigation Traffic could usefully display this information to the drivers when crossing the area.</a:t>
            </a:r>
          </a:p>
          <a:p>
            <a:endParaRPr lang="fr-FR" dirty="0"/>
          </a:p>
        </p:txBody>
      </p:sp>
    </p:spTree>
    <p:extLst>
      <p:ext uri="{BB962C8B-B14F-4D97-AF65-F5344CB8AC3E}">
        <p14:creationId xmlns:p14="http://schemas.microsoft.com/office/powerpoint/2010/main" val="413346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0CC5E-8FA1-443A-9861-2132A6DBB7EB}"/>
              </a:ext>
            </a:extLst>
          </p:cNvPr>
          <p:cNvSpPr>
            <a:spLocks noGrp="1"/>
          </p:cNvSpPr>
          <p:nvPr>
            <p:ph type="title"/>
          </p:nvPr>
        </p:nvSpPr>
        <p:spPr/>
        <p:txBody>
          <a:bodyPr/>
          <a:lstStyle/>
          <a:p>
            <a:r>
              <a:rPr lang="fr-FR" dirty="0"/>
              <a:t>Target audience</a:t>
            </a:r>
          </a:p>
        </p:txBody>
      </p:sp>
      <p:sp>
        <p:nvSpPr>
          <p:cNvPr id="3" name="Espace réservé du contenu 2">
            <a:extLst>
              <a:ext uri="{FF2B5EF4-FFF2-40B4-BE49-F238E27FC236}">
                <a16:creationId xmlns:a16="http://schemas.microsoft.com/office/drawing/2014/main" id="{B9A563F5-02DF-45A2-A333-5AA899B5F078}"/>
              </a:ext>
            </a:extLst>
          </p:cNvPr>
          <p:cNvSpPr>
            <a:spLocks noGrp="1"/>
          </p:cNvSpPr>
          <p:nvPr>
            <p:ph idx="1"/>
          </p:nvPr>
        </p:nvSpPr>
        <p:spPr/>
        <p:txBody>
          <a:bodyPr>
            <a:normAutofit/>
          </a:bodyPr>
          <a:lstStyle/>
          <a:p>
            <a:pPr marL="0" indent="0" algn="l">
              <a:buNone/>
            </a:pPr>
            <a:r>
              <a:rPr lang="en-US" b="0" i="0" dirty="0">
                <a:solidFill>
                  <a:schemeClr val="tx1">
                    <a:lumMod val="95000"/>
                  </a:schemeClr>
                </a:solidFill>
                <a:effectLst/>
                <a:latin typeface="Helvetica Neue"/>
              </a:rPr>
              <a:t>The target audience is the drivers who can travel more safely thanks to a synthetic information about past car accidents in all the areas where the risk is important (corresponding to a severe car accident). All the drivers will certainly be interested in it. </a:t>
            </a:r>
          </a:p>
          <a:p>
            <a:pPr marL="0" indent="0" algn="l">
              <a:buNone/>
            </a:pPr>
            <a:r>
              <a:rPr lang="en-US" b="0" i="0" dirty="0">
                <a:solidFill>
                  <a:schemeClr val="tx1">
                    <a:lumMod val="95000"/>
                  </a:schemeClr>
                </a:solidFill>
                <a:effectLst/>
                <a:latin typeface="Helvetica Neue"/>
              </a:rPr>
              <a:t>Mobility services will be the intermediate target using the information and displaying it. </a:t>
            </a:r>
          </a:p>
          <a:p>
            <a:pPr marL="0" indent="0" algn="l">
              <a:buNone/>
            </a:pPr>
            <a:r>
              <a:rPr lang="en-US" b="0" i="0" dirty="0">
                <a:solidFill>
                  <a:schemeClr val="tx1">
                    <a:lumMod val="95000"/>
                  </a:schemeClr>
                </a:solidFill>
                <a:effectLst/>
                <a:latin typeface="Helvetica Neue"/>
              </a:rPr>
              <a:t>Insurance companies and public services may be ready to invest in such a project as safer drivers involves less accident expenses for them.</a:t>
            </a:r>
          </a:p>
        </p:txBody>
      </p:sp>
    </p:spTree>
    <p:extLst>
      <p:ext uri="{BB962C8B-B14F-4D97-AF65-F5344CB8AC3E}">
        <p14:creationId xmlns:p14="http://schemas.microsoft.com/office/powerpoint/2010/main" val="197405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0CC5E-8FA1-443A-9861-2132A6DBB7EB}"/>
              </a:ext>
            </a:extLst>
          </p:cNvPr>
          <p:cNvSpPr>
            <a:spLocks noGrp="1"/>
          </p:cNvSpPr>
          <p:nvPr>
            <p:ph type="title"/>
          </p:nvPr>
        </p:nvSpPr>
        <p:spPr/>
        <p:txBody>
          <a:bodyPr/>
          <a:lstStyle/>
          <a:p>
            <a:r>
              <a:rPr lang="fr-FR" dirty="0"/>
              <a:t>Objective</a:t>
            </a:r>
          </a:p>
        </p:txBody>
      </p:sp>
      <p:sp>
        <p:nvSpPr>
          <p:cNvPr id="3" name="Espace réservé du contenu 2">
            <a:extLst>
              <a:ext uri="{FF2B5EF4-FFF2-40B4-BE49-F238E27FC236}">
                <a16:creationId xmlns:a16="http://schemas.microsoft.com/office/drawing/2014/main" id="{B9A563F5-02DF-45A2-A333-5AA899B5F078}"/>
              </a:ext>
            </a:extLst>
          </p:cNvPr>
          <p:cNvSpPr>
            <a:spLocks noGrp="1"/>
          </p:cNvSpPr>
          <p:nvPr>
            <p:ph idx="1"/>
          </p:nvPr>
        </p:nvSpPr>
        <p:spPr/>
        <p:txBody>
          <a:bodyPr>
            <a:normAutofit lnSpcReduction="10000"/>
          </a:bodyPr>
          <a:lstStyle/>
          <a:p>
            <a:pPr marL="0" indent="0" algn="l">
              <a:buNone/>
            </a:pPr>
            <a:r>
              <a:rPr lang="en-US" b="0" i="0" dirty="0">
                <a:solidFill>
                  <a:schemeClr val="tx1">
                    <a:lumMod val="95000"/>
                  </a:schemeClr>
                </a:solidFill>
                <a:effectLst/>
                <a:latin typeface="Helvetica Neue"/>
              </a:rPr>
              <a:t>Information on car accidents will be based on a model predicting the severity of road accidents under conditions. The model will be based on classification algorithms (best solution when a labelled dataset is available). </a:t>
            </a:r>
          </a:p>
          <a:p>
            <a:pPr marL="0" indent="0" algn="l">
              <a:buNone/>
            </a:pPr>
            <a:r>
              <a:rPr lang="en-US" b="0" i="0" dirty="0">
                <a:solidFill>
                  <a:schemeClr val="tx1">
                    <a:lumMod val="95000"/>
                  </a:schemeClr>
                </a:solidFill>
                <a:effectLst/>
                <a:latin typeface="Helvetica Neue"/>
              </a:rPr>
              <a:t>For this first modelling project, the data come from the SDOT Traffic Management Division in Seattle. Once the model completed and the prediction available, it can be used in Seattle. </a:t>
            </a:r>
          </a:p>
          <a:p>
            <a:pPr marL="0" indent="0" algn="l">
              <a:buNone/>
            </a:pPr>
            <a:r>
              <a:rPr lang="en-US" b="0" i="0" dirty="0">
                <a:solidFill>
                  <a:schemeClr val="tx1">
                    <a:lumMod val="95000"/>
                  </a:schemeClr>
                </a:solidFill>
                <a:effectLst/>
                <a:latin typeface="Helvetica Neue"/>
              </a:rPr>
              <a:t>In a further version, datasets about other cities or states and additional features can also be integrated in the model to extend covered area and the improve prevision.</a:t>
            </a:r>
          </a:p>
          <a:p>
            <a:endParaRPr lang="fr-FR" dirty="0"/>
          </a:p>
        </p:txBody>
      </p:sp>
    </p:spTree>
    <p:extLst>
      <p:ext uri="{BB962C8B-B14F-4D97-AF65-F5344CB8AC3E}">
        <p14:creationId xmlns:p14="http://schemas.microsoft.com/office/powerpoint/2010/main" val="371004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6AC011-E592-4860-8CD0-C6D31F751FA5}"/>
              </a:ext>
            </a:extLst>
          </p:cNvPr>
          <p:cNvSpPr>
            <a:spLocks noGrp="1"/>
          </p:cNvSpPr>
          <p:nvPr>
            <p:ph type="title"/>
          </p:nvPr>
        </p:nvSpPr>
        <p:spPr/>
        <p:txBody>
          <a:bodyPr/>
          <a:lstStyle/>
          <a:p>
            <a:r>
              <a:rPr lang="fr-FR" dirty="0"/>
              <a:t>DATA UNDERSTANDING</a:t>
            </a:r>
          </a:p>
        </p:txBody>
      </p:sp>
    </p:spTree>
    <p:extLst>
      <p:ext uri="{BB962C8B-B14F-4D97-AF65-F5344CB8AC3E}">
        <p14:creationId xmlns:p14="http://schemas.microsoft.com/office/powerpoint/2010/main" val="151526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0CC5E-8FA1-443A-9861-2132A6DBB7EB}"/>
              </a:ext>
            </a:extLst>
          </p:cNvPr>
          <p:cNvSpPr>
            <a:spLocks noGrp="1"/>
          </p:cNvSpPr>
          <p:nvPr>
            <p:ph type="title"/>
          </p:nvPr>
        </p:nvSpPr>
        <p:spPr/>
        <p:txBody>
          <a:bodyPr/>
          <a:lstStyle/>
          <a:p>
            <a:r>
              <a:rPr lang="fr-FR" dirty="0"/>
              <a:t>DATA PREPARATION / CLEANING</a:t>
            </a:r>
          </a:p>
        </p:txBody>
      </p:sp>
      <p:sp>
        <p:nvSpPr>
          <p:cNvPr id="3" name="Espace réservé du contenu 2">
            <a:extLst>
              <a:ext uri="{FF2B5EF4-FFF2-40B4-BE49-F238E27FC236}">
                <a16:creationId xmlns:a16="http://schemas.microsoft.com/office/drawing/2014/main" id="{B9A563F5-02DF-45A2-A333-5AA899B5F078}"/>
              </a:ext>
            </a:extLst>
          </p:cNvPr>
          <p:cNvSpPr>
            <a:spLocks noGrp="1"/>
          </p:cNvSpPr>
          <p:nvPr>
            <p:ph idx="1"/>
          </p:nvPr>
        </p:nvSpPr>
        <p:spPr/>
        <p:txBody>
          <a:bodyPr>
            <a:normAutofit fontScale="85000" lnSpcReduction="20000"/>
          </a:bodyPr>
          <a:lstStyle/>
          <a:p>
            <a:pPr algn="l"/>
            <a:r>
              <a:rPr lang="en-US" b="0" i="0" dirty="0">
                <a:solidFill>
                  <a:schemeClr val="tx1">
                    <a:lumMod val="95000"/>
                  </a:schemeClr>
                </a:solidFill>
                <a:effectLst/>
                <a:latin typeface="Helvetica Neue"/>
              </a:rPr>
              <a:t>The dataset from the SDOT Traffic Management Division in Seattle presents the car accidents from 2004 till today (</a:t>
            </a:r>
            <a:r>
              <a:rPr lang="en-US" b="0" i="0" dirty="0" err="1">
                <a:solidFill>
                  <a:schemeClr val="tx1">
                    <a:lumMod val="95000"/>
                  </a:schemeClr>
                </a:solidFill>
                <a:effectLst/>
                <a:latin typeface="Helvetica Neue"/>
              </a:rPr>
              <a:t>i.e</a:t>
            </a:r>
            <a:r>
              <a:rPr lang="en-US" b="0" i="0" dirty="0">
                <a:solidFill>
                  <a:schemeClr val="tx1">
                    <a:lumMod val="95000"/>
                  </a:schemeClr>
                </a:solidFill>
                <a:effectLst/>
                <a:latin typeface="Helvetica Neue"/>
              </a:rPr>
              <a:t> 221525 car accidents) and their characteristics detailed in 40 </a:t>
            </a:r>
            <a:r>
              <a:rPr lang="en-US" sz="1700" b="0" i="0" dirty="0">
                <a:solidFill>
                  <a:schemeClr val="tx1">
                    <a:lumMod val="95000"/>
                  </a:schemeClr>
                </a:solidFill>
                <a:effectLst/>
                <a:latin typeface="Helvetica Neue"/>
              </a:rPr>
              <a:t>columns</a:t>
            </a:r>
            <a:r>
              <a:rPr lang="en-US" b="0" i="0" dirty="0">
                <a:solidFill>
                  <a:schemeClr val="tx1">
                    <a:lumMod val="95000"/>
                  </a:schemeClr>
                </a:solidFill>
                <a:effectLst/>
                <a:latin typeface="Helvetica Neue"/>
              </a:rPr>
              <a:t>. The first steps of the project will be the preparation/cleaning and analysis of the data (see </a:t>
            </a:r>
            <a:r>
              <a:rPr lang="en-US" b="0" i="0" dirty="0" err="1">
                <a:solidFill>
                  <a:schemeClr val="tx1">
                    <a:lumMod val="95000"/>
                  </a:schemeClr>
                </a:solidFill>
                <a:effectLst/>
                <a:latin typeface="Helvetica Neue"/>
              </a:rPr>
              <a:t>dataframe</a:t>
            </a:r>
            <a:r>
              <a:rPr lang="en-US" b="0" i="0" dirty="0">
                <a:solidFill>
                  <a:schemeClr val="tx1">
                    <a:lumMod val="95000"/>
                  </a:schemeClr>
                </a:solidFill>
                <a:effectLst/>
                <a:latin typeface="Helvetica Neue"/>
              </a:rPr>
              <a:t>).</a:t>
            </a:r>
          </a:p>
          <a:p>
            <a:pPr algn="l"/>
            <a:r>
              <a:rPr lang="en-US" b="0" i="0" dirty="0">
                <a:solidFill>
                  <a:schemeClr val="tx1">
                    <a:lumMod val="95000"/>
                  </a:schemeClr>
                </a:solidFill>
                <a:effectLst/>
                <a:latin typeface="Helvetica Neue"/>
              </a:rPr>
              <a:t>Data preparation / cleaning :</a:t>
            </a:r>
          </a:p>
          <a:p>
            <a:pPr lvl="1">
              <a:buFont typeface="+mj-lt"/>
              <a:buAutoNum type="arabicPeriod"/>
            </a:pPr>
            <a:r>
              <a:rPr lang="en-US" sz="1500" b="0" i="0" dirty="0">
                <a:solidFill>
                  <a:schemeClr val="tx1">
                    <a:lumMod val="95000"/>
                  </a:schemeClr>
                </a:solidFill>
                <a:effectLst/>
                <a:latin typeface="Helvetica Neue"/>
              </a:rPr>
              <a:t>Many features of the database are not useful for the project. </a:t>
            </a:r>
            <a:r>
              <a:rPr lang="en-US" sz="1500" b="0" i="0" dirty="0" err="1">
                <a:solidFill>
                  <a:schemeClr val="tx1">
                    <a:lumMod val="95000"/>
                  </a:schemeClr>
                </a:solidFill>
                <a:effectLst/>
                <a:latin typeface="Helvetica Neue"/>
              </a:rPr>
              <a:t>Unuseful</a:t>
            </a:r>
            <a:r>
              <a:rPr lang="en-US" sz="1500" b="0" i="0" dirty="0">
                <a:solidFill>
                  <a:schemeClr val="tx1">
                    <a:lumMod val="95000"/>
                  </a:schemeClr>
                </a:solidFill>
                <a:effectLst/>
                <a:latin typeface="Helvetica Neue"/>
              </a:rPr>
              <a:t> features must be dropped. A new </a:t>
            </a:r>
            <a:r>
              <a:rPr lang="en-US" sz="1500" b="0" i="0" dirty="0" err="1">
                <a:solidFill>
                  <a:schemeClr val="tx1">
                    <a:lumMod val="95000"/>
                  </a:schemeClr>
                </a:solidFill>
                <a:effectLst/>
                <a:latin typeface="Helvetica Neue"/>
              </a:rPr>
              <a:t>dataframe</a:t>
            </a:r>
            <a:r>
              <a:rPr lang="en-US" sz="1500" b="0" i="0" dirty="0">
                <a:solidFill>
                  <a:schemeClr val="tx1">
                    <a:lumMod val="95000"/>
                  </a:schemeClr>
                </a:solidFill>
                <a:effectLst/>
                <a:latin typeface="Helvetica Neue"/>
              </a:rPr>
              <a:t> will be created containing the following features : X, Y, </a:t>
            </a:r>
            <a:r>
              <a:rPr lang="en-US" sz="1500" b="0" i="0" dirty="0" err="1">
                <a:solidFill>
                  <a:schemeClr val="tx1">
                    <a:lumMod val="95000"/>
                  </a:schemeClr>
                </a:solidFill>
                <a:effectLst/>
                <a:latin typeface="Helvetica Neue"/>
              </a:rPr>
              <a:t>SeverityCode</a:t>
            </a:r>
            <a:r>
              <a:rPr lang="en-US" sz="1500" b="0" i="0" dirty="0">
                <a:solidFill>
                  <a:schemeClr val="tx1">
                    <a:lumMod val="95000"/>
                  </a:schemeClr>
                </a:solidFill>
                <a:effectLst/>
                <a:latin typeface="Helvetica Neue"/>
              </a:rPr>
              <a:t>, Injuries, Serious injuries, Fatalities, </a:t>
            </a:r>
            <a:r>
              <a:rPr lang="en-US" sz="1500" b="0" i="0" dirty="0" err="1">
                <a:solidFill>
                  <a:schemeClr val="tx1">
                    <a:lumMod val="95000"/>
                  </a:schemeClr>
                </a:solidFill>
                <a:effectLst/>
                <a:latin typeface="Helvetica Neue"/>
              </a:rPr>
              <a:t>Incdate</a:t>
            </a:r>
            <a:r>
              <a:rPr lang="en-US" sz="1500" b="0" i="0" dirty="0">
                <a:solidFill>
                  <a:schemeClr val="tx1">
                    <a:lumMod val="95000"/>
                  </a:schemeClr>
                </a:solidFill>
                <a:effectLst/>
                <a:latin typeface="Helvetica Neue"/>
              </a:rPr>
              <a:t>, Weather, </a:t>
            </a:r>
            <a:r>
              <a:rPr lang="en-US" sz="1500" b="0" i="0" dirty="0" err="1">
                <a:solidFill>
                  <a:schemeClr val="tx1">
                    <a:lumMod val="95000"/>
                  </a:schemeClr>
                </a:solidFill>
                <a:effectLst/>
                <a:latin typeface="Helvetica Neue"/>
              </a:rPr>
              <a:t>Roadcond</a:t>
            </a:r>
            <a:r>
              <a:rPr lang="en-US" sz="1500" b="0" i="0" dirty="0">
                <a:solidFill>
                  <a:schemeClr val="tx1">
                    <a:lumMod val="95000"/>
                  </a:schemeClr>
                </a:solidFill>
                <a:effectLst/>
                <a:latin typeface="Helvetica Neue"/>
              </a:rPr>
              <a:t>, </a:t>
            </a:r>
            <a:r>
              <a:rPr lang="en-US" sz="1500" b="0" i="0" dirty="0" err="1">
                <a:solidFill>
                  <a:schemeClr val="tx1">
                    <a:lumMod val="95000"/>
                  </a:schemeClr>
                </a:solidFill>
                <a:effectLst/>
                <a:latin typeface="Helvetica Neue"/>
              </a:rPr>
              <a:t>Lightcond</a:t>
            </a:r>
            <a:r>
              <a:rPr lang="en-US" sz="1500" b="0" i="0" dirty="0">
                <a:solidFill>
                  <a:schemeClr val="tx1">
                    <a:lumMod val="95000"/>
                  </a:schemeClr>
                </a:solidFill>
                <a:effectLst/>
                <a:latin typeface="Helvetica Neue"/>
              </a:rPr>
              <a:t>.</a:t>
            </a:r>
          </a:p>
          <a:p>
            <a:pPr lvl="1">
              <a:buFont typeface="+mj-lt"/>
              <a:buAutoNum type="arabicPeriod"/>
            </a:pPr>
            <a:r>
              <a:rPr lang="en-US" sz="1500" b="0" i="0" dirty="0">
                <a:solidFill>
                  <a:schemeClr val="tx1">
                    <a:lumMod val="95000"/>
                  </a:schemeClr>
                </a:solidFill>
                <a:effectLst/>
                <a:latin typeface="Helvetica Neue"/>
              </a:rPr>
              <a:t>All rows will be checked in order to identify rows containing no data. </a:t>
            </a:r>
            <a:r>
              <a:rPr lang="en-US" sz="1500" b="0" i="0" dirty="0" err="1">
                <a:solidFill>
                  <a:schemeClr val="tx1">
                    <a:lumMod val="95000"/>
                  </a:schemeClr>
                </a:solidFill>
                <a:effectLst/>
                <a:latin typeface="Helvetica Neue"/>
              </a:rPr>
              <a:t>Thoses</a:t>
            </a:r>
            <a:r>
              <a:rPr lang="en-US" sz="1500" b="0" i="0" dirty="0">
                <a:solidFill>
                  <a:schemeClr val="tx1">
                    <a:lumMod val="95000"/>
                  </a:schemeClr>
                </a:solidFill>
                <a:effectLst/>
                <a:latin typeface="Helvetica Neue"/>
              </a:rPr>
              <a:t> rows will be dropped.</a:t>
            </a:r>
          </a:p>
          <a:p>
            <a:pPr lvl="1">
              <a:buFont typeface="+mj-lt"/>
              <a:buAutoNum type="arabicPeriod"/>
            </a:pPr>
            <a:r>
              <a:rPr lang="en-US" sz="1500" b="0" i="0" dirty="0">
                <a:solidFill>
                  <a:schemeClr val="tx1">
                    <a:lumMod val="95000"/>
                  </a:schemeClr>
                </a:solidFill>
                <a:effectLst/>
                <a:latin typeface="Helvetica Neue"/>
              </a:rPr>
              <a:t>Weather, </a:t>
            </a:r>
            <a:r>
              <a:rPr lang="en-US" sz="1500" b="0" i="0" dirty="0" err="1">
                <a:solidFill>
                  <a:schemeClr val="tx1">
                    <a:lumMod val="95000"/>
                  </a:schemeClr>
                </a:solidFill>
                <a:effectLst/>
                <a:latin typeface="Helvetica Neue"/>
              </a:rPr>
              <a:t>Roadcond</a:t>
            </a:r>
            <a:r>
              <a:rPr lang="en-US" sz="1500" b="0" i="0" dirty="0">
                <a:solidFill>
                  <a:schemeClr val="tx1">
                    <a:lumMod val="95000"/>
                  </a:schemeClr>
                </a:solidFill>
                <a:effectLst/>
                <a:latin typeface="Helvetica Neue"/>
              </a:rPr>
              <a:t> and </a:t>
            </a:r>
            <a:r>
              <a:rPr lang="en-US" sz="1500" b="0" i="0" dirty="0" err="1">
                <a:solidFill>
                  <a:schemeClr val="tx1">
                    <a:lumMod val="95000"/>
                  </a:schemeClr>
                </a:solidFill>
                <a:effectLst/>
                <a:latin typeface="Helvetica Neue"/>
              </a:rPr>
              <a:t>Lightcond</a:t>
            </a:r>
            <a:r>
              <a:rPr lang="en-US" sz="1500" b="0" i="0" dirty="0">
                <a:solidFill>
                  <a:schemeClr val="tx1">
                    <a:lumMod val="95000"/>
                  </a:schemeClr>
                </a:solidFill>
                <a:effectLst/>
                <a:latin typeface="Helvetica Neue"/>
              </a:rPr>
              <a:t> have sometimes missing data but also rows containing 'Unknown' or 'Other' which is </a:t>
            </a:r>
            <a:r>
              <a:rPr lang="en-US" sz="1500" b="0" i="0" dirty="0" err="1">
                <a:solidFill>
                  <a:schemeClr val="tx1">
                    <a:lumMod val="95000"/>
                  </a:schemeClr>
                </a:solidFill>
                <a:effectLst/>
                <a:latin typeface="Helvetica Neue"/>
              </a:rPr>
              <a:t>unuseful</a:t>
            </a:r>
            <a:r>
              <a:rPr lang="en-US" sz="1500" b="0" i="0" dirty="0">
                <a:solidFill>
                  <a:schemeClr val="tx1">
                    <a:lumMod val="95000"/>
                  </a:schemeClr>
                </a:solidFill>
                <a:effectLst/>
                <a:latin typeface="Helvetica Neue"/>
              </a:rPr>
              <a:t> data. Those rows have also to be dropped.</a:t>
            </a:r>
          </a:p>
          <a:p>
            <a:pPr algn="l"/>
            <a:r>
              <a:rPr lang="en-US" b="0" i="0" dirty="0">
                <a:solidFill>
                  <a:schemeClr val="tx1">
                    <a:lumMod val="95000"/>
                  </a:schemeClr>
                </a:solidFill>
                <a:effectLst/>
                <a:latin typeface="Helvetica Neue"/>
              </a:rPr>
              <a:t>After cleaning, the date frame contains 171434 rows and 11 columns</a:t>
            </a:r>
          </a:p>
          <a:p>
            <a:endParaRPr lang="fr-FR" dirty="0"/>
          </a:p>
        </p:txBody>
      </p:sp>
    </p:spTree>
    <p:extLst>
      <p:ext uri="{BB962C8B-B14F-4D97-AF65-F5344CB8AC3E}">
        <p14:creationId xmlns:p14="http://schemas.microsoft.com/office/powerpoint/2010/main" val="154303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0CC5E-8FA1-443A-9861-2132A6DBB7EB}"/>
              </a:ext>
            </a:extLst>
          </p:cNvPr>
          <p:cNvSpPr>
            <a:spLocks noGrp="1"/>
          </p:cNvSpPr>
          <p:nvPr>
            <p:ph type="title"/>
          </p:nvPr>
        </p:nvSpPr>
        <p:spPr/>
        <p:txBody>
          <a:bodyPr/>
          <a:lstStyle/>
          <a:p>
            <a:r>
              <a:rPr lang="fr-FR" dirty="0"/>
              <a:t>DATA ANALYSIS</a:t>
            </a:r>
          </a:p>
        </p:txBody>
      </p:sp>
      <p:sp>
        <p:nvSpPr>
          <p:cNvPr id="3" name="Espace réservé du contenu 2">
            <a:extLst>
              <a:ext uri="{FF2B5EF4-FFF2-40B4-BE49-F238E27FC236}">
                <a16:creationId xmlns:a16="http://schemas.microsoft.com/office/drawing/2014/main" id="{B9A563F5-02DF-45A2-A333-5AA899B5F078}"/>
              </a:ext>
            </a:extLst>
          </p:cNvPr>
          <p:cNvSpPr>
            <a:spLocks noGrp="1"/>
          </p:cNvSpPr>
          <p:nvPr>
            <p:ph idx="1"/>
          </p:nvPr>
        </p:nvSpPr>
        <p:spPr/>
        <p:txBody>
          <a:bodyPr>
            <a:normAutofit fontScale="85000" lnSpcReduction="10000"/>
          </a:bodyPr>
          <a:lstStyle/>
          <a:p>
            <a:pPr marL="0" indent="0" algn="l">
              <a:buNone/>
            </a:pPr>
            <a:r>
              <a:rPr lang="en-US" sz="1600" b="0" i="0" dirty="0">
                <a:solidFill>
                  <a:schemeClr val="tx1">
                    <a:lumMod val="95000"/>
                  </a:schemeClr>
                </a:solidFill>
                <a:effectLst/>
                <a:latin typeface="Helvetica Neue"/>
              </a:rPr>
              <a:t>Data visualization tools will be used to better understand the data :</a:t>
            </a:r>
          </a:p>
          <a:p>
            <a:pPr algn="l">
              <a:buFont typeface="+mj-lt"/>
              <a:buAutoNum type="arabicPeriod"/>
            </a:pPr>
            <a:r>
              <a:rPr lang="en-US" sz="1400" b="0" i="0" dirty="0">
                <a:solidFill>
                  <a:schemeClr val="tx1">
                    <a:lumMod val="95000"/>
                  </a:schemeClr>
                </a:solidFill>
                <a:effectLst/>
                <a:latin typeface="Helvetica Neue"/>
              </a:rPr>
              <a:t>Number of car accidents per year: after a short increase of car accidents in 2005 and 2006, car accidents decrease from 2006 till 2013. In 2014 and 2015, car accidents increased again. Since 2015, car accidents decrease from 10309 to less than 9000. The figures regarding 2020 are very low since the year is not finished yet. A stronger decrease which means less injuries/fatalities and less cost could be reached thanks to use of new technologies </a:t>
            </a:r>
            <a:r>
              <a:rPr lang="en-US" sz="1400" b="0" i="0" dirty="0" err="1">
                <a:solidFill>
                  <a:schemeClr val="tx1">
                    <a:lumMod val="95000"/>
                  </a:schemeClr>
                </a:solidFill>
                <a:effectLst/>
                <a:latin typeface="Helvetica Neue"/>
              </a:rPr>
              <a:t>i.e</a:t>
            </a:r>
            <a:r>
              <a:rPr lang="en-US" sz="1400" b="0" i="0" dirty="0">
                <a:solidFill>
                  <a:schemeClr val="tx1">
                    <a:lumMod val="95000"/>
                  </a:schemeClr>
                </a:solidFill>
                <a:effectLst/>
                <a:latin typeface="Helvetica Neue"/>
              </a:rPr>
              <a:t> machine learning. This project may be one of them.</a:t>
            </a:r>
          </a:p>
          <a:p>
            <a:pPr algn="l">
              <a:buFont typeface="+mj-lt"/>
              <a:buAutoNum type="arabicPeriod"/>
            </a:pPr>
            <a:r>
              <a:rPr lang="en-US" sz="1400" b="0" i="0" dirty="0">
                <a:solidFill>
                  <a:schemeClr val="tx1">
                    <a:lumMod val="95000"/>
                  </a:schemeClr>
                </a:solidFill>
                <a:effectLst/>
                <a:latin typeface="Helvetica Neue"/>
              </a:rPr>
              <a:t>Analysis of </a:t>
            </a:r>
            <a:r>
              <a:rPr lang="en-US" sz="1400" b="0" i="0" dirty="0" err="1">
                <a:solidFill>
                  <a:schemeClr val="tx1">
                    <a:lumMod val="95000"/>
                  </a:schemeClr>
                </a:solidFill>
                <a:effectLst/>
                <a:latin typeface="Helvetica Neue"/>
              </a:rPr>
              <a:t>severitycode</a:t>
            </a:r>
            <a:r>
              <a:rPr lang="en-US" sz="1400" b="0" i="0" dirty="0">
                <a:solidFill>
                  <a:schemeClr val="tx1">
                    <a:lumMod val="95000"/>
                  </a:schemeClr>
                </a:solidFill>
                <a:effectLst/>
                <a:latin typeface="Helvetica Neue"/>
              </a:rPr>
              <a:t>: all the car accidents are characterized by a </a:t>
            </a:r>
            <a:r>
              <a:rPr lang="en-US" sz="1400" b="0" i="0" dirty="0" err="1">
                <a:solidFill>
                  <a:schemeClr val="tx1">
                    <a:lumMod val="95000"/>
                  </a:schemeClr>
                </a:solidFill>
                <a:effectLst/>
                <a:latin typeface="Helvetica Neue"/>
              </a:rPr>
              <a:t>severitycode</a:t>
            </a:r>
            <a:r>
              <a:rPr lang="en-US" sz="1400" b="0" i="0" dirty="0">
                <a:solidFill>
                  <a:schemeClr val="tx1">
                    <a:lumMod val="95000"/>
                  </a:schemeClr>
                </a:solidFill>
                <a:effectLst/>
                <a:latin typeface="Helvetica Neue"/>
              </a:rPr>
              <a:t> (1= property damage, 2 = injury, 2b = serious injury, 3 = fatality). Analysis of this data shows that most of the car accidents cause no injury/fatality. On average, 26 car accidents cause fatalities. To build the model, data must be balanced in order to have an equal representation of each severity type.</a:t>
            </a:r>
          </a:p>
          <a:p>
            <a:pPr algn="l">
              <a:buFont typeface="+mj-lt"/>
              <a:buAutoNum type="arabicPeriod"/>
            </a:pPr>
            <a:r>
              <a:rPr lang="en-US" sz="1400" b="0" i="0" dirty="0">
                <a:solidFill>
                  <a:schemeClr val="tx1">
                    <a:lumMod val="95000"/>
                  </a:schemeClr>
                </a:solidFill>
                <a:effectLst/>
                <a:latin typeface="Helvetica Neue"/>
              </a:rPr>
              <a:t>Impact of weather conditions: contrary to what one might think, rain, snow, overcast and crosswind are not the only weather conditions causing car accidents. Most of the accidents happen when the weather is clear. As well as weather conditions, road dans light conditions will also be integrated in the model.</a:t>
            </a:r>
          </a:p>
          <a:p>
            <a:pPr marL="0" indent="0" algn="l">
              <a:buNone/>
            </a:pPr>
            <a:r>
              <a:rPr lang="en-US" sz="1600" b="0" i="0" dirty="0">
                <a:solidFill>
                  <a:schemeClr val="tx1">
                    <a:lumMod val="95000"/>
                  </a:schemeClr>
                </a:solidFill>
                <a:effectLst/>
                <a:latin typeface="Helvetica Neue"/>
              </a:rPr>
              <a:t>Next steps (week 3) will focus on modeling and model evaluation.</a:t>
            </a:r>
          </a:p>
          <a:p>
            <a:endParaRPr lang="fr-FR" sz="1400" dirty="0"/>
          </a:p>
        </p:txBody>
      </p:sp>
    </p:spTree>
    <p:extLst>
      <p:ext uri="{BB962C8B-B14F-4D97-AF65-F5344CB8AC3E}">
        <p14:creationId xmlns:p14="http://schemas.microsoft.com/office/powerpoint/2010/main" val="110748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6AC011-E592-4860-8CD0-C6D31F751FA5}"/>
              </a:ext>
            </a:extLst>
          </p:cNvPr>
          <p:cNvSpPr>
            <a:spLocks noGrp="1"/>
          </p:cNvSpPr>
          <p:nvPr>
            <p:ph type="title"/>
          </p:nvPr>
        </p:nvSpPr>
        <p:spPr/>
        <p:txBody>
          <a:bodyPr/>
          <a:lstStyle/>
          <a:p>
            <a:r>
              <a:rPr lang="fr-FR" dirty="0"/>
              <a:t>DATA PREPARATION AND ANALYSIS</a:t>
            </a:r>
          </a:p>
        </p:txBody>
      </p:sp>
    </p:spTree>
    <p:extLst>
      <p:ext uri="{BB962C8B-B14F-4D97-AF65-F5344CB8AC3E}">
        <p14:creationId xmlns:p14="http://schemas.microsoft.com/office/powerpoint/2010/main" val="355521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427</TotalTime>
  <Words>1543</Words>
  <Application>Microsoft Office PowerPoint</Application>
  <PresentationFormat>Grand écran</PresentationFormat>
  <Paragraphs>82</Paragraphs>
  <Slides>25</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Arial</vt:lpstr>
      <vt:lpstr>charter</vt:lpstr>
      <vt:lpstr>Helvetica Neue</vt:lpstr>
      <vt:lpstr>MS Shell Dlg 2</vt:lpstr>
      <vt:lpstr>OpenSans-Light</vt:lpstr>
      <vt:lpstr>sohne</vt:lpstr>
      <vt:lpstr>Wingdings</vt:lpstr>
      <vt:lpstr>Wingdings 3</vt:lpstr>
      <vt:lpstr>Madison</vt:lpstr>
      <vt:lpstr>Car accident severity</vt:lpstr>
      <vt:lpstr>INTRODUCTION</vt:lpstr>
      <vt:lpstr>Business problem</vt:lpstr>
      <vt:lpstr>Target audience</vt:lpstr>
      <vt:lpstr>Objective</vt:lpstr>
      <vt:lpstr>DATA UNDERSTANDING</vt:lpstr>
      <vt:lpstr>DATA PREPARATION / CLEANING</vt:lpstr>
      <vt:lpstr>DATA ANALYSIS</vt:lpstr>
      <vt:lpstr>DATA PREPARATION AND ANALYSIS</vt:lpstr>
      <vt:lpstr>CLEANING</vt:lpstr>
      <vt:lpstr>CLEANING</vt:lpstr>
      <vt:lpstr>CLEANING</vt:lpstr>
      <vt:lpstr>ANALYSIS of number of car accidents by year and by severity</vt:lpstr>
      <vt:lpstr>ANALYSIS of Weather impact</vt:lpstr>
      <vt:lpstr>MODELING</vt:lpstr>
      <vt:lpstr>Fixing of unbalanced date</vt:lpstr>
      <vt:lpstr>Modeling based on 4 algorithms</vt:lpstr>
      <vt:lpstr>K Nearest Neighbor</vt:lpstr>
      <vt:lpstr>Decision Tree</vt:lpstr>
      <vt:lpstr>Support Vector Machine</vt:lpstr>
      <vt:lpstr>Logistic Regression</vt:lpstr>
      <vt:lpstr>EVALUATION</vt:lpstr>
      <vt:lpstr>Présentation PowerPoint</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Barbara THEWISSEN</dc:creator>
  <cp:lastModifiedBy>Barbara THEWISSEN</cp:lastModifiedBy>
  <cp:revision>14</cp:revision>
  <dcterms:created xsi:type="dcterms:W3CDTF">2020-10-21T10:15:47Z</dcterms:created>
  <dcterms:modified xsi:type="dcterms:W3CDTF">2020-11-04T14:15:44Z</dcterms:modified>
</cp:coreProperties>
</file>