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2" r:id="rId2"/>
    <p:sldId id="310" r:id="rId3"/>
    <p:sldId id="324" r:id="rId4"/>
    <p:sldId id="325" r:id="rId5"/>
    <p:sldId id="327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9EB"/>
    <a:srgbClr val="FBC0AF"/>
    <a:srgbClr val="F299A4"/>
    <a:srgbClr val="5DA3CE"/>
    <a:srgbClr val="FFABA9"/>
    <a:srgbClr val="64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5EF-CB66-F741-BB86-E6C344DDA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A3AD6-CDB4-9B43-96B4-79849DA3B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C85D-5928-5E46-AE95-12CDF8ED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A7D1-C596-4F4D-BAE9-74AF5EC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D90C-3263-B148-9B8F-166B3D5F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E040-AAB4-884F-B6FC-0E629493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C3E3A-6820-6945-A2D1-416A24A4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A372-9C4C-F949-BE3A-715DB54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2468-550F-3B48-95AD-2948875C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7656-BE5C-E542-8BB8-D55D6DC9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F5985-67F5-7A4C-8CFD-BAB63D90B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58743-6B18-D446-904F-1859356CA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24AA-00B1-CC49-B4CC-9992D96C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E0F87-15F0-D640-83D9-FD2392A2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E1D2-25AD-FF48-B205-29DD3C47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F709-25AF-0249-940F-0CBC09B3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8C02-2A92-424E-8AC9-A252DBA0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B24D-7401-334C-B6F2-EE6B1B4E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BB71-47AC-3545-BE04-E1BBA1B4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B2D08-BB56-F943-829F-CED02561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43D-33AC-DF48-ADDA-07036252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A053-2074-194B-A6AD-DBFD077C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BBB7-0E21-C64D-A27F-6F2A88E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BD99-FB47-E949-9A5F-042BF61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214E-665B-774C-B835-7CB280A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3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6200-9924-E243-B5C2-961C9D84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2377-96BF-8D44-8B7E-BF5D3D57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43F70-7814-444D-82B3-E8C4602D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3324-0948-A540-8969-2AF63D9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C051-7BA0-3A4F-AA69-1F239B5D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C5BA-6DBC-5E4D-B26D-B36EE60E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545A-8266-484B-806D-D2AF8801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F7F2-4825-A94D-B05D-A112FFA7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0D6D-4FB7-F845-B93F-BA69B5695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A1C02-C78B-AD4F-935D-86701DE18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0CFF1-17E6-774B-B58E-BEBAA987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68C57-1709-6842-BCC4-06E9837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0D907-21FB-7144-817D-264E63D0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0722A-514F-3E47-9E32-86E33DDD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C371-0885-8D4A-8F75-49C34C46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8A06B-C255-3047-B340-C777227D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F81F-0D03-B54B-AAB7-F6A17F8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BA5D5-7C06-0D47-B73B-8FC9BE60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E09AA-3269-AD4B-820F-ECBD8003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A8ADE-6FF6-C64D-AD8F-875DCD4D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A768-6348-D74E-B12C-BA9C3DFB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94CD-2F94-7240-8FBB-50ACF326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5909-21C6-3643-8832-50779269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CF21-020D-0B4D-BFD0-F47F8137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77C9-3447-F449-AA14-66532047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91C47-E37C-3D41-80A8-C0460E91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50FE-AB24-1849-895C-0A33FD62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FB85-3703-5841-B390-D893B04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DE9A2-6073-0844-AA18-800F078DD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3C7DF-02EA-3E41-9B46-E3E3F1F9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BB0C1-72C2-8F48-9B5B-66D0533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C0D7-5555-0D44-B466-C286F2A9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19F5-A2B8-C242-A0B5-0008AC2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8465-B1B7-8D47-827C-C4357BB7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44F3-3056-E44F-9E84-73C34B22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C3807-A3B8-F84D-A789-04F05E510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2290-223E-8645-BBE7-070A1915EDF5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7FED-88A6-5B41-B7CC-9B14CF2AD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FD45-3445-6A4F-A0DC-033F4BB94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63C-0EF1-984D-844C-D26739D2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B82A538-35D6-A84B-A12B-C0AC4B3BAB77}"/>
              </a:ext>
            </a:extLst>
          </p:cNvPr>
          <p:cNvGrpSpPr/>
          <p:nvPr/>
        </p:nvGrpSpPr>
        <p:grpSpPr>
          <a:xfrm>
            <a:off x="189622" y="11729"/>
            <a:ext cx="11771372" cy="6771684"/>
            <a:chOff x="189622" y="11729"/>
            <a:chExt cx="11771372" cy="677168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23D281A-DCDA-EA44-B806-222D8AD862CA}"/>
                </a:ext>
              </a:extLst>
            </p:cNvPr>
            <p:cNvSpPr/>
            <p:nvPr/>
          </p:nvSpPr>
          <p:spPr>
            <a:xfrm>
              <a:off x="231006" y="1034017"/>
              <a:ext cx="11729988" cy="5271782"/>
            </a:xfrm>
            <a:prstGeom prst="rect">
              <a:avLst/>
            </a:prstGeom>
            <a:solidFill>
              <a:srgbClr val="9AC9EB">
                <a:alpha val="51765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1FC506-5192-1E4F-B450-63CAA026B5EE}"/>
                </a:ext>
              </a:extLst>
            </p:cNvPr>
            <p:cNvSpPr/>
            <p:nvPr/>
          </p:nvSpPr>
          <p:spPr>
            <a:xfrm>
              <a:off x="331186" y="3039030"/>
              <a:ext cx="6226536" cy="2699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1BCE51F-87D5-CC40-A616-99411A93271D}"/>
                </a:ext>
              </a:extLst>
            </p:cNvPr>
            <p:cNvSpPr/>
            <p:nvPr/>
          </p:nvSpPr>
          <p:spPr>
            <a:xfrm>
              <a:off x="428930" y="3878891"/>
              <a:ext cx="6048233" cy="1768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012589-788C-1141-A6E9-402D9851BA85}"/>
                </a:ext>
              </a:extLst>
            </p:cNvPr>
            <p:cNvCxnSpPr>
              <a:cxnSpLocks/>
              <a:stCxn id="106" idx="2"/>
              <a:endCxn id="128" idx="0"/>
            </p:cNvCxnSpPr>
            <p:nvPr/>
          </p:nvCxnSpPr>
          <p:spPr>
            <a:xfrm flipH="1">
              <a:off x="6040508" y="387685"/>
              <a:ext cx="4529" cy="169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35D2DB-67EA-4B42-A844-8F9DA2408DB8}"/>
                </a:ext>
              </a:extLst>
            </p:cNvPr>
            <p:cNvSpPr txBox="1"/>
            <p:nvPr/>
          </p:nvSpPr>
          <p:spPr>
            <a:xfrm>
              <a:off x="5058198" y="1203738"/>
              <a:ext cx="1970219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Randomly split </a:t>
              </a:r>
            </a:p>
            <a:p>
              <a:pPr algn="ctr"/>
              <a:r>
                <a:rPr lang="en-US" dirty="0"/>
                <a:t>80% train/20% test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63D9B8-A072-9645-8EDA-ACA1B2656C5E}"/>
                </a:ext>
              </a:extLst>
            </p:cNvPr>
            <p:cNvSpPr txBox="1"/>
            <p:nvPr/>
          </p:nvSpPr>
          <p:spPr>
            <a:xfrm>
              <a:off x="2667316" y="1742277"/>
              <a:ext cx="1661417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 &amp; Validate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3DA05-6672-7043-AA03-65DD9A70B600}"/>
                </a:ext>
              </a:extLst>
            </p:cNvPr>
            <p:cNvSpPr txBox="1"/>
            <p:nvPr/>
          </p:nvSpPr>
          <p:spPr>
            <a:xfrm>
              <a:off x="1709605" y="3132179"/>
              <a:ext cx="6433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ABC027-10F1-6243-A076-A64F51901CA6}"/>
                </a:ext>
              </a:extLst>
            </p:cNvPr>
            <p:cNvSpPr txBox="1"/>
            <p:nvPr/>
          </p:nvSpPr>
          <p:spPr>
            <a:xfrm>
              <a:off x="4767912" y="3139691"/>
              <a:ext cx="92204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20%</a:t>
              </a:r>
            </a:p>
            <a:p>
              <a:pPr algn="ctr"/>
              <a:r>
                <a:rPr lang="en-US" dirty="0"/>
                <a:t>validate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BE5A4A-BE3F-F443-A079-F27946BF5268}"/>
                </a:ext>
              </a:extLst>
            </p:cNvPr>
            <p:cNvSpPr txBox="1"/>
            <p:nvPr/>
          </p:nvSpPr>
          <p:spPr>
            <a:xfrm>
              <a:off x="10218918" y="1753022"/>
              <a:ext cx="583814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20%</a:t>
              </a:r>
            </a:p>
            <a:p>
              <a:r>
                <a:rPr lang="en-US" dirty="0"/>
                <a:t>Test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8BDCBC3A-A225-E645-A3B4-45B8581EA914}"/>
                </a:ext>
              </a:extLst>
            </p:cNvPr>
            <p:cNvCxnSpPr>
              <a:cxnSpLocks/>
              <a:stCxn id="28" idx="1"/>
              <a:endCxn id="29" idx="0"/>
            </p:cNvCxnSpPr>
            <p:nvPr/>
          </p:nvCxnSpPr>
          <p:spPr>
            <a:xfrm rot="10800000" flipV="1">
              <a:off x="3498026" y="1526903"/>
              <a:ext cx="1560173" cy="2153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48BA9A1-0416-2B4B-88EE-6032DF89F343}"/>
                </a:ext>
              </a:extLst>
            </p:cNvPr>
            <p:cNvCxnSpPr>
              <a:cxnSpLocks/>
              <a:stCxn id="28" idx="3"/>
              <a:endCxn id="24" idx="0"/>
            </p:cNvCxnSpPr>
            <p:nvPr/>
          </p:nvCxnSpPr>
          <p:spPr>
            <a:xfrm>
              <a:off x="7028417" y="1526904"/>
              <a:ext cx="3482408" cy="22611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0202BC-9AA7-7A44-92D7-DA03E96D7C91}"/>
                </a:ext>
              </a:extLst>
            </p:cNvPr>
            <p:cNvSpPr txBox="1"/>
            <p:nvPr/>
          </p:nvSpPr>
          <p:spPr>
            <a:xfrm>
              <a:off x="2893692" y="2552874"/>
              <a:ext cx="12086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Preprocess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4A8D68-0072-7344-8CC4-1533677BD3F8}"/>
                </a:ext>
              </a:extLst>
            </p:cNvPr>
            <p:cNvSpPr txBox="1"/>
            <p:nvPr/>
          </p:nvSpPr>
          <p:spPr>
            <a:xfrm>
              <a:off x="1022440" y="4102363"/>
              <a:ext cx="201764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with different hyperparameter settings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236D16-4160-E342-B590-B69F216548B6}"/>
                </a:ext>
              </a:extLst>
            </p:cNvPr>
            <p:cNvSpPr txBox="1"/>
            <p:nvPr/>
          </p:nvSpPr>
          <p:spPr>
            <a:xfrm>
              <a:off x="4114587" y="4091292"/>
              <a:ext cx="223006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Validate model for each hyperparameter setting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75DC3F-425E-B741-8128-FDDC0EE9EF89}"/>
                </a:ext>
              </a:extLst>
            </p:cNvPr>
            <p:cNvSpPr txBox="1"/>
            <p:nvPr/>
          </p:nvSpPr>
          <p:spPr>
            <a:xfrm>
              <a:off x="417592" y="3107800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3BD8B5-3AB9-BB44-9296-8423C91F3792}"/>
                </a:ext>
              </a:extLst>
            </p:cNvPr>
            <p:cNvSpPr txBox="1"/>
            <p:nvPr/>
          </p:nvSpPr>
          <p:spPr>
            <a:xfrm>
              <a:off x="485074" y="3954639"/>
              <a:ext cx="4812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 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701FB6-DCD6-8B48-85DD-AA6C0681B3D8}"/>
                </a:ext>
              </a:extLst>
            </p:cNvPr>
            <p:cNvSpPr txBox="1"/>
            <p:nvPr/>
          </p:nvSpPr>
          <p:spPr>
            <a:xfrm>
              <a:off x="231006" y="6387830"/>
              <a:ext cx="2557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 = hyperparameter settings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FF8BE8-68AB-444C-9839-7CB6A3C35F1A}"/>
                </a:ext>
              </a:extLst>
            </p:cNvPr>
            <p:cNvCxnSpPr>
              <a:cxnSpLocks/>
              <a:stCxn id="48" idx="3"/>
              <a:endCxn id="52" idx="1"/>
            </p:cNvCxnSpPr>
            <p:nvPr/>
          </p:nvCxnSpPr>
          <p:spPr>
            <a:xfrm flipV="1">
              <a:off x="3040088" y="4552957"/>
              <a:ext cx="1074499" cy="110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306C93-5776-454D-9137-75C0B84EEF12}"/>
                </a:ext>
              </a:extLst>
            </p:cNvPr>
            <p:cNvSpPr txBox="1"/>
            <p:nvPr/>
          </p:nvSpPr>
          <p:spPr>
            <a:xfrm>
              <a:off x="4835430" y="5218604"/>
              <a:ext cx="7870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cvAUC</a:t>
              </a:r>
              <a:endParaRPr lang="en-US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22D0019-423D-D446-BDC9-EA13835A5424}"/>
                </a:ext>
              </a:extLst>
            </p:cNvPr>
            <p:cNvCxnSpPr>
              <a:cxnSpLocks/>
              <a:stCxn id="52" idx="2"/>
              <a:endCxn id="73" idx="0"/>
            </p:cNvCxnSpPr>
            <p:nvPr/>
          </p:nvCxnSpPr>
          <p:spPr>
            <a:xfrm flipH="1">
              <a:off x="5228935" y="5014622"/>
              <a:ext cx="687" cy="203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A145A04-C438-3041-AE08-75D72D41D192}"/>
                </a:ext>
              </a:extLst>
            </p:cNvPr>
            <p:cNvSpPr txBox="1"/>
            <p:nvPr/>
          </p:nvSpPr>
          <p:spPr>
            <a:xfrm>
              <a:off x="4252738" y="5838377"/>
              <a:ext cx="19523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</a:t>
              </a:r>
              <a:r>
                <a:rPr lang="en-US" dirty="0" err="1"/>
                <a:t>cvAUC</a:t>
              </a:r>
              <a:r>
                <a:rPr lang="en-US" dirty="0"/>
                <a:t> per H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DF5FEED-7B35-B548-A5D3-AC1F2D6D1DF9}"/>
                </a:ext>
              </a:extLst>
            </p:cNvPr>
            <p:cNvCxnSpPr>
              <a:cxnSpLocks/>
              <a:stCxn id="73" idx="2"/>
              <a:endCxn id="77" idx="0"/>
            </p:cNvCxnSpPr>
            <p:nvPr/>
          </p:nvCxnSpPr>
          <p:spPr>
            <a:xfrm>
              <a:off x="5228935" y="5587936"/>
              <a:ext cx="0" cy="250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62758D-F293-E142-9949-5491146458F9}"/>
                </a:ext>
              </a:extLst>
            </p:cNvPr>
            <p:cNvSpPr txBox="1"/>
            <p:nvPr/>
          </p:nvSpPr>
          <p:spPr>
            <a:xfrm>
              <a:off x="7428644" y="3378241"/>
              <a:ext cx="143951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model with highest performing 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ACB84E-040F-234C-81CB-921CC81A6627}"/>
                </a:ext>
              </a:extLst>
            </p:cNvPr>
            <p:cNvSpPr txBox="1"/>
            <p:nvPr/>
          </p:nvSpPr>
          <p:spPr>
            <a:xfrm>
              <a:off x="9472486" y="2552874"/>
              <a:ext cx="20823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preprocessing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044013-6995-A54B-8E68-26954355C395}"/>
                </a:ext>
              </a:extLst>
            </p:cNvPr>
            <p:cNvCxnSpPr>
              <a:cxnSpLocks/>
              <a:stCxn id="96" idx="2"/>
              <a:endCxn id="83" idx="0"/>
            </p:cNvCxnSpPr>
            <p:nvPr/>
          </p:nvCxnSpPr>
          <p:spPr>
            <a:xfrm>
              <a:off x="10513637" y="2922206"/>
              <a:ext cx="6641" cy="5945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4FD9FFD-F933-6D45-997B-0A1D7F7C0FF7}"/>
                </a:ext>
              </a:extLst>
            </p:cNvPr>
            <p:cNvCxnSpPr>
              <a:cxnSpLocks/>
              <a:stCxn id="88" idx="3"/>
              <a:endCxn id="83" idx="1"/>
            </p:cNvCxnSpPr>
            <p:nvPr/>
          </p:nvCxnSpPr>
          <p:spPr>
            <a:xfrm>
              <a:off x="8868155" y="3839906"/>
              <a:ext cx="11656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EDFAE69-4F03-C347-85DC-538755BAA7D8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0520278" y="4163071"/>
              <a:ext cx="0" cy="732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741C6B87-E28C-DA49-A67E-EBCE34DD6BD5}"/>
                </a:ext>
              </a:extLst>
            </p:cNvPr>
            <p:cNvCxnSpPr>
              <a:cxnSpLocks/>
              <a:stCxn id="77" idx="3"/>
              <a:endCxn id="88" idx="1"/>
            </p:cNvCxnSpPr>
            <p:nvPr/>
          </p:nvCxnSpPr>
          <p:spPr>
            <a:xfrm flipV="1">
              <a:off x="6205132" y="3839906"/>
              <a:ext cx="1223512" cy="21831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F6F41BE-2283-B54C-AA65-3FD8F07FFE5D}"/>
                </a:ext>
              </a:extLst>
            </p:cNvPr>
            <p:cNvSpPr txBox="1"/>
            <p:nvPr/>
          </p:nvSpPr>
          <p:spPr>
            <a:xfrm>
              <a:off x="331186" y="1195231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3E269388-3E90-5243-8C00-F0B4D89BD4B6}"/>
                </a:ext>
              </a:extLst>
            </p:cNvPr>
            <p:cNvCxnSpPr>
              <a:cxnSpLocks/>
              <a:stCxn id="47" idx="2"/>
              <a:endCxn id="19" idx="3"/>
            </p:cNvCxnSpPr>
            <p:nvPr/>
          </p:nvCxnSpPr>
          <p:spPr>
            <a:xfrm rot="5400000">
              <a:off x="2658905" y="2616225"/>
              <a:ext cx="533139" cy="11451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B0006DE5-E4C3-DF4C-A8FB-BF4546005564}"/>
                </a:ext>
              </a:extLst>
            </p:cNvPr>
            <p:cNvCxnSpPr>
              <a:cxnSpLocks/>
              <a:stCxn id="47" idx="2"/>
              <a:endCxn id="22" idx="1"/>
            </p:cNvCxnSpPr>
            <p:nvPr/>
          </p:nvCxnSpPr>
          <p:spPr>
            <a:xfrm rot="16200000" flipH="1">
              <a:off x="3862643" y="2557587"/>
              <a:ext cx="540651" cy="126988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8DB8E55-6406-5E40-B1BB-C5F8B525E544}"/>
                </a:ext>
              </a:extLst>
            </p:cNvPr>
            <p:cNvCxnSpPr>
              <a:cxnSpLocks/>
              <a:stCxn id="19" idx="2"/>
              <a:endCxn id="48" idx="0"/>
            </p:cNvCxnSpPr>
            <p:nvPr/>
          </p:nvCxnSpPr>
          <p:spPr>
            <a:xfrm>
              <a:off x="2031264" y="3778510"/>
              <a:ext cx="0" cy="3238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FD3072E-13E6-1841-A087-95274E199939}"/>
                </a:ext>
              </a:extLst>
            </p:cNvPr>
            <p:cNvCxnSpPr>
              <a:cxnSpLocks/>
              <a:stCxn id="22" idx="2"/>
              <a:endCxn id="52" idx="0"/>
            </p:cNvCxnSpPr>
            <p:nvPr/>
          </p:nvCxnSpPr>
          <p:spPr>
            <a:xfrm>
              <a:off x="5228936" y="3786022"/>
              <a:ext cx="686" cy="3052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924803-11A4-404A-8F38-E03EE18C2AF0}"/>
                </a:ext>
              </a:extLst>
            </p:cNvPr>
            <p:cNvCxnSpPr>
              <a:cxnSpLocks/>
              <a:stCxn id="47" idx="3"/>
              <a:endCxn id="96" idx="1"/>
            </p:cNvCxnSpPr>
            <p:nvPr/>
          </p:nvCxnSpPr>
          <p:spPr>
            <a:xfrm>
              <a:off x="4102356" y="2737540"/>
              <a:ext cx="53701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804B623-DA7C-1F48-AF73-9C120158573F}"/>
                </a:ext>
              </a:extLst>
            </p:cNvPr>
            <p:cNvCxnSpPr>
              <a:cxnSpLocks/>
              <a:stCxn id="47" idx="3"/>
              <a:endCxn id="88" idx="0"/>
            </p:cNvCxnSpPr>
            <p:nvPr/>
          </p:nvCxnSpPr>
          <p:spPr>
            <a:xfrm>
              <a:off x="4102356" y="2737540"/>
              <a:ext cx="4046044" cy="6407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A13EC4B-3313-B84C-9E9B-5C775B69707C}"/>
                </a:ext>
              </a:extLst>
            </p:cNvPr>
            <p:cNvSpPr txBox="1"/>
            <p:nvPr/>
          </p:nvSpPr>
          <p:spPr>
            <a:xfrm>
              <a:off x="189622" y="11729"/>
              <a:ext cx="133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A) </a:t>
              </a:r>
              <a:r>
                <a:rPr lang="en-US" b="1" dirty="0" err="1"/>
                <a:t>OptiClust</a:t>
              </a:r>
              <a:endParaRPr 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630D37-E2AD-1E4D-9A87-5AA3DEC351D1}"/>
                </a:ext>
              </a:extLst>
            </p:cNvPr>
            <p:cNvSpPr txBox="1"/>
            <p:nvPr/>
          </p:nvSpPr>
          <p:spPr>
            <a:xfrm>
              <a:off x="5366678" y="18353"/>
              <a:ext cx="13567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0C2DB3A-13B1-3747-8BE4-A9BE74CDA50D}"/>
                </a:ext>
              </a:extLst>
            </p:cNvPr>
            <p:cNvSpPr txBox="1"/>
            <p:nvPr/>
          </p:nvSpPr>
          <p:spPr>
            <a:xfrm>
              <a:off x="4652371" y="557407"/>
              <a:ext cx="2776273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 OTUs with </a:t>
              </a:r>
              <a:r>
                <a:rPr lang="en-US" dirty="0" err="1"/>
                <a:t>OptiClust</a:t>
              </a:r>
              <a:endParaRPr lang="en-US" dirty="0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BE7BFA-F12F-724F-8E77-1C3703992869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>
              <a:off x="6040508" y="926739"/>
              <a:ext cx="2798" cy="2713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7943875-289E-C74D-A5C1-C5C63F40EE3D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498024" y="2388608"/>
              <a:ext cx="2" cy="164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2724121-1B1B-E044-A9E9-D5122732EDA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0510825" y="2388608"/>
              <a:ext cx="2812" cy="164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C6E4CF-2518-6C45-89F1-43D005C0CBC3}"/>
                </a:ext>
              </a:extLst>
            </p:cNvPr>
            <p:cNvSpPr txBox="1"/>
            <p:nvPr/>
          </p:nvSpPr>
          <p:spPr>
            <a:xfrm>
              <a:off x="9974412" y="4895438"/>
              <a:ext cx="109173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AUC for split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450175-CDB6-3F41-A28F-68B475463D49}"/>
                </a:ext>
              </a:extLst>
            </p:cNvPr>
            <p:cNvSpPr txBox="1"/>
            <p:nvPr/>
          </p:nvSpPr>
          <p:spPr>
            <a:xfrm>
              <a:off x="9731759" y="6414081"/>
              <a:ext cx="15770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test AUC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9471F6B-C5B2-524D-93AD-F97B8BE49E78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10520277" y="5541769"/>
              <a:ext cx="1" cy="872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AB0BF7-63BA-F441-A520-B811B6DB07BF}"/>
                </a:ext>
              </a:extLst>
            </p:cNvPr>
            <p:cNvSpPr txBox="1"/>
            <p:nvPr/>
          </p:nvSpPr>
          <p:spPr>
            <a:xfrm>
              <a:off x="10033777" y="3516740"/>
              <a:ext cx="9730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Classify test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47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2168093-3959-5F4E-9C57-6B1E643D7A48}"/>
              </a:ext>
            </a:extLst>
          </p:cNvPr>
          <p:cNvGrpSpPr/>
          <p:nvPr/>
        </p:nvGrpSpPr>
        <p:grpSpPr>
          <a:xfrm>
            <a:off x="189622" y="11729"/>
            <a:ext cx="11771372" cy="6771684"/>
            <a:chOff x="189622" y="11729"/>
            <a:chExt cx="11771372" cy="677168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23D281A-DCDA-EA44-B806-222D8AD862CA}"/>
                </a:ext>
              </a:extLst>
            </p:cNvPr>
            <p:cNvSpPr/>
            <p:nvPr/>
          </p:nvSpPr>
          <p:spPr>
            <a:xfrm>
              <a:off x="231006" y="443919"/>
              <a:ext cx="11729988" cy="5861879"/>
            </a:xfrm>
            <a:prstGeom prst="rect">
              <a:avLst/>
            </a:prstGeom>
            <a:solidFill>
              <a:srgbClr val="FBC0AF">
                <a:alpha val="5098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012589-788C-1141-A6E9-402D9851BA85}"/>
                </a:ext>
              </a:extLst>
            </p:cNvPr>
            <p:cNvCxnSpPr>
              <a:cxnSpLocks/>
              <a:stCxn id="106" idx="2"/>
              <a:endCxn id="28" idx="0"/>
            </p:cNvCxnSpPr>
            <p:nvPr/>
          </p:nvCxnSpPr>
          <p:spPr>
            <a:xfrm flipH="1">
              <a:off x="6043308" y="387685"/>
              <a:ext cx="1729" cy="2105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35D2DB-67EA-4B42-A844-8F9DA2408DB8}"/>
                </a:ext>
              </a:extLst>
            </p:cNvPr>
            <p:cNvSpPr txBox="1"/>
            <p:nvPr/>
          </p:nvSpPr>
          <p:spPr>
            <a:xfrm>
              <a:off x="5058198" y="598255"/>
              <a:ext cx="1970219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Randomly split </a:t>
              </a:r>
            </a:p>
            <a:p>
              <a:pPr algn="ctr"/>
              <a:r>
                <a:rPr lang="en-US" dirty="0"/>
                <a:t>80% train/20% test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63D9B8-A072-9645-8EDA-ACA1B2656C5E}"/>
                </a:ext>
              </a:extLst>
            </p:cNvPr>
            <p:cNvSpPr txBox="1"/>
            <p:nvPr/>
          </p:nvSpPr>
          <p:spPr>
            <a:xfrm>
              <a:off x="2667316" y="1136794"/>
              <a:ext cx="1661417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 &amp; Validate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BE5A4A-BE3F-F443-A079-F27946BF5268}"/>
                </a:ext>
              </a:extLst>
            </p:cNvPr>
            <p:cNvSpPr txBox="1"/>
            <p:nvPr/>
          </p:nvSpPr>
          <p:spPr>
            <a:xfrm>
              <a:off x="10218918" y="1147539"/>
              <a:ext cx="583814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20%</a:t>
              </a:r>
            </a:p>
            <a:p>
              <a:r>
                <a:rPr lang="en-US" dirty="0"/>
                <a:t>Test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8BDCBC3A-A225-E645-A3B4-45B8581EA914}"/>
                </a:ext>
              </a:extLst>
            </p:cNvPr>
            <p:cNvCxnSpPr>
              <a:cxnSpLocks/>
              <a:stCxn id="28" idx="1"/>
              <a:endCxn id="29" idx="0"/>
            </p:cNvCxnSpPr>
            <p:nvPr/>
          </p:nvCxnSpPr>
          <p:spPr>
            <a:xfrm rot="10800000" flipV="1">
              <a:off x="3498026" y="921420"/>
              <a:ext cx="1560173" cy="2153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48BA9A1-0416-2B4B-88EE-6032DF89F343}"/>
                </a:ext>
              </a:extLst>
            </p:cNvPr>
            <p:cNvCxnSpPr>
              <a:cxnSpLocks/>
              <a:stCxn id="28" idx="3"/>
              <a:endCxn id="24" idx="0"/>
            </p:cNvCxnSpPr>
            <p:nvPr/>
          </p:nvCxnSpPr>
          <p:spPr>
            <a:xfrm>
              <a:off x="7028417" y="921421"/>
              <a:ext cx="3482408" cy="22611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CA65FD-7E1C-5546-820B-909394ABD89A}"/>
                </a:ext>
              </a:extLst>
            </p:cNvPr>
            <p:cNvSpPr txBox="1"/>
            <p:nvPr/>
          </p:nvSpPr>
          <p:spPr>
            <a:xfrm>
              <a:off x="3013826" y="2012693"/>
              <a:ext cx="1049903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OptiClust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0202BC-9AA7-7A44-92D7-DA03E96D7C91}"/>
                </a:ext>
              </a:extLst>
            </p:cNvPr>
            <p:cNvSpPr txBox="1"/>
            <p:nvPr/>
          </p:nvSpPr>
          <p:spPr>
            <a:xfrm>
              <a:off x="2934447" y="2613712"/>
              <a:ext cx="12086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Preprocess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CD34C1-C7C3-2949-AA2A-EC494BBDC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98026" y="1804235"/>
              <a:ext cx="0" cy="220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01C53C7-A6AD-2B4F-8F49-DFA17D0BAC2F}"/>
                </a:ext>
              </a:extLst>
            </p:cNvPr>
            <p:cNvCxnSpPr>
              <a:cxnSpLocks/>
            </p:cNvCxnSpPr>
            <p:nvPr/>
          </p:nvCxnSpPr>
          <p:spPr>
            <a:xfrm>
              <a:off x="3538779" y="2383778"/>
              <a:ext cx="0" cy="220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C21311-7011-5B4C-B04E-E874FE5672E6}"/>
                </a:ext>
              </a:extLst>
            </p:cNvPr>
            <p:cNvSpPr txBox="1"/>
            <p:nvPr/>
          </p:nvSpPr>
          <p:spPr>
            <a:xfrm>
              <a:off x="10100296" y="2005425"/>
              <a:ext cx="823239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OptiFit</a:t>
              </a:r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ACB84E-040F-234C-81CB-921CC81A6627}"/>
                </a:ext>
              </a:extLst>
            </p:cNvPr>
            <p:cNvSpPr txBox="1"/>
            <p:nvPr/>
          </p:nvSpPr>
          <p:spPr>
            <a:xfrm>
              <a:off x="9469161" y="2613712"/>
              <a:ext cx="20823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preprocessing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2E43F7-9E7C-124A-9E7D-9556F14607BF}"/>
                </a:ext>
              </a:extLst>
            </p:cNvPr>
            <p:cNvSpPr txBox="1"/>
            <p:nvPr/>
          </p:nvSpPr>
          <p:spPr>
            <a:xfrm>
              <a:off x="10033777" y="3516740"/>
              <a:ext cx="9730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Classify test set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186FEAB-9147-9A43-BAD3-789A5274EF37}"/>
                </a:ext>
              </a:extLst>
            </p:cNvPr>
            <p:cNvCxnSpPr>
              <a:cxnSpLocks/>
              <a:stCxn id="24" idx="2"/>
              <a:endCxn id="94" idx="0"/>
            </p:cNvCxnSpPr>
            <p:nvPr/>
          </p:nvCxnSpPr>
          <p:spPr>
            <a:xfrm>
              <a:off x="10510825" y="1793870"/>
              <a:ext cx="1091" cy="2115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16EF02D-5BF1-3F4C-88CF-7CFF547B1EF8}"/>
                </a:ext>
              </a:extLst>
            </p:cNvPr>
            <p:cNvCxnSpPr>
              <a:cxnSpLocks/>
              <a:stCxn id="94" idx="2"/>
              <a:endCxn id="96" idx="0"/>
            </p:cNvCxnSpPr>
            <p:nvPr/>
          </p:nvCxnSpPr>
          <p:spPr>
            <a:xfrm flipH="1">
              <a:off x="10510312" y="2374757"/>
              <a:ext cx="1604" cy="2389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044013-6995-A54B-8E68-26954355C395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10510312" y="2983044"/>
              <a:ext cx="9966" cy="5336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72C5749-8860-5C4F-A41C-5DCC3B226848}"/>
                </a:ext>
              </a:extLst>
            </p:cNvPr>
            <p:cNvCxnSpPr>
              <a:cxnSpLocks/>
              <a:stCxn id="45" idx="3"/>
              <a:endCxn id="58" idx="1"/>
            </p:cNvCxnSpPr>
            <p:nvPr/>
          </p:nvCxnSpPr>
          <p:spPr>
            <a:xfrm flipV="1">
              <a:off x="4063729" y="2192441"/>
              <a:ext cx="2309451" cy="49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4FD9FFD-F933-6D45-997B-0A1D7F7C0FF7}"/>
                </a:ext>
              </a:extLst>
            </p:cNvPr>
            <p:cNvCxnSpPr>
              <a:cxnSpLocks/>
              <a:stCxn id="93" idx="3"/>
              <a:endCxn id="97" idx="1"/>
            </p:cNvCxnSpPr>
            <p:nvPr/>
          </p:nvCxnSpPr>
          <p:spPr>
            <a:xfrm>
              <a:off x="8868155" y="3839906"/>
              <a:ext cx="11656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63051D1-F8BC-5C42-8610-1BA92992A9BF}"/>
                </a:ext>
              </a:extLst>
            </p:cNvPr>
            <p:cNvSpPr txBox="1"/>
            <p:nvPr/>
          </p:nvSpPr>
          <p:spPr>
            <a:xfrm>
              <a:off x="9974412" y="4895438"/>
              <a:ext cx="109173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AUC for split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B22D099-9863-C344-A758-12D383C4279D}"/>
                </a:ext>
              </a:extLst>
            </p:cNvPr>
            <p:cNvSpPr txBox="1"/>
            <p:nvPr/>
          </p:nvSpPr>
          <p:spPr>
            <a:xfrm>
              <a:off x="9731759" y="6414081"/>
              <a:ext cx="15770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test AUC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EDFAE69-4F03-C347-85DC-538755BAA7D8}"/>
                </a:ext>
              </a:extLst>
            </p:cNvPr>
            <p:cNvCxnSpPr>
              <a:cxnSpLocks/>
              <a:stCxn id="97" idx="2"/>
              <a:endCxn id="133" idx="0"/>
            </p:cNvCxnSpPr>
            <p:nvPr/>
          </p:nvCxnSpPr>
          <p:spPr>
            <a:xfrm>
              <a:off x="10520278" y="4163071"/>
              <a:ext cx="0" cy="732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237918-770F-4543-A825-E1D7982C5591}"/>
                </a:ext>
              </a:extLst>
            </p:cNvPr>
            <p:cNvCxnSpPr>
              <a:cxnSpLocks/>
              <a:stCxn id="133" idx="2"/>
              <a:endCxn id="134" idx="0"/>
            </p:cNvCxnSpPr>
            <p:nvPr/>
          </p:nvCxnSpPr>
          <p:spPr>
            <a:xfrm flipH="1">
              <a:off x="10520277" y="5541769"/>
              <a:ext cx="1" cy="872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F6F41BE-2283-B54C-AA65-3FD8F07FFE5D}"/>
                </a:ext>
              </a:extLst>
            </p:cNvPr>
            <p:cNvSpPr txBox="1"/>
            <p:nvPr/>
          </p:nvSpPr>
          <p:spPr>
            <a:xfrm>
              <a:off x="331186" y="551425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924803-11A4-404A-8F38-E03EE18C2AF0}"/>
                </a:ext>
              </a:extLst>
            </p:cNvPr>
            <p:cNvCxnSpPr>
              <a:cxnSpLocks/>
              <a:stCxn id="47" idx="3"/>
              <a:endCxn id="96" idx="1"/>
            </p:cNvCxnSpPr>
            <p:nvPr/>
          </p:nvCxnSpPr>
          <p:spPr>
            <a:xfrm>
              <a:off x="4143111" y="2798378"/>
              <a:ext cx="53260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804B623-DA7C-1F48-AF73-9C120158573F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4143111" y="2798378"/>
              <a:ext cx="4005289" cy="57986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A13EC4B-3313-B84C-9E9B-5C775B69707C}"/>
                </a:ext>
              </a:extLst>
            </p:cNvPr>
            <p:cNvSpPr txBox="1"/>
            <p:nvPr/>
          </p:nvSpPr>
          <p:spPr>
            <a:xfrm>
              <a:off x="189622" y="11729"/>
              <a:ext cx="1095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B) </a:t>
              </a:r>
              <a:r>
                <a:rPr lang="en-US" b="1" dirty="0" err="1"/>
                <a:t>OptiFit</a:t>
              </a:r>
              <a:endParaRPr 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630D37-E2AD-1E4D-9A87-5AA3DEC351D1}"/>
                </a:ext>
              </a:extLst>
            </p:cNvPr>
            <p:cNvSpPr txBox="1"/>
            <p:nvPr/>
          </p:nvSpPr>
          <p:spPr>
            <a:xfrm>
              <a:off x="5366678" y="18353"/>
              <a:ext cx="13567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43F2BA-8B25-4948-AD52-AA595AC35982}"/>
                </a:ext>
              </a:extLst>
            </p:cNvPr>
            <p:cNvSpPr txBox="1"/>
            <p:nvPr/>
          </p:nvSpPr>
          <p:spPr>
            <a:xfrm>
              <a:off x="6373180" y="2007775"/>
              <a:ext cx="1675202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OTUs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C21FF1E-2FD1-9A41-AF81-CD4E51EC0122}"/>
                </a:ext>
              </a:extLst>
            </p:cNvPr>
            <p:cNvCxnSpPr>
              <a:cxnSpLocks/>
              <a:stCxn id="58" idx="3"/>
              <a:endCxn id="94" idx="1"/>
            </p:cNvCxnSpPr>
            <p:nvPr/>
          </p:nvCxnSpPr>
          <p:spPr>
            <a:xfrm flipV="1">
              <a:off x="8048382" y="2190091"/>
              <a:ext cx="2051914" cy="23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3C85F9-1AE4-B240-8C04-2A37153DAD93}"/>
                </a:ext>
              </a:extLst>
            </p:cNvPr>
            <p:cNvSpPr txBox="1"/>
            <p:nvPr/>
          </p:nvSpPr>
          <p:spPr>
            <a:xfrm>
              <a:off x="231006" y="6387830"/>
              <a:ext cx="2557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 = hyperparameter settings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6574CA-AE88-584B-98AC-000F4116A3B2}"/>
                </a:ext>
              </a:extLst>
            </p:cNvPr>
            <p:cNvSpPr/>
            <p:nvPr/>
          </p:nvSpPr>
          <p:spPr>
            <a:xfrm>
              <a:off x="331186" y="3039030"/>
              <a:ext cx="6226536" cy="2699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98EC183-274A-DC4F-8166-3391EE724B61}"/>
                </a:ext>
              </a:extLst>
            </p:cNvPr>
            <p:cNvSpPr/>
            <p:nvPr/>
          </p:nvSpPr>
          <p:spPr>
            <a:xfrm>
              <a:off x="428930" y="3878891"/>
              <a:ext cx="6048233" cy="1768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31D4B7-42CD-544F-9748-0DB6DC365913}"/>
                </a:ext>
              </a:extLst>
            </p:cNvPr>
            <p:cNvSpPr txBox="1"/>
            <p:nvPr/>
          </p:nvSpPr>
          <p:spPr>
            <a:xfrm>
              <a:off x="1709605" y="3132179"/>
              <a:ext cx="6433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CC14ED-C05E-4F42-9DCE-5CB89D2F86E9}"/>
                </a:ext>
              </a:extLst>
            </p:cNvPr>
            <p:cNvSpPr txBox="1"/>
            <p:nvPr/>
          </p:nvSpPr>
          <p:spPr>
            <a:xfrm>
              <a:off x="4768598" y="3132003"/>
              <a:ext cx="92204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20%</a:t>
              </a:r>
            </a:p>
            <a:p>
              <a:pPr algn="ctr"/>
              <a:r>
                <a:rPr lang="en-US" dirty="0"/>
                <a:t>validate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95CDF3-DECD-E64B-AE07-9296303A8923}"/>
                </a:ext>
              </a:extLst>
            </p:cNvPr>
            <p:cNvSpPr txBox="1"/>
            <p:nvPr/>
          </p:nvSpPr>
          <p:spPr>
            <a:xfrm>
              <a:off x="1022440" y="4102363"/>
              <a:ext cx="201764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with different hyperparameter settings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D8043B-EDDD-624C-B748-5339D78D47A5}"/>
                </a:ext>
              </a:extLst>
            </p:cNvPr>
            <p:cNvSpPr txBox="1"/>
            <p:nvPr/>
          </p:nvSpPr>
          <p:spPr>
            <a:xfrm>
              <a:off x="4114587" y="4091292"/>
              <a:ext cx="223006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Validate model for each hyperparameter setting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95AE3FB-DDA9-D742-B9F9-07078BD609D0}"/>
                </a:ext>
              </a:extLst>
            </p:cNvPr>
            <p:cNvSpPr txBox="1"/>
            <p:nvPr/>
          </p:nvSpPr>
          <p:spPr>
            <a:xfrm>
              <a:off x="417592" y="3107800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DC43E1-29A7-524D-AAE0-B41431E1D2BA}"/>
                </a:ext>
              </a:extLst>
            </p:cNvPr>
            <p:cNvSpPr txBox="1"/>
            <p:nvPr/>
          </p:nvSpPr>
          <p:spPr>
            <a:xfrm>
              <a:off x="485074" y="3954639"/>
              <a:ext cx="4812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 x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CC1B2FC-7FEC-AC43-B344-311939C65308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 flipV="1">
              <a:off x="3040088" y="4552957"/>
              <a:ext cx="1074499" cy="110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135564-9526-D846-A9EF-77FF69B29532}"/>
                </a:ext>
              </a:extLst>
            </p:cNvPr>
            <p:cNvSpPr txBox="1"/>
            <p:nvPr/>
          </p:nvSpPr>
          <p:spPr>
            <a:xfrm>
              <a:off x="4835430" y="5218604"/>
              <a:ext cx="7870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cvAUC</a:t>
              </a:r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2CF759D-9325-0343-A800-5E8C3ECF03A0}"/>
                </a:ext>
              </a:extLst>
            </p:cNvPr>
            <p:cNvCxnSpPr>
              <a:cxnSpLocks/>
              <a:stCxn id="83" idx="2"/>
              <a:endCxn id="89" idx="0"/>
            </p:cNvCxnSpPr>
            <p:nvPr/>
          </p:nvCxnSpPr>
          <p:spPr>
            <a:xfrm flipH="1">
              <a:off x="5228935" y="5014622"/>
              <a:ext cx="687" cy="203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5716B9-F53F-6B4E-B770-160FB95FA64F}"/>
                </a:ext>
              </a:extLst>
            </p:cNvPr>
            <p:cNvSpPr txBox="1"/>
            <p:nvPr/>
          </p:nvSpPr>
          <p:spPr>
            <a:xfrm>
              <a:off x="4252738" y="5838377"/>
              <a:ext cx="19523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</a:t>
              </a:r>
              <a:r>
                <a:rPr lang="en-US" dirty="0" err="1"/>
                <a:t>cvAUC</a:t>
              </a:r>
              <a:r>
                <a:rPr lang="en-US" dirty="0"/>
                <a:t> per H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DC16923-9E22-2C4F-9C00-447DF9EECDC9}"/>
                </a:ext>
              </a:extLst>
            </p:cNvPr>
            <p:cNvCxnSpPr>
              <a:cxnSpLocks/>
              <a:stCxn id="89" idx="2"/>
              <a:endCxn id="91" idx="0"/>
            </p:cNvCxnSpPr>
            <p:nvPr/>
          </p:nvCxnSpPr>
          <p:spPr>
            <a:xfrm>
              <a:off x="5228935" y="5587936"/>
              <a:ext cx="0" cy="250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0273DE-18C8-1040-B41B-4CE592F168D7}"/>
                </a:ext>
              </a:extLst>
            </p:cNvPr>
            <p:cNvSpPr txBox="1"/>
            <p:nvPr/>
          </p:nvSpPr>
          <p:spPr>
            <a:xfrm>
              <a:off x="7428644" y="3378241"/>
              <a:ext cx="143951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model with highest performing H</a:t>
              </a:r>
            </a:p>
          </p:txBody>
        </p: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C3EECC50-24B5-FC48-89B2-790E62D6E510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 flipV="1">
              <a:off x="6205132" y="3839906"/>
              <a:ext cx="1223512" cy="21831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3BE54620-12CA-9041-8633-6FDDDBBADF5C}"/>
                </a:ext>
              </a:extLst>
            </p:cNvPr>
            <p:cNvCxnSpPr>
              <a:cxnSpLocks/>
              <a:stCxn id="47" idx="2"/>
              <a:endCxn id="80" idx="3"/>
            </p:cNvCxnSpPr>
            <p:nvPr/>
          </p:nvCxnSpPr>
          <p:spPr>
            <a:xfrm rot="5400000">
              <a:off x="2709701" y="2626266"/>
              <a:ext cx="472301" cy="11858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C88DE148-FE6B-D847-8672-D0F08FA34208}"/>
                </a:ext>
              </a:extLst>
            </p:cNvPr>
            <p:cNvCxnSpPr>
              <a:cxnSpLocks/>
              <a:stCxn id="47" idx="2"/>
              <a:endCxn id="81" idx="1"/>
            </p:cNvCxnSpPr>
            <p:nvPr/>
          </p:nvCxnSpPr>
          <p:spPr>
            <a:xfrm rot="16200000" flipH="1">
              <a:off x="3917626" y="2604196"/>
              <a:ext cx="472125" cy="122981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851A996-5B9D-8F4E-A410-F7DF30A853CC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>
              <a:off x="2031264" y="3778510"/>
              <a:ext cx="0" cy="3238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3A1AEA7-7A1E-874B-AD35-F196759C0941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5229622" y="3778334"/>
              <a:ext cx="0" cy="312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71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8199C-B65A-ECBD-B694-C8038AD50AA0}"/>
              </a:ext>
            </a:extLst>
          </p:cNvPr>
          <p:cNvGrpSpPr/>
          <p:nvPr/>
        </p:nvGrpSpPr>
        <p:grpSpPr>
          <a:xfrm>
            <a:off x="5281" y="1357759"/>
            <a:ext cx="11924368" cy="4565963"/>
            <a:chOff x="5281" y="1357759"/>
            <a:chExt cx="11924368" cy="4565963"/>
          </a:xfrm>
        </p:grpSpPr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24C92F92-3CEF-E31D-6137-4DF2FF06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561" r="15293"/>
            <a:stretch/>
          </p:blipFill>
          <p:spPr>
            <a:xfrm>
              <a:off x="7454520" y="1727092"/>
              <a:ext cx="4475129" cy="4117118"/>
            </a:xfrm>
            <a:prstGeom prst="rect">
              <a:avLst/>
            </a:prstGeom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DC5DADB5-AE23-4EB5-B6B4-292C66D5E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1" y="1357759"/>
              <a:ext cx="7391384" cy="456596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012C01-F060-1740-BF5C-F6430F362A16}"/>
                </a:ext>
              </a:extLst>
            </p:cNvPr>
            <p:cNvGrpSpPr/>
            <p:nvPr/>
          </p:nvGrpSpPr>
          <p:grpSpPr>
            <a:xfrm>
              <a:off x="345709" y="1357759"/>
              <a:ext cx="7360656" cy="369332"/>
              <a:chOff x="345709" y="1357759"/>
              <a:chExt cx="7360656" cy="36933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E5B275-9A7A-0748-91F7-1B4045890C3D}"/>
                  </a:ext>
                </a:extLst>
              </p:cNvPr>
              <p:cNvSpPr txBox="1"/>
              <p:nvPr/>
            </p:nvSpPr>
            <p:spPr>
              <a:xfrm>
                <a:off x="345709" y="135775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8D134-B85A-BE4F-AE3F-26FF6A59195E}"/>
                  </a:ext>
                </a:extLst>
              </p:cNvPr>
              <p:cNvSpPr txBox="1"/>
              <p:nvPr/>
            </p:nvSpPr>
            <p:spPr>
              <a:xfrm>
                <a:off x="3907299" y="135775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A6F7A1-4143-4B4F-AAE4-F7798A32DF93}"/>
                  </a:ext>
                </a:extLst>
              </p:cNvPr>
              <p:cNvSpPr txBox="1"/>
              <p:nvPr/>
            </p:nvSpPr>
            <p:spPr>
              <a:xfrm>
                <a:off x="7396665" y="135775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904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023D281A-DCDA-EA44-B806-222D8AD862CA}"/>
              </a:ext>
            </a:extLst>
          </p:cNvPr>
          <p:cNvSpPr/>
          <p:nvPr/>
        </p:nvSpPr>
        <p:spPr>
          <a:xfrm>
            <a:off x="231006" y="1034017"/>
            <a:ext cx="11729988" cy="5271782"/>
          </a:xfrm>
          <a:prstGeom prst="rect">
            <a:avLst/>
          </a:prstGeom>
          <a:solidFill>
            <a:srgbClr val="9AC9EB">
              <a:alpha val="5176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FC506-5192-1E4F-B450-63CAA026B5EE}"/>
              </a:ext>
            </a:extLst>
          </p:cNvPr>
          <p:cNvSpPr/>
          <p:nvPr/>
        </p:nvSpPr>
        <p:spPr>
          <a:xfrm>
            <a:off x="331186" y="3039030"/>
            <a:ext cx="6226536" cy="2699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BCE51F-87D5-CC40-A616-99411A93271D}"/>
              </a:ext>
            </a:extLst>
          </p:cNvPr>
          <p:cNvSpPr/>
          <p:nvPr/>
        </p:nvSpPr>
        <p:spPr>
          <a:xfrm>
            <a:off x="428930" y="3878891"/>
            <a:ext cx="6048233" cy="17688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012589-788C-1141-A6E9-402D9851BA85}"/>
              </a:ext>
            </a:extLst>
          </p:cNvPr>
          <p:cNvCxnSpPr>
            <a:cxnSpLocks/>
            <a:stCxn id="106" idx="2"/>
            <a:endCxn id="128" idx="0"/>
          </p:cNvCxnSpPr>
          <p:nvPr/>
        </p:nvCxnSpPr>
        <p:spPr>
          <a:xfrm flipH="1">
            <a:off x="6040508" y="387685"/>
            <a:ext cx="4529" cy="169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35D2DB-67EA-4B42-A844-8F9DA2408DB8}"/>
              </a:ext>
            </a:extLst>
          </p:cNvPr>
          <p:cNvSpPr txBox="1"/>
          <p:nvPr/>
        </p:nvSpPr>
        <p:spPr>
          <a:xfrm>
            <a:off x="5058198" y="1203738"/>
            <a:ext cx="1970219" cy="646331"/>
          </a:xfrm>
          <a:prstGeom prst="rect">
            <a:avLst/>
          </a:prstGeom>
          <a:solidFill>
            <a:srgbClr val="FAF2D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Randomly split </a:t>
            </a:r>
          </a:p>
          <a:p>
            <a:pPr algn="ctr"/>
            <a:r>
              <a:rPr lang="en-US" dirty="0"/>
              <a:t>80% train/20% test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63D9B8-A072-9645-8EDA-ACA1B2656C5E}"/>
              </a:ext>
            </a:extLst>
          </p:cNvPr>
          <p:cNvSpPr txBox="1"/>
          <p:nvPr/>
        </p:nvSpPr>
        <p:spPr>
          <a:xfrm>
            <a:off x="2667316" y="1742277"/>
            <a:ext cx="1661417" cy="646331"/>
          </a:xfrm>
          <a:prstGeom prst="rect">
            <a:avLst/>
          </a:prstGeom>
          <a:solidFill>
            <a:srgbClr val="FAF2D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80%</a:t>
            </a:r>
          </a:p>
          <a:p>
            <a:pPr algn="ctr"/>
            <a:r>
              <a:rPr lang="en-US" dirty="0"/>
              <a:t>Train &amp; Validate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3DA05-6672-7043-AA03-65DD9A70B600}"/>
              </a:ext>
            </a:extLst>
          </p:cNvPr>
          <p:cNvSpPr txBox="1"/>
          <p:nvPr/>
        </p:nvSpPr>
        <p:spPr>
          <a:xfrm>
            <a:off x="1709605" y="3132179"/>
            <a:ext cx="64331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80%</a:t>
            </a:r>
          </a:p>
          <a:p>
            <a:pPr algn="ctr"/>
            <a:r>
              <a:rPr lang="en-US" dirty="0"/>
              <a:t>Train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BC027-10F1-6243-A076-A64F51901CA6}"/>
              </a:ext>
            </a:extLst>
          </p:cNvPr>
          <p:cNvSpPr txBox="1"/>
          <p:nvPr/>
        </p:nvSpPr>
        <p:spPr>
          <a:xfrm>
            <a:off x="4767912" y="3139691"/>
            <a:ext cx="92204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20%</a:t>
            </a:r>
          </a:p>
          <a:p>
            <a:pPr algn="ctr"/>
            <a:r>
              <a:rPr lang="en-US" dirty="0"/>
              <a:t>validate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BE5A4A-BE3F-F443-A079-F27946BF5268}"/>
              </a:ext>
            </a:extLst>
          </p:cNvPr>
          <p:cNvSpPr txBox="1"/>
          <p:nvPr/>
        </p:nvSpPr>
        <p:spPr>
          <a:xfrm>
            <a:off x="10218918" y="1753022"/>
            <a:ext cx="583814" cy="646331"/>
          </a:xfrm>
          <a:prstGeom prst="rect">
            <a:avLst/>
          </a:prstGeom>
          <a:solidFill>
            <a:srgbClr val="FAF2D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  <a:p>
            <a:r>
              <a:rPr lang="en-US" dirty="0"/>
              <a:t>Test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BDCBC3A-A225-E645-A3B4-45B8581EA914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3498026" y="1526903"/>
            <a:ext cx="1560173" cy="2153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48BA9A1-0416-2B4B-88EE-6032DF89F343}"/>
              </a:ext>
            </a:extLst>
          </p:cNvPr>
          <p:cNvCxnSpPr>
            <a:cxnSpLocks/>
            <a:stCxn id="28" idx="3"/>
            <a:endCxn id="24" idx="0"/>
          </p:cNvCxnSpPr>
          <p:nvPr/>
        </p:nvCxnSpPr>
        <p:spPr>
          <a:xfrm>
            <a:off x="7028417" y="1526904"/>
            <a:ext cx="3482408" cy="2261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0202BC-9AA7-7A44-92D7-DA03E96D7C91}"/>
              </a:ext>
            </a:extLst>
          </p:cNvPr>
          <p:cNvSpPr txBox="1"/>
          <p:nvPr/>
        </p:nvSpPr>
        <p:spPr>
          <a:xfrm>
            <a:off x="2893692" y="2552874"/>
            <a:ext cx="12086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Preprocess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4A8D68-0072-7344-8CC4-1533677BD3F8}"/>
              </a:ext>
            </a:extLst>
          </p:cNvPr>
          <p:cNvSpPr txBox="1"/>
          <p:nvPr/>
        </p:nvSpPr>
        <p:spPr>
          <a:xfrm>
            <a:off x="1022440" y="4102363"/>
            <a:ext cx="20176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with different hyperparameter settings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236D16-4160-E342-B590-B69F216548B6}"/>
              </a:ext>
            </a:extLst>
          </p:cNvPr>
          <p:cNvSpPr txBox="1"/>
          <p:nvPr/>
        </p:nvSpPr>
        <p:spPr>
          <a:xfrm>
            <a:off x="4114587" y="4091292"/>
            <a:ext cx="223006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Validate model for each hyperparameter setting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75DC3F-425E-B741-8128-FDDC0EE9EF89}"/>
              </a:ext>
            </a:extLst>
          </p:cNvPr>
          <p:cNvSpPr txBox="1"/>
          <p:nvPr/>
        </p:nvSpPr>
        <p:spPr>
          <a:xfrm>
            <a:off x="417592" y="3107800"/>
            <a:ext cx="635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3BD8B5-3AB9-BB44-9296-8423C91F3792}"/>
              </a:ext>
            </a:extLst>
          </p:cNvPr>
          <p:cNvSpPr txBox="1"/>
          <p:nvPr/>
        </p:nvSpPr>
        <p:spPr>
          <a:xfrm>
            <a:off x="485074" y="3954639"/>
            <a:ext cx="4812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701FB6-DCD6-8B48-85DD-AA6C0681B3D8}"/>
              </a:ext>
            </a:extLst>
          </p:cNvPr>
          <p:cNvSpPr txBox="1"/>
          <p:nvPr/>
        </p:nvSpPr>
        <p:spPr>
          <a:xfrm>
            <a:off x="231006" y="6387830"/>
            <a:ext cx="2557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 = hyperparameter settings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FF8BE8-68AB-444C-9839-7CB6A3C35F1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3040088" y="4552957"/>
            <a:ext cx="1074499" cy="11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306C93-5776-454D-9137-75C0B84EEF12}"/>
              </a:ext>
            </a:extLst>
          </p:cNvPr>
          <p:cNvSpPr txBox="1"/>
          <p:nvPr/>
        </p:nvSpPr>
        <p:spPr>
          <a:xfrm>
            <a:off x="4835430" y="5218604"/>
            <a:ext cx="8928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CV AUC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2D0019-423D-D446-BDC9-EA13835A5424}"/>
              </a:ext>
            </a:extLst>
          </p:cNvPr>
          <p:cNvCxnSpPr>
            <a:cxnSpLocks/>
            <a:stCxn id="52" idx="2"/>
            <a:endCxn id="73" idx="0"/>
          </p:cNvCxnSpPr>
          <p:nvPr/>
        </p:nvCxnSpPr>
        <p:spPr>
          <a:xfrm>
            <a:off x="5229622" y="5014622"/>
            <a:ext cx="52213" cy="203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45A04-C438-3041-AE08-75D72D41D192}"/>
              </a:ext>
            </a:extLst>
          </p:cNvPr>
          <p:cNvSpPr txBox="1"/>
          <p:nvPr/>
        </p:nvSpPr>
        <p:spPr>
          <a:xfrm>
            <a:off x="4252738" y="5838377"/>
            <a:ext cx="20581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CV AUC per H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F5FEED-7B35-B548-A5D3-AC1F2D6D1DF9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 flipH="1">
            <a:off x="5281834" y="5587936"/>
            <a:ext cx="1" cy="250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462758D-F293-E142-9949-5491146458F9}"/>
              </a:ext>
            </a:extLst>
          </p:cNvPr>
          <p:cNvSpPr txBox="1"/>
          <p:nvPr/>
        </p:nvSpPr>
        <p:spPr>
          <a:xfrm>
            <a:off x="7428644" y="3378241"/>
            <a:ext cx="143951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model with highest performing 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ACB84E-040F-234C-81CB-921CC81A6627}"/>
              </a:ext>
            </a:extLst>
          </p:cNvPr>
          <p:cNvSpPr txBox="1"/>
          <p:nvPr/>
        </p:nvSpPr>
        <p:spPr>
          <a:xfrm>
            <a:off x="9472486" y="2552874"/>
            <a:ext cx="20823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Apply preprocessing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044013-6995-A54B-8E68-26954355C395}"/>
              </a:ext>
            </a:extLst>
          </p:cNvPr>
          <p:cNvCxnSpPr>
            <a:cxnSpLocks/>
            <a:stCxn id="96" idx="2"/>
            <a:endCxn id="83" idx="0"/>
          </p:cNvCxnSpPr>
          <p:nvPr/>
        </p:nvCxnSpPr>
        <p:spPr>
          <a:xfrm>
            <a:off x="10513637" y="2922206"/>
            <a:ext cx="6641" cy="594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4FD9FFD-F933-6D45-997B-0A1D7F7C0FF7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>
            <a:off x="8868155" y="3839906"/>
            <a:ext cx="1165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EDFAE69-4F03-C347-85DC-538755BAA7D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0520278" y="4163071"/>
            <a:ext cx="0" cy="732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741C6B87-E28C-DA49-A67E-EBCE34DD6BD5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 flipV="1">
            <a:off x="6310930" y="3839906"/>
            <a:ext cx="1117714" cy="21831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F6F41BE-2283-B54C-AA65-3FD8F07FFE5D}"/>
              </a:ext>
            </a:extLst>
          </p:cNvPr>
          <p:cNvSpPr txBox="1"/>
          <p:nvPr/>
        </p:nvSpPr>
        <p:spPr>
          <a:xfrm>
            <a:off x="331186" y="1195231"/>
            <a:ext cx="635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100x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E269388-3E90-5243-8C00-F0B4D89BD4B6}"/>
              </a:ext>
            </a:extLst>
          </p:cNvPr>
          <p:cNvCxnSpPr>
            <a:cxnSpLocks/>
            <a:stCxn id="47" idx="2"/>
            <a:endCxn id="19" idx="3"/>
          </p:cNvCxnSpPr>
          <p:nvPr/>
        </p:nvCxnSpPr>
        <p:spPr>
          <a:xfrm rot="5400000">
            <a:off x="2658905" y="2616225"/>
            <a:ext cx="533139" cy="1145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B0006DE5-E4C3-DF4C-A8FB-BF4546005564}"/>
              </a:ext>
            </a:extLst>
          </p:cNvPr>
          <p:cNvCxnSpPr>
            <a:cxnSpLocks/>
            <a:stCxn id="47" idx="2"/>
            <a:endCxn id="22" idx="1"/>
          </p:cNvCxnSpPr>
          <p:nvPr/>
        </p:nvCxnSpPr>
        <p:spPr>
          <a:xfrm rot="16200000" flipH="1">
            <a:off x="3862643" y="2557587"/>
            <a:ext cx="540651" cy="12698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DB8E55-6406-5E40-B1BB-C5F8B525E544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>
            <a:off x="2031264" y="3778510"/>
            <a:ext cx="0" cy="323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FD3072E-13E6-1841-A087-95274E199939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5228936" y="3786022"/>
            <a:ext cx="686" cy="30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924803-11A4-404A-8F38-E03EE18C2AF0}"/>
              </a:ext>
            </a:extLst>
          </p:cNvPr>
          <p:cNvCxnSpPr>
            <a:cxnSpLocks/>
            <a:stCxn id="47" idx="3"/>
            <a:endCxn id="96" idx="1"/>
          </p:cNvCxnSpPr>
          <p:nvPr/>
        </p:nvCxnSpPr>
        <p:spPr>
          <a:xfrm>
            <a:off x="4102356" y="2737540"/>
            <a:ext cx="53701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2804B623-DA7C-1F48-AF73-9C120158573F}"/>
              </a:ext>
            </a:extLst>
          </p:cNvPr>
          <p:cNvCxnSpPr>
            <a:cxnSpLocks/>
            <a:stCxn id="47" idx="3"/>
            <a:endCxn id="88" idx="0"/>
          </p:cNvCxnSpPr>
          <p:nvPr/>
        </p:nvCxnSpPr>
        <p:spPr>
          <a:xfrm>
            <a:off x="4102356" y="2737540"/>
            <a:ext cx="4046044" cy="6407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A13EC4B-3313-B84C-9E9B-5C775B69707C}"/>
              </a:ext>
            </a:extLst>
          </p:cNvPr>
          <p:cNvSpPr txBox="1"/>
          <p:nvPr/>
        </p:nvSpPr>
        <p:spPr>
          <a:xfrm>
            <a:off x="189622" y="11729"/>
            <a:ext cx="13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 </a:t>
            </a:r>
            <a:r>
              <a:rPr lang="en-US" b="1" dirty="0" err="1"/>
              <a:t>OptiClust</a:t>
            </a:r>
            <a:endParaRPr 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630D37-E2AD-1E4D-9A87-5AA3DEC351D1}"/>
              </a:ext>
            </a:extLst>
          </p:cNvPr>
          <p:cNvSpPr txBox="1"/>
          <p:nvPr/>
        </p:nvSpPr>
        <p:spPr>
          <a:xfrm>
            <a:off x="5366678" y="18353"/>
            <a:ext cx="13567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Full Data Set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C2DB3A-13B1-3747-8BE4-A9BE74CDA50D}"/>
              </a:ext>
            </a:extLst>
          </p:cNvPr>
          <p:cNvSpPr txBox="1"/>
          <p:nvPr/>
        </p:nvSpPr>
        <p:spPr>
          <a:xfrm>
            <a:off x="4652371" y="557407"/>
            <a:ext cx="2776273" cy="369332"/>
          </a:xfrm>
          <a:prstGeom prst="rect">
            <a:avLst/>
          </a:prstGeom>
          <a:solidFill>
            <a:srgbClr val="FAF2D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 OTUs with </a:t>
            </a:r>
            <a:r>
              <a:rPr lang="en-US" dirty="0" err="1"/>
              <a:t>OptiClust</a:t>
            </a: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3BE7BFA-F12F-724F-8E77-1C3703992869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6040508" y="926739"/>
            <a:ext cx="2798" cy="271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7943875-289E-C74D-A5C1-C5C63F40EE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498024" y="2388608"/>
            <a:ext cx="2" cy="16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2724121-1B1B-E044-A9E9-D5122732EDAB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510825" y="2388608"/>
            <a:ext cx="2812" cy="16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C6E4CF-2518-6C45-89F1-43D005C0CBC3}"/>
              </a:ext>
            </a:extLst>
          </p:cNvPr>
          <p:cNvSpPr txBox="1"/>
          <p:nvPr/>
        </p:nvSpPr>
        <p:spPr>
          <a:xfrm>
            <a:off x="9974412" y="4895438"/>
            <a:ext cx="10917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AUC for split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450175-CDB6-3F41-A28F-68B475463D49}"/>
              </a:ext>
            </a:extLst>
          </p:cNvPr>
          <p:cNvSpPr txBox="1"/>
          <p:nvPr/>
        </p:nvSpPr>
        <p:spPr>
          <a:xfrm>
            <a:off x="9731759" y="6414081"/>
            <a:ext cx="15770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test AUC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9471F6B-C5B2-524D-93AD-F97B8BE49E78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10520277" y="5541769"/>
            <a:ext cx="1" cy="872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0AB0BF7-63BA-F441-A520-B811B6DB07BF}"/>
              </a:ext>
            </a:extLst>
          </p:cNvPr>
          <p:cNvSpPr txBox="1"/>
          <p:nvPr/>
        </p:nvSpPr>
        <p:spPr>
          <a:xfrm>
            <a:off x="10033777" y="3516740"/>
            <a:ext cx="9730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Classify test set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C167EB3-F8C9-7436-EC2F-A5231415EC19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7428644" y="742073"/>
            <a:ext cx="729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E7F055-72D4-491E-C6E0-9BE0A0CA6F6C}"/>
              </a:ext>
            </a:extLst>
          </p:cNvPr>
          <p:cNvSpPr txBox="1"/>
          <p:nvPr/>
        </p:nvSpPr>
        <p:spPr>
          <a:xfrm>
            <a:off x="8158109" y="553597"/>
            <a:ext cx="11816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MCC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CED7A-5F14-5BC9-E2A6-D44926B3B4D0}"/>
              </a:ext>
            </a:extLst>
          </p:cNvPr>
          <p:cNvSpPr txBox="1"/>
          <p:nvPr/>
        </p:nvSpPr>
        <p:spPr>
          <a:xfrm>
            <a:off x="7663485" y="4895438"/>
            <a:ext cx="96690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 AUC for split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F819E0-EBC9-2529-DF1E-5D23C22D5F45}"/>
              </a:ext>
            </a:extLst>
          </p:cNvPr>
          <p:cNvCxnSpPr>
            <a:cxnSpLocks/>
            <a:stCxn id="88" idx="2"/>
            <a:endCxn id="7" idx="0"/>
          </p:cNvCxnSpPr>
          <p:nvPr/>
        </p:nvCxnSpPr>
        <p:spPr>
          <a:xfrm flipH="1">
            <a:off x="8146938" y="4301571"/>
            <a:ext cx="1462" cy="593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1D412-47B1-8494-7702-205D29C17FA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146938" y="5541769"/>
            <a:ext cx="11171" cy="872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E5D375-BFAF-E671-84AB-05BCB929F19E}"/>
              </a:ext>
            </a:extLst>
          </p:cNvPr>
          <p:cNvSpPr txBox="1"/>
          <p:nvPr/>
        </p:nvSpPr>
        <p:spPr>
          <a:xfrm>
            <a:off x="7412744" y="6414081"/>
            <a:ext cx="1490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Mean CV AUC</a:t>
            </a:r>
          </a:p>
        </p:txBody>
      </p:sp>
    </p:spTree>
    <p:extLst>
      <p:ext uri="{BB962C8B-B14F-4D97-AF65-F5344CB8AC3E}">
        <p14:creationId xmlns:p14="http://schemas.microsoft.com/office/powerpoint/2010/main" val="416398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E1A7E9CA-921C-DF20-F2BA-9A0CB436B30F}"/>
              </a:ext>
            </a:extLst>
          </p:cNvPr>
          <p:cNvGrpSpPr/>
          <p:nvPr/>
        </p:nvGrpSpPr>
        <p:grpSpPr>
          <a:xfrm>
            <a:off x="30598" y="11729"/>
            <a:ext cx="10322466" cy="6771684"/>
            <a:chOff x="30598" y="11729"/>
            <a:chExt cx="10322466" cy="677168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23D281A-DCDA-EA44-B806-222D8AD862CA}"/>
                </a:ext>
              </a:extLst>
            </p:cNvPr>
            <p:cNvSpPr/>
            <p:nvPr/>
          </p:nvSpPr>
          <p:spPr>
            <a:xfrm>
              <a:off x="116028" y="1034017"/>
              <a:ext cx="10237036" cy="5271782"/>
            </a:xfrm>
            <a:prstGeom prst="rect">
              <a:avLst/>
            </a:prstGeom>
            <a:solidFill>
              <a:srgbClr val="9AC9EB">
                <a:alpha val="51765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012589-788C-1141-A6E9-402D9851BA85}"/>
                </a:ext>
              </a:extLst>
            </p:cNvPr>
            <p:cNvCxnSpPr>
              <a:cxnSpLocks/>
              <a:stCxn id="106" idx="2"/>
              <a:endCxn id="128" idx="0"/>
            </p:cNvCxnSpPr>
            <p:nvPr/>
          </p:nvCxnSpPr>
          <p:spPr>
            <a:xfrm flipH="1">
              <a:off x="5175803" y="387685"/>
              <a:ext cx="4529" cy="169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35D2DB-67EA-4B42-A844-8F9DA2408DB8}"/>
                </a:ext>
              </a:extLst>
            </p:cNvPr>
            <p:cNvSpPr txBox="1"/>
            <p:nvPr/>
          </p:nvSpPr>
          <p:spPr>
            <a:xfrm>
              <a:off x="4193493" y="1203738"/>
              <a:ext cx="1970219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Randomly split </a:t>
              </a:r>
            </a:p>
            <a:p>
              <a:pPr algn="ctr"/>
              <a:r>
                <a:rPr lang="en-US" dirty="0"/>
                <a:t>80% train/20% test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63D9B8-A072-9645-8EDA-ACA1B2656C5E}"/>
                </a:ext>
              </a:extLst>
            </p:cNvPr>
            <p:cNvSpPr txBox="1"/>
            <p:nvPr/>
          </p:nvSpPr>
          <p:spPr>
            <a:xfrm>
              <a:off x="1802611" y="1742277"/>
              <a:ext cx="1661417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 &amp; Validate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BE5A4A-BE3F-F443-A079-F27946BF5268}"/>
                </a:ext>
              </a:extLst>
            </p:cNvPr>
            <p:cNvSpPr txBox="1"/>
            <p:nvPr/>
          </p:nvSpPr>
          <p:spPr>
            <a:xfrm>
              <a:off x="8072068" y="1753022"/>
              <a:ext cx="583814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20%</a:t>
              </a:r>
            </a:p>
            <a:p>
              <a:r>
                <a:rPr lang="en-US" dirty="0"/>
                <a:t>Test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8BDCBC3A-A225-E645-A3B4-45B8581EA914}"/>
                </a:ext>
              </a:extLst>
            </p:cNvPr>
            <p:cNvCxnSpPr>
              <a:cxnSpLocks/>
              <a:stCxn id="28" idx="1"/>
              <a:endCxn id="29" idx="0"/>
            </p:cNvCxnSpPr>
            <p:nvPr/>
          </p:nvCxnSpPr>
          <p:spPr>
            <a:xfrm rot="10800000" flipV="1">
              <a:off x="2633321" y="1526903"/>
              <a:ext cx="1560173" cy="2153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48BA9A1-0416-2B4B-88EE-6032DF89F343}"/>
                </a:ext>
              </a:extLst>
            </p:cNvPr>
            <p:cNvCxnSpPr>
              <a:cxnSpLocks/>
              <a:stCxn id="28" idx="3"/>
              <a:endCxn id="24" idx="0"/>
            </p:cNvCxnSpPr>
            <p:nvPr/>
          </p:nvCxnSpPr>
          <p:spPr>
            <a:xfrm>
              <a:off x="6163712" y="1526904"/>
              <a:ext cx="2200263" cy="22611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ACB84E-040F-234C-81CB-921CC81A6627}"/>
                </a:ext>
              </a:extLst>
            </p:cNvPr>
            <p:cNvSpPr txBox="1"/>
            <p:nvPr/>
          </p:nvSpPr>
          <p:spPr>
            <a:xfrm>
              <a:off x="7322824" y="2613710"/>
              <a:ext cx="20823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preprocessing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044013-6995-A54B-8E68-26954355C395}"/>
                </a:ext>
              </a:extLst>
            </p:cNvPr>
            <p:cNvCxnSpPr>
              <a:cxnSpLocks/>
              <a:stCxn id="96" idx="2"/>
              <a:endCxn id="83" idx="0"/>
            </p:cNvCxnSpPr>
            <p:nvPr/>
          </p:nvCxnSpPr>
          <p:spPr>
            <a:xfrm flipH="1">
              <a:off x="8358210" y="2983042"/>
              <a:ext cx="5765" cy="533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4FD9FFD-F933-6D45-997B-0A1D7F7C0FF7}"/>
                </a:ext>
              </a:extLst>
            </p:cNvPr>
            <p:cNvCxnSpPr>
              <a:cxnSpLocks/>
              <a:stCxn id="27" idx="3"/>
              <a:endCxn id="83" idx="1"/>
            </p:cNvCxnSpPr>
            <p:nvPr/>
          </p:nvCxnSpPr>
          <p:spPr>
            <a:xfrm>
              <a:off x="6701428" y="3839906"/>
              <a:ext cx="117028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EDFAE69-4F03-C347-85DC-538755BAA7D8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8373428" y="4163071"/>
              <a:ext cx="0" cy="732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F6F41BE-2283-B54C-AA65-3FD8F07FFE5D}"/>
                </a:ext>
              </a:extLst>
            </p:cNvPr>
            <p:cNvSpPr txBox="1"/>
            <p:nvPr/>
          </p:nvSpPr>
          <p:spPr>
            <a:xfrm>
              <a:off x="331186" y="1195231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924803-11A4-404A-8F38-E03EE18C2AF0}"/>
                </a:ext>
              </a:extLst>
            </p:cNvPr>
            <p:cNvCxnSpPr>
              <a:cxnSpLocks/>
              <a:stCxn id="3" idx="3"/>
              <a:endCxn id="96" idx="1"/>
            </p:cNvCxnSpPr>
            <p:nvPr/>
          </p:nvCxnSpPr>
          <p:spPr>
            <a:xfrm flipV="1">
              <a:off x="3238652" y="2798376"/>
              <a:ext cx="4084172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630D37-E2AD-1E4D-9A87-5AA3DEC351D1}"/>
                </a:ext>
              </a:extLst>
            </p:cNvPr>
            <p:cNvSpPr txBox="1"/>
            <p:nvPr/>
          </p:nvSpPr>
          <p:spPr>
            <a:xfrm>
              <a:off x="4501973" y="18353"/>
              <a:ext cx="13567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0C2DB3A-13B1-3747-8BE4-A9BE74CDA50D}"/>
                </a:ext>
              </a:extLst>
            </p:cNvPr>
            <p:cNvSpPr txBox="1"/>
            <p:nvPr/>
          </p:nvSpPr>
          <p:spPr>
            <a:xfrm>
              <a:off x="3787666" y="557407"/>
              <a:ext cx="2776273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 OTUs with </a:t>
              </a:r>
              <a:r>
                <a:rPr lang="en-US" dirty="0" err="1"/>
                <a:t>OptiClust</a:t>
              </a:r>
              <a:endParaRPr lang="en-US" dirty="0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BE7BFA-F12F-724F-8E77-1C3703992869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>
              <a:off x="5175803" y="926739"/>
              <a:ext cx="2798" cy="2713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7943875-289E-C74D-A5C1-C5C63F40EE3D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2633321" y="2388608"/>
              <a:ext cx="999" cy="2251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2724121-1B1B-E044-A9E9-D5122732EDAB}"/>
                </a:ext>
              </a:extLst>
            </p:cNvPr>
            <p:cNvCxnSpPr>
              <a:cxnSpLocks/>
              <a:stCxn id="24" idx="2"/>
              <a:endCxn id="96" idx="0"/>
            </p:cNvCxnSpPr>
            <p:nvPr/>
          </p:nvCxnSpPr>
          <p:spPr>
            <a:xfrm>
              <a:off x="8363975" y="2399353"/>
              <a:ext cx="0" cy="2143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C6E4CF-2518-6C45-89F1-43D005C0CBC3}"/>
                </a:ext>
              </a:extLst>
            </p:cNvPr>
            <p:cNvSpPr txBox="1"/>
            <p:nvPr/>
          </p:nvSpPr>
          <p:spPr>
            <a:xfrm>
              <a:off x="7827562" y="4895438"/>
              <a:ext cx="109173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AUC for split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450175-CDB6-3F41-A28F-68B475463D49}"/>
                </a:ext>
              </a:extLst>
            </p:cNvPr>
            <p:cNvSpPr txBox="1"/>
            <p:nvPr/>
          </p:nvSpPr>
          <p:spPr>
            <a:xfrm>
              <a:off x="7584909" y="6414081"/>
              <a:ext cx="15770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test AUC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9471F6B-C5B2-524D-93AD-F97B8BE49E78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8373427" y="5541769"/>
              <a:ext cx="1" cy="872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AB0BF7-63BA-F441-A520-B811B6DB07BF}"/>
                </a:ext>
              </a:extLst>
            </p:cNvPr>
            <p:cNvSpPr txBox="1"/>
            <p:nvPr/>
          </p:nvSpPr>
          <p:spPr>
            <a:xfrm>
              <a:off x="7871709" y="3516741"/>
              <a:ext cx="9730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Classify test set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5C167EB3-F8C9-7436-EC2F-A5231415EC19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6563939" y="742073"/>
              <a:ext cx="7294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E7F055-72D4-491E-C6E0-9BE0A0CA6F6C}"/>
                </a:ext>
              </a:extLst>
            </p:cNvPr>
            <p:cNvSpPr txBox="1"/>
            <p:nvPr/>
          </p:nvSpPr>
          <p:spPr>
            <a:xfrm>
              <a:off x="7293404" y="553597"/>
              <a:ext cx="11816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MCC score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04AC1C-DF68-C3A0-4D08-6D8547B9125F}"/>
                </a:ext>
              </a:extLst>
            </p:cNvPr>
            <p:cNvSpPr txBox="1"/>
            <p:nvPr/>
          </p:nvSpPr>
          <p:spPr>
            <a:xfrm>
              <a:off x="2029988" y="2613712"/>
              <a:ext cx="12086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Preprocess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F9583A-D86B-184B-2829-03826A67CE91}"/>
                </a:ext>
              </a:extLst>
            </p:cNvPr>
            <p:cNvSpPr txBox="1"/>
            <p:nvPr/>
          </p:nvSpPr>
          <p:spPr>
            <a:xfrm>
              <a:off x="116028" y="6377172"/>
              <a:ext cx="2557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 = hyperparameter settings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73E74-C9A7-DD2A-DC2B-B5A0E0A94302}"/>
                </a:ext>
              </a:extLst>
            </p:cNvPr>
            <p:cNvSpPr/>
            <p:nvPr/>
          </p:nvSpPr>
          <p:spPr>
            <a:xfrm>
              <a:off x="243556" y="3039030"/>
              <a:ext cx="4589979" cy="2699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057C17-6DDE-EC1C-ACCD-FCD03D509C35}"/>
                </a:ext>
              </a:extLst>
            </p:cNvPr>
            <p:cNvSpPr/>
            <p:nvPr/>
          </p:nvSpPr>
          <p:spPr>
            <a:xfrm>
              <a:off x="328139" y="3878891"/>
              <a:ext cx="4407670" cy="1768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C3E718-570E-84BD-8A49-A11A37C8E015}"/>
                </a:ext>
              </a:extLst>
            </p:cNvPr>
            <p:cNvSpPr txBox="1"/>
            <p:nvPr/>
          </p:nvSpPr>
          <p:spPr>
            <a:xfrm>
              <a:off x="1321981" y="3132179"/>
              <a:ext cx="6433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5AB19-E60D-E7F4-2E89-DEB5C0B35A88}"/>
                </a:ext>
              </a:extLst>
            </p:cNvPr>
            <p:cNvSpPr txBox="1"/>
            <p:nvPr/>
          </p:nvSpPr>
          <p:spPr>
            <a:xfrm>
              <a:off x="3397001" y="3132003"/>
              <a:ext cx="92204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20%</a:t>
              </a:r>
            </a:p>
            <a:p>
              <a:pPr algn="ctr"/>
              <a:r>
                <a:rPr lang="en-US" dirty="0"/>
                <a:t>validate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311D57-ACAC-F501-1B12-72361B7C67F0}"/>
                </a:ext>
              </a:extLst>
            </p:cNvPr>
            <p:cNvSpPr txBox="1"/>
            <p:nvPr/>
          </p:nvSpPr>
          <p:spPr>
            <a:xfrm>
              <a:off x="1001278" y="4139305"/>
              <a:ext cx="127559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with different 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BBE2BC-41E9-4B72-08AB-853D0BA54BBE}"/>
                </a:ext>
              </a:extLst>
            </p:cNvPr>
            <p:cNvSpPr txBox="1"/>
            <p:nvPr/>
          </p:nvSpPr>
          <p:spPr>
            <a:xfrm>
              <a:off x="3070942" y="4134642"/>
              <a:ext cx="157605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Validate model for each 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54CC85-B609-95CA-2EA9-E01108988E28}"/>
                </a:ext>
              </a:extLst>
            </p:cNvPr>
            <p:cNvSpPr txBox="1"/>
            <p:nvPr/>
          </p:nvSpPr>
          <p:spPr>
            <a:xfrm>
              <a:off x="328139" y="3107800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7BDD4F-3443-700B-C9B3-0B0D1AC07D73}"/>
                </a:ext>
              </a:extLst>
            </p:cNvPr>
            <p:cNvSpPr txBox="1"/>
            <p:nvPr/>
          </p:nvSpPr>
          <p:spPr>
            <a:xfrm>
              <a:off x="395621" y="3954639"/>
              <a:ext cx="4812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 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7FA75D0-C5F7-D282-4A02-BB5315B288B5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2276874" y="4457808"/>
              <a:ext cx="794068" cy="4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9397F5-0E5E-F2D9-B1D2-ACC426536DF2}"/>
                </a:ext>
              </a:extLst>
            </p:cNvPr>
            <p:cNvSpPr txBox="1"/>
            <p:nvPr/>
          </p:nvSpPr>
          <p:spPr>
            <a:xfrm>
              <a:off x="3463833" y="5218604"/>
              <a:ext cx="7870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cvAUC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C04AD8C-1615-9231-EB60-62D3E77CDAC1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 flipH="1">
              <a:off x="3857338" y="4780973"/>
              <a:ext cx="1633" cy="43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C1C4AD-628F-D0DD-D89F-E8AFB0F4E2AC}"/>
                </a:ext>
              </a:extLst>
            </p:cNvPr>
            <p:cNvSpPr txBox="1"/>
            <p:nvPr/>
          </p:nvSpPr>
          <p:spPr>
            <a:xfrm>
              <a:off x="2881141" y="5838377"/>
              <a:ext cx="19523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</a:t>
              </a:r>
              <a:r>
                <a:rPr lang="en-US" dirty="0" err="1"/>
                <a:t>cvAUC</a:t>
              </a:r>
              <a:r>
                <a:rPr lang="en-US" dirty="0"/>
                <a:t> per H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E23B8F-16AE-B97D-9E25-C584B43FB7FE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>
              <a:off x="3857338" y="5587936"/>
              <a:ext cx="0" cy="250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A56172-5791-EAEE-2102-97694422DAF1}"/>
                </a:ext>
              </a:extLst>
            </p:cNvPr>
            <p:cNvSpPr txBox="1"/>
            <p:nvPr/>
          </p:nvSpPr>
          <p:spPr>
            <a:xfrm>
              <a:off x="5261917" y="3378241"/>
              <a:ext cx="143951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model with highest performing H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B4BB5D8-E2C9-14A6-7C67-BDDF5098EE9B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4833535" y="3839906"/>
              <a:ext cx="428382" cy="21831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1CE8D56C-545E-C77D-C8AF-06515FCC95E0}"/>
                </a:ext>
              </a:extLst>
            </p:cNvPr>
            <p:cNvCxnSpPr>
              <a:cxnSpLocks/>
              <a:stCxn id="3" idx="2"/>
              <a:endCxn id="10" idx="3"/>
            </p:cNvCxnSpPr>
            <p:nvPr/>
          </p:nvCxnSpPr>
          <p:spPr>
            <a:xfrm rot="5400000">
              <a:off x="2063660" y="2884684"/>
              <a:ext cx="472301" cy="66902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BDE3EE44-76BB-C0CA-110B-E8864A4A9A48}"/>
                </a:ext>
              </a:extLst>
            </p:cNvPr>
            <p:cNvCxnSpPr>
              <a:cxnSpLocks/>
              <a:stCxn id="3" idx="2"/>
              <a:endCxn id="12" idx="1"/>
            </p:cNvCxnSpPr>
            <p:nvPr/>
          </p:nvCxnSpPr>
          <p:spPr>
            <a:xfrm rot="16200000" flipH="1">
              <a:off x="2779598" y="2837765"/>
              <a:ext cx="472125" cy="76268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0F86823-161C-4B0B-AEED-B3E6063E45EE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639076" y="3778510"/>
              <a:ext cx="4564" cy="3607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AAFE4DA-43E2-AEE7-C92F-7517C40DEE51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3858025" y="3778334"/>
              <a:ext cx="946" cy="3563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0E87E6-068E-5BCA-DD38-6338F3676A08}"/>
                </a:ext>
              </a:extLst>
            </p:cNvPr>
            <p:cNvSpPr txBox="1"/>
            <p:nvPr/>
          </p:nvSpPr>
          <p:spPr>
            <a:xfrm>
              <a:off x="5496758" y="4895438"/>
              <a:ext cx="9669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CV AUC for split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BDC0EB-AC4E-0577-88CF-79C8B0233CE7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5980211" y="4301571"/>
              <a:ext cx="1462" cy="59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878E3B5-51A1-1DC6-ABD7-31D6CAFBDD3F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>
              <a:off x="5980211" y="5541769"/>
              <a:ext cx="11171" cy="872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81926E-D7F2-516F-3CBB-06EDD6E5278C}"/>
                </a:ext>
              </a:extLst>
            </p:cNvPr>
            <p:cNvSpPr txBox="1"/>
            <p:nvPr/>
          </p:nvSpPr>
          <p:spPr>
            <a:xfrm>
              <a:off x="5246017" y="6414081"/>
              <a:ext cx="14907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CV AUC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4C4DBC-5AFC-F325-6EA5-43C3D76AD998}"/>
                </a:ext>
              </a:extLst>
            </p:cNvPr>
            <p:cNvSpPr txBox="1"/>
            <p:nvPr/>
          </p:nvSpPr>
          <p:spPr>
            <a:xfrm>
              <a:off x="30598" y="11729"/>
              <a:ext cx="133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A) </a:t>
              </a:r>
              <a:r>
                <a:rPr lang="en-US" b="1" dirty="0" err="1"/>
                <a:t>OptiClust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0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8AB3871-07A4-576D-D1F3-3C741A4C01B4}"/>
              </a:ext>
            </a:extLst>
          </p:cNvPr>
          <p:cNvGrpSpPr/>
          <p:nvPr/>
        </p:nvGrpSpPr>
        <p:grpSpPr>
          <a:xfrm>
            <a:off x="30598" y="11729"/>
            <a:ext cx="11679226" cy="6771684"/>
            <a:chOff x="30598" y="11729"/>
            <a:chExt cx="11679226" cy="677168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23D281A-DCDA-EA44-B806-222D8AD862CA}"/>
                </a:ext>
              </a:extLst>
            </p:cNvPr>
            <p:cNvSpPr/>
            <p:nvPr/>
          </p:nvSpPr>
          <p:spPr>
            <a:xfrm>
              <a:off x="122283" y="443919"/>
              <a:ext cx="10239834" cy="5861879"/>
            </a:xfrm>
            <a:prstGeom prst="rect">
              <a:avLst/>
            </a:prstGeom>
            <a:solidFill>
              <a:srgbClr val="FBC0AF">
                <a:alpha val="5098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012589-788C-1141-A6E9-402D9851BA85}"/>
                </a:ext>
              </a:extLst>
            </p:cNvPr>
            <p:cNvCxnSpPr>
              <a:cxnSpLocks/>
              <a:stCxn id="106" idx="2"/>
              <a:endCxn id="28" idx="0"/>
            </p:cNvCxnSpPr>
            <p:nvPr/>
          </p:nvCxnSpPr>
          <p:spPr>
            <a:xfrm flipH="1">
              <a:off x="5655684" y="387685"/>
              <a:ext cx="1729" cy="2105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35D2DB-67EA-4B42-A844-8F9DA2408DB8}"/>
                </a:ext>
              </a:extLst>
            </p:cNvPr>
            <p:cNvSpPr txBox="1"/>
            <p:nvPr/>
          </p:nvSpPr>
          <p:spPr>
            <a:xfrm>
              <a:off x="4670574" y="598255"/>
              <a:ext cx="1970219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Randomly split </a:t>
              </a:r>
            </a:p>
            <a:p>
              <a:pPr algn="ctr"/>
              <a:r>
                <a:rPr lang="en-US" dirty="0"/>
                <a:t>80% train/20% test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63D9B8-A072-9645-8EDA-ACA1B2656C5E}"/>
                </a:ext>
              </a:extLst>
            </p:cNvPr>
            <p:cNvSpPr txBox="1"/>
            <p:nvPr/>
          </p:nvSpPr>
          <p:spPr>
            <a:xfrm>
              <a:off x="1762857" y="1136794"/>
              <a:ext cx="1661417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 &amp; Validate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BE5A4A-BE3F-F443-A079-F27946BF5268}"/>
                </a:ext>
              </a:extLst>
            </p:cNvPr>
            <p:cNvSpPr txBox="1"/>
            <p:nvPr/>
          </p:nvSpPr>
          <p:spPr>
            <a:xfrm>
              <a:off x="7992561" y="1147539"/>
              <a:ext cx="583814" cy="646331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20%</a:t>
              </a:r>
            </a:p>
            <a:p>
              <a:r>
                <a:rPr lang="en-US" dirty="0"/>
                <a:t>Test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8BDCBC3A-A225-E645-A3B4-45B8581EA914}"/>
                </a:ext>
              </a:extLst>
            </p:cNvPr>
            <p:cNvCxnSpPr>
              <a:cxnSpLocks/>
              <a:stCxn id="28" idx="1"/>
              <a:endCxn id="29" idx="0"/>
            </p:cNvCxnSpPr>
            <p:nvPr/>
          </p:nvCxnSpPr>
          <p:spPr>
            <a:xfrm rot="10800000" flipV="1">
              <a:off x="2593566" y="921420"/>
              <a:ext cx="2077008" cy="2153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48BA9A1-0416-2B4B-88EE-6032DF89F343}"/>
                </a:ext>
              </a:extLst>
            </p:cNvPr>
            <p:cNvCxnSpPr>
              <a:cxnSpLocks/>
              <a:stCxn id="28" idx="3"/>
              <a:endCxn id="24" idx="0"/>
            </p:cNvCxnSpPr>
            <p:nvPr/>
          </p:nvCxnSpPr>
          <p:spPr>
            <a:xfrm>
              <a:off x="6640793" y="921421"/>
              <a:ext cx="1643675" cy="22611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CA65FD-7E1C-5546-820B-909394ABD89A}"/>
                </a:ext>
              </a:extLst>
            </p:cNvPr>
            <p:cNvSpPr txBox="1"/>
            <p:nvPr/>
          </p:nvSpPr>
          <p:spPr>
            <a:xfrm>
              <a:off x="2109367" y="2012693"/>
              <a:ext cx="1049903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OptiClust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0202BC-9AA7-7A44-92D7-DA03E96D7C91}"/>
                </a:ext>
              </a:extLst>
            </p:cNvPr>
            <p:cNvSpPr txBox="1"/>
            <p:nvPr/>
          </p:nvSpPr>
          <p:spPr>
            <a:xfrm>
              <a:off x="2029988" y="2613712"/>
              <a:ext cx="12086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Preprocess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CD34C1-C7C3-2949-AA2A-EC494BBDC555}"/>
                </a:ext>
              </a:extLst>
            </p:cNvPr>
            <p:cNvCxnSpPr>
              <a:cxnSpLocks/>
            </p:cNvCxnSpPr>
            <p:nvPr/>
          </p:nvCxnSpPr>
          <p:spPr>
            <a:xfrm>
              <a:off x="2593567" y="1804235"/>
              <a:ext cx="0" cy="220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01C53C7-A6AD-2B4F-8F49-DFA17D0B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634320" y="2383778"/>
              <a:ext cx="0" cy="220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C21311-7011-5B4C-B04E-E874FE5672E6}"/>
                </a:ext>
              </a:extLst>
            </p:cNvPr>
            <p:cNvSpPr txBox="1"/>
            <p:nvPr/>
          </p:nvSpPr>
          <p:spPr>
            <a:xfrm>
              <a:off x="7873939" y="2005425"/>
              <a:ext cx="823239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OptiFit</a:t>
              </a:r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ACB84E-040F-234C-81CB-921CC81A6627}"/>
                </a:ext>
              </a:extLst>
            </p:cNvPr>
            <p:cNvSpPr txBox="1"/>
            <p:nvPr/>
          </p:nvSpPr>
          <p:spPr>
            <a:xfrm>
              <a:off x="7242804" y="2613712"/>
              <a:ext cx="20823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 preprocessing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2E43F7-9E7C-124A-9E7D-9556F14607BF}"/>
                </a:ext>
              </a:extLst>
            </p:cNvPr>
            <p:cNvSpPr txBox="1"/>
            <p:nvPr/>
          </p:nvSpPr>
          <p:spPr>
            <a:xfrm>
              <a:off x="7807420" y="3516740"/>
              <a:ext cx="9730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Classify test set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186FEAB-9147-9A43-BAD3-789A5274EF37}"/>
                </a:ext>
              </a:extLst>
            </p:cNvPr>
            <p:cNvCxnSpPr>
              <a:cxnSpLocks/>
              <a:stCxn id="24" idx="2"/>
              <a:endCxn id="94" idx="0"/>
            </p:cNvCxnSpPr>
            <p:nvPr/>
          </p:nvCxnSpPr>
          <p:spPr>
            <a:xfrm>
              <a:off x="8284468" y="1793870"/>
              <a:ext cx="1091" cy="2115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16EF02D-5BF1-3F4C-88CF-7CFF547B1EF8}"/>
                </a:ext>
              </a:extLst>
            </p:cNvPr>
            <p:cNvCxnSpPr>
              <a:cxnSpLocks/>
              <a:stCxn id="94" idx="2"/>
              <a:endCxn id="96" idx="0"/>
            </p:cNvCxnSpPr>
            <p:nvPr/>
          </p:nvCxnSpPr>
          <p:spPr>
            <a:xfrm flipH="1">
              <a:off x="8283955" y="2374757"/>
              <a:ext cx="1604" cy="2389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044013-6995-A54B-8E68-26954355C395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8283955" y="2983044"/>
              <a:ext cx="9966" cy="5336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72C5749-8860-5C4F-A41C-5DCC3B226848}"/>
                </a:ext>
              </a:extLst>
            </p:cNvPr>
            <p:cNvCxnSpPr>
              <a:cxnSpLocks/>
              <a:stCxn id="45" idx="3"/>
              <a:endCxn id="58" idx="1"/>
            </p:cNvCxnSpPr>
            <p:nvPr/>
          </p:nvCxnSpPr>
          <p:spPr>
            <a:xfrm flipV="1">
              <a:off x="3159270" y="2194697"/>
              <a:ext cx="1401438" cy="2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4FD9FFD-F933-6D45-997B-0A1D7F7C0FF7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6691496" y="3839906"/>
              <a:ext cx="111592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63051D1-F8BC-5C42-8610-1BA92992A9BF}"/>
                </a:ext>
              </a:extLst>
            </p:cNvPr>
            <p:cNvSpPr txBox="1"/>
            <p:nvPr/>
          </p:nvSpPr>
          <p:spPr>
            <a:xfrm>
              <a:off x="7748055" y="4895438"/>
              <a:ext cx="109173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AUC for split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B22D099-9863-C344-A758-12D383C4279D}"/>
                </a:ext>
              </a:extLst>
            </p:cNvPr>
            <p:cNvSpPr txBox="1"/>
            <p:nvPr/>
          </p:nvSpPr>
          <p:spPr>
            <a:xfrm>
              <a:off x="7505402" y="6414081"/>
              <a:ext cx="15770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test AUC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EDFAE69-4F03-C347-85DC-538755BAA7D8}"/>
                </a:ext>
              </a:extLst>
            </p:cNvPr>
            <p:cNvCxnSpPr>
              <a:cxnSpLocks/>
              <a:stCxn id="97" idx="2"/>
              <a:endCxn id="133" idx="0"/>
            </p:cNvCxnSpPr>
            <p:nvPr/>
          </p:nvCxnSpPr>
          <p:spPr>
            <a:xfrm>
              <a:off x="8293921" y="4163071"/>
              <a:ext cx="0" cy="732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237918-770F-4543-A825-E1D7982C5591}"/>
                </a:ext>
              </a:extLst>
            </p:cNvPr>
            <p:cNvCxnSpPr>
              <a:cxnSpLocks/>
              <a:stCxn id="133" idx="2"/>
              <a:endCxn id="134" idx="0"/>
            </p:cNvCxnSpPr>
            <p:nvPr/>
          </p:nvCxnSpPr>
          <p:spPr>
            <a:xfrm flipH="1">
              <a:off x="8293920" y="5541769"/>
              <a:ext cx="1" cy="872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F6F41BE-2283-B54C-AA65-3FD8F07FFE5D}"/>
                </a:ext>
              </a:extLst>
            </p:cNvPr>
            <p:cNvSpPr txBox="1"/>
            <p:nvPr/>
          </p:nvSpPr>
          <p:spPr>
            <a:xfrm>
              <a:off x="251674" y="551425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E924803-11A4-404A-8F38-E03EE18C2AF0}"/>
                </a:ext>
              </a:extLst>
            </p:cNvPr>
            <p:cNvCxnSpPr>
              <a:cxnSpLocks/>
              <a:stCxn id="47" idx="3"/>
              <a:endCxn id="96" idx="1"/>
            </p:cNvCxnSpPr>
            <p:nvPr/>
          </p:nvCxnSpPr>
          <p:spPr>
            <a:xfrm>
              <a:off x="3238652" y="2798378"/>
              <a:ext cx="4004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A13EC4B-3313-B84C-9E9B-5C775B69707C}"/>
                </a:ext>
              </a:extLst>
            </p:cNvPr>
            <p:cNvSpPr txBox="1"/>
            <p:nvPr/>
          </p:nvSpPr>
          <p:spPr>
            <a:xfrm>
              <a:off x="30598" y="11729"/>
              <a:ext cx="1095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B) </a:t>
              </a:r>
              <a:r>
                <a:rPr lang="en-US" b="1" dirty="0" err="1"/>
                <a:t>OptiFit</a:t>
              </a:r>
              <a:endParaRPr 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A630D37-E2AD-1E4D-9A87-5AA3DEC351D1}"/>
                </a:ext>
              </a:extLst>
            </p:cNvPr>
            <p:cNvSpPr txBox="1"/>
            <p:nvPr/>
          </p:nvSpPr>
          <p:spPr>
            <a:xfrm>
              <a:off x="4979054" y="18353"/>
              <a:ext cx="13567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43F2BA-8B25-4948-AD52-AA595AC35982}"/>
                </a:ext>
              </a:extLst>
            </p:cNvPr>
            <p:cNvSpPr txBox="1"/>
            <p:nvPr/>
          </p:nvSpPr>
          <p:spPr>
            <a:xfrm>
              <a:off x="4560708" y="2010031"/>
              <a:ext cx="1675202" cy="369332"/>
            </a:xfrm>
            <a:prstGeom prst="rect">
              <a:avLst/>
            </a:prstGeom>
            <a:solidFill>
              <a:srgbClr val="FAF2D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OTUs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C21FF1E-2FD1-9A41-AF81-CD4E51EC0122}"/>
                </a:ext>
              </a:extLst>
            </p:cNvPr>
            <p:cNvCxnSpPr>
              <a:cxnSpLocks/>
              <a:stCxn id="58" idx="3"/>
              <a:endCxn id="94" idx="1"/>
            </p:cNvCxnSpPr>
            <p:nvPr/>
          </p:nvCxnSpPr>
          <p:spPr>
            <a:xfrm flipV="1">
              <a:off x="6235910" y="2190091"/>
              <a:ext cx="1638029" cy="46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3C85F9-1AE4-B240-8C04-2A37153DAD93}"/>
                </a:ext>
              </a:extLst>
            </p:cNvPr>
            <p:cNvSpPr txBox="1"/>
            <p:nvPr/>
          </p:nvSpPr>
          <p:spPr>
            <a:xfrm>
              <a:off x="116028" y="6377172"/>
              <a:ext cx="2557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 = hyperparameter settings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6574CA-AE88-584B-98AC-000F4116A3B2}"/>
                </a:ext>
              </a:extLst>
            </p:cNvPr>
            <p:cNvSpPr/>
            <p:nvPr/>
          </p:nvSpPr>
          <p:spPr>
            <a:xfrm>
              <a:off x="243556" y="3039030"/>
              <a:ext cx="4589979" cy="26998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98EC183-274A-DC4F-8166-3391EE724B61}"/>
                </a:ext>
              </a:extLst>
            </p:cNvPr>
            <p:cNvSpPr/>
            <p:nvPr/>
          </p:nvSpPr>
          <p:spPr>
            <a:xfrm>
              <a:off x="328139" y="3878891"/>
              <a:ext cx="4407670" cy="1768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31D4B7-42CD-544F-9748-0DB6DC365913}"/>
                </a:ext>
              </a:extLst>
            </p:cNvPr>
            <p:cNvSpPr txBox="1"/>
            <p:nvPr/>
          </p:nvSpPr>
          <p:spPr>
            <a:xfrm>
              <a:off x="1321981" y="3132179"/>
              <a:ext cx="64331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80%</a:t>
              </a:r>
            </a:p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CC14ED-C05E-4F42-9DCE-5CB89D2F86E9}"/>
                </a:ext>
              </a:extLst>
            </p:cNvPr>
            <p:cNvSpPr txBox="1"/>
            <p:nvPr/>
          </p:nvSpPr>
          <p:spPr>
            <a:xfrm>
              <a:off x="3397001" y="3132003"/>
              <a:ext cx="92204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20%</a:t>
              </a:r>
            </a:p>
            <a:p>
              <a:pPr algn="ctr"/>
              <a:r>
                <a:rPr lang="en-US" dirty="0"/>
                <a:t>validate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95CDF3-DECD-E64B-AE07-9296303A8923}"/>
                </a:ext>
              </a:extLst>
            </p:cNvPr>
            <p:cNvSpPr txBox="1"/>
            <p:nvPr/>
          </p:nvSpPr>
          <p:spPr>
            <a:xfrm>
              <a:off x="1001278" y="4139305"/>
              <a:ext cx="127559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with different H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D8043B-EDDD-624C-B748-5339D78D47A5}"/>
                </a:ext>
              </a:extLst>
            </p:cNvPr>
            <p:cNvSpPr txBox="1"/>
            <p:nvPr/>
          </p:nvSpPr>
          <p:spPr>
            <a:xfrm>
              <a:off x="3070942" y="4134642"/>
              <a:ext cx="1576058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Validate model for each H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95AE3FB-DDA9-D742-B9F9-07078BD609D0}"/>
                </a:ext>
              </a:extLst>
            </p:cNvPr>
            <p:cNvSpPr txBox="1"/>
            <p:nvPr/>
          </p:nvSpPr>
          <p:spPr>
            <a:xfrm>
              <a:off x="328139" y="3107800"/>
              <a:ext cx="6351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DC43E1-29A7-524D-AAE0-B41431E1D2BA}"/>
                </a:ext>
              </a:extLst>
            </p:cNvPr>
            <p:cNvSpPr txBox="1"/>
            <p:nvPr/>
          </p:nvSpPr>
          <p:spPr>
            <a:xfrm>
              <a:off x="395621" y="3954639"/>
              <a:ext cx="4812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 x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CC1B2FC-7FEC-AC43-B344-311939C65308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 flipV="1">
              <a:off x="2276874" y="4457808"/>
              <a:ext cx="794068" cy="4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135564-9526-D846-A9EF-77FF69B29532}"/>
                </a:ext>
              </a:extLst>
            </p:cNvPr>
            <p:cNvSpPr txBox="1"/>
            <p:nvPr/>
          </p:nvSpPr>
          <p:spPr>
            <a:xfrm>
              <a:off x="3463833" y="5218604"/>
              <a:ext cx="7870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cvAUC</a:t>
              </a:r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2CF759D-9325-0343-A800-5E8C3ECF03A0}"/>
                </a:ext>
              </a:extLst>
            </p:cNvPr>
            <p:cNvCxnSpPr>
              <a:cxnSpLocks/>
              <a:stCxn id="83" idx="2"/>
              <a:endCxn id="89" idx="0"/>
            </p:cNvCxnSpPr>
            <p:nvPr/>
          </p:nvCxnSpPr>
          <p:spPr>
            <a:xfrm flipH="1">
              <a:off x="3857338" y="4780973"/>
              <a:ext cx="1633" cy="437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5716B9-F53F-6B4E-B770-160FB95FA64F}"/>
                </a:ext>
              </a:extLst>
            </p:cNvPr>
            <p:cNvSpPr txBox="1"/>
            <p:nvPr/>
          </p:nvSpPr>
          <p:spPr>
            <a:xfrm>
              <a:off x="2881141" y="5838377"/>
              <a:ext cx="19523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</a:t>
              </a:r>
              <a:r>
                <a:rPr lang="en-US" dirty="0" err="1"/>
                <a:t>cvAUC</a:t>
              </a:r>
              <a:r>
                <a:rPr lang="en-US" dirty="0"/>
                <a:t> per H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DC16923-9E22-2C4F-9C00-447DF9EECDC9}"/>
                </a:ext>
              </a:extLst>
            </p:cNvPr>
            <p:cNvCxnSpPr>
              <a:cxnSpLocks/>
              <a:stCxn id="89" idx="2"/>
              <a:endCxn id="91" idx="0"/>
            </p:cNvCxnSpPr>
            <p:nvPr/>
          </p:nvCxnSpPr>
          <p:spPr>
            <a:xfrm>
              <a:off x="3857338" y="5587936"/>
              <a:ext cx="0" cy="250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0273DE-18C8-1040-B41B-4CE592F168D7}"/>
                </a:ext>
              </a:extLst>
            </p:cNvPr>
            <p:cNvSpPr txBox="1"/>
            <p:nvPr/>
          </p:nvSpPr>
          <p:spPr>
            <a:xfrm>
              <a:off x="5261917" y="3378241"/>
              <a:ext cx="143951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model with highest performing H</a:t>
              </a:r>
            </a:p>
          </p:txBody>
        </p: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C3EECC50-24B5-FC48-89B2-790E62D6E510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 flipV="1">
              <a:off x="4833535" y="3839906"/>
              <a:ext cx="428382" cy="21831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3BE54620-12CA-9041-8633-6FDDDBBADF5C}"/>
                </a:ext>
              </a:extLst>
            </p:cNvPr>
            <p:cNvCxnSpPr>
              <a:cxnSpLocks/>
              <a:stCxn id="47" idx="2"/>
              <a:endCxn id="80" idx="3"/>
            </p:cNvCxnSpPr>
            <p:nvPr/>
          </p:nvCxnSpPr>
          <p:spPr>
            <a:xfrm rot="5400000">
              <a:off x="2063660" y="2884684"/>
              <a:ext cx="472301" cy="66902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C88DE148-FE6B-D847-8672-D0F08FA34208}"/>
                </a:ext>
              </a:extLst>
            </p:cNvPr>
            <p:cNvCxnSpPr>
              <a:cxnSpLocks/>
              <a:stCxn id="47" idx="2"/>
              <a:endCxn id="81" idx="1"/>
            </p:cNvCxnSpPr>
            <p:nvPr/>
          </p:nvCxnSpPr>
          <p:spPr>
            <a:xfrm rot="16200000" flipH="1">
              <a:off x="2779598" y="2837765"/>
              <a:ext cx="472125" cy="76268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851A996-5B9D-8F4E-A410-F7DF30A853CC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flipH="1">
              <a:off x="1639076" y="3778510"/>
              <a:ext cx="4564" cy="3607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3A1AEA7-7A1E-874B-AD35-F196759C0941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3858025" y="3778334"/>
              <a:ext cx="946" cy="3563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F66E27-223F-E096-513A-F4471C328D84}"/>
                </a:ext>
              </a:extLst>
            </p:cNvPr>
            <p:cNvSpPr txBox="1"/>
            <p:nvPr/>
          </p:nvSpPr>
          <p:spPr>
            <a:xfrm>
              <a:off x="5496758" y="4895438"/>
              <a:ext cx="9669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CV AUC for split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82A6D24-E962-36FE-C307-B39DDC19251B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5980211" y="4301571"/>
              <a:ext cx="1462" cy="59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A084B2A-A1BF-3108-1803-C7D7CD5D0786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980211" y="5541769"/>
              <a:ext cx="11171" cy="872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1E437-48F1-F4BD-8CB6-03AC75D4ABBA}"/>
                </a:ext>
              </a:extLst>
            </p:cNvPr>
            <p:cNvSpPr txBox="1"/>
            <p:nvPr/>
          </p:nvSpPr>
          <p:spPr>
            <a:xfrm>
              <a:off x="5246017" y="6414081"/>
              <a:ext cx="14907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CV AUC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0B5A11-EB8C-4DD1-68BA-585556FAF181}"/>
                </a:ext>
              </a:extLst>
            </p:cNvPr>
            <p:cNvSpPr txBox="1"/>
            <p:nvPr/>
          </p:nvSpPr>
          <p:spPr>
            <a:xfrm>
              <a:off x="9089413" y="1866925"/>
              <a:ext cx="119196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MCC score for split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B4F78C-1D4D-E8E3-2890-491799CF0F02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8697178" y="2190091"/>
              <a:ext cx="410016" cy="72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B9EFE1-F4C5-22C2-1824-C04DF65818B5}"/>
                </a:ext>
              </a:extLst>
            </p:cNvPr>
            <p:cNvSpPr txBox="1"/>
            <p:nvPr/>
          </p:nvSpPr>
          <p:spPr>
            <a:xfrm>
              <a:off x="10517863" y="1875233"/>
              <a:ext cx="119196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Mean MCC score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2503F1-5238-11A9-8CC7-09285CADE6CF}"/>
                </a:ext>
              </a:extLst>
            </p:cNvPr>
            <p:cNvCxnSpPr>
              <a:cxnSpLocks/>
              <a:stCxn id="9" idx="3"/>
              <a:endCxn id="35" idx="1"/>
            </p:cNvCxnSpPr>
            <p:nvPr/>
          </p:nvCxnSpPr>
          <p:spPr>
            <a:xfrm>
              <a:off x="10281374" y="2190091"/>
              <a:ext cx="236489" cy="83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44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30427</TotalTime>
  <Words>413</Words>
  <Application>Microsoft Macintosh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Armour, Courtney</dc:creator>
  <cp:lastModifiedBy>Armour, Courtney</cp:lastModifiedBy>
  <cp:revision>14</cp:revision>
  <dcterms:created xsi:type="dcterms:W3CDTF">2022-04-18T16:32:42Z</dcterms:created>
  <dcterms:modified xsi:type="dcterms:W3CDTF">2022-08-09T14:42:10Z</dcterms:modified>
</cp:coreProperties>
</file>