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320" r:id="rId4"/>
    <p:sldId id="321" r:id="rId5"/>
    <p:sldId id="322" r:id="rId6"/>
    <p:sldId id="323" r:id="rId7"/>
    <p:sldId id="257" r:id="rId8"/>
    <p:sldId id="259" r:id="rId9"/>
    <p:sldId id="260" r:id="rId10"/>
    <p:sldId id="262" r:id="rId11"/>
    <p:sldId id="263" r:id="rId12"/>
    <p:sldId id="266" r:id="rId13"/>
    <p:sldId id="267" r:id="rId14"/>
    <p:sldId id="268" r:id="rId15"/>
    <p:sldId id="269" r:id="rId16"/>
    <p:sldId id="272" r:id="rId17"/>
    <p:sldId id="285" r:id="rId18"/>
    <p:sldId id="270" r:id="rId19"/>
    <p:sldId id="324" r:id="rId20"/>
    <p:sldId id="326" r:id="rId21"/>
    <p:sldId id="271" r:id="rId22"/>
    <p:sldId id="273" r:id="rId23"/>
    <p:sldId id="274" r:id="rId24"/>
    <p:sldId id="296" r:id="rId25"/>
    <p:sldId id="276" r:id="rId26"/>
    <p:sldId id="310" r:id="rId27"/>
    <p:sldId id="311" r:id="rId28"/>
    <p:sldId id="309" r:id="rId29"/>
    <p:sldId id="280" r:id="rId30"/>
    <p:sldId id="278" r:id="rId31"/>
    <p:sldId id="281" r:id="rId32"/>
    <p:sldId id="288" r:id="rId33"/>
    <p:sldId id="291" r:id="rId34"/>
    <p:sldId id="292" r:id="rId35"/>
    <p:sldId id="303" r:id="rId36"/>
    <p:sldId id="293" r:id="rId37"/>
    <p:sldId id="282" r:id="rId38"/>
    <p:sldId id="284" r:id="rId39"/>
    <p:sldId id="294" r:id="rId40"/>
    <p:sldId id="295" r:id="rId41"/>
    <p:sldId id="302" r:id="rId42"/>
    <p:sldId id="297" r:id="rId43"/>
    <p:sldId id="283" r:id="rId44"/>
    <p:sldId id="304" r:id="rId45"/>
    <p:sldId id="289" r:id="rId46"/>
    <p:sldId id="312" r:id="rId47"/>
    <p:sldId id="301" r:id="rId48"/>
    <p:sldId id="305" r:id="rId49"/>
    <p:sldId id="306" r:id="rId50"/>
    <p:sldId id="307" r:id="rId51"/>
    <p:sldId id="308" r:id="rId52"/>
    <p:sldId id="313" r:id="rId53"/>
    <p:sldId id="314" r:id="rId54"/>
    <p:sldId id="299" r:id="rId55"/>
    <p:sldId id="315" r:id="rId56"/>
    <p:sldId id="316" r:id="rId57"/>
    <p:sldId id="317" r:id="rId58"/>
    <p:sldId id="318" r:id="rId59"/>
    <p:sldId id="319" r:id="rId60"/>
    <p:sldId id="327" r:id="rId61"/>
    <p:sldId id="328" r:id="rId62"/>
    <p:sldId id="332" r:id="rId63"/>
    <p:sldId id="341" r:id="rId64"/>
    <p:sldId id="342" r:id="rId65"/>
    <p:sldId id="343" r:id="rId66"/>
    <p:sldId id="344" r:id="rId67"/>
    <p:sldId id="346" r:id="rId68"/>
    <p:sldId id="330" r:id="rId69"/>
    <p:sldId id="331" r:id="rId70"/>
    <p:sldId id="333" r:id="rId71"/>
    <p:sldId id="334" r:id="rId72"/>
    <p:sldId id="336" r:id="rId73"/>
    <p:sldId id="337" r:id="rId74"/>
    <p:sldId id="338" r:id="rId75"/>
    <p:sldId id="339" r:id="rId76"/>
    <p:sldId id="340" r:id="rId77"/>
    <p:sldId id="329" r:id="rId78"/>
    <p:sldId id="345" r:id="rId79"/>
    <p:sldId id="3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529"/>
    <a:srgbClr val="867FFB"/>
    <a:srgbClr val="43C5FF"/>
    <a:srgbClr val="00B0F0"/>
    <a:srgbClr val="00B050"/>
    <a:srgbClr val="90C84A"/>
    <a:srgbClr val="FF3368"/>
    <a:srgbClr val="FFC000"/>
    <a:srgbClr val="A5E4DC"/>
    <a:srgbClr val="00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7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DAC8-8861-4D9C-AF44-C18819149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8B68-F8E8-4700-A1DC-FE9A7B57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0638-05A6-4C81-9DC7-7097A45C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3980-BC5A-4EBB-96F7-7E952F27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977F-C673-4117-92A6-AB31FE4A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EAE0-7D40-41D9-B47B-8A52F93D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6E052-64C5-4DEF-9BAB-B7627193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743D-2594-4C72-A826-806CB11B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A3B1-D7E3-432B-8F04-3E1FEE53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DB9C-11E3-4B02-84F0-8D826EA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86A03-7A14-40D4-A566-9522E46D5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B663D-E0D8-44D9-8BC2-3EC1ABDB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6633-D7F6-4C84-AC6D-01BC3C3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B260-CC6E-47D6-A872-4072346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2576-D23C-407B-B19F-12286951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0427-4B05-40A1-B26A-F40F379E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6D925-589C-43CA-9AAF-0DB2866F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35A3-30CC-4A33-86EC-71AAC103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6E02-6CE0-4BEF-9DAE-CCF728A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CC5-9C1C-4121-8C73-F2DC0C1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8FB7-BE6C-4D41-BBC4-27F82376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8E996-5FC4-4154-A9BF-80ABDEBD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0CA6-59D1-4AC6-A05E-C611C4EE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2AA-AC1F-4F8C-B7D9-4E3B3022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7C31-0272-49E6-BDFC-C710C124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7DEA-5AC1-40D7-8322-77AB60C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30D9-7BE2-4987-A958-E50DB631A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B3E6-3CCC-42BC-862A-1E3DF793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348C-40AE-4613-AA8B-ED2312E1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B1B7A-C293-43C2-9A76-D20DFFD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2892-E9D4-479C-877F-DD6DB0D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53C-3E7C-41BF-A3BF-A186EAA6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A83-3F71-494A-94D8-ABEFBD6F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C8F9-394E-4C12-955E-C8FBA2F3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6CC76-CC50-471E-8FD6-ECB8D6246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28F98-41A4-422F-9856-30E0C00BF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61272-B1B9-4A20-B3BB-16BB09E1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18D0B-6731-4FDF-AE90-07EA4AE0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0B46D-7100-4EA0-9CE0-F3792243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3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B80-158D-47EF-8642-F8A5D47E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BD976-FB2C-4F67-8B86-8776CF58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EA8AD-1177-4CCE-9E6C-115D9704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83AB4-EE30-48BC-89A4-223E57B3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5D90F-05CE-41B3-AA9B-DBFC836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689DF-9A85-4F8E-8813-ABF9F799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A3CF-5770-4472-B14C-570ACED6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CD01-9987-4AF1-9DD3-8169243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770D-5399-42B1-80B3-3D392DE2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20B9D-5F1B-481B-9570-74A85DF75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98B6-943D-42CC-965D-0967B77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DA8D-C672-4D12-9AD4-A1B238C4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2A92-867E-4E7F-85D7-5802937E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8C23-E0F8-4D80-A05C-C4E13103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25D33-545B-40EA-A77C-CB93B6E3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8FB81-4E4A-47C0-A9D9-A65E1531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D91F0-3326-4354-8C7D-9C0A3881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03A2-6CDD-4BEA-9E02-ADEAA08B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7FE7-2C0C-4B4B-A6BA-17227D91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0A909-C6C3-4B32-B0FD-7E18C98A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75D3-C947-4683-85AA-020F38B4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D2EB-5858-4A9E-BB09-A3BDF100E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EA60-390B-447F-B4A4-C20749788B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0D09-8FE6-410D-89F2-D472C3A20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78FC-6B6A-44D5-ACB6-C342CA705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CE04-332F-4C6D-9CD2-9FDF384D6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B05-6B99-43AA-A4F6-0D92792A0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E98CD-B922-4E2D-9205-DF92E9A27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9822A2-D756-47DE-ADB4-E3CB5E209EC1}"/>
              </a:ext>
            </a:extLst>
          </p:cNvPr>
          <p:cNvGrpSpPr/>
          <p:nvPr/>
        </p:nvGrpSpPr>
        <p:grpSpPr>
          <a:xfrm>
            <a:off x="4567352" y="2170043"/>
            <a:ext cx="3028122" cy="2483126"/>
            <a:chOff x="4567352" y="2170043"/>
            <a:chExt cx="3028122" cy="248312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6B64E2-3F79-4C44-88AB-339E86A865FA}"/>
                </a:ext>
              </a:extLst>
            </p:cNvPr>
            <p:cNvCxnSpPr>
              <a:cxnSpLocks/>
            </p:cNvCxnSpPr>
            <p:nvPr/>
          </p:nvCxnSpPr>
          <p:spPr>
            <a:xfrm>
              <a:off x="6866604" y="2574235"/>
              <a:ext cx="0" cy="2077278"/>
            </a:xfrm>
            <a:prstGeom prst="line">
              <a:avLst/>
            </a:prstGeom>
            <a:ln w="31750">
              <a:solidFill>
                <a:srgbClr val="0075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C8A517-4010-41CC-B309-D9B26E02EB86}"/>
                </a:ext>
              </a:extLst>
            </p:cNvPr>
            <p:cNvGrpSpPr/>
            <p:nvPr/>
          </p:nvGrpSpPr>
          <p:grpSpPr>
            <a:xfrm>
              <a:off x="4567352" y="2170043"/>
              <a:ext cx="3028122" cy="2483126"/>
              <a:chOff x="4567352" y="2170043"/>
              <a:chExt cx="3028122" cy="2483126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8BCD72C-D5E4-46C9-BA40-6F75F3690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2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07C9272-6ECB-4512-8F9E-9872B36ED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5474" y="2170043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011707-6929-4453-A6AA-37F9CEF9B5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66605" y="4247321"/>
                <a:ext cx="728869" cy="40479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332334-C88F-4BF4-A8E4-A4C366070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9269" y="4651513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363B30-03FA-4924-BAEF-3C2F24A907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7352" y="2596377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5B8CFC-D2CB-4BFC-A691-8F49D0B34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7353" y="2180286"/>
                <a:ext cx="728869" cy="393949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AD86615-8956-49D3-85B6-E2B37ED441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6222" y="2180286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E23B413-8671-4573-B817-3AC00E233C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4687" y="2182548"/>
                <a:ext cx="728870" cy="404192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AED5060-1664-46FB-A6CF-AB03E6801D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5133" y="4234302"/>
                <a:ext cx="681150" cy="388303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614E5C-0B96-45B9-B763-41632B37BB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5519" y="4220233"/>
                <a:ext cx="2287335" cy="1656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BA9EA3F-5444-4EB2-B877-0D966E905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5519" y="2180286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679B72-E9B6-4A31-9100-A8F3F08F878A}"/>
              </a:ext>
            </a:extLst>
          </p:cNvPr>
          <p:cNvGrpSpPr/>
          <p:nvPr/>
        </p:nvGrpSpPr>
        <p:grpSpPr>
          <a:xfrm>
            <a:off x="4567351" y="2433220"/>
            <a:ext cx="3022881" cy="1959281"/>
            <a:chOff x="4567351" y="2433220"/>
            <a:chExt cx="3022881" cy="195928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C24ED2-F9B5-4E34-A4D0-DD37607CB375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51" y="3612874"/>
              <a:ext cx="451910" cy="779627"/>
            </a:xfrm>
            <a:prstGeom prst="line">
              <a:avLst/>
            </a:prstGeom>
            <a:ln w="25400">
              <a:solidFill>
                <a:srgbClr val="0075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2BAA07-92CA-4F54-9C39-C89C93CCC83B}"/>
                </a:ext>
              </a:extLst>
            </p:cNvPr>
            <p:cNvGrpSpPr/>
            <p:nvPr/>
          </p:nvGrpSpPr>
          <p:grpSpPr>
            <a:xfrm>
              <a:off x="4579269" y="2433220"/>
              <a:ext cx="3010963" cy="1949342"/>
              <a:chOff x="4579269" y="2433220"/>
              <a:chExt cx="3010963" cy="1949342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AC1D093-384C-4D48-B393-C7774B3AB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9269" y="2583264"/>
                <a:ext cx="1409379" cy="1029610"/>
              </a:xfrm>
              <a:prstGeom prst="line">
                <a:avLst/>
              </a:prstGeom>
              <a:ln w="25400">
                <a:solidFill>
                  <a:srgbClr val="00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A808FC7-4183-4AE8-B39E-3ECE99E3D4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9261" y="4224363"/>
                <a:ext cx="1195341" cy="158199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8D671D5-A618-461D-83CD-83A3BAFB96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4602" y="3203736"/>
                <a:ext cx="1375630" cy="1030566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2E1894F-8D10-4790-BDFE-14AAF262D8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8140" y="2435169"/>
                <a:ext cx="422092" cy="76856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7B0ACF2-AB89-433F-A9F2-EA970C86D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8648" y="2433220"/>
                <a:ext cx="1179491" cy="141015"/>
              </a:xfrm>
              <a:prstGeom prst="line">
                <a:avLst/>
              </a:prstGeom>
              <a:ln w="25400">
                <a:solidFill>
                  <a:srgbClr val="0075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F0A633-0DCC-49E0-B65B-007B869EBFEC}"/>
              </a:ext>
            </a:extLst>
          </p:cNvPr>
          <p:cNvGrpSpPr/>
          <p:nvPr/>
        </p:nvGrpSpPr>
        <p:grpSpPr>
          <a:xfrm>
            <a:off x="4567350" y="2161878"/>
            <a:ext cx="3028122" cy="2483126"/>
            <a:chOff x="4567350" y="2161878"/>
            <a:chExt cx="3028122" cy="24831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B3E675-9D3D-4603-9489-31FC88D07B2F}"/>
                </a:ext>
              </a:extLst>
            </p:cNvPr>
            <p:cNvGrpSpPr/>
            <p:nvPr/>
          </p:nvGrpSpPr>
          <p:grpSpPr>
            <a:xfrm>
              <a:off x="4567350" y="2161878"/>
              <a:ext cx="3028122" cy="2483126"/>
              <a:chOff x="4567352" y="2170043"/>
              <a:chExt cx="3028122" cy="24831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7B2E06-9D96-495C-96D0-E826389BD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604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C866BB9-9AFF-479E-AFB3-B87A448B28DE}"/>
                  </a:ext>
                </a:extLst>
              </p:cNvPr>
              <p:cNvGrpSpPr/>
              <p:nvPr/>
            </p:nvGrpSpPr>
            <p:grpSpPr>
              <a:xfrm>
                <a:off x="4567352" y="2170043"/>
                <a:ext cx="3028122" cy="2483126"/>
                <a:chOff x="4567352" y="2170043"/>
                <a:chExt cx="3028122" cy="248312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F10A84A-9B95-4D7E-9ABF-D13237800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352" y="2574235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737ABF3-FE01-4F9C-99DA-F7B08884E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474" y="2170043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B3C5C3F-6742-4221-B9A9-703D04D74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605" y="4247321"/>
                  <a:ext cx="728869" cy="40479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6066166-61F2-48AF-9252-7F2AC5699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9269" y="465151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9EEA11-34D7-46DD-9407-1BB4F8AAA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2" y="2596377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7AE9F72D-2282-4137-8E3A-0BA9F2AB3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3" y="2180286"/>
                  <a:ext cx="728869" cy="393949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69586E61-BD42-494B-A5B5-C6D24E88D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96222" y="2180286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0C04B22-6A3B-4F32-BAC3-DED7E48D2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4687" y="2182548"/>
                  <a:ext cx="728870" cy="404192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6998807-68B3-49A0-895A-844A3CD0D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5133" y="4234302"/>
                  <a:ext cx="681150" cy="388303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B88577E-C6E9-436A-9CF7-D54004F2E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5519" y="422023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F048102-A978-4298-AF5D-8B360F388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5519" y="2180286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EDE26EC-C575-4BA6-A40A-42E70909A128}"/>
                </a:ext>
              </a:extLst>
            </p:cNvPr>
            <p:cNvGrpSpPr/>
            <p:nvPr/>
          </p:nvGrpSpPr>
          <p:grpSpPr>
            <a:xfrm>
              <a:off x="4567351" y="2423706"/>
              <a:ext cx="3022881" cy="1959281"/>
              <a:chOff x="4567351" y="2433220"/>
              <a:chExt cx="3022881" cy="195928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5D53F6-64D2-47F1-86CB-F99208D42D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1" y="3612874"/>
                <a:ext cx="451910" cy="77962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506F2DA-477D-48A1-9F88-072B01CA2E74}"/>
                  </a:ext>
                </a:extLst>
              </p:cNvPr>
              <p:cNvGrpSpPr/>
              <p:nvPr/>
            </p:nvGrpSpPr>
            <p:grpSpPr>
              <a:xfrm>
                <a:off x="4579269" y="2433220"/>
                <a:ext cx="3010963" cy="1949342"/>
                <a:chOff x="4579269" y="2433220"/>
                <a:chExt cx="3010963" cy="19493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D77D92A-AD7F-40DA-91FA-BCC2BB1C01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269" y="2583264"/>
                  <a:ext cx="1409379" cy="1029610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C4C370F-FD9E-4D3E-98F1-DC0F29124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261" y="4224363"/>
                  <a:ext cx="1195341" cy="158199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519ADFF4-D76F-4D00-9741-7F875B384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4602" y="3203736"/>
                  <a:ext cx="1375630" cy="1030566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1E0591C-AEB1-4002-A8D1-A70D712660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8140" y="2435169"/>
                  <a:ext cx="422092" cy="768567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42BC2F8-DD16-4E19-AD5E-4FC199491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8648" y="2433220"/>
                  <a:ext cx="1179491" cy="141015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5794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2905 0.002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30677 -0.0067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3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7465620" y="2609652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7453702" y="3639262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 flipV="1">
            <a:off x="7905612" y="4250751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9100953" y="3230124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H="1" flipV="1">
            <a:off x="10054491" y="2461557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8874999" y="2463004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1551159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3850411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>
            <a:off x="1563076" y="5716540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1551159" y="3661404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4209587" y="97961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1910335" y="989858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H="1">
            <a:off x="1900396" y="3039955"/>
            <a:ext cx="2287335" cy="165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1910335" y="966596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513982" y="1766973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 flipH="1">
            <a:off x="551762" y="3811050"/>
            <a:ext cx="681150" cy="38830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522932" y="216348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>
            <a:off x="1227853" y="1766973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 flipH="1">
            <a:off x="4578705" y="4055202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 flipH="1">
            <a:off x="4566787" y="1990429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5281186" y="1989823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4559201" y="2394621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3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7322745" y="2476302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7320352" y="3639262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 flipV="1">
            <a:off x="7838937" y="4446782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9243828" y="3401574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H="1" flipV="1">
            <a:off x="10168791" y="2432982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8874999" y="2282029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1627359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212361" y="3639262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>
            <a:off x="1782151" y="5859415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1770234" y="3518529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4562012" y="97961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2129410" y="84698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H="1">
            <a:off x="2119471" y="3182830"/>
            <a:ext cx="2287335" cy="165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1986535" y="966596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599707" y="1624098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 flipH="1">
            <a:off x="694637" y="3830100"/>
            <a:ext cx="681150" cy="38830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465782" y="210633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>
            <a:off x="1465978" y="1624098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 flipH="1">
            <a:off x="5359755" y="4055202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 flipH="1">
            <a:off x="5347837" y="1799929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6205111" y="1846948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5197376" y="2299371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9630087" y="2611461"/>
            <a:ext cx="0" cy="1426511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9209733" y="2870560"/>
            <a:ext cx="0" cy="955791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>
            <a:off x="8804481" y="2831681"/>
            <a:ext cx="0" cy="1017783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10257581" y="2473527"/>
            <a:ext cx="0" cy="1749546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V="1">
            <a:off x="10561457" y="2858993"/>
            <a:ext cx="0" cy="845920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9977093" y="2791793"/>
            <a:ext cx="0" cy="105767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3077689" y="2463074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937604" y="2428966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 flipV="1">
            <a:off x="1592128" y="2832459"/>
            <a:ext cx="1" cy="143844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4290671" y="2428966"/>
            <a:ext cx="1" cy="2198011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7197335" y="2341447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5527039" y="2555383"/>
            <a:ext cx="1" cy="1824444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V="1">
            <a:off x="6151022" y="2658219"/>
            <a:ext cx="1" cy="1683802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6674178" y="2341447"/>
            <a:ext cx="0" cy="2077278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1948519" y="3202100"/>
            <a:ext cx="1" cy="65174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>
            <a:off x="2695599" y="3153630"/>
            <a:ext cx="0" cy="672355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2308046" y="2539042"/>
            <a:ext cx="10928" cy="205124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 flipH="1">
            <a:off x="3618814" y="2502350"/>
            <a:ext cx="13997" cy="2124627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>
            <a:off x="8186263" y="3010338"/>
            <a:ext cx="7375" cy="660467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>
            <a:off x="7571282" y="3010338"/>
            <a:ext cx="0" cy="71098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8494008" y="2267260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7869193" y="2319738"/>
            <a:ext cx="13195" cy="208066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2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B98073-FCA9-4DA1-8EF7-678B1E31BAF3}"/>
              </a:ext>
            </a:extLst>
          </p:cNvPr>
          <p:cNvCxnSpPr>
            <a:cxnSpLocks/>
          </p:cNvCxnSpPr>
          <p:nvPr/>
        </p:nvCxnSpPr>
        <p:spPr>
          <a:xfrm flipV="1">
            <a:off x="9630087" y="2611461"/>
            <a:ext cx="0" cy="142651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DCDFE1-CB04-4FC6-93A6-F8ED1B6325A8}"/>
              </a:ext>
            </a:extLst>
          </p:cNvPr>
          <p:cNvCxnSpPr>
            <a:cxnSpLocks/>
          </p:cNvCxnSpPr>
          <p:nvPr/>
        </p:nvCxnSpPr>
        <p:spPr>
          <a:xfrm>
            <a:off x="9209733" y="2870560"/>
            <a:ext cx="0" cy="95579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357BD-97CC-44A7-B954-4AA9C2EFE0E4}"/>
              </a:ext>
            </a:extLst>
          </p:cNvPr>
          <p:cNvCxnSpPr>
            <a:cxnSpLocks/>
          </p:cNvCxnSpPr>
          <p:nvPr/>
        </p:nvCxnSpPr>
        <p:spPr>
          <a:xfrm>
            <a:off x="8804481" y="2831681"/>
            <a:ext cx="0" cy="1017783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C08322-75A9-4BDA-A228-517F8B06E187}"/>
              </a:ext>
            </a:extLst>
          </p:cNvPr>
          <p:cNvCxnSpPr>
            <a:cxnSpLocks/>
          </p:cNvCxnSpPr>
          <p:nvPr/>
        </p:nvCxnSpPr>
        <p:spPr>
          <a:xfrm flipV="1">
            <a:off x="10257581" y="2473527"/>
            <a:ext cx="0" cy="1749546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1E30A2-D996-42D4-B8D2-53277E8622F9}"/>
              </a:ext>
            </a:extLst>
          </p:cNvPr>
          <p:cNvCxnSpPr>
            <a:cxnSpLocks/>
          </p:cNvCxnSpPr>
          <p:nvPr/>
        </p:nvCxnSpPr>
        <p:spPr>
          <a:xfrm flipV="1">
            <a:off x="10561457" y="2858993"/>
            <a:ext cx="0" cy="845920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480D9-E184-4D4B-9BE5-A3DAAFFD22AA}"/>
              </a:ext>
            </a:extLst>
          </p:cNvPr>
          <p:cNvCxnSpPr>
            <a:cxnSpLocks/>
          </p:cNvCxnSpPr>
          <p:nvPr/>
        </p:nvCxnSpPr>
        <p:spPr>
          <a:xfrm flipV="1">
            <a:off x="9977093" y="2791793"/>
            <a:ext cx="0" cy="105767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71A8F-EE18-4E0E-B1DD-4C72F4076739}"/>
              </a:ext>
            </a:extLst>
          </p:cNvPr>
          <p:cNvCxnSpPr>
            <a:cxnSpLocks/>
          </p:cNvCxnSpPr>
          <p:nvPr/>
        </p:nvCxnSpPr>
        <p:spPr>
          <a:xfrm>
            <a:off x="3077689" y="2463074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4BC1BE-ADB3-4DFB-A78E-07467831019A}"/>
              </a:ext>
            </a:extLst>
          </p:cNvPr>
          <p:cNvCxnSpPr>
            <a:cxnSpLocks/>
          </p:cNvCxnSpPr>
          <p:nvPr/>
        </p:nvCxnSpPr>
        <p:spPr>
          <a:xfrm>
            <a:off x="4937604" y="2428966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0A064B-DD4F-41E4-BC8A-2F6362C269D9}"/>
              </a:ext>
            </a:extLst>
          </p:cNvPr>
          <p:cNvCxnSpPr>
            <a:cxnSpLocks/>
          </p:cNvCxnSpPr>
          <p:nvPr/>
        </p:nvCxnSpPr>
        <p:spPr>
          <a:xfrm flipH="1" flipV="1">
            <a:off x="1592128" y="2832459"/>
            <a:ext cx="1" cy="143844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334B60-1040-48E9-82AE-5E2554E8FF85}"/>
              </a:ext>
            </a:extLst>
          </p:cNvPr>
          <p:cNvCxnSpPr>
            <a:cxnSpLocks/>
          </p:cNvCxnSpPr>
          <p:nvPr/>
        </p:nvCxnSpPr>
        <p:spPr>
          <a:xfrm flipH="1">
            <a:off x="4290671" y="2428966"/>
            <a:ext cx="1" cy="219801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5941EA-F52A-4D33-9793-CA669EBBD52D}"/>
              </a:ext>
            </a:extLst>
          </p:cNvPr>
          <p:cNvCxnSpPr>
            <a:cxnSpLocks/>
          </p:cNvCxnSpPr>
          <p:nvPr/>
        </p:nvCxnSpPr>
        <p:spPr>
          <a:xfrm>
            <a:off x="7197335" y="2341447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48F78E-350E-4B84-BB99-9BDE3261B644}"/>
              </a:ext>
            </a:extLst>
          </p:cNvPr>
          <p:cNvCxnSpPr>
            <a:cxnSpLocks/>
          </p:cNvCxnSpPr>
          <p:nvPr/>
        </p:nvCxnSpPr>
        <p:spPr>
          <a:xfrm flipH="1">
            <a:off x="5527039" y="2555383"/>
            <a:ext cx="1" cy="1824444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86B4F-4174-4123-8CF1-1320FD229883}"/>
              </a:ext>
            </a:extLst>
          </p:cNvPr>
          <p:cNvCxnSpPr>
            <a:cxnSpLocks/>
          </p:cNvCxnSpPr>
          <p:nvPr/>
        </p:nvCxnSpPr>
        <p:spPr>
          <a:xfrm flipV="1">
            <a:off x="6151022" y="2658219"/>
            <a:ext cx="1" cy="168380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E69C01-4D0F-477F-B191-5B90273AC9D1}"/>
              </a:ext>
            </a:extLst>
          </p:cNvPr>
          <p:cNvCxnSpPr>
            <a:cxnSpLocks/>
          </p:cNvCxnSpPr>
          <p:nvPr/>
        </p:nvCxnSpPr>
        <p:spPr>
          <a:xfrm>
            <a:off x="6674178" y="2341447"/>
            <a:ext cx="0" cy="2077278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E856E-C421-44C7-A49C-2239EEC8CB34}"/>
              </a:ext>
            </a:extLst>
          </p:cNvPr>
          <p:cNvCxnSpPr>
            <a:cxnSpLocks/>
          </p:cNvCxnSpPr>
          <p:nvPr/>
        </p:nvCxnSpPr>
        <p:spPr>
          <a:xfrm flipH="1">
            <a:off x="1948519" y="3202100"/>
            <a:ext cx="1" cy="651742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302D30-58EA-4402-B00F-E0BE6544917C}"/>
              </a:ext>
            </a:extLst>
          </p:cNvPr>
          <p:cNvCxnSpPr>
            <a:cxnSpLocks/>
          </p:cNvCxnSpPr>
          <p:nvPr/>
        </p:nvCxnSpPr>
        <p:spPr>
          <a:xfrm>
            <a:off x="2695599" y="3153630"/>
            <a:ext cx="0" cy="672355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3E4F2D-87FD-46D0-B4C2-777B4724E7FD}"/>
              </a:ext>
            </a:extLst>
          </p:cNvPr>
          <p:cNvCxnSpPr>
            <a:cxnSpLocks/>
          </p:cNvCxnSpPr>
          <p:nvPr/>
        </p:nvCxnSpPr>
        <p:spPr>
          <a:xfrm>
            <a:off x="2308046" y="2539042"/>
            <a:ext cx="10928" cy="205124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27D42-3003-4500-855D-259D56986A66}"/>
              </a:ext>
            </a:extLst>
          </p:cNvPr>
          <p:cNvCxnSpPr>
            <a:cxnSpLocks/>
          </p:cNvCxnSpPr>
          <p:nvPr/>
        </p:nvCxnSpPr>
        <p:spPr>
          <a:xfrm flipH="1">
            <a:off x="3618814" y="2502350"/>
            <a:ext cx="13997" cy="2124627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0274A5-9AF3-46E6-9D31-8D8D63C4CFFB}"/>
              </a:ext>
            </a:extLst>
          </p:cNvPr>
          <p:cNvCxnSpPr>
            <a:cxnSpLocks/>
          </p:cNvCxnSpPr>
          <p:nvPr/>
        </p:nvCxnSpPr>
        <p:spPr>
          <a:xfrm>
            <a:off x="8186263" y="3010338"/>
            <a:ext cx="7375" cy="660467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727900-D5F9-48D9-82CA-D84365906603}"/>
              </a:ext>
            </a:extLst>
          </p:cNvPr>
          <p:cNvCxnSpPr>
            <a:cxnSpLocks/>
          </p:cNvCxnSpPr>
          <p:nvPr/>
        </p:nvCxnSpPr>
        <p:spPr>
          <a:xfrm>
            <a:off x="7571282" y="3010338"/>
            <a:ext cx="0" cy="710989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8B5AAC-3897-4903-8486-DA4E55B6BFC5}"/>
              </a:ext>
            </a:extLst>
          </p:cNvPr>
          <p:cNvCxnSpPr>
            <a:cxnSpLocks/>
          </p:cNvCxnSpPr>
          <p:nvPr/>
        </p:nvCxnSpPr>
        <p:spPr>
          <a:xfrm flipH="1">
            <a:off x="8494008" y="2267260"/>
            <a:ext cx="13195" cy="208066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6F464-B87B-4BE6-9AA6-F186535F3412}"/>
              </a:ext>
            </a:extLst>
          </p:cNvPr>
          <p:cNvCxnSpPr>
            <a:cxnSpLocks/>
          </p:cNvCxnSpPr>
          <p:nvPr/>
        </p:nvCxnSpPr>
        <p:spPr>
          <a:xfrm flipH="1">
            <a:off x="7869193" y="2319738"/>
            <a:ext cx="13195" cy="2080661"/>
          </a:xfrm>
          <a:prstGeom prst="line">
            <a:avLst/>
          </a:prstGeom>
          <a:ln w="19050">
            <a:solidFill>
              <a:srgbClr val="0075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8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F9F5-6F9C-4A51-9125-A587DF46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2739368"/>
            <a:ext cx="9387840" cy="1700848"/>
          </a:xfrm>
        </p:spPr>
        <p:txBody>
          <a:bodyPr>
            <a:normAutofit/>
          </a:bodyPr>
          <a:lstStyle/>
          <a:p>
            <a: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  <a:t>Fundamental </a:t>
            </a:r>
            <a:b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</a:br>
            <a:r>
              <a:rPr lang="vi-VN" sz="4000" dirty="0">
                <a:latin typeface="Bungee" pitchFamily="2" charset="0"/>
                <a:cs typeface="Aharoni" panose="020B0604020202020204" pitchFamily="2" charset="-79"/>
              </a:rPr>
              <a:t>of</a:t>
            </a:r>
            <a:r>
              <a:rPr lang="vi-VN" sz="40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  <a:cs typeface="Aharoni" panose="020B0604020202020204" pitchFamily="2" charset="-79"/>
              </a:rPr>
              <a:t> geometry </a:t>
            </a:r>
            <a:r>
              <a:rPr lang="vi-VN" sz="4000" dirty="0">
                <a:latin typeface="Bungee" pitchFamily="2" charset="0"/>
                <a:cs typeface="Aharoni" panose="020B0604020202020204" pitchFamily="2" charset="-79"/>
              </a:rPr>
              <a:t>is</a:t>
            </a:r>
            <a:endParaRPr lang="en-US" sz="5400" dirty="0">
              <a:latin typeface="Bungee" pitchFamily="2" charset="0"/>
              <a:cs typeface="Aharoni" panose="020B0604020202020204" pitchFamily="2" charset="-7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7091680" y="2301496"/>
            <a:ext cx="3169920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2656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2013224" y="1095973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5E5B77-9B1A-4C08-9264-4A115B7900BD}"/>
              </a:ext>
            </a:extLst>
          </p:cNvPr>
          <p:cNvCxnSpPr>
            <a:cxnSpLocks/>
          </p:cNvCxnSpPr>
          <p:nvPr/>
        </p:nvCxnSpPr>
        <p:spPr>
          <a:xfrm flipV="1">
            <a:off x="5446642" y="1984514"/>
            <a:ext cx="1033670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7749692" y="1095973"/>
            <a:ext cx="2345194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F93805-E7CA-4326-BED5-1CA9192CB591}"/>
              </a:ext>
            </a:extLst>
          </p:cNvPr>
          <p:cNvCxnSpPr>
            <a:cxnSpLocks/>
          </p:cNvCxnSpPr>
          <p:nvPr/>
        </p:nvCxnSpPr>
        <p:spPr>
          <a:xfrm>
            <a:off x="8693426" y="3045330"/>
            <a:ext cx="0" cy="83092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6922272" y="3945835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D30C6C-1128-4DAD-BC22-DDD837B2BAF5}"/>
              </a:ext>
            </a:extLst>
          </p:cNvPr>
          <p:cNvCxnSpPr>
            <a:cxnSpLocks/>
          </p:cNvCxnSpPr>
          <p:nvPr/>
        </p:nvCxnSpPr>
        <p:spPr>
          <a:xfrm flipH="1" flipV="1">
            <a:off x="5446642" y="4750906"/>
            <a:ext cx="980658" cy="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D44F3F1-392C-4E2A-AF41-F1B3B129E304}"/>
              </a:ext>
            </a:extLst>
          </p:cNvPr>
          <p:cNvSpPr txBox="1">
            <a:spLocks/>
          </p:cNvSpPr>
          <p:nvPr/>
        </p:nvSpPr>
        <p:spPr>
          <a:xfrm>
            <a:off x="556591" y="3945835"/>
            <a:ext cx="4890051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ungee" pitchFamily="2" charset="0"/>
              </a:rPr>
              <a:t>3D polygon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9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09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E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B25-5E11-4192-8976-B96396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84B4E0-AF0F-4D05-B3B7-5F9D28A7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46D7D3-D384-4229-9967-12C116C53DA4}"/>
              </a:ext>
            </a:extLst>
          </p:cNvPr>
          <p:cNvSpPr txBox="1">
            <a:spLocks/>
          </p:cNvSpPr>
          <p:nvPr/>
        </p:nvSpPr>
        <p:spPr>
          <a:xfrm>
            <a:off x="4719544" y="2341254"/>
            <a:ext cx="3169920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39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C996-D146-4431-B618-DC7DAF54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9" y="2766218"/>
            <a:ext cx="9276522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what exactly is a </a:t>
            </a:r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point</a:t>
            </a:r>
            <a:r>
              <a:rPr lang="en-US" dirty="0">
                <a:latin typeface="Bungee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1568753"/>
      </p:ext>
    </p:ext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E65350-5134-4F90-8976-0228D48A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A0E8A8-673F-46DC-AD89-5DCDEA0C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139" y="2809783"/>
            <a:ext cx="3835079" cy="11689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Bungee" pitchFamily="2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255270825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50C1-EFF2-4569-B8D7-49FCE39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3892826"/>
            <a:ext cx="10797209" cy="115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Something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 panose="020B0503030502040204" pitchFamily="34" charset="0"/>
              </a:rPr>
              <a:t>having position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 but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 panose="020B0503030502040204" pitchFamily="34" charset="0"/>
              </a:rPr>
              <a:t>not spatial extent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 panose="020B0503030502040204" pitchFamily="34" charset="0"/>
              </a:rPr>
              <a:t>, magnitude, dimension, or direction</a:t>
            </a:r>
            <a:endParaRPr lang="en-US" sz="3600" dirty="0">
              <a:latin typeface="Google Sans" panose="020B0503030502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E4118-7612-48EB-9224-BA01923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02" y="2535599"/>
            <a:ext cx="1048574" cy="939005"/>
          </a:xfrm>
        </p:spPr>
        <p:txBody>
          <a:bodyPr/>
          <a:lstStyle/>
          <a:p>
            <a:r>
              <a:rPr lang="en-US" dirty="0"/>
              <a:t>(n)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3D6F-14E8-41E4-80FC-068B80CB0F0B}"/>
              </a:ext>
            </a:extLst>
          </p:cNvPr>
          <p:cNvSpPr txBox="1">
            <a:spLocks/>
          </p:cNvSpPr>
          <p:nvPr/>
        </p:nvSpPr>
        <p:spPr>
          <a:xfrm>
            <a:off x="4640331" y="1321730"/>
            <a:ext cx="2911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422425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407F53-6E9B-435A-B5BB-C307453C3E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expression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25DDF9-6F29-41DE-B7C5-C76F6B88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74" y="2589181"/>
            <a:ext cx="4948851" cy="2000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0351D80-82AB-459D-A44C-49831C87E311}"/>
              </a:ext>
            </a:extLst>
          </p:cNvPr>
          <p:cNvSpPr txBox="1">
            <a:spLocks/>
          </p:cNvSpPr>
          <p:nvPr/>
        </p:nvSpPr>
        <p:spPr>
          <a:xfrm>
            <a:off x="1569540" y="2653575"/>
            <a:ext cx="33627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1F4C-1B9F-47A3-82E5-FB82D8CF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Distance between 2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C2D3E-C6B9-4896-877D-14FAF332D3BC}"/>
                  </a:ext>
                </a:extLst>
              </p:cNvPr>
              <p:cNvSpPr txBox="1"/>
              <p:nvPr/>
            </p:nvSpPr>
            <p:spPr>
              <a:xfrm>
                <a:off x="4919474" y="2015962"/>
                <a:ext cx="2674021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endParaRPr lang="en-US" sz="4000" b="0" dirty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EC2D3E-C6B9-4896-877D-14FAF332D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474" y="2015962"/>
                <a:ext cx="2674021" cy="2462213"/>
              </a:xfrm>
              <a:prstGeom prst="rect">
                <a:avLst/>
              </a:prstGeom>
              <a:blipFill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A7D4DB-C47A-432B-B269-8D867A050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426" y="4258306"/>
                <a:ext cx="10045148" cy="13255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5400" dirty="0"/>
                  <a:t>|AB|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5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54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5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5400" i="0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5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5400" i="0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5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5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BA7D4DB-C47A-432B-B269-8D867A050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426" y="4258306"/>
                <a:ext cx="10045148" cy="1325562"/>
              </a:xfrm>
              <a:blipFill>
                <a:blip r:embed="rId3"/>
                <a:stretch>
                  <a:fillRect l="-3216" t="-8295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77860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0E50-94FB-4357-BF23-29E5A2DA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Distance between 2 points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5F1F2-5F64-42B8-AD2A-4F06809D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08" y="2706692"/>
            <a:ext cx="9812333" cy="18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5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3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8B25-5E11-4192-8976-B96396FF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84B4E0-AF0F-4D05-B3B7-5F9D28A76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46D7D3-D384-4229-9967-12C116C53DA4}"/>
              </a:ext>
            </a:extLst>
          </p:cNvPr>
          <p:cNvSpPr txBox="1">
            <a:spLocks/>
          </p:cNvSpPr>
          <p:nvPr/>
        </p:nvSpPr>
        <p:spPr>
          <a:xfrm>
            <a:off x="4308727" y="2394262"/>
            <a:ext cx="3947378" cy="2576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line </a:t>
            </a:r>
          </a:p>
        </p:txBody>
      </p:sp>
    </p:spTree>
    <p:extLst>
      <p:ext uri="{BB962C8B-B14F-4D97-AF65-F5344CB8AC3E}">
        <p14:creationId xmlns:p14="http://schemas.microsoft.com/office/powerpoint/2010/main" val="737952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2A11-EB63-4717-B4A6-A5847BA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40" y="2861468"/>
            <a:ext cx="6818244" cy="132556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what is a line ?</a:t>
            </a:r>
          </a:p>
        </p:txBody>
      </p:sp>
    </p:spTree>
    <p:extLst>
      <p:ext uri="{BB962C8B-B14F-4D97-AF65-F5344CB8AC3E}">
        <p14:creationId xmlns:p14="http://schemas.microsoft.com/office/powerpoint/2010/main" val="1019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DEC7E1-DA7E-46DC-BB17-048A98D6418E}"/>
              </a:ext>
            </a:extLst>
          </p:cNvPr>
          <p:cNvCxnSpPr>
            <a:cxnSpLocks/>
          </p:cNvCxnSpPr>
          <p:nvPr/>
        </p:nvCxnSpPr>
        <p:spPr>
          <a:xfrm flipV="1">
            <a:off x="854765" y="3428999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6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rush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AB13-1D53-4E45-B137-70D1F9E2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175" y="3502564"/>
            <a:ext cx="6753836" cy="72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has no end</a:t>
            </a:r>
            <a:r>
              <a:rPr lang="en-US" sz="2400" dirty="0">
                <a:latin typeface="Bungee" pitchFamily="2" charset="0"/>
              </a:rPr>
              <a:t> in </a:t>
            </a:r>
            <a:r>
              <a:rPr lang="en-US" sz="2400" dirty="0">
                <a:solidFill>
                  <a:srgbClr val="00B050"/>
                </a:solidFill>
                <a:latin typeface="Bungee" pitchFamily="2" charset="0"/>
              </a:rPr>
              <a:t>both directions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5D4ADC-326C-4104-8AE7-767B713CCF47}"/>
              </a:ext>
            </a:extLst>
          </p:cNvPr>
          <p:cNvCxnSpPr>
            <a:cxnSpLocks/>
          </p:cNvCxnSpPr>
          <p:nvPr/>
        </p:nvCxnSpPr>
        <p:spPr>
          <a:xfrm flipV="1">
            <a:off x="854765" y="1126435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3733B4-5021-4CD3-B74C-70ECC03D2865}"/>
              </a:ext>
            </a:extLst>
          </p:cNvPr>
          <p:cNvSpPr txBox="1">
            <a:spLocks/>
          </p:cNvSpPr>
          <p:nvPr/>
        </p:nvSpPr>
        <p:spPr>
          <a:xfrm>
            <a:off x="5330175" y="1877899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 straight </a:t>
            </a: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set of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extending in opposite directions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A9FDB3-1415-4150-B88B-A026B7E16558}"/>
              </a:ext>
            </a:extLst>
          </p:cNvPr>
          <p:cNvCxnSpPr>
            <a:cxnSpLocks/>
          </p:cNvCxnSpPr>
          <p:nvPr/>
        </p:nvCxnSpPr>
        <p:spPr>
          <a:xfrm>
            <a:off x="3691156" y="1603513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F62C5C-09B4-48FB-A2A6-531B2BB97942}"/>
              </a:ext>
            </a:extLst>
          </p:cNvPr>
          <p:cNvSpPr txBox="1">
            <a:spLocks/>
          </p:cNvSpPr>
          <p:nvPr/>
        </p:nvSpPr>
        <p:spPr>
          <a:xfrm>
            <a:off x="5330175" y="5049190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one-dimensional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DD031-522F-4CAC-A596-67381803DECF}"/>
              </a:ext>
            </a:extLst>
          </p:cNvPr>
          <p:cNvSpPr txBox="1">
            <a:spLocks/>
          </p:cNvSpPr>
          <p:nvPr/>
        </p:nvSpPr>
        <p:spPr>
          <a:xfrm>
            <a:off x="1417312" y="3378740"/>
            <a:ext cx="2135513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568794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51124A-3EC6-406E-B2A9-B45CBDE95517}"/>
              </a:ext>
            </a:extLst>
          </p:cNvPr>
          <p:cNvCxnSpPr>
            <a:cxnSpLocks/>
          </p:cNvCxnSpPr>
          <p:nvPr/>
        </p:nvCxnSpPr>
        <p:spPr>
          <a:xfrm flipV="1">
            <a:off x="808383" y="1603513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AFDFB-45D2-41F4-B287-A9C7D3FBB9F9}"/>
              </a:ext>
            </a:extLst>
          </p:cNvPr>
          <p:cNvCxnSpPr/>
          <p:nvPr/>
        </p:nvCxnSpPr>
        <p:spPr>
          <a:xfrm>
            <a:off x="3193774" y="1431235"/>
            <a:ext cx="0" cy="397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050AD8-0E0E-437F-A7AB-CB9AC9F6466A}"/>
              </a:ext>
            </a:extLst>
          </p:cNvPr>
          <p:cNvCxnSpPr/>
          <p:nvPr/>
        </p:nvCxnSpPr>
        <p:spPr>
          <a:xfrm>
            <a:off x="8594036" y="1431235"/>
            <a:ext cx="0" cy="3975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F94FFC8-FA76-422D-827F-5F416A57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97" y="1603513"/>
            <a:ext cx="634436" cy="1352067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1D5E20-23BC-43DD-8035-4BA25E864763}"/>
              </a:ext>
            </a:extLst>
          </p:cNvPr>
          <p:cNvSpPr txBox="1">
            <a:spLocks/>
          </p:cNvSpPr>
          <p:nvPr/>
        </p:nvSpPr>
        <p:spPr>
          <a:xfrm>
            <a:off x="8348873" y="1589918"/>
            <a:ext cx="634436" cy="135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540FA3-90F1-4ED5-95F3-FB473869EC54}"/>
              </a:ext>
            </a:extLst>
          </p:cNvPr>
          <p:cNvSpPr txBox="1">
            <a:spLocks/>
          </p:cNvSpPr>
          <p:nvPr/>
        </p:nvSpPr>
        <p:spPr>
          <a:xfrm>
            <a:off x="173114" y="254616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4"/>
                </a:solidFill>
                <a:latin typeface="Bungee" pitchFamily="2" charset="0"/>
              </a:rPr>
              <a:t>part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of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Bungee" pitchFamily="2" charset="0"/>
              </a:rPr>
              <a:t>a line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A7386D-8306-4CEB-A348-817A4AAC80F2}"/>
              </a:ext>
            </a:extLst>
          </p:cNvPr>
          <p:cNvSpPr txBox="1">
            <a:spLocks/>
          </p:cNvSpPr>
          <p:nvPr/>
        </p:nvSpPr>
        <p:spPr>
          <a:xfrm>
            <a:off x="3457161" y="2279546"/>
            <a:ext cx="5277678" cy="185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bounded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by</a:t>
            </a:r>
          </a:p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distinct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end</a:t>
            </a:r>
            <a:r>
              <a:rPr lang="en-US" sz="2400" dirty="0">
                <a:latin typeface="Bungee" pitchFamily="2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663F94-6DF3-475A-9B01-5634F17C04E9}"/>
              </a:ext>
            </a:extLst>
          </p:cNvPr>
          <p:cNvSpPr txBox="1"/>
          <p:nvPr/>
        </p:nvSpPr>
        <p:spPr>
          <a:xfrm>
            <a:off x="7932262" y="281352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contains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 all points</a:t>
            </a:r>
          </a:p>
          <a:p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between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its</a:t>
            </a:r>
            <a:r>
              <a:rPr lang="en-US" sz="2400" dirty="0">
                <a:solidFill>
                  <a:srgbClr val="FFC000"/>
                </a:solidFill>
                <a:latin typeface="Bungee" pitchFamily="2" charset="0"/>
              </a:rPr>
              <a:t> endpoints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CA6144-9A8B-4100-8387-DF988D6E77D4}"/>
              </a:ext>
            </a:extLst>
          </p:cNvPr>
          <p:cNvCxnSpPr>
            <a:cxnSpLocks/>
          </p:cNvCxnSpPr>
          <p:nvPr/>
        </p:nvCxnSpPr>
        <p:spPr>
          <a:xfrm>
            <a:off x="3165867" y="1603514"/>
            <a:ext cx="54466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C11A0826-4F92-4FB1-9139-01D31632F1F9}"/>
              </a:ext>
            </a:extLst>
          </p:cNvPr>
          <p:cNvSpPr txBox="1">
            <a:spLocks/>
          </p:cNvSpPr>
          <p:nvPr/>
        </p:nvSpPr>
        <p:spPr>
          <a:xfrm>
            <a:off x="2575892" y="4325091"/>
            <a:ext cx="7787308" cy="185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=&gt; Line segment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45805D-4A76-4BA3-8456-A8A30820B16D}"/>
              </a:ext>
            </a:extLst>
          </p:cNvPr>
          <p:cNvSpPr txBox="1">
            <a:spLocks/>
          </p:cNvSpPr>
          <p:nvPr/>
        </p:nvSpPr>
        <p:spPr>
          <a:xfrm>
            <a:off x="-2193994" y="3378740"/>
            <a:ext cx="2135513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Line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FC02282-62AD-45EF-AB39-81E1F5ED289F}"/>
              </a:ext>
            </a:extLst>
          </p:cNvPr>
          <p:cNvSpPr txBox="1">
            <a:spLocks/>
          </p:cNvSpPr>
          <p:nvPr/>
        </p:nvSpPr>
        <p:spPr>
          <a:xfrm>
            <a:off x="5330175" y="-1131518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 straight </a:t>
            </a: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set of 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extending in opposite directions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F7F0-27C5-4EC3-964A-3149751C8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8144" y="3502564"/>
            <a:ext cx="6753836" cy="721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has no end</a:t>
            </a:r>
            <a:r>
              <a:rPr lang="en-US" sz="2400" dirty="0">
                <a:latin typeface="Bungee" pitchFamily="2" charset="0"/>
              </a:rPr>
              <a:t> in </a:t>
            </a:r>
            <a:r>
              <a:rPr lang="en-US" sz="2400" dirty="0">
                <a:solidFill>
                  <a:srgbClr val="00B050"/>
                </a:solidFill>
                <a:latin typeface="Bungee" pitchFamily="2" charset="0"/>
              </a:rPr>
              <a:t>both directions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348A950-70B6-48B6-8EC3-3B5AF1DCFB3E}"/>
              </a:ext>
            </a:extLst>
          </p:cNvPr>
          <p:cNvSpPr txBox="1">
            <a:spLocks/>
          </p:cNvSpPr>
          <p:nvPr/>
        </p:nvSpPr>
        <p:spPr>
          <a:xfrm>
            <a:off x="5330175" y="7456724"/>
            <a:ext cx="6753836" cy="721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Bungee" pitchFamily="2" charset="0"/>
              </a:rPr>
              <a:t>one-dimensional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007730-8CA1-4F64-B4F6-DE30639D7CBF}"/>
              </a:ext>
            </a:extLst>
          </p:cNvPr>
          <p:cNvCxnSpPr>
            <a:cxnSpLocks/>
          </p:cNvCxnSpPr>
          <p:nvPr/>
        </p:nvCxnSpPr>
        <p:spPr>
          <a:xfrm flipV="1">
            <a:off x="854765" y="-216232"/>
            <a:ext cx="10482470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910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15" grpId="0"/>
      <p:bldP spid="17" grpId="0"/>
      <p:bldP spid="19" grpId="0" build="p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B139-E5EE-447C-9500-381FC3AB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291" y="2766218"/>
            <a:ext cx="7790622" cy="132556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what is                                     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7CBFF6-DFD8-477F-A694-8F58CFFA997A}"/>
              </a:ext>
            </a:extLst>
          </p:cNvPr>
          <p:cNvSpPr txBox="1">
            <a:spLocks/>
          </p:cNvSpPr>
          <p:nvPr/>
        </p:nvSpPr>
        <p:spPr>
          <a:xfrm>
            <a:off x="4977844" y="2766217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600BDD-46D7-4F2C-A367-96F4586D7862}"/>
              </a:ext>
            </a:extLst>
          </p:cNvPr>
          <p:cNvSpPr txBox="1">
            <a:spLocks/>
          </p:cNvSpPr>
          <p:nvPr/>
        </p:nvSpPr>
        <p:spPr>
          <a:xfrm>
            <a:off x="6543259" y="2766217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9682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5458-183A-4900-AF7E-2533A0B8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Bungee" pitchFamily="2" charset="0"/>
              </a:rPr>
              <a:t>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9B4C3-CA2F-40AB-9C04-BD768E34C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49" y="2623151"/>
            <a:ext cx="4485702" cy="161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ractur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5548-E4C3-4658-B27B-E7AD2BCE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43" y="2766218"/>
            <a:ext cx="8994913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between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  <a:latin typeface="Bungee" pitchFamily="2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Bungee" pitchFamily="2" charset="0"/>
              </a:rPr>
              <a:t>lines</a:t>
            </a:r>
            <a:r>
              <a:rPr lang="en-US" sz="3600" dirty="0">
                <a:latin typeface="Bungee" pitchFamily="2" charset="0"/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3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4672-756E-4B28-B680-A5972311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026" y="2766218"/>
            <a:ext cx="5199947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</a:p>
        </p:txBody>
      </p:sp>
    </p:spTree>
    <p:extLst>
      <p:ext uri="{BB962C8B-B14F-4D97-AF65-F5344CB8AC3E}">
        <p14:creationId xmlns:p14="http://schemas.microsoft.com/office/powerpoint/2010/main" val="30051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512-98FD-4001-AABB-0F711DD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B9AA-B3E2-4EDA-A11F-F38DAE4A5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80" y="2956358"/>
                <a:ext cx="5504440" cy="945284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l-GR" sz="5400" dirty="0">
                    <a:latin typeface="Google Sans" panose="020B0503030502040204" pitchFamily="34" charset="0"/>
                  </a:rPr>
                  <a:t>Δ</a:t>
                </a:r>
                <a:r>
                  <a:rPr lang="en-US" sz="5400" dirty="0">
                    <a:latin typeface="Google Sans" panose="020B0503030502040204" pitchFamily="34" charset="0"/>
                  </a:rPr>
                  <a:t>: ax + by + c = 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(a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+ b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B9AA-B3E2-4EDA-A11F-F38DAE4A5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80" y="2956358"/>
                <a:ext cx="5504440" cy="945284"/>
              </a:xfrm>
              <a:blipFill>
                <a:blip r:embed="rId2"/>
                <a:stretch>
                  <a:fillRect l="-5987" t="-26452" r="-3104" b="-7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3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6005-5387-4E06-B815-7AD3248A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696F50-4909-4712-B38F-E2D49C8FC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1593" y="1921884"/>
                <a:ext cx="4708814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l-GR" sz="5400" dirty="0">
                    <a:latin typeface="Google Sans" panose="020B0503030502040204" pitchFamily="34" charset="0"/>
                  </a:rPr>
                  <a:t>Δ</a:t>
                </a:r>
                <a:r>
                  <a:rPr lang="en-US" sz="5400" dirty="0">
                    <a:latin typeface="Google Sans" panose="020B0503030502040204" pitchFamily="34" charset="0"/>
                  </a:rPr>
                  <a:t>: ax + by + c = 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(a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+ b</a:t>
                </a:r>
                <a:r>
                  <a:rPr lang="en-US" sz="3300" baseline="300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2</a:t>
                </a:r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3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3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3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0)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7696F50-4909-4712-B38F-E2D49C8FC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93" y="1921884"/>
                <a:ext cx="4708814" cy="1325563"/>
              </a:xfrm>
              <a:prstGeom prst="rect">
                <a:avLst/>
              </a:prstGeom>
              <a:blipFill>
                <a:blip r:embed="rId2"/>
                <a:stretch>
                  <a:fillRect l="-5570" t="-18807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801799-B2F0-4332-BD1B-B898703F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5309"/>
            <a:ext cx="10515600" cy="24106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oogle Sans" panose="020B0503030502040204" pitchFamily="34" charset="0"/>
              </a:rPr>
              <a:t>A(x</a:t>
            </a:r>
            <a:r>
              <a:rPr lang="en-US" baseline="-25000" dirty="0">
                <a:latin typeface="Google Sans" panose="020B0503030502040204" pitchFamily="34" charset="0"/>
              </a:rPr>
              <a:t>1</a:t>
            </a:r>
            <a:r>
              <a:rPr lang="en-US" dirty="0">
                <a:latin typeface="Google Sans" panose="020B0503030502040204" pitchFamily="34" charset="0"/>
              </a:rPr>
              <a:t>, y</a:t>
            </a:r>
            <a:r>
              <a:rPr lang="en-US" baseline="-25000" dirty="0">
                <a:latin typeface="Google Sans" panose="020B0503030502040204" pitchFamily="34" charset="0"/>
              </a:rPr>
              <a:t>1</a:t>
            </a:r>
            <a:r>
              <a:rPr lang="en-US" dirty="0">
                <a:latin typeface="Google Sans" panose="020B0503030502040204" pitchFamily="34" charset="0"/>
              </a:rPr>
              <a:t>) and B(x</a:t>
            </a:r>
            <a:r>
              <a:rPr lang="en-US" baseline="-25000" dirty="0">
                <a:latin typeface="Google Sans" panose="020B0503030502040204" pitchFamily="34" charset="0"/>
              </a:rPr>
              <a:t>2</a:t>
            </a:r>
            <a:r>
              <a:rPr lang="en-US" dirty="0">
                <a:latin typeface="Google Sans" panose="020B0503030502040204" pitchFamily="34" charset="0"/>
              </a:rPr>
              <a:t>, y</a:t>
            </a:r>
            <a:r>
              <a:rPr lang="en-US" baseline="-25000" dirty="0">
                <a:latin typeface="Google Sans" panose="020B0503030502040204" pitchFamily="34" charset="0"/>
              </a:rPr>
              <a:t>2</a:t>
            </a:r>
            <a:r>
              <a:rPr lang="en-US" dirty="0">
                <a:latin typeface="Google Sans" panose="020B050303050204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a = y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- y</a:t>
            </a:r>
            <a:r>
              <a:rPr lang="en-US" sz="3600" baseline="-25000" dirty="0">
                <a:latin typeface="Google Sans" panose="020B0503030502040204" pitchFamily="34" charset="0"/>
              </a:rPr>
              <a:t>2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b = x</a:t>
            </a:r>
            <a:r>
              <a:rPr lang="en-US" sz="3600" baseline="-25000" dirty="0">
                <a:latin typeface="Google Sans" panose="020B0503030502040204" pitchFamily="34" charset="0"/>
              </a:rPr>
              <a:t>2</a:t>
            </a:r>
            <a:r>
              <a:rPr lang="en-US" sz="3600" dirty="0">
                <a:latin typeface="Google Sans" panose="020B0503030502040204" pitchFamily="34" charset="0"/>
              </a:rPr>
              <a:t> - x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</a:p>
          <a:p>
            <a:pPr marL="0" indent="0" algn="ctr">
              <a:buNone/>
            </a:pPr>
            <a:r>
              <a:rPr lang="en-US" sz="3600" dirty="0">
                <a:latin typeface="Google Sans" panose="020B0503030502040204" pitchFamily="34" charset="0"/>
              </a:rPr>
              <a:t>c = - (x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* a + y</a:t>
            </a:r>
            <a:r>
              <a:rPr lang="en-US" sz="3600" baseline="-25000" dirty="0">
                <a:latin typeface="Google Sans" panose="020B0503030502040204" pitchFamily="34" charset="0"/>
              </a:rPr>
              <a:t>1</a:t>
            </a:r>
            <a:r>
              <a:rPr lang="en-US" sz="3600" dirty="0">
                <a:latin typeface="Google Sans" panose="020B0503030502040204" pitchFamily="34" charset="0"/>
              </a:rPr>
              <a:t> * b)</a:t>
            </a:r>
          </a:p>
        </p:txBody>
      </p:sp>
    </p:spTree>
    <p:extLst>
      <p:ext uri="{BB962C8B-B14F-4D97-AF65-F5344CB8AC3E}">
        <p14:creationId xmlns:p14="http://schemas.microsoft.com/office/powerpoint/2010/main" val="365346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3231-D6C2-48FB-B5C0-CC1ED412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line equation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6340E-02BA-4341-9C72-3D608402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387" y="2657860"/>
            <a:ext cx="5691226" cy="15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6433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B7594B-8286-4B15-95CD-0FEBB92C3B96}"/>
              </a:ext>
            </a:extLst>
          </p:cNvPr>
          <p:cNvSpPr txBox="1">
            <a:spLocks/>
          </p:cNvSpPr>
          <p:nvPr/>
        </p:nvSpPr>
        <p:spPr>
          <a:xfrm>
            <a:off x="1598543" y="2766218"/>
            <a:ext cx="89949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between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rgbClr val="FFC000"/>
                </a:solidFill>
                <a:latin typeface="Bungee" pitchFamily="2" charset="0"/>
              </a:rPr>
              <a:t>2</a:t>
            </a:r>
            <a:r>
              <a:rPr lang="en-US" sz="3600">
                <a:solidFill>
                  <a:schemeClr val="accent4">
                    <a:lumMod val="75000"/>
                  </a:schemeClr>
                </a:solidFill>
                <a:latin typeface="Bungee" pitchFamily="2" charset="0"/>
              </a:rPr>
              <a:t> </a:t>
            </a:r>
            <a:r>
              <a:rPr lang="en-US" sz="3600">
                <a:solidFill>
                  <a:srgbClr val="00B050"/>
                </a:solidFill>
                <a:latin typeface="Bungee" pitchFamily="2" charset="0"/>
              </a:rPr>
              <a:t>lines</a:t>
            </a:r>
            <a:r>
              <a:rPr lang="en-US" sz="3600">
                <a:latin typeface="Bungee" pitchFamily="2" charset="0"/>
              </a:rPr>
              <a:t> </a:t>
            </a:r>
            <a:r>
              <a:rPr lang="en-US" sz="3600">
                <a:solidFill>
                  <a:schemeClr val="bg2">
                    <a:lumMod val="50000"/>
                  </a:schemeClr>
                </a:solidFill>
                <a:latin typeface="Bungee" pitchFamily="2" charset="0"/>
              </a:rPr>
              <a:t>?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0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B5977E-B9A0-4C80-A7A9-9C544FDA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2766218"/>
            <a:ext cx="320371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3 cases</a:t>
            </a:r>
          </a:p>
        </p:txBody>
      </p:sp>
    </p:spTree>
    <p:extLst>
      <p:ext uri="{BB962C8B-B14F-4D97-AF65-F5344CB8AC3E}">
        <p14:creationId xmlns:p14="http://schemas.microsoft.com/office/powerpoint/2010/main" val="1665019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ractur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CC2309-925D-4E30-BB2E-5B74776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143" y="619366"/>
            <a:ext cx="320371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Bungee" pitchFamily="2" charset="0"/>
              </a:rPr>
              <a:t>3 cases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E2DD50-9C48-462E-ABA5-0B8DDB6DB610}"/>
              </a:ext>
            </a:extLst>
          </p:cNvPr>
          <p:cNvCxnSpPr>
            <a:cxnSpLocks/>
          </p:cNvCxnSpPr>
          <p:nvPr/>
        </p:nvCxnSpPr>
        <p:spPr>
          <a:xfrm>
            <a:off x="934278" y="2282687"/>
            <a:ext cx="1179444" cy="3445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A522E4-FC80-482F-8AE0-020DE39D449D}"/>
              </a:ext>
            </a:extLst>
          </p:cNvPr>
          <p:cNvCxnSpPr>
            <a:cxnSpLocks/>
          </p:cNvCxnSpPr>
          <p:nvPr/>
        </p:nvCxnSpPr>
        <p:spPr>
          <a:xfrm flipV="1">
            <a:off x="384313" y="4558748"/>
            <a:ext cx="2279374" cy="106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BD8D81-3468-4CC9-B20A-A1447177A5DA}"/>
              </a:ext>
            </a:extLst>
          </p:cNvPr>
          <p:cNvCxnSpPr>
            <a:cxnSpLocks/>
          </p:cNvCxnSpPr>
          <p:nvPr/>
        </p:nvCxnSpPr>
        <p:spPr>
          <a:xfrm flipH="1">
            <a:off x="5664696" y="2282687"/>
            <a:ext cx="1351722" cy="34455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62B7B7-B5E7-40EE-9744-FA6CADC0B19A}"/>
              </a:ext>
            </a:extLst>
          </p:cNvPr>
          <p:cNvCxnSpPr>
            <a:cxnSpLocks/>
          </p:cNvCxnSpPr>
          <p:nvPr/>
        </p:nvCxnSpPr>
        <p:spPr>
          <a:xfrm>
            <a:off x="4930011" y="2160104"/>
            <a:ext cx="1227483" cy="184536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34CB65-6C2D-4708-B39B-E3DDB04B41C6}"/>
              </a:ext>
            </a:extLst>
          </p:cNvPr>
          <p:cNvCxnSpPr>
            <a:cxnSpLocks/>
          </p:cNvCxnSpPr>
          <p:nvPr/>
        </p:nvCxnSpPr>
        <p:spPr>
          <a:xfrm flipH="1">
            <a:off x="9508434" y="3684104"/>
            <a:ext cx="2140227" cy="21567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6DD492-8BA2-4CE5-B409-5774588F45F8}"/>
              </a:ext>
            </a:extLst>
          </p:cNvPr>
          <p:cNvCxnSpPr>
            <a:cxnSpLocks/>
          </p:cNvCxnSpPr>
          <p:nvPr/>
        </p:nvCxnSpPr>
        <p:spPr>
          <a:xfrm flipH="1">
            <a:off x="8708431" y="3173896"/>
            <a:ext cx="2000074" cy="199515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53B-4CEB-4DCC-93EA-FBF73CD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2766218"/>
            <a:ext cx="4038600" cy="1417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EA3-5940-4338-A51A-7FB7B70D72B5}"/>
              </a:ext>
            </a:extLst>
          </p:cNvPr>
          <p:cNvSpPr txBox="1">
            <a:spLocks/>
          </p:cNvSpPr>
          <p:nvPr/>
        </p:nvSpPr>
        <p:spPr>
          <a:xfrm>
            <a:off x="5578763" y="1163710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2800" dirty="0">
                <a:latin typeface="Google Sans" panose="020B0503030502040204" pitchFamily="34" charset="0"/>
              </a:rPr>
              <a:t> if 2 lines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7610B-E6D5-45A3-9CAC-24C7B7F1BE40}"/>
              </a:ext>
            </a:extLst>
          </p:cNvPr>
          <p:cNvSpPr txBox="1">
            <a:spLocks/>
          </p:cNvSpPr>
          <p:nvPr/>
        </p:nvSpPr>
        <p:spPr>
          <a:xfrm>
            <a:off x="5578763" y="3897746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sz="2800" dirty="0">
                <a:latin typeface="Google Sans" panose="020B0503030502040204" pitchFamily="34" charset="0"/>
              </a:rPr>
              <a:t>the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351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BE0CEC-ABB7-4103-B89C-8FAEA9195445}"/>
              </a:ext>
            </a:extLst>
          </p:cNvPr>
          <p:cNvSpPr txBox="1">
            <a:spLocks/>
          </p:cNvSpPr>
          <p:nvPr/>
        </p:nvSpPr>
        <p:spPr>
          <a:xfrm>
            <a:off x="3824906" y="2766217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353565-CDDE-4370-91CE-FA4EA21A3B4B}"/>
              </a:ext>
            </a:extLst>
          </p:cNvPr>
          <p:cNvSpPr txBox="1">
            <a:spLocks/>
          </p:cNvSpPr>
          <p:nvPr/>
        </p:nvSpPr>
        <p:spPr>
          <a:xfrm>
            <a:off x="5390321" y="2766217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2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786A-8788-472C-A4FF-A3BAC3F0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4400" dirty="0">
                <a:latin typeface="Google Sans" panose="020B0503030502040204" pitchFamily="34" charset="0"/>
              </a:rPr>
              <a:t> if 2 lines </a:t>
            </a:r>
            <a:r>
              <a:rPr lang="en-US" sz="44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D08E21-6452-41AE-88D9-322102721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CD08E21-6452-41AE-88D9-322102721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564D7E95-08C8-472C-B005-F755CD0E63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3838" y="3706813"/>
                <a:ext cx="8264324" cy="19373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5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5400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5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5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54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5400" i="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5400" i="0" dirty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sz="5400" b="0" i="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/>
                  <a:t> </a:t>
                </a:r>
                <a:r>
                  <a:rPr lang="en-US" sz="5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True</a:t>
                </a: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564D7E95-08C8-472C-B005-F755CD0E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38" y="3706813"/>
                <a:ext cx="8264324" cy="193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689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08EC-B4CC-4A90-B48F-97730D80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4400" dirty="0">
                <a:latin typeface="Google Sans" panose="020B0503030502040204" pitchFamily="34" charset="0"/>
              </a:rPr>
              <a:t> if 2 lines </a:t>
            </a:r>
            <a:r>
              <a:rPr lang="en-US" sz="44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4F36-1F54-4EF6-8AEE-62CFD562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010" y="2415143"/>
            <a:ext cx="6125980" cy="20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8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853B-4CEB-4DCC-93EA-FBF73CD0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2766218"/>
            <a:ext cx="4038600" cy="141785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Bungee" pitchFamily="2" charset="0"/>
              </a:rPr>
              <a:t>intersection</a:t>
            </a:r>
            <a:r>
              <a:rPr lang="en-US" sz="3600" dirty="0">
                <a:latin typeface="Bungee" pitchFamily="2" charset="0"/>
              </a:rPr>
              <a:t> 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EA3-5940-4338-A51A-7FB7B70D72B5}"/>
              </a:ext>
            </a:extLst>
          </p:cNvPr>
          <p:cNvSpPr txBox="1">
            <a:spLocks/>
          </p:cNvSpPr>
          <p:nvPr/>
        </p:nvSpPr>
        <p:spPr>
          <a:xfrm>
            <a:off x="5578763" y="1163710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Check</a:t>
            </a:r>
            <a:r>
              <a:rPr lang="en-US" sz="2800" strike="sngStrike" dirty="0">
                <a:latin typeface="Google Sans" panose="020B0503030502040204" pitchFamily="34" charset="0"/>
              </a:rPr>
              <a:t> if 2 lines </a:t>
            </a:r>
            <a:r>
              <a:rPr lang="en-US" sz="2800" strike="sngStrike" dirty="0">
                <a:solidFill>
                  <a:srgbClr val="00B050"/>
                </a:solidFill>
                <a:latin typeface="Google Sans" panose="020B0503030502040204" pitchFamily="34" charset="0"/>
              </a:rPr>
              <a:t>intersect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67610B-E6D5-45A3-9CAC-24C7B7F1BE40}"/>
              </a:ext>
            </a:extLst>
          </p:cNvPr>
          <p:cNvSpPr txBox="1">
            <a:spLocks/>
          </p:cNvSpPr>
          <p:nvPr/>
        </p:nvSpPr>
        <p:spPr>
          <a:xfrm>
            <a:off x="5578763" y="3897746"/>
            <a:ext cx="6271492" cy="14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sz="2800" dirty="0">
                <a:latin typeface="Google Sans" panose="020B0503030502040204" pitchFamily="34" charset="0"/>
              </a:rPr>
              <a:t>the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58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3D2E-D5DD-48F5-89BD-39356A75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dirty="0">
                <a:latin typeface="Google Sans" panose="020B0503030502040204" pitchFamily="34" charset="0"/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B77BB41-CDEB-41F4-A3A4-B53C73D44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dirty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200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200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i="0" dirty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FB77BB41-CDEB-41F4-A3A4-B53C73D44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227108A7-9D58-4727-9392-A8BADC98BA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993" y="3286124"/>
                <a:ext cx="26457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227108A7-9D58-4727-9392-A8BADC98B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93" y="3286124"/>
                <a:ext cx="2645780" cy="1325563"/>
              </a:xfrm>
              <a:prstGeom prst="rect">
                <a:avLst/>
              </a:prstGeom>
              <a:blipFill>
                <a:blip r:embed="rId3"/>
                <a:stretch>
                  <a:fillRect l="-5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3A5C83-6FEB-4ED6-90A5-DF6A482FC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01902" y="3286125"/>
                <a:ext cx="26457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Dx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3A5C83-6FEB-4ED6-90A5-DF6A482F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902" y="3286125"/>
                <a:ext cx="2645780" cy="1325563"/>
              </a:xfrm>
              <a:prstGeom prst="rect">
                <a:avLst/>
              </a:prstGeom>
              <a:blipFill>
                <a:blip r:embed="rId4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07770B35-4C7D-4241-8965-551A0758ED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87811" y="3319762"/>
                <a:ext cx="2645780" cy="10196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/>
                  <a:t>Dy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6">
                <a:extLst>
                  <a:ext uri="{FF2B5EF4-FFF2-40B4-BE49-F238E27FC236}">
                    <a16:creationId xmlns:a16="http://schemas.microsoft.com/office/drawing/2014/main" id="{07770B35-4C7D-4241-8965-551A0758E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811" y="3319762"/>
                <a:ext cx="2645780" cy="1019659"/>
              </a:xfrm>
              <a:prstGeom prst="rect">
                <a:avLst/>
              </a:prstGeom>
              <a:blipFill>
                <a:blip r:embed="rId5"/>
                <a:stretch>
                  <a:fillRect l="-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0FE491EC-BFA6-4C5A-8CCF-3F8E05EDDDF8}"/>
              </a:ext>
            </a:extLst>
          </p:cNvPr>
          <p:cNvSpPr txBox="1">
            <a:spLocks/>
          </p:cNvSpPr>
          <p:nvPr/>
        </p:nvSpPr>
        <p:spPr>
          <a:xfrm>
            <a:off x="2222340" y="5114765"/>
            <a:ext cx="8137002" cy="11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Google Sans" panose="020B0503030502040204" pitchFamily="34" charset="0"/>
              </a:rPr>
              <a:t>D = Dx = Dy = 0 =&gt; 2 lines </a:t>
            </a:r>
            <a:r>
              <a:rPr lang="en-US" sz="4400" dirty="0">
                <a:solidFill>
                  <a:srgbClr val="FF0000"/>
                </a:solidFill>
                <a:latin typeface="Google Sans" panose="020B0503030502040204" pitchFamily="34" charset="0"/>
              </a:rPr>
              <a:t>coincidence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C56A6627-12E5-4D92-A674-1377AF7A0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1926" y="5114764"/>
                <a:ext cx="9937830" cy="1123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Google Sans" panose="020B0503030502040204" pitchFamily="34" charset="0"/>
                  </a:rPr>
                  <a:t>D = 0 </a:t>
                </a:r>
                <a:r>
                  <a:rPr lang="en-US" sz="3200" i="1" dirty="0">
                    <a:latin typeface="Google Sans" panose="020B0503030502040204" pitchFamily="34" charset="0"/>
                  </a:rPr>
                  <a:t>and </a:t>
                </a:r>
                <a:r>
                  <a:rPr lang="en-US" sz="3200" dirty="0">
                    <a:latin typeface="Google Sans" panose="020B0503030502040204" pitchFamily="34" charset="0"/>
                  </a:rPr>
                  <a:t> (Dx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 </a:t>
                </a:r>
                <a:r>
                  <a:rPr lang="en-US" sz="3200" i="1" dirty="0">
                    <a:latin typeface="Google Sans" panose="020B0503030502040204" pitchFamily="34" charset="0"/>
                  </a:rPr>
                  <a:t>or</a:t>
                </a:r>
                <a:r>
                  <a:rPr lang="en-US" sz="3200" dirty="0">
                    <a:latin typeface="Google Sans" panose="020B0503030502040204" pitchFamily="34" charset="0"/>
                  </a:rPr>
                  <a:t>  Dy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0) =&gt; 2 lines are 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parallel</a:t>
                </a:r>
                <a:r>
                  <a:rPr lang="en-US" sz="3200" dirty="0">
                    <a:latin typeface="Google Sans" panose="020B0503030502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6">
                <a:extLst>
                  <a:ext uri="{FF2B5EF4-FFF2-40B4-BE49-F238E27FC236}">
                    <a16:creationId xmlns:a16="http://schemas.microsoft.com/office/drawing/2014/main" id="{C56A6627-12E5-4D92-A674-1377AF7A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26" y="5114764"/>
                <a:ext cx="9937830" cy="1123990"/>
              </a:xfrm>
              <a:prstGeom prst="rect">
                <a:avLst/>
              </a:prstGeom>
              <a:blipFill>
                <a:blip r:embed="rId6"/>
                <a:stretch>
                  <a:fillRect l="-1595" t="-16848" r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12E5178E-59A0-4C24-B654-90CE5DAE7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0861" y="5114764"/>
                <a:ext cx="9937830" cy="11239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/>
                  <a:t>D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latin typeface="Google Sans" panose="020B0503030502040204" pitchFamily="34" charset="0"/>
                  </a:rPr>
                  <a:t> 0 =&gt; 2 lines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intersect</a:t>
                </a:r>
                <a:r>
                  <a:rPr lang="en-US" sz="3200" dirty="0">
                    <a:latin typeface="Google Sans" panose="020B0503030502040204" pitchFamily="34" charset="0"/>
                  </a:rPr>
                  <a:t> at </a:t>
                </a:r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𝐷𝑥</m:t>
                        </m:r>
                      </m:num>
                      <m:den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𝐷𝑦</m:t>
                        </m:r>
                      </m:num>
                      <m:den>
                        <m: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sz="44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6" name="Content Placeholder 6">
                <a:extLst>
                  <a:ext uri="{FF2B5EF4-FFF2-40B4-BE49-F238E27FC236}">
                    <a16:creationId xmlns:a16="http://schemas.microsoft.com/office/drawing/2014/main" id="{12E5178E-59A0-4C24-B654-90CE5DAE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61" y="5114764"/>
                <a:ext cx="9937830" cy="1123990"/>
              </a:xfrm>
              <a:prstGeom prst="rect">
                <a:avLst/>
              </a:prstGeom>
              <a:blipFill>
                <a:blip r:embed="rId7"/>
                <a:stretch>
                  <a:fillRect l="-1534" t="-3804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110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75A3-FC46-48AF-BAA7-DE6C48788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Find </a:t>
            </a:r>
            <a:r>
              <a:rPr lang="en-US" dirty="0">
                <a:latin typeface="Google Sans" panose="020B0503030502040204" pitchFamily="34" charset="0"/>
              </a:rPr>
              <a:t>the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Google Sans" panose="020B0503030502040204" pitchFamily="34" charset="0"/>
              </a:rPr>
              <a:t>intersect coordinate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oogle Sans" panose="020B050303050204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5890-9468-499D-B7F8-12D9A6A5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63" y="2191661"/>
            <a:ext cx="5565873" cy="279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67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0DCC-C9AA-4425-A848-8B906346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193" y="2653430"/>
            <a:ext cx="7067614" cy="155113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a point on a line</a:t>
            </a:r>
          </a:p>
        </p:txBody>
      </p:sp>
    </p:spTree>
    <p:extLst>
      <p:ext uri="{BB962C8B-B14F-4D97-AF65-F5344CB8AC3E}">
        <p14:creationId xmlns:p14="http://schemas.microsoft.com/office/powerpoint/2010/main" val="399064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wheelReverse spokes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5BA6-A0AA-4D42-B6C6-CE966466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latin typeface="Bungee" pitchFamily="2" charset="0"/>
              </a:rPr>
              <a:t>a point on a 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5214-F2B6-4385-B0D0-981C339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314" y="2325290"/>
            <a:ext cx="2569369" cy="885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A(</a:t>
            </a:r>
            <a:r>
              <a:rPr lang="en-U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4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; </a:t>
            </a:r>
            <a:r>
              <a:rPr lang="en-US" sz="4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48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A0F2C2-D74D-4301-89EB-C22FB6D83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7606" y="3571875"/>
                <a:ext cx="5329237" cy="885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ax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by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4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3A0F2C2-D74D-4301-89EB-C22FB6D83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606" y="3571875"/>
                <a:ext cx="5329237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21CB2F9-8351-4A84-AF99-CA88EFC168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1314" y="4932796"/>
                <a:ext cx="3541245" cy="8858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4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48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800" b="1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800" b="1" dirty="0">
                    <a:solidFill>
                      <a:srgbClr val="FF0000"/>
                    </a:solidFill>
                    <a:latin typeface="Google Sans" panose="020B0503030502040204" pitchFamily="34" charset="0"/>
                    <a:ea typeface="Cambria Math" panose="02040503050406030204" pitchFamily="18" charset="0"/>
                  </a:rPr>
                  <a:t>????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21CB2F9-8351-4A84-AF99-CA88EFC1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14" y="4932796"/>
                <a:ext cx="3541245" cy="885825"/>
              </a:xfrm>
              <a:prstGeom prst="rect">
                <a:avLst/>
              </a:prstGeom>
              <a:blipFill>
                <a:blip r:embed="rId3"/>
                <a:stretch>
                  <a:fillRect t="-22759" b="-2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718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9F7F-FABF-4456-9376-0F0A32B0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  <a:latin typeface="Bungee" pitchFamily="2" charset="0"/>
              </a:rPr>
              <a:t>a point on a line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A6C5E-2971-4DDF-BCAD-FAC55701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94" y="2596216"/>
            <a:ext cx="5281411" cy="16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9477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DF34C5-93E8-440A-9163-64295AA1B292}"/>
              </a:ext>
            </a:extLst>
          </p:cNvPr>
          <p:cNvSpPr txBox="1">
            <a:spLocks/>
          </p:cNvSpPr>
          <p:nvPr/>
        </p:nvSpPr>
        <p:spPr>
          <a:xfrm>
            <a:off x="1628910" y="817676"/>
            <a:ext cx="2661920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FF0000"/>
                </a:solidFill>
                <a:latin typeface="Bungee" pitchFamily="2" charset="0"/>
                <a:cs typeface="Aharoni" panose="020B0604020202020204" pitchFamily="2" charset="-79"/>
              </a:rPr>
              <a:t>POINT</a:t>
            </a:r>
            <a:endParaRPr lang="en-US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5BA2FE-681A-4C72-920D-5D21F7635A87}"/>
              </a:ext>
            </a:extLst>
          </p:cNvPr>
          <p:cNvSpPr txBox="1">
            <a:spLocks/>
          </p:cNvSpPr>
          <p:nvPr/>
        </p:nvSpPr>
        <p:spPr>
          <a:xfrm>
            <a:off x="1628910" y="2627978"/>
            <a:ext cx="9168739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Line</a:t>
            </a:r>
            <a:r>
              <a:rPr lang="en-US" sz="5400" dirty="0">
                <a:solidFill>
                  <a:srgbClr val="00B050"/>
                </a:solidFill>
                <a:latin typeface="Bungee" pitchFamily="2" charset="0"/>
              </a:rPr>
              <a:t> </a:t>
            </a:r>
            <a:r>
              <a:rPr lang="vi-VN" sz="5400" dirty="0">
                <a:solidFill>
                  <a:srgbClr val="00B050"/>
                </a:solidFill>
                <a:latin typeface="Bungee" pitchFamily="2" charset="0"/>
              </a:rPr>
              <a:t>segment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35B8D9-9B90-4EA6-BCCE-9B6E3CD19B41}"/>
              </a:ext>
            </a:extLst>
          </p:cNvPr>
          <p:cNvSpPr txBox="1">
            <a:spLocks/>
          </p:cNvSpPr>
          <p:nvPr/>
        </p:nvSpPr>
        <p:spPr>
          <a:xfrm>
            <a:off x="1628910" y="4475278"/>
            <a:ext cx="3875378" cy="1936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5400" dirty="0">
                <a:solidFill>
                  <a:srgbClr val="00B0F0"/>
                </a:solidFill>
                <a:latin typeface="Bungee" pitchFamily="2" charset="0"/>
              </a:rPr>
              <a:t>polygon</a:t>
            </a:r>
            <a:endParaRPr lang="en-US" sz="5400" dirty="0">
              <a:solidFill>
                <a:srgbClr val="00B0F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8467"/>
      </p:ext>
    </p:extLst>
  </p:cSld>
  <p:clrMapOvr>
    <a:masterClrMapping/>
  </p:clrMapOvr>
  <p:transition spd="slow">
    <p:cover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9C1EAE-D2C1-4191-A342-D1188AFDE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BFE5D7-494B-46F1-AE96-9D46F59A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374" y="2751816"/>
            <a:ext cx="3109250" cy="1446967"/>
          </a:xfrm>
        </p:spPr>
        <p:txBody>
          <a:bodyPr/>
          <a:lstStyle/>
          <a:p>
            <a:r>
              <a:rPr lang="en-US" dirty="0">
                <a:solidFill>
                  <a:srgbClr val="43C5FF"/>
                </a:solidFill>
                <a:latin typeface="Bungee" pitchFamily="2" charset="0"/>
              </a:rPr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270428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58A3-43E1-42C0-B266-93591D90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974" y="2299942"/>
            <a:ext cx="1878496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CE4007-97D9-4713-ADB8-C47A209D4AE8}"/>
              </a:ext>
            </a:extLst>
          </p:cNvPr>
          <p:cNvSpPr txBox="1">
            <a:spLocks/>
          </p:cNvSpPr>
          <p:nvPr/>
        </p:nvSpPr>
        <p:spPr>
          <a:xfrm>
            <a:off x="6785115" y="2299941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4D5E2C-8133-4F2E-8074-B56B66D09002}"/>
              </a:ext>
            </a:extLst>
          </p:cNvPr>
          <p:cNvSpPr txBox="1">
            <a:spLocks/>
          </p:cNvSpPr>
          <p:nvPr/>
        </p:nvSpPr>
        <p:spPr>
          <a:xfrm>
            <a:off x="2571758" y="3402495"/>
            <a:ext cx="15919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oogle Sans" panose="020B0503030502040204" pitchFamily="34" charset="0"/>
              </a:rPr>
              <a:t>earth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2C9C6F-8956-445B-9F36-1877F03CB5C2}"/>
              </a:ext>
            </a:extLst>
          </p:cNvPr>
          <p:cNvSpPr txBox="1">
            <a:spLocks/>
          </p:cNvSpPr>
          <p:nvPr/>
        </p:nvSpPr>
        <p:spPr>
          <a:xfrm>
            <a:off x="6467065" y="3429000"/>
            <a:ext cx="38066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oogle Sans" panose="020B0503030502040204" pitchFamily="34" charset="0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75565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8A96-7BFD-4685-A60F-1B59FF07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913" y="2870393"/>
            <a:ext cx="8148577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What is </a:t>
            </a:r>
            <a:r>
              <a:rPr lang="en-US" dirty="0">
                <a:latin typeface="Bungee" pitchFamily="2" charset="0"/>
              </a:rPr>
              <a:t>a </a:t>
            </a:r>
            <a:r>
              <a:rPr lang="en-US" sz="6600" dirty="0">
                <a:solidFill>
                  <a:srgbClr val="43C5FF"/>
                </a:solidFill>
                <a:latin typeface="Bungee" pitchFamily="2" charset="0"/>
              </a:rPr>
              <a:t>polygon</a:t>
            </a:r>
            <a:r>
              <a:rPr lang="en-US" dirty="0">
                <a:latin typeface="Bungee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6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doors dir="vert"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BC72-3273-4D69-9496-FAD4BC0A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90" y="2766218"/>
            <a:ext cx="325350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polygon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F508C9-2E6D-4AD6-A664-258A9635DD3B}"/>
              </a:ext>
            </a:extLst>
          </p:cNvPr>
          <p:cNvSpPr txBox="1">
            <a:spLocks/>
          </p:cNvSpPr>
          <p:nvPr/>
        </p:nvSpPr>
        <p:spPr>
          <a:xfrm>
            <a:off x="6068300" y="1440655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 flat 2D closed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shape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280A58-FB89-4849-84F0-27673AB30A08}"/>
              </a:ext>
            </a:extLst>
          </p:cNvPr>
          <p:cNvSpPr txBox="1">
            <a:spLocks/>
          </p:cNvSpPr>
          <p:nvPr/>
        </p:nvSpPr>
        <p:spPr>
          <a:xfrm>
            <a:off x="6068300" y="4077631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straight sides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with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 no curve</a:t>
            </a:r>
          </a:p>
        </p:txBody>
      </p:sp>
    </p:spTree>
    <p:extLst>
      <p:ext uri="{BB962C8B-B14F-4D97-AF65-F5344CB8AC3E}">
        <p14:creationId xmlns:p14="http://schemas.microsoft.com/office/powerpoint/2010/main" val="3828260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8EF2-5D32-414D-B029-2A0FC371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3C5FF"/>
                </a:solidFill>
                <a:latin typeface="Bungee" pitchFamily="2" charset="0"/>
              </a:rPr>
              <a:t>expression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3A78E2-B4C7-4B90-9A04-C3D371E175FE}"/>
              </a:ext>
            </a:extLst>
          </p:cNvPr>
          <p:cNvSpPr txBox="1">
            <a:spLocks/>
          </p:cNvSpPr>
          <p:nvPr/>
        </p:nvSpPr>
        <p:spPr>
          <a:xfrm>
            <a:off x="6096000" y="-1325563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 flat 2D closed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shape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CEF4-F039-4986-845D-7C201A45AC72}"/>
              </a:ext>
            </a:extLst>
          </p:cNvPr>
          <p:cNvSpPr txBox="1">
            <a:spLocks/>
          </p:cNvSpPr>
          <p:nvPr/>
        </p:nvSpPr>
        <p:spPr>
          <a:xfrm>
            <a:off x="6096000" y="7165387"/>
            <a:ext cx="5167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straight sides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with</a:t>
            </a:r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 no curve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E8F9AD-E8B8-4AB7-99F6-24B6A5806514}"/>
              </a:ext>
            </a:extLst>
          </p:cNvPr>
          <p:cNvSpPr txBox="1">
            <a:spLocks/>
          </p:cNvSpPr>
          <p:nvPr/>
        </p:nvSpPr>
        <p:spPr>
          <a:xfrm>
            <a:off x="-3116571" y="2675731"/>
            <a:ext cx="32535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  <a:latin typeface="Bungee" pitchFamily="2" charset="0"/>
              </a:rPr>
              <a:t>polygon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7C0AA-9AD2-458C-80BF-FF648C1D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95" y="2675731"/>
            <a:ext cx="4859655" cy="12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6B1-711F-41B6-9E31-EC754EAC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436" y="2766218"/>
            <a:ext cx="7817127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How to</a:t>
            </a:r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 calculate area </a:t>
            </a:r>
            <a:br>
              <a:rPr lang="en-US" dirty="0">
                <a:solidFill>
                  <a:srgbClr val="FF0000"/>
                </a:solidFill>
                <a:latin typeface="Bungee" pitchFamily="2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ungee" pitchFamily="2" charset="0"/>
              </a:rPr>
              <a:t>of a</a:t>
            </a:r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 polygon ?</a:t>
            </a:r>
          </a:p>
        </p:txBody>
      </p:sp>
    </p:spTree>
    <p:extLst>
      <p:ext uri="{BB962C8B-B14F-4D97-AF65-F5344CB8AC3E}">
        <p14:creationId xmlns:p14="http://schemas.microsoft.com/office/powerpoint/2010/main" val="31289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2E6AB-2055-4701-BF2F-A6F986F8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990259"/>
            <a:ext cx="6573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10370"/>
      </p:ext>
    </p:extLst>
  </p:cSld>
  <p:clrMapOvr>
    <a:masterClrMapping/>
  </p:clrMapOvr>
  <p:transition spd="med">
    <p:checker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E1C74-C2EC-4F46-8B9F-58B8CD8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990259"/>
            <a:ext cx="6573167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2202"/>
      </p:ext>
    </p:extLst>
  </p:cSld>
  <p:clrMapOvr>
    <a:masterClrMapping/>
  </p:clrMapOvr>
  <p:transition spd="med"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122A8-C457-4C42-87A4-D4EBD6234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960" y="4722469"/>
                <a:ext cx="8924080" cy="132717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122A8-C457-4C42-87A4-D4EBD6234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960" y="4722469"/>
                <a:ext cx="8924080" cy="13271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150309-BB3A-470E-9105-AD34DEEA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8" y="808360"/>
            <a:ext cx="4170224" cy="30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EC4733-4986-40F1-9B0C-3B9B5EDE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26" y="2206005"/>
            <a:ext cx="6246868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98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D47C-9B8E-433A-9B70-BD88C2173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864" y="2766218"/>
            <a:ext cx="8872959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Bungee" pitchFamily="2" charset="0"/>
              </a:rPr>
              <a:t>a point inside a polygon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D1B71-539D-4BCA-9CBD-FE2D656E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26" y="7983961"/>
            <a:ext cx="6246868" cy="24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FC1D15-FC5D-46A4-B9B3-694631F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4" y="1735771"/>
            <a:ext cx="4624367" cy="34314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E5B3D33-7514-4415-A967-2B58011B6F5F}"/>
              </a:ext>
            </a:extLst>
          </p:cNvPr>
          <p:cNvGrpSpPr/>
          <p:nvPr/>
        </p:nvGrpSpPr>
        <p:grpSpPr>
          <a:xfrm>
            <a:off x="655934" y="1690814"/>
            <a:ext cx="10749536" cy="3441545"/>
            <a:chOff x="655934" y="1690814"/>
            <a:chExt cx="10749536" cy="34415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D35794-F14A-4697-881D-38E5E0E60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934" y="1725640"/>
              <a:ext cx="4629130" cy="34067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2FCD5F-3D66-4C72-B575-031B9D822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103" y="1690814"/>
              <a:ext cx="4624367" cy="3441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571907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50C1-EFF2-4569-B8D7-49FCE3910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30" y="3892826"/>
            <a:ext cx="10797209" cy="1156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</a:rPr>
              <a:t>A branch of mathematics</a:t>
            </a:r>
            <a:r>
              <a:rPr lang="en-US" sz="2900" dirty="0"/>
              <a:t> concerned with the </a:t>
            </a:r>
            <a:r>
              <a:rPr lang="en-US" sz="2900" dirty="0">
                <a:solidFill>
                  <a:srgbClr val="FF0000"/>
                </a:solidFill>
              </a:rPr>
              <a:t>properties</a:t>
            </a:r>
            <a:r>
              <a:rPr lang="en-US" sz="2900" dirty="0"/>
              <a:t> and</a:t>
            </a:r>
            <a:r>
              <a:rPr lang="en-US" sz="2900" dirty="0">
                <a:solidFill>
                  <a:srgbClr val="FF0000"/>
                </a:solidFill>
              </a:rPr>
              <a:t> relations</a:t>
            </a:r>
            <a:r>
              <a:rPr lang="en-US" sz="2900" dirty="0"/>
              <a:t> of points, lines, surfaces and higher dimensional analogs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E4118-7612-48EB-9224-BA019237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02" y="2535599"/>
            <a:ext cx="1048574" cy="939005"/>
          </a:xfrm>
        </p:spPr>
        <p:txBody>
          <a:bodyPr/>
          <a:lstStyle/>
          <a:p>
            <a:r>
              <a:rPr lang="en-US" dirty="0"/>
              <a:t>(n)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073D6F-14E8-41E4-80FC-068B80CB0F0B}"/>
              </a:ext>
            </a:extLst>
          </p:cNvPr>
          <p:cNvSpPr txBox="1">
            <a:spLocks/>
          </p:cNvSpPr>
          <p:nvPr/>
        </p:nvSpPr>
        <p:spPr>
          <a:xfrm>
            <a:off x="3824906" y="1374739"/>
            <a:ext cx="18784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0000"/>
                </a:solidFill>
                <a:latin typeface="Bungee" pitchFamily="2" charset="0"/>
              </a:rPr>
              <a:t>GEO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974826-26CB-4F68-BBDE-12664DE31EEA}"/>
              </a:ext>
            </a:extLst>
          </p:cNvPr>
          <p:cNvSpPr txBox="1">
            <a:spLocks/>
          </p:cNvSpPr>
          <p:nvPr/>
        </p:nvSpPr>
        <p:spPr>
          <a:xfrm>
            <a:off x="5390321" y="1374739"/>
            <a:ext cx="2938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>
                <a:solidFill>
                  <a:srgbClr val="FF0000"/>
                </a:solidFill>
                <a:latin typeface="Bungee" pitchFamily="2" charset="0"/>
              </a:rPr>
              <a:t>Metry</a:t>
            </a:r>
            <a:endParaRPr lang="en-US" sz="6000" dirty="0">
              <a:solidFill>
                <a:srgbClr val="FF0000"/>
              </a:solidFill>
              <a:latin typeface="Bung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1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1C8B028-0808-450D-B860-E9CAE531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75" y="4760956"/>
            <a:ext cx="11291582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latin typeface="Google Sans" panose="020B0503030502040204" pitchFamily="34" charset="0"/>
              </a:rPr>
              <a:t>S</a:t>
            </a:r>
            <a:r>
              <a:rPr lang="en-US" sz="5400" baseline="-25000" dirty="0" err="1">
                <a:latin typeface="Google Sans" panose="020B0503030502040204" pitchFamily="34" charset="0"/>
              </a:rPr>
              <a:t>triangles</a:t>
            </a:r>
            <a:r>
              <a:rPr lang="en-US" sz="5400" dirty="0">
                <a:latin typeface="Google Sans" panose="020B0503030502040204" pitchFamily="34" charset="0"/>
              </a:rPr>
              <a:t> </a:t>
            </a:r>
            <a:r>
              <a:rPr lang="en-US" sz="5400" dirty="0">
                <a:solidFill>
                  <a:srgbClr val="FF0000"/>
                </a:solidFill>
                <a:latin typeface="Google Sans" panose="020B0503030502040204" pitchFamily="34" charset="0"/>
              </a:rPr>
              <a:t>=</a:t>
            </a:r>
            <a:r>
              <a:rPr lang="en-US" sz="5400" dirty="0">
                <a:latin typeface="Google Sans" panose="020B0503030502040204" pitchFamily="34" charset="0"/>
              </a:rPr>
              <a:t>  </a:t>
            </a:r>
            <a:r>
              <a:rPr lang="en-US" sz="5400" dirty="0" err="1">
                <a:latin typeface="Google Sans" panose="020B0503030502040204" pitchFamily="34" charset="0"/>
              </a:rPr>
              <a:t>S</a:t>
            </a:r>
            <a:r>
              <a:rPr lang="en-US" sz="5400" baseline="-25000" dirty="0" err="1">
                <a:latin typeface="Google Sans" panose="020B0503030502040204" pitchFamily="34" charset="0"/>
              </a:rPr>
              <a:t>polygon</a:t>
            </a:r>
            <a:r>
              <a:rPr lang="en-US" sz="5400" baseline="-25000" dirty="0">
                <a:latin typeface="Google Sans" panose="020B0503030502040204" pitchFamily="34" charset="0"/>
              </a:rPr>
              <a:t> </a:t>
            </a:r>
            <a:r>
              <a:rPr lang="en-US" sz="5400" dirty="0">
                <a:latin typeface="Mathematics"/>
              </a:rPr>
              <a:t>→</a:t>
            </a:r>
            <a:r>
              <a:rPr lang="en-US" sz="5400" dirty="0">
                <a:latin typeface="Google Sans" panose="020B0503030502040204" pitchFamily="34" charset="0"/>
              </a:rPr>
              <a:t> Point </a:t>
            </a:r>
            <a:r>
              <a:rPr lang="en-US" sz="5400" dirty="0">
                <a:solidFill>
                  <a:srgbClr val="FF0000"/>
                </a:solidFill>
                <a:latin typeface="Google Sans" panose="020B0503030502040204" pitchFamily="34" charset="0"/>
              </a:rPr>
              <a:t>in</a:t>
            </a:r>
            <a:r>
              <a:rPr lang="en-US" sz="5400" dirty="0">
                <a:latin typeface="Google Sans" panose="020B0503030502040204" pitchFamily="34" charset="0"/>
              </a:rPr>
              <a:t> polygon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2D653-1211-443C-BC65-A200FBFC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81" y="428626"/>
            <a:ext cx="5227237" cy="3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4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85930-92E0-445B-8523-6A62DFD3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571" y="365125"/>
            <a:ext cx="5398857" cy="3609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B1AF67-8F60-4965-A38E-52FBA7173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75" y="4760956"/>
                <a:ext cx="1129158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800" dirty="0" err="1">
                    <a:latin typeface="Google Sans" panose="020B0503030502040204" pitchFamily="34" charset="0"/>
                  </a:rPr>
                  <a:t>S</a:t>
                </a:r>
                <a:r>
                  <a:rPr lang="en-US" sz="4800" baseline="-25000" dirty="0" err="1">
                    <a:latin typeface="Google Sans" panose="020B0503030502040204" pitchFamily="34" charset="0"/>
                  </a:rPr>
                  <a:t>triangles</a:t>
                </a:r>
                <a:r>
                  <a:rPr lang="en-US" sz="4800" dirty="0">
                    <a:latin typeface="Google Sans" panose="020B0503030502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800" dirty="0">
                    <a:latin typeface="Google Sans" panose="020B0503030502040204" pitchFamily="34" charset="0"/>
                  </a:rPr>
                  <a:t>  </a:t>
                </a:r>
                <a:r>
                  <a:rPr lang="en-US" sz="4800" dirty="0" err="1">
                    <a:latin typeface="Google Sans" panose="020B0503030502040204" pitchFamily="34" charset="0"/>
                  </a:rPr>
                  <a:t>S</a:t>
                </a:r>
                <a:r>
                  <a:rPr lang="en-US" sz="4800" baseline="-25000" dirty="0" err="1">
                    <a:latin typeface="Google Sans" panose="020B0503030502040204" pitchFamily="34" charset="0"/>
                  </a:rPr>
                  <a:t>polygon</a:t>
                </a:r>
                <a:r>
                  <a:rPr lang="en-US" sz="4800" baseline="-25000" dirty="0">
                    <a:latin typeface="Google Sans" panose="020B0503030502040204" pitchFamily="34" charset="0"/>
                  </a:rPr>
                  <a:t> </a:t>
                </a:r>
                <a:r>
                  <a:rPr lang="en-US" sz="4800" dirty="0">
                    <a:latin typeface="Mathematics"/>
                  </a:rPr>
                  <a:t>→</a:t>
                </a:r>
                <a:r>
                  <a:rPr lang="en-US" sz="4800" dirty="0">
                    <a:latin typeface="Google Sans" panose="020B0503030502040204" pitchFamily="34" charset="0"/>
                  </a:rPr>
                  <a:t> Point </a:t>
                </a:r>
                <a:r>
                  <a:rPr lang="en-US" sz="48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not in</a:t>
                </a:r>
                <a:r>
                  <a:rPr lang="en-US" sz="4800" dirty="0">
                    <a:latin typeface="Google Sans" panose="020B0503030502040204" pitchFamily="34" charset="0"/>
                  </a:rPr>
                  <a:t> polygon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8B1AF67-8F60-4965-A38E-52FBA7173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5" y="4760956"/>
                <a:ext cx="11291582" cy="1325563"/>
              </a:xfrm>
              <a:prstGeom prst="rect">
                <a:avLst/>
              </a:prstGeom>
              <a:blipFill>
                <a:blip r:embed="rId3"/>
                <a:stretch>
                  <a:fillRect l="-2484" r="-86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229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D29316-E8A5-443A-B3F3-E69B7A02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35" y="2623538"/>
            <a:ext cx="8571329" cy="16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043"/>
      </p:ext>
    </p:extLst>
  </p:cSld>
  <p:clrMapOvr>
    <a:masterClrMapping/>
  </p:clrMapOvr>
  <p:transition spd="med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FAF0-6CA7-4369-AAE6-DDB888B3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45" y="2766218"/>
            <a:ext cx="3409709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118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(2 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≤ 100,000)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point on a plane, find 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one pair with the minimum distance</a:t>
                </a:r>
                <a:endParaRPr lang="en-US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  <a:blipFill>
                <a:blip r:embed="rId2"/>
                <a:stretch>
                  <a:fillRect l="-2530" t="-4348" b="-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8969-7FB9-4BE5-BAEF-962A51A06E84}"/>
              </a:ext>
            </a:extLst>
          </p:cNvPr>
          <p:cNvSpPr txBox="1">
            <a:spLocks/>
          </p:cNvSpPr>
          <p:nvPr/>
        </p:nvSpPr>
        <p:spPr>
          <a:xfrm>
            <a:off x="4634212" y="856395"/>
            <a:ext cx="34097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2193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43E-6F39-4735-85C1-E0AD9C51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1" y="723004"/>
            <a:ext cx="1899695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C598-C65F-4F08-BD8A-C63DDF93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67023"/>
            <a:ext cx="10515600" cy="287369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Divide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N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points into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2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sets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by a straight line</a:t>
            </a:r>
            <a:endParaRPr lang="vi-V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Call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recursion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to find the nearest pairs of points for both left and right sets</a:t>
            </a:r>
            <a:r>
              <a:rPr lang="vi-VN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Find the shortest distance between one point from the left set and one from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F39F421-C946-494F-A715-FAE4BDE7E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97" y="535703"/>
            <a:ext cx="372720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CBFC697-2998-4CD7-8D74-4F2FB4D2FD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45602" y="1319513"/>
                <a:ext cx="2842549" cy="1030931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CBFC697-2998-4CD7-8D74-4F2FB4D2F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5602" y="1319513"/>
                <a:ext cx="2842549" cy="103093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B70BAA-3C1E-4D1E-A8BA-CBAD43B6F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0164" y="5150473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with all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 satisfied, we just compare it with satisfied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1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latin typeface="-apple-system"/>
                  </a:rPr>
                  <a:t> </a:t>
                </a:r>
                <a:r>
                  <a:rPr lang="en-US" sz="3600" dirty="0">
                    <a:solidFill>
                      <a:srgbClr val="212529"/>
                    </a:solidFill>
                    <a:latin typeface="-apple-system"/>
                  </a:rPr>
                  <a:t>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 smtClean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i="0" dirty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600" i="1" dirty="0">
                            <a:solidFill>
                              <a:srgbClr val="21252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latin typeface="-apple-system"/>
                </a:endParaRP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2B70BAA-3C1E-4D1E-A8BA-CBAD43B6F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164" y="5150473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739" t="-4147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6017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0931-330A-45FB-AEE4-0083DFED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996" y="307251"/>
            <a:ext cx="3456008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5632-171C-4F70-8109-ACCAD399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276"/>
            <a:ext cx="10515600" cy="16307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800" dirty="0" err="1">
                <a:latin typeface="-apple-system"/>
              </a:rPr>
              <a:t>Gặm</a:t>
            </a:r>
            <a:r>
              <a:rPr lang="en-US" sz="4800" dirty="0">
                <a:latin typeface="-apple-system"/>
              </a:rPr>
              <a:t> </a:t>
            </a:r>
            <a:r>
              <a:rPr lang="en-US" sz="4800" dirty="0" err="1">
                <a:latin typeface="-apple-system"/>
              </a:rPr>
              <a:t>cỏ</a:t>
            </a:r>
            <a:endParaRPr lang="en-US" sz="4800" dirty="0">
              <a:latin typeface="-apple-system"/>
            </a:endParaRPr>
          </a:p>
          <a:p>
            <a:pPr marL="0" indent="0">
              <a:buNone/>
            </a:pPr>
            <a:r>
              <a:rPr lang="en-US" sz="4800" dirty="0">
                <a:latin typeface="-apple-system"/>
              </a:rPr>
              <a:t>    https://oj.vnoi.info/problem/vmunch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AD634BA-E0AA-4B77-B944-2003950C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59446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754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C62F-A847-43EC-9D6F-60A93B1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64" y="2766218"/>
            <a:ext cx="863227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geometry's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43481828"/>
      </p:ext>
    </p:extLst>
  </p:cSld>
  <p:clrMapOvr>
    <a:masterClrMapping/>
  </p:clrMapOvr>
  <p:transition spd="med">
    <p:pull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8E6E-117B-4981-AEF7-370E080B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83" y="631768"/>
            <a:ext cx="6985285" cy="19166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Bungee" pitchFamily="2" charset="0"/>
              </a:rPr>
              <a:t>Search heuristics</a:t>
            </a:r>
            <a:r>
              <a:rPr lang="en-US" sz="4000" dirty="0">
                <a:solidFill>
                  <a:srgbClr val="00B0F0"/>
                </a:solidFill>
                <a:latin typeface="Bungee" pitchFamily="2" charset="0"/>
              </a:rPr>
              <a:t> </a:t>
            </a:r>
            <a:br>
              <a:rPr lang="en-US" sz="4000" dirty="0">
                <a:solidFill>
                  <a:srgbClr val="00B0F0"/>
                </a:solidFill>
                <a:latin typeface="Bungee" pitchFamily="2" charset="0"/>
              </a:rPr>
            </a:br>
            <a:br>
              <a:rPr lang="en-US" sz="1800" dirty="0">
                <a:solidFill>
                  <a:srgbClr val="00B0F0"/>
                </a:solidFill>
                <a:latin typeface="Bungee" pitchFamily="2" charset="0"/>
              </a:rPr>
            </a:b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ungee" pitchFamily="2" charset="0"/>
              </a:rPr>
              <a:t>in</a:t>
            </a:r>
            <a:r>
              <a:rPr lang="en-US" sz="4000" dirty="0">
                <a:solidFill>
                  <a:srgbClr val="00B050"/>
                </a:solidFill>
                <a:latin typeface="Bungee" pitchFamily="2" charset="0"/>
              </a:rPr>
              <a:t> informed search</a:t>
            </a:r>
            <a:r>
              <a:rPr lang="en-US" sz="4000" dirty="0">
                <a:latin typeface="Bungee" pitchFamily="2" charset="0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74CF4E-0334-46A1-BAA1-91ED16054A95}"/>
              </a:ext>
            </a:extLst>
          </p:cNvPr>
          <p:cNvGrpSpPr/>
          <p:nvPr/>
        </p:nvGrpSpPr>
        <p:grpSpPr>
          <a:xfrm>
            <a:off x="5189289" y="3059884"/>
            <a:ext cx="6623051" cy="2978151"/>
            <a:chOff x="533400" y="3129733"/>
            <a:chExt cx="6623051" cy="2978151"/>
          </a:xfrm>
        </p:grpSpPr>
        <p:pic>
          <p:nvPicPr>
            <p:cNvPr id="8" name="Picture 2" descr="Z:\Shared with PC\smallMaze.png">
              <a:extLst>
                <a:ext uri="{FF2B5EF4-FFF2-40B4-BE49-F238E27FC236}">
                  <a16:creationId xmlns:a16="http://schemas.microsoft.com/office/drawing/2014/main" id="{4D13729A-3CFA-4EDA-A04E-C5DB1D664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3129733"/>
              <a:ext cx="6623051" cy="2978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BB42E2B1-C4DA-4B14-94B9-0332EB1AF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1682" y="4078280"/>
              <a:ext cx="3025775" cy="1554930"/>
              <a:chOff x="1581694" y="4155142"/>
              <a:chExt cx="3025588" cy="1554028"/>
            </a:xfrm>
          </p:grpSpPr>
          <p:sp>
            <p:nvSpPr>
              <p:cNvPr id="10" name="Freeform 12">
                <a:extLst>
                  <a:ext uri="{FF2B5EF4-FFF2-40B4-BE49-F238E27FC236}">
                    <a16:creationId xmlns:a16="http://schemas.microsoft.com/office/drawing/2014/main" id="{B5C80F45-F35E-4380-8DEC-22AADD6BA90F}"/>
                  </a:ext>
                </a:extLst>
              </p:cNvPr>
              <p:cNvSpPr/>
              <p:nvPr/>
            </p:nvSpPr>
            <p:spPr>
              <a:xfrm>
                <a:off x="1581694" y="4209856"/>
                <a:ext cx="3025588" cy="1499314"/>
              </a:xfrm>
              <a:custGeom>
                <a:avLst/>
                <a:gdLst>
                  <a:gd name="connsiteX0" fmla="*/ 3065929 w 3065929"/>
                  <a:gd name="connsiteY0" fmla="*/ 13447 h 1479177"/>
                  <a:gd name="connsiteX1" fmla="*/ 0 w 3065929"/>
                  <a:gd name="connsiteY1" fmla="*/ 0 h 1479177"/>
                  <a:gd name="connsiteX2" fmla="*/ 26894 w 3065929"/>
                  <a:gd name="connsiteY2" fmla="*/ 1479177 h 147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5929" h="1479177">
                    <a:moveTo>
                      <a:pt x="3065929" y="13447"/>
                    </a:moveTo>
                    <a:lnTo>
                      <a:pt x="0" y="0"/>
                    </a:lnTo>
                    <a:lnTo>
                      <a:pt x="26894" y="1479177"/>
                    </a:lnTo>
                  </a:path>
                </a:pathLst>
              </a:cu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TextBox 15">
                <a:extLst>
                  <a:ext uri="{FF2B5EF4-FFF2-40B4-BE49-F238E27FC236}">
                    <a16:creationId xmlns:a16="http://schemas.microsoft.com/office/drawing/2014/main" id="{7A7771FD-5F82-4D86-83A5-322F36359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976" y="4155142"/>
                <a:ext cx="441119" cy="36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10</a:t>
                </a:r>
              </a:p>
            </p:txBody>
          </p:sp>
          <p:sp>
            <p:nvSpPr>
              <p:cNvPr id="12" name="TextBox 16">
                <a:extLst>
                  <a:ext uri="{FF2B5EF4-FFF2-40B4-BE49-F238E27FC236}">
                    <a16:creationId xmlns:a16="http://schemas.microsoft.com/office/drawing/2014/main" id="{A75F5429-81E2-41A4-9BD8-3AA019207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1236" y="4953001"/>
                <a:ext cx="312887" cy="36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</p:grp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3B13B6E2-3B0D-4CE3-9A15-ADAD68634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090" y="4168630"/>
              <a:ext cx="2978143" cy="1506537"/>
              <a:chOff x="1628819" y="4245578"/>
              <a:chExt cx="2978334" cy="150554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506FE1-9655-4326-A7F3-B2A341386F40}"/>
                  </a:ext>
                </a:extLst>
              </p:cNvPr>
              <p:cNvCxnSpPr/>
              <p:nvPr/>
            </p:nvCxnSpPr>
            <p:spPr>
              <a:xfrm flipH="1">
                <a:off x="1628819" y="4245578"/>
                <a:ext cx="2978334" cy="1505542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2A0280B6-F027-45E4-9ADA-741917EFD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625" y="5356413"/>
                <a:ext cx="620787" cy="369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11.2</a:t>
                </a:r>
              </a:p>
            </p:txBody>
          </p:sp>
        </p:grpSp>
      </p:grpSp>
      <p:pic>
        <p:nvPicPr>
          <p:cNvPr id="17" name="Picture 5">
            <a:extLst>
              <a:ext uri="{FF2B5EF4-FFF2-40B4-BE49-F238E27FC236}">
                <a16:creationId xmlns:a16="http://schemas.microsoft.com/office/drawing/2014/main" id="{DD83C5EE-5503-4E17-B28D-5745C22B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890" y="3804307"/>
            <a:ext cx="3476133" cy="2374241"/>
          </a:xfrm>
          <a:prstGeom prst="rect">
            <a:avLst/>
          </a:prstGeom>
          <a:noFill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85803B3-A5F1-4BDA-B260-A2DA901DF0C1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5"/>
                </a:solidFill>
                <a:latin typeface="Google Sans" panose="020B0503030502040204" pitchFamily="34" charset="0"/>
              </a:rPr>
              <a:t>from slides CS106</a:t>
            </a:r>
          </a:p>
        </p:txBody>
      </p:sp>
    </p:spTree>
    <p:extLst>
      <p:ext uri="{BB962C8B-B14F-4D97-AF65-F5344CB8AC3E}">
        <p14:creationId xmlns:p14="http://schemas.microsoft.com/office/powerpoint/2010/main" val="405193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C78407E5-58B7-40D4-9F5A-B0DAA55B9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352" y="3603076"/>
            <a:ext cx="3924848" cy="3562847"/>
          </a:xfrm>
          <a:prstGeom prst="rect">
            <a:avLst/>
          </a:prstGeom>
        </p:spPr>
      </p:pic>
      <p:pic>
        <p:nvPicPr>
          <p:cNvPr id="15" name="Picture 14" descr="A picture containing outdoor, sky, antenna&#10;&#10;Description automatically generated">
            <a:extLst>
              <a:ext uri="{FF2B5EF4-FFF2-40B4-BE49-F238E27FC236}">
                <a16:creationId xmlns:a16="http://schemas.microsoft.com/office/drawing/2014/main" id="{E250298F-A5EE-4D67-A774-F07B2C493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2" y="2100645"/>
            <a:ext cx="3305175" cy="2609850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3D9DB4-E0A0-4435-A821-E1C36A572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22" y="347240"/>
            <a:ext cx="3812669" cy="3255836"/>
          </a:xfr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24718A5E-0403-44FB-A6B1-FEFA12E3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17" y="136424"/>
            <a:ext cx="4494353" cy="352633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1FF82E0D-83D1-4F31-A1E0-730C0D5D7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98" y="3662763"/>
            <a:ext cx="3273103" cy="31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ipple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23F2-0E9B-41F0-BA4B-A01FB913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23" y="849847"/>
            <a:ext cx="888464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EEED49-B69E-49D4-824F-1F587B0AB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50" y="1957191"/>
            <a:ext cx="3105660" cy="4351338"/>
          </a:xfrm>
        </p:spPr>
      </p:pic>
      <p:pic>
        <p:nvPicPr>
          <p:cNvPr id="7" name="Picture 6" descr="A picture containing grass, outdoor, athletic game, sport&#10;&#10;Description automatically generated">
            <a:extLst>
              <a:ext uri="{FF2B5EF4-FFF2-40B4-BE49-F238E27FC236}">
                <a16:creationId xmlns:a16="http://schemas.microsoft.com/office/drawing/2014/main" id="{7945D1BC-F73B-4309-B08A-6FC528BC3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13" y="2679708"/>
            <a:ext cx="6286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095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289AB-387E-4DAD-BF6F-0BB3BE13A995}"/>
              </a:ext>
            </a:extLst>
          </p:cNvPr>
          <p:cNvSpPr txBox="1">
            <a:spLocks/>
          </p:cNvSpPr>
          <p:nvPr/>
        </p:nvSpPr>
        <p:spPr>
          <a:xfrm>
            <a:off x="1653680" y="791973"/>
            <a:ext cx="8884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C01A0D-D672-42B2-9311-227861FD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2" y="1786192"/>
            <a:ext cx="310566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469F7-B68A-4D57-8262-E6CE13FF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204" y="2560075"/>
            <a:ext cx="6651981" cy="104497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Google Sans" panose="020B0503030502040204" pitchFamily="34" charset="0"/>
              </a:rPr>
              <a:t>One big rectangle</a:t>
            </a:r>
            <a:r>
              <a:rPr lang="en-US" sz="3200" dirty="0">
                <a:latin typeface="Google Sans" panose="020B0503030502040204" pitchFamily="34" charset="0"/>
              </a:rPr>
              <a:t> with fixed sides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0215" y="4270896"/>
                <a:ext cx="6651981" cy="10449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 small polygons</a:t>
                </a:r>
                <a:r>
                  <a:rPr lang="en-US" sz="3200" dirty="0">
                    <a:latin typeface="Google Sans" panose="020B0503030502040204" pitchFamily="34" charset="0"/>
                  </a:rPr>
                  <a:t> with fixed area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5" y="4270896"/>
                <a:ext cx="6651981" cy="104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77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7289AB-387E-4DAD-BF6F-0BB3BE13A995}"/>
              </a:ext>
            </a:extLst>
          </p:cNvPr>
          <p:cNvSpPr txBox="1">
            <a:spLocks/>
          </p:cNvSpPr>
          <p:nvPr/>
        </p:nvSpPr>
        <p:spPr>
          <a:xfrm>
            <a:off x="1653680" y="791973"/>
            <a:ext cx="88846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B050"/>
                </a:solidFill>
                <a:latin typeface="Bungee" pitchFamily="2" charset="0"/>
              </a:rPr>
              <a:t>2d strip packing problem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CC01A0D-D672-42B2-9311-227861FD8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2" y="1786192"/>
            <a:ext cx="310566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8469F7-B68A-4D57-8262-E6CE13FF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755" y="1786192"/>
            <a:ext cx="6651981" cy="104497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oogle Sans" panose="020B0503030502040204" pitchFamily="34" charset="0"/>
              </a:rPr>
              <a:t>Divide a big rectangle satisfied: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094" y="2564761"/>
                <a:ext cx="6651981" cy="10449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700" dirty="0">
                    <a:solidFill>
                      <a:srgbClr val="FF0000"/>
                    </a:solidFill>
                    <a:latin typeface="Google Sans" panose="020B0503030502040204" pitchFamily="34" charset="0"/>
                  </a:rPr>
                  <a:t>Rectangles' perimeter</a:t>
                </a:r>
                <a:r>
                  <a:rPr lang="en-US" sz="2700" dirty="0">
                    <a:latin typeface="Google Sans" panose="020B0503030502040204" pitchFamily="34" charset="0"/>
                  </a:rPr>
                  <a:t>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mi</m:t>
                    </m:r>
                    <m:r>
                      <m:rPr>
                        <m:sty m:val="p"/>
                      </m:rPr>
                      <a:rPr lang="en-US" sz="27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7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sz="2700" dirty="0">
                  <a:solidFill>
                    <a:schemeClr val="accent4"/>
                  </a:solidFill>
                  <a:latin typeface="Google Sans" panose="020B0503030502040204" pitchFamily="34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3966258-830B-4E3F-9411-81397D6D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094" y="2564761"/>
                <a:ext cx="6651981" cy="1044972"/>
              </a:xfrm>
              <a:prstGeom prst="rect">
                <a:avLst/>
              </a:prstGeom>
              <a:blipFill>
                <a:blip r:embed="rId3"/>
                <a:stretch>
                  <a:fillRect l="-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79BDB42-DF6E-4306-A35E-A3D64473AC50}"/>
              </a:ext>
            </a:extLst>
          </p:cNvPr>
          <p:cNvSpPr txBox="1">
            <a:spLocks/>
          </p:cNvSpPr>
          <p:nvPr/>
        </p:nvSpPr>
        <p:spPr>
          <a:xfrm>
            <a:off x="4476093" y="3579797"/>
            <a:ext cx="6651981" cy="104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latin typeface="Google Sans" panose="020B0503030502040204" pitchFamily="34" charset="0"/>
              </a:rPr>
              <a:t>Perimeter of the rectangle with the </a:t>
            </a:r>
            <a:r>
              <a:rPr lang="en-US" sz="2700" dirty="0">
                <a:solidFill>
                  <a:srgbClr val="00B050"/>
                </a:solidFill>
                <a:latin typeface="Google Sans" panose="020B0503030502040204" pitchFamily="34" charset="0"/>
              </a:rPr>
              <a:t>largest perimeter</a:t>
            </a:r>
            <a:r>
              <a:rPr lang="en-US" sz="2700" dirty="0">
                <a:latin typeface="Google Sans" panose="020B0503030502040204" pitchFamily="34" charset="0"/>
              </a:rPr>
              <a:t> is </a:t>
            </a:r>
            <a:r>
              <a:rPr lang="en-US" sz="2700" dirty="0">
                <a:solidFill>
                  <a:srgbClr val="00B050"/>
                </a:solidFill>
                <a:latin typeface="Google Sans" panose="020B0503030502040204" pitchFamily="34" charset="0"/>
              </a:rPr>
              <a:t>min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D7D41E-9B1B-4026-875F-F43548F7CE01}"/>
              </a:ext>
            </a:extLst>
          </p:cNvPr>
          <p:cNvSpPr txBox="1">
            <a:spLocks/>
          </p:cNvSpPr>
          <p:nvPr/>
        </p:nvSpPr>
        <p:spPr>
          <a:xfrm>
            <a:off x="4476093" y="4735737"/>
            <a:ext cx="6651981" cy="104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Google Sans" panose="020B0503030502040204" pitchFamily="34" charset="0"/>
              </a:rPr>
              <a:t>The ratio between 2 sides of the </a:t>
            </a:r>
            <a:r>
              <a:rPr lang="en-US" sz="3200" dirty="0">
                <a:solidFill>
                  <a:schemeClr val="accent4"/>
                </a:solidFill>
                <a:latin typeface="Google Sans" panose="020B0503030502040204" pitchFamily="34" charset="0"/>
              </a:rPr>
              <a:t>rectangle sharing the biggest ratio</a:t>
            </a:r>
            <a:r>
              <a:rPr lang="en-US" sz="3200" dirty="0">
                <a:latin typeface="Google Sans" panose="020B0503030502040204" pitchFamily="34" charset="0"/>
              </a:rPr>
              <a:t> is min</a:t>
            </a:r>
          </a:p>
        </p:txBody>
      </p:sp>
    </p:spTree>
    <p:extLst>
      <p:ext uri="{BB962C8B-B14F-4D97-AF65-F5344CB8AC3E}">
        <p14:creationId xmlns:p14="http://schemas.microsoft.com/office/powerpoint/2010/main" val="3589217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EB9E44-77CD-4101-BC0E-CA9F892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6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0D961-70A3-4500-8802-5FA05D2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43150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544EBD7-80D1-4A60-89C0-491E0896BD7F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704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2050" name="Picture 2" descr="Means, Medians and Images | Andrew Kurauchi">
            <a:extLst>
              <a:ext uri="{FF2B5EF4-FFF2-40B4-BE49-F238E27FC236}">
                <a16:creationId xmlns:a16="http://schemas.microsoft.com/office/drawing/2014/main" id="{736E18AB-7759-420A-8BD6-F7F4E8B8D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179" y="2197501"/>
            <a:ext cx="7605642" cy="362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8A44B9-6C85-4C70-A9B4-4BF96E49A251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62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7F90F8-04C4-46E2-8456-EBDC8A99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68" y="2310429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896F8D4-6CE6-4A9A-8AE1-A4EA1DCD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30" y="2310429"/>
            <a:ext cx="38100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4485FB-01BD-420E-BD0C-7D8E70E2A81A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450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DFA-C5A9-4768-AD11-D8709747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269" y="596620"/>
            <a:ext cx="6083461" cy="129005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Compare 2 images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EB9E44-77CD-4101-BC0E-CA9F892AA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6" y="2211821"/>
            <a:ext cx="3872696" cy="3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0D961-70A3-4500-8802-5FA05D21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150" y="3530371"/>
            <a:ext cx="2554146" cy="25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238523B-0205-4631-B1AC-433ABCC949BB}"/>
              </a:ext>
            </a:extLst>
          </p:cNvPr>
          <p:cNvSpPr txBox="1">
            <a:spLocks/>
          </p:cNvSpPr>
          <p:nvPr/>
        </p:nvSpPr>
        <p:spPr>
          <a:xfrm>
            <a:off x="9831730" y="6285053"/>
            <a:ext cx="2032322" cy="452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chemeClr val="accent5"/>
                </a:solidFill>
                <a:latin typeface="Google Sans" panose="020B0503030502040204" pitchFamily="34" charset="0"/>
              </a:rPr>
              <a:t>from slides CS231</a:t>
            </a:r>
            <a:endParaRPr lang="en-US" sz="1800" dirty="0">
              <a:solidFill>
                <a:schemeClr val="accent5"/>
              </a:solidFill>
              <a:latin typeface="Google Sans" panose="020B05030305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151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A538-7A3B-4D2E-A3AB-BAA81F56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908" y="2766218"/>
            <a:ext cx="189818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quiz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E2C94A-5DA2-4680-9139-A9CABD2DC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9446"/>
      </p:ext>
    </p:extLst>
  </p:cSld>
  <p:clrMapOvr>
    <a:masterClrMapping/>
  </p:clrMapOvr>
  <p:transition spd="med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</p:spPr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(2 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 ≤ 100,000)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-apple-system"/>
                  </a:rPr>
                  <a:t> point on a plane, find </a:t>
                </a:r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one pair with the minimum distance</a:t>
                </a:r>
                <a:endParaRPr lang="en-US" dirty="0"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F0530-8EC2-46C6-9B80-8B10A941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0620" y="2685326"/>
                <a:ext cx="9636891" cy="2107377"/>
              </a:xfrm>
              <a:blipFill>
                <a:blip r:embed="rId2"/>
                <a:stretch>
                  <a:fillRect l="-2530" t="-4348" b="-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8558969-7FB9-4BE5-BAEF-962A51A06E84}"/>
              </a:ext>
            </a:extLst>
          </p:cNvPr>
          <p:cNvSpPr txBox="1">
            <a:spLocks/>
          </p:cNvSpPr>
          <p:nvPr/>
        </p:nvSpPr>
        <p:spPr>
          <a:xfrm>
            <a:off x="4552945" y="856395"/>
            <a:ext cx="35722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ungee" pitchFamily="2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19487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4AD-4E42-4A61-A595-C671DC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48DF-830F-4710-8DAD-4CB4134A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0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CED0E4-EA76-44BC-B7CE-59DCB200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665" y="1801082"/>
            <a:ext cx="3812669" cy="3255836"/>
          </a:xfrm>
          <a:prstGeom prst="rect">
            <a:avLst/>
          </a:prstGeom>
        </p:spPr>
      </p:pic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CB1C6738-CB6D-48EB-8129-F3ED84375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60" y="37912"/>
            <a:ext cx="4494353" cy="3526339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38863DFC-F199-42B5-AC20-867CDAFB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5912" y="3913627"/>
            <a:ext cx="3924848" cy="3562847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2EBBB81-FE69-4DA9-B24D-1E6219EA1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7016" y="3715821"/>
            <a:ext cx="3273103" cy="3142179"/>
          </a:xfrm>
          <a:prstGeom prst="rect">
            <a:avLst/>
          </a:prstGeom>
        </p:spPr>
      </p:pic>
      <p:pic>
        <p:nvPicPr>
          <p:cNvPr id="10" name="Picture 9" descr="A picture containing outdoor, sky, antenna&#10;&#10;Description automatically generated">
            <a:extLst>
              <a:ext uri="{FF2B5EF4-FFF2-40B4-BE49-F238E27FC236}">
                <a16:creationId xmlns:a16="http://schemas.microsoft.com/office/drawing/2014/main" id="{313303AB-52D2-46D7-91E1-BF3C10D56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11" y="-3092457"/>
            <a:ext cx="33051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4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BCD72C-D5E4-46C9-BA40-6F75F3690788}"/>
              </a:ext>
            </a:extLst>
          </p:cNvPr>
          <p:cNvCxnSpPr>
            <a:cxnSpLocks/>
          </p:cNvCxnSpPr>
          <p:nvPr/>
        </p:nvCxnSpPr>
        <p:spPr>
          <a:xfrm>
            <a:off x="4567352" y="257423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B64E2-3F79-4C44-88AB-339E86A865FA}"/>
              </a:ext>
            </a:extLst>
          </p:cNvPr>
          <p:cNvCxnSpPr>
            <a:cxnSpLocks/>
          </p:cNvCxnSpPr>
          <p:nvPr/>
        </p:nvCxnSpPr>
        <p:spPr>
          <a:xfrm>
            <a:off x="6866604" y="2574235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7C9272-6ECB-4512-8F9E-9872B36ED12A}"/>
              </a:ext>
            </a:extLst>
          </p:cNvPr>
          <p:cNvCxnSpPr>
            <a:cxnSpLocks/>
          </p:cNvCxnSpPr>
          <p:nvPr/>
        </p:nvCxnSpPr>
        <p:spPr>
          <a:xfrm>
            <a:off x="7595474" y="2170043"/>
            <a:ext cx="0" cy="207727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011707-6929-4453-A6AA-37F9CEF9B5C5}"/>
              </a:ext>
            </a:extLst>
          </p:cNvPr>
          <p:cNvCxnSpPr>
            <a:cxnSpLocks/>
          </p:cNvCxnSpPr>
          <p:nvPr/>
        </p:nvCxnSpPr>
        <p:spPr>
          <a:xfrm flipH="1">
            <a:off x="6866605" y="4247321"/>
            <a:ext cx="728869" cy="404798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32334-C88F-4BF4-A8E4-A4C366070635}"/>
              </a:ext>
            </a:extLst>
          </p:cNvPr>
          <p:cNvCxnSpPr>
            <a:cxnSpLocks/>
          </p:cNvCxnSpPr>
          <p:nvPr/>
        </p:nvCxnSpPr>
        <p:spPr>
          <a:xfrm flipH="1">
            <a:off x="4579269" y="465151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363B30-03FA-4924-BAEF-3C2F24A907B5}"/>
              </a:ext>
            </a:extLst>
          </p:cNvPr>
          <p:cNvCxnSpPr>
            <a:cxnSpLocks/>
          </p:cNvCxnSpPr>
          <p:nvPr/>
        </p:nvCxnSpPr>
        <p:spPr>
          <a:xfrm flipH="1">
            <a:off x="4567352" y="2596377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5B8CFC-D2CB-4BFC-A691-8F49D0B34565}"/>
              </a:ext>
            </a:extLst>
          </p:cNvPr>
          <p:cNvCxnSpPr>
            <a:cxnSpLocks/>
          </p:cNvCxnSpPr>
          <p:nvPr/>
        </p:nvCxnSpPr>
        <p:spPr>
          <a:xfrm flipH="1">
            <a:off x="4567353" y="2180286"/>
            <a:ext cx="728869" cy="393949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D86615-8956-49D3-85B6-E2B37ED4413A}"/>
              </a:ext>
            </a:extLst>
          </p:cNvPr>
          <p:cNvCxnSpPr>
            <a:cxnSpLocks/>
          </p:cNvCxnSpPr>
          <p:nvPr/>
        </p:nvCxnSpPr>
        <p:spPr>
          <a:xfrm flipH="1">
            <a:off x="5296222" y="2180286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3B413-8671-4573-B817-3AC00E233C78}"/>
              </a:ext>
            </a:extLst>
          </p:cNvPr>
          <p:cNvCxnSpPr>
            <a:cxnSpLocks/>
          </p:cNvCxnSpPr>
          <p:nvPr/>
        </p:nvCxnSpPr>
        <p:spPr>
          <a:xfrm flipH="1">
            <a:off x="6854687" y="2182548"/>
            <a:ext cx="728870" cy="404192"/>
          </a:xfrm>
          <a:prstGeom prst="line">
            <a:avLst/>
          </a:prstGeom>
          <a:ln w="31750">
            <a:solidFill>
              <a:srgbClr val="0075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D5060-1664-46FB-A6CF-AB03E6801DB3}"/>
              </a:ext>
            </a:extLst>
          </p:cNvPr>
          <p:cNvCxnSpPr>
            <a:cxnSpLocks/>
          </p:cNvCxnSpPr>
          <p:nvPr/>
        </p:nvCxnSpPr>
        <p:spPr>
          <a:xfrm flipH="1">
            <a:off x="4605133" y="4234302"/>
            <a:ext cx="681150" cy="388303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614E5C-0B96-45B9-B763-41632B37BB4C}"/>
              </a:ext>
            </a:extLst>
          </p:cNvPr>
          <p:cNvCxnSpPr>
            <a:cxnSpLocks/>
          </p:cNvCxnSpPr>
          <p:nvPr/>
        </p:nvCxnSpPr>
        <p:spPr>
          <a:xfrm flipH="1">
            <a:off x="5305519" y="4220233"/>
            <a:ext cx="2287335" cy="1656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A9EA3F-5444-4EB2-B877-0D966E905D2B}"/>
              </a:ext>
            </a:extLst>
          </p:cNvPr>
          <p:cNvCxnSpPr>
            <a:cxnSpLocks/>
          </p:cNvCxnSpPr>
          <p:nvPr/>
        </p:nvCxnSpPr>
        <p:spPr>
          <a:xfrm>
            <a:off x="5305519" y="2180286"/>
            <a:ext cx="0" cy="2077278"/>
          </a:xfrm>
          <a:prstGeom prst="line">
            <a:avLst/>
          </a:prstGeom>
          <a:ln w="31750">
            <a:solidFill>
              <a:srgbClr val="0075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B3A13E-D4F6-4B8E-8103-70370015B6AD}"/>
              </a:ext>
            </a:extLst>
          </p:cNvPr>
          <p:cNvCxnSpPr>
            <a:cxnSpLocks/>
          </p:cNvCxnSpPr>
          <p:nvPr/>
        </p:nvCxnSpPr>
        <p:spPr>
          <a:xfrm>
            <a:off x="5296222" y="2180286"/>
            <a:ext cx="1558465" cy="416091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544FB5-64FC-4A58-B063-CE6E9B365CB4}"/>
              </a:ext>
            </a:extLst>
          </p:cNvPr>
          <p:cNvCxnSpPr>
            <a:cxnSpLocks/>
          </p:cNvCxnSpPr>
          <p:nvPr/>
        </p:nvCxnSpPr>
        <p:spPr>
          <a:xfrm flipV="1">
            <a:off x="4567351" y="2188708"/>
            <a:ext cx="3040041" cy="392293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2D19CB8-4143-4840-AE2A-12080D88AE57}"/>
              </a:ext>
            </a:extLst>
          </p:cNvPr>
          <p:cNvCxnSpPr>
            <a:cxnSpLocks/>
          </p:cNvCxnSpPr>
          <p:nvPr/>
        </p:nvCxnSpPr>
        <p:spPr>
          <a:xfrm>
            <a:off x="5311504" y="4226392"/>
            <a:ext cx="1558465" cy="416091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B98B72-4BA8-49C6-8DB3-B7E580C0512C}"/>
              </a:ext>
            </a:extLst>
          </p:cNvPr>
          <p:cNvCxnSpPr>
            <a:cxnSpLocks/>
          </p:cNvCxnSpPr>
          <p:nvPr/>
        </p:nvCxnSpPr>
        <p:spPr>
          <a:xfrm>
            <a:off x="5305518" y="2184205"/>
            <a:ext cx="1546549" cy="2456015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1D093-384C-4D48-B393-C7774B3ABDCE}"/>
              </a:ext>
            </a:extLst>
          </p:cNvPr>
          <p:cNvCxnSpPr>
            <a:cxnSpLocks/>
          </p:cNvCxnSpPr>
          <p:nvPr/>
        </p:nvCxnSpPr>
        <p:spPr>
          <a:xfrm flipV="1">
            <a:off x="4579269" y="2583264"/>
            <a:ext cx="1409379" cy="1029610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C24ED2-F9B5-4E34-A4D0-DD37607CB375}"/>
              </a:ext>
            </a:extLst>
          </p:cNvPr>
          <p:cNvCxnSpPr>
            <a:cxnSpLocks/>
          </p:cNvCxnSpPr>
          <p:nvPr/>
        </p:nvCxnSpPr>
        <p:spPr>
          <a:xfrm>
            <a:off x="4567351" y="3612874"/>
            <a:ext cx="451910" cy="779627"/>
          </a:xfrm>
          <a:prstGeom prst="line">
            <a:avLst/>
          </a:prstGeom>
          <a:ln w="25400">
            <a:solidFill>
              <a:srgbClr val="0075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808FC7-4183-4AE8-B39E-3ECE99E3D4C4}"/>
              </a:ext>
            </a:extLst>
          </p:cNvPr>
          <p:cNvCxnSpPr>
            <a:cxnSpLocks/>
          </p:cNvCxnSpPr>
          <p:nvPr/>
        </p:nvCxnSpPr>
        <p:spPr>
          <a:xfrm flipV="1">
            <a:off x="5019261" y="4224363"/>
            <a:ext cx="1195341" cy="158199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D671D5-A618-461D-83CD-83A3BAFB9625}"/>
              </a:ext>
            </a:extLst>
          </p:cNvPr>
          <p:cNvCxnSpPr>
            <a:cxnSpLocks/>
          </p:cNvCxnSpPr>
          <p:nvPr/>
        </p:nvCxnSpPr>
        <p:spPr>
          <a:xfrm flipV="1">
            <a:off x="6214602" y="3203736"/>
            <a:ext cx="1375630" cy="1030566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E1894F-8D10-4790-BDFE-14AAF262D8F3}"/>
              </a:ext>
            </a:extLst>
          </p:cNvPr>
          <p:cNvCxnSpPr>
            <a:cxnSpLocks/>
          </p:cNvCxnSpPr>
          <p:nvPr/>
        </p:nvCxnSpPr>
        <p:spPr>
          <a:xfrm flipH="1" flipV="1">
            <a:off x="7168140" y="2435169"/>
            <a:ext cx="422092" cy="768567"/>
          </a:xfrm>
          <a:prstGeom prst="line">
            <a:avLst/>
          </a:prstGeom>
          <a:ln w="25400">
            <a:solidFill>
              <a:srgbClr val="0075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B0ACF2-AB89-433F-A9F2-EA970C86D4C5}"/>
              </a:ext>
            </a:extLst>
          </p:cNvPr>
          <p:cNvCxnSpPr>
            <a:cxnSpLocks/>
          </p:cNvCxnSpPr>
          <p:nvPr/>
        </p:nvCxnSpPr>
        <p:spPr>
          <a:xfrm flipV="1">
            <a:off x="5988648" y="2433220"/>
            <a:ext cx="1179491" cy="141015"/>
          </a:xfrm>
          <a:prstGeom prst="line">
            <a:avLst/>
          </a:prstGeom>
          <a:ln w="25400">
            <a:solidFill>
              <a:srgbClr val="00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43BF01-C48D-4507-811E-D1A6FAD55231}"/>
              </a:ext>
            </a:extLst>
          </p:cNvPr>
          <p:cNvCxnSpPr>
            <a:cxnSpLocks/>
          </p:cNvCxnSpPr>
          <p:nvPr/>
        </p:nvCxnSpPr>
        <p:spPr>
          <a:xfrm flipV="1">
            <a:off x="5616931" y="2503727"/>
            <a:ext cx="928703" cy="1799735"/>
          </a:xfrm>
          <a:prstGeom prst="line">
            <a:avLst/>
          </a:prstGeom>
          <a:ln w="25400">
            <a:solidFill>
              <a:srgbClr val="007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47DE870-4CD9-4A6C-9A63-B64910502D47}"/>
              </a:ext>
            </a:extLst>
          </p:cNvPr>
          <p:cNvGrpSpPr/>
          <p:nvPr/>
        </p:nvGrpSpPr>
        <p:grpSpPr>
          <a:xfrm>
            <a:off x="4567351" y="2170043"/>
            <a:ext cx="3028123" cy="2483126"/>
            <a:chOff x="4567351" y="2170043"/>
            <a:chExt cx="3028123" cy="24831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3B355B-0DA5-41F3-9C2E-474634C600C8}"/>
                </a:ext>
              </a:extLst>
            </p:cNvPr>
            <p:cNvGrpSpPr/>
            <p:nvPr/>
          </p:nvGrpSpPr>
          <p:grpSpPr>
            <a:xfrm>
              <a:off x="4567352" y="2170043"/>
              <a:ext cx="3028122" cy="2483126"/>
              <a:chOff x="4567352" y="2170043"/>
              <a:chExt cx="3028122" cy="248312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BA45C92-B264-40A1-B44C-AA606CCEF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604" y="2574235"/>
                <a:ext cx="0" cy="2077278"/>
              </a:xfrm>
              <a:prstGeom prst="line">
                <a:avLst/>
              </a:prstGeom>
              <a:ln w="31750">
                <a:solidFill>
                  <a:srgbClr val="0075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3E0585F-1BA4-4031-9F92-4381F2A1AC72}"/>
                  </a:ext>
                </a:extLst>
              </p:cNvPr>
              <p:cNvGrpSpPr/>
              <p:nvPr/>
            </p:nvGrpSpPr>
            <p:grpSpPr>
              <a:xfrm>
                <a:off x="4567352" y="2170043"/>
                <a:ext cx="3028122" cy="2483126"/>
                <a:chOff x="4567352" y="2170043"/>
                <a:chExt cx="3028122" cy="2483126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8F21383-C0C2-49E3-A9CB-FDD392C06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7352" y="2574235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9909DE0-5927-4188-B338-4F012B038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5474" y="2170043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EFBA1EF-8693-42CF-9897-990FF9316A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66605" y="4247321"/>
                  <a:ext cx="728869" cy="40479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4D6CD25A-B8F7-4278-B800-45CE966BE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79269" y="465151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398EE9C-10EF-4241-A4A3-29C7B6BDB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2" y="2596377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D99E164-E65E-478E-9D7F-044F41210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7353" y="2180286"/>
                  <a:ext cx="728869" cy="393949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8688F4E-F79F-477E-BCB3-EEFDF9633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96222" y="2180286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40A275CC-BFAC-454E-9BE8-AE68E1243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4687" y="2182548"/>
                  <a:ext cx="728870" cy="404192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0605E07C-0B04-4837-9BBD-F914ADE89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05133" y="4234302"/>
                  <a:ext cx="681150" cy="388303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99B5CED5-3B0C-408E-86A0-4C11A8A5E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5519" y="4220233"/>
                  <a:ext cx="2287335" cy="1656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A261033-094C-4646-895A-4545675DD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5519" y="2180286"/>
                  <a:ext cx="0" cy="2077278"/>
                </a:xfrm>
                <a:prstGeom prst="line">
                  <a:avLst/>
                </a:prstGeom>
                <a:ln w="3175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EF0ED33-0C96-47D0-85F1-8F64C1D643A4}"/>
                </a:ext>
              </a:extLst>
            </p:cNvPr>
            <p:cNvGrpSpPr/>
            <p:nvPr/>
          </p:nvGrpSpPr>
          <p:grpSpPr>
            <a:xfrm>
              <a:off x="4567351" y="2433220"/>
              <a:ext cx="3022881" cy="1959281"/>
              <a:chOff x="4567351" y="2433220"/>
              <a:chExt cx="3022881" cy="1959281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198D93-BC51-4A02-BBB6-DCCC56D02B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7351" y="3612874"/>
                <a:ext cx="451910" cy="779627"/>
              </a:xfrm>
              <a:prstGeom prst="line">
                <a:avLst/>
              </a:prstGeom>
              <a:ln w="25400">
                <a:solidFill>
                  <a:srgbClr val="0075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CBAE948-5D22-46CC-8634-78BE08038601}"/>
                  </a:ext>
                </a:extLst>
              </p:cNvPr>
              <p:cNvGrpSpPr/>
              <p:nvPr/>
            </p:nvGrpSpPr>
            <p:grpSpPr>
              <a:xfrm>
                <a:off x="4579269" y="2433220"/>
                <a:ext cx="3010963" cy="1949342"/>
                <a:chOff x="4579269" y="2433220"/>
                <a:chExt cx="3010963" cy="1949342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BC645B9-9F9C-47C2-83AD-4CE189EB7F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79269" y="2583264"/>
                  <a:ext cx="1409379" cy="1029610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3B9C2CD-05E0-4B62-A207-EB030D102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9261" y="4224363"/>
                  <a:ext cx="1195341" cy="158199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7132A30-C1DD-4738-B158-50E56CF83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14602" y="3203736"/>
                  <a:ext cx="1375630" cy="1030566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7D3CFFBD-A891-4D97-98B3-CADD9DFA3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168140" y="2435169"/>
                  <a:ext cx="422092" cy="768567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9B5C21F-8438-44A0-B1C1-5F67A8E51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8648" y="2433220"/>
                  <a:ext cx="1179491" cy="141015"/>
                </a:xfrm>
                <a:prstGeom prst="line">
                  <a:avLst/>
                </a:prstGeom>
                <a:ln w="25400">
                  <a:solidFill>
                    <a:srgbClr val="0075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82022919"/>
      </p:ext>
    </p:extLst>
  </p:cSld>
  <p:clrMapOvr>
    <a:masterClrMapping/>
  </p:clrMapOvr>
  <p:transition spd="med"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673</Words>
  <Application>Microsoft Office PowerPoint</Application>
  <PresentationFormat>Widescreen</PresentationFormat>
  <Paragraphs>155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-apple-system</vt:lpstr>
      <vt:lpstr>Mathematics</vt:lpstr>
      <vt:lpstr>Arial</vt:lpstr>
      <vt:lpstr>Bungee</vt:lpstr>
      <vt:lpstr>Calibri</vt:lpstr>
      <vt:lpstr>Calibri Light</vt:lpstr>
      <vt:lpstr>Cambria Math</vt:lpstr>
      <vt:lpstr>Google Sans</vt:lpstr>
      <vt:lpstr>Office Theme</vt:lpstr>
      <vt:lpstr> </vt:lpstr>
      <vt:lpstr>Geometry</vt:lpstr>
      <vt:lpstr>what is                                     ? </vt:lpstr>
      <vt:lpstr>PowerPoint Presentation</vt:lpstr>
      <vt:lpstr>GEO</vt:lpstr>
      <vt:lpstr>(n)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Fundamental  of geometry is</vt:lpstr>
      <vt:lpstr>PowerPoint Presentation</vt:lpstr>
      <vt:lpstr>PowerPoint Presentation</vt:lpstr>
      <vt:lpstr>PowerPoint Presentation</vt:lpstr>
      <vt:lpstr>what exactly is a point ?</vt:lpstr>
      <vt:lpstr>(n)</vt:lpstr>
      <vt:lpstr>PowerPoint Presentation</vt:lpstr>
      <vt:lpstr>Distance between 2 points</vt:lpstr>
      <vt:lpstr>Distance between 2 points</vt:lpstr>
      <vt:lpstr>PowerPoint Presentation</vt:lpstr>
      <vt:lpstr>PowerPoint Presentation</vt:lpstr>
      <vt:lpstr>what is a line ?</vt:lpstr>
      <vt:lpstr>PowerPoint Presentation</vt:lpstr>
      <vt:lpstr>PowerPoint Presentation</vt:lpstr>
      <vt:lpstr>A</vt:lpstr>
      <vt:lpstr>expression</vt:lpstr>
      <vt:lpstr>intersection between 2 lines ?</vt:lpstr>
      <vt:lpstr>line equation</vt:lpstr>
      <vt:lpstr>line equation</vt:lpstr>
      <vt:lpstr>line equation</vt:lpstr>
      <vt:lpstr>line equation</vt:lpstr>
      <vt:lpstr>PowerPoint Presentation</vt:lpstr>
      <vt:lpstr>3 cases</vt:lpstr>
      <vt:lpstr>3 cases</vt:lpstr>
      <vt:lpstr>intersection </vt:lpstr>
      <vt:lpstr>Check if 2 lines intersect </vt:lpstr>
      <vt:lpstr>Check if 2 lines intersect </vt:lpstr>
      <vt:lpstr>intersection </vt:lpstr>
      <vt:lpstr>Find the intersect coordinate </vt:lpstr>
      <vt:lpstr>Find the intersect coordinate </vt:lpstr>
      <vt:lpstr>a point on a line</vt:lpstr>
      <vt:lpstr>a point on a line</vt:lpstr>
      <vt:lpstr>a point on a line </vt:lpstr>
      <vt:lpstr>PowerPoint Presentation</vt:lpstr>
      <vt:lpstr>polygon</vt:lpstr>
      <vt:lpstr>What is a polygon ?</vt:lpstr>
      <vt:lpstr>polygon </vt:lpstr>
      <vt:lpstr>expression</vt:lpstr>
      <vt:lpstr>How to calculate area  of a polygon ?</vt:lpstr>
      <vt:lpstr>PowerPoint Presentation</vt:lpstr>
      <vt:lpstr>PowerPoint Presentation</vt:lpstr>
      <vt:lpstr>PowerPoint Presentation</vt:lpstr>
      <vt:lpstr>PowerPoint Presentation</vt:lpstr>
      <vt:lpstr>a point inside a polygon</vt:lpstr>
      <vt:lpstr>PowerPoint Presentation</vt:lpstr>
      <vt:lpstr>Striangles =  Spolygon → Point in polygon</vt:lpstr>
      <vt:lpstr>PowerPoint Presentation</vt:lpstr>
      <vt:lpstr>PowerPoint Presentation</vt:lpstr>
      <vt:lpstr>Practice</vt:lpstr>
      <vt:lpstr>Give n (2 ≤ n ≤ 100,000) point on a plane, find one pair with the minimum distance</vt:lpstr>
      <vt:lpstr>Idea</vt:lpstr>
      <vt:lpstr>|x_i-a|&lt;d</vt:lpstr>
      <vt:lpstr>Practice</vt:lpstr>
      <vt:lpstr>geometry's applications</vt:lpstr>
      <vt:lpstr>Search heuristics   in informed search </vt:lpstr>
      <vt:lpstr>2d strip packing problem</vt:lpstr>
      <vt:lpstr>One big rectangle with fixed sides </vt:lpstr>
      <vt:lpstr>Divide a big rectangle satisfied:</vt:lpstr>
      <vt:lpstr>Compare 2 images</vt:lpstr>
      <vt:lpstr>Compare 2 images</vt:lpstr>
      <vt:lpstr>Compare 2 images</vt:lpstr>
      <vt:lpstr>Compare 2 images</vt:lpstr>
      <vt:lpstr>quiz</vt:lpstr>
      <vt:lpstr>Give n (2 ≤ n ≤ 100,000) point on a plane, find one pair with the minimum distance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Phạm Ngọc Tân</dc:creator>
  <cp:lastModifiedBy>Phạm Ngọc Tân</cp:lastModifiedBy>
  <cp:revision>167</cp:revision>
  <dcterms:created xsi:type="dcterms:W3CDTF">2021-05-16T17:52:47Z</dcterms:created>
  <dcterms:modified xsi:type="dcterms:W3CDTF">2021-05-28T23:22:23Z</dcterms:modified>
</cp:coreProperties>
</file>