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320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60" r:id="rId15"/>
    <p:sldId id="362" r:id="rId16"/>
    <p:sldId id="363" r:id="rId17"/>
    <p:sldId id="361" r:id="rId18"/>
    <p:sldId id="364" r:id="rId19"/>
    <p:sldId id="365" r:id="rId20"/>
    <p:sldId id="366" r:id="rId21"/>
    <p:sldId id="367" r:id="rId22"/>
    <p:sldId id="369" r:id="rId23"/>
    <p:sldId id="370" r:id="rId24"/>
    <p:sldId id="372" r:id="rId25"/>
    <p:sldId id="371" r:id="rId26"/>
    <p:sldId id="373" r:id="rId27"/>
    <p:sldId id="375" r:id="rId28"/>
    <p:sldId id="377" r:id="rId29"/>
    <p:sldId id="374" r:id="rId30"/>
    <p:sldId id="376" r:id="rId31"/>
    <p:sldId id="378" r:id="rId32"/>
    <p:sldId id="379" r:id="rId33"/>
    <p:sldId id="380" r:id="rId34"/>
    <p:sldId id="381" r:id="rId35"/>
    <p:sldId id="383" r:id="rId36"/>
    <p:sldId id="386" r:id="rId37"/>
    <p:sldId id="387" r:id="rId38"/>
    <p:sldId id="388" r:id="rId39"/>
    <p:sldId id="384" r:id="rId40"/>
    <p:sldId id="38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68"/>
    <a:srgbClr val="00B0F0"/>
    <a:srgbClr val="FFC000"/>
    <a:srgbClr val="00B050"/>
    <a:srgbClr val="43C5FF"/>
    <a:srgbClr val="212529"/>
    <a:srgbClr val="867FFB"/>
    <a:srgbClr val="90C84A"/>
    <a:srgbClr val="A5E4DC"/>
    <a:srgbClr val="00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DAC8-8861-4D9C-AF44-C18819149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8B68-F8E8-4700-A1DC-FE9A7B57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0638-05A6-4C81-9DC7-7097A45C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3980-BC5A-4EBB-96F7-7E952F27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977F-C673-4117-92A6-AB31FE4A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AE0-7D40-41D9-B47B-8A52F93D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E052-64C5-4DEF-9BAB-B7627193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743D-2594-4C72-A826-806CB11B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A3B1-D7E3-432B-8F04-3E1FEE53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DB9C-11E3-4B02-84F0-8D826EA8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86A03-7A14-40D4-A566-9522E46D5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B663D-E0D8-44D9-8BC2-3EC1ABDB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6633-D7F6-4C84-AC6D-01BC3C3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B260-CC6E-47D6-A872-4072346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2576-D23C-407B-B19F-12286951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0427-4B05-40A1-B26A-F40F379E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D925-589C-43CA-9AAF-0DB2866F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35A3-30CC-4A33-86EC-71AAC103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6E02-6CE0-4BEF-9DAE-CCF728A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4CC5-9C1C-4121-8C73-F2DC0C17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FB7-BE6C-4D41-BBC4-27F82376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E996-5FC4-4154-A9BF-80ABDEBD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0CA6-59D1-4AC6-A05E-C611C4EE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2AA-AC1F-4F8C-B7D9-4E3B3022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7C31-0272-49E6-BDFC-C710C124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7DEA-5AC1-40D7-8322-77AB60CD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30D9-7BE2-4987-A958-E50DB631A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2B3E6-3CCC-42BC-862A-1E3DF793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348C-40AE-4613-AA8B-ED2312E1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1B7A-C293-43C2-9A76-D20DFFD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2892-E9D4-479C-877F-DD6DB0D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53C-3E7C-41BF-A3BF-A186EAA6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A83-3F71-494A-94D8-ABEFBD6F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EC8F9-394E-4C12-955E-C8FBA2F3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6CC76-CC50-471E-8FD6-ECB8D6246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28F98-41A4-422F-9856-30E0C00BF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61272-B1B9-4A20-B3BB-16BB09E1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18D0B-6731-4FDF-AE90-07EA4AE0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0B46D-7100-4EA0-9CE0-F3792243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B80-158D-47EF-8642-F8A5D47E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BD976-FB2C-4F67-8B86-8776CF58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EA8AD-1177-4CCE-9E6C-115D9704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83AB4-EE30-48BC-89A4-223E57B3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5D90F-05CE-41B3-AA9B-DBFC836D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689DF-9A85-4F8E-8813-ABF9F799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A3CF-5770-4472-B14C-570ACED6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CD01-9987-4AF1-9DD3-81692438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770D-5399-42B1-80B3-3D392DE2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20B9D-5F1B-481B-9570-74A85DF75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98B6-943D-42CC-965D-0967B772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FDA8D-C672-4D12-9AD4-A1B238C4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2A92-867E-4E7F-85D7-5802937E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C23-E0F8-4D80-A05C-C4E13103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25D33-545B-40EA-A77C-CB93B6E31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8FB81-4E4A-47C0-A9D9-A65E1531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91F0-3326-4354-8C7D-9C0A3881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03A2-6CDD-4BEA-9E02-ADEAA08B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7FE7-2C0C-4B4B-A6BA-17227D91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0A909-C6C3-4B32-B0FD-7E18C98A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75D3-C947-4683-85AA-020F38B4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D2EB-5858-4A9E-BB09-A3BDF100E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EA60-390B-447F-B4A4-C20749788B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0D09-8FE6-410D-89F2-D472C3A20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78FC-6B6A-44D5-ACB6-C342CA705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3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FB05-6B99-43AA-A4F6-0D92792A0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E98CD-B922-4E2D-9205-DF92E9A27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35D3A-5658-4C4D-A74A-5E08BC17A6FF}"/>
              </a:ext>
            </a:extLst>
          </p:cNvPr>
          <p:cNvCxnSpPr>
            <a:cxnSpLocks/>
          </p:cNvCxnSpPr>
          <p:nvPr/>
        </p:nvCxnSpPr>
        <p:spPr>
          <a:xfrm flipV="1">
            <a:off x="2272146" y="1016160"/>
            <a:ext cx="2276920" cy="2379396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3A8913-121E-4A4D-BE26-186E0E872F0A}"/>
              </a:ext>
            </a:extLst>
          </p:cNvPr>
          <p:cNvCxnSpPr>
            <a:cxnSpLocks/>
          </p:cNvCxnSpPr>
          <p:nvPr/>
        </p:nvCxnSpPr>
        <p:spPr>
          <a:xfrm flipV="1">
            <a:off x="4472151" y="1030013"/>
            <a:ext cx="110359" cy="5165835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A9F16-97EB-4DCC-935A-4A8D04A33968}"/>
              </a:ext>
            </a:extLst>
          </p:cNvPr>
          <p:cNvCxnSpPr>
            <a:cxnSpLocks/>
          </p:cNvCxnSpPr>
          <p:nvPr/>
        </p:nvCxnSpPr>
        <p:spPr>
          <a:xfrm>
            <a:off x="4629806" y="982717"/>
            <a:ext cx="3573518" cy="1182414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6545EF-37AF-455B-9A3B-5643F0784AC7}"/>
              </a:ext>
            </a:extLst>
          </p:cNvPr>
          <p:cNvCxnSpPr>
            <a:cxnSpLocks/>
          </p:cNvCxnSpPr>
          <p:nvPr/>
        </p:nvCxnSpPr>
        <p:spPr>
          <a:xfrm>
            <a:off x="4615953" y="1016160"/>
            <a:ext cx="3863983" cy="4352714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E1EBA7-1E22-41A2-8690-C80ABC5036F6}"/>
              </a:ext>
            </a:extLst>
          </p:cNvPr>
          <p:cNvCxnSpPr>
            <a:cxnSpLocks/>
          </p:cNvCxnSpPr>
          <p:nvPr/>
        </p:nvCxnSpPr>
        <p:spPr>
          <a:xfrm flipH="1">
            <a:off x="2285999" y="2165131"/>
            <a:ext cx="5917325" cy="126386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C3BF62-4606-4455-A84E-DB4556C4D626}"/>
              </a:ext>
            </a:extLst>
          </p:cNvPr>
          <p:cNvCxnSpPr>
            <a:cxnSpLocks/>
          </p:cNvCxnSpPr>
          <p:nvPr/>
        </p:nvCxnSpPr>
        <p:spPr>
          <a:xfrm flipH="1">
            <a:off x="4505594" y="2198574"/>
            <a:ext cx="3711583" cy="4011127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23006D-DE48-4C0F-920E-62A554175F2C}"/>
              </a:ext>
            </a:extLst>
          </p:cNvPr>
          <p:cNvCxnSpPr>
            <a:cxnSpLocks/>
          </p:cNvCxnSpPr>
          <p:nvPr/>
        </p:nvCxnSpPr>
        <p:spPr>
          <a:xfrm>
            <a:off x="8284064" y="2198574"/>
            <a:ext cx="229316" cy="3156447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44B3D-AE2B-4662-800C-02881CEB3D50}"/>
              </a:ext>
            </a:extLst>
          </p:cNvPr>
          <p:cNvCxnSpPr>
            <a:cxnSpLocks/>
          </p:cNvCxnSpPr>
          <p:nvPr/>
        </p:nvCxnSpPr>
        <p:spPr>
          <a:xfrm flipH="1" flipV="1">
            <a:off x="2272146" y="3462443"/>
            <a:ext cx="6193937" cy="19398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6ED76D-C956-4B19-80B9-50BBF0079A00}"/>
              </a:ext>
            </a:extLst>
          </p:cNvPr>
          <p:cNvCxnSpPr>
            <a:cxnSpLocks/>
          </p:cNvCxnSpPr>
          <p:nvPr/>
        </p:nvCxnSpPr>
        <p:spPr>
          <a:xfrm flipH="1">
            <a:off x="4519447" y="5435761"/>
            <a:ext cx="3960489" cy="8073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AC6EA-AA5F-4231-BD6A-78C0488EB89E}"/>
              </a:ext>
            </a:extLst>
          </p:cNvPr>
          <p:cNvCxnSpPr>
            <a:cxnSpLocks/>
          </p:cNvCxnSpPr>
          <p:nvPr/>
        </p:nvCxnSpPr>
        <p:spPr>
          <a:xfrm>
            <a:off x="2272146" y="3462443"/>
            <a:ext cx="2166561" cy="27472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8BBA7C-AC98-4F90-AB16-14E4381E987D}"/>
              </a:ext>
            </a:extLst>
          </p:cNvPr>
          <p:cNvSpPr txBox="1"/>
          <p:nvPr/>
        </p:nvSpPr>
        <p:spPr>
          <a:xfrm>
            <a:off x="546538" y="660681"/>
            <a:ext cx="346841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00B0F0"/>
                </a:solidFill>
              </a:rPr>
              <a:t>a brute-force method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08241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35D3A-5658-4C4D-A74A-5E08BC17A6FF}"/>
              </a:ext>
            </a:extLst>
          </p:cNvPr>
          <p:cNvCxnSpPr>
            <a:cxnSpLocks/>
          </p:cNvCxnSpPr>
          <p:nvPr/>
        </p:nvCxnSpPr>
        <p:spPr>
          <a:xfrm flipV="1">
            <a:off x="612468" y="2151636"/>
            <a:ext cx="0" cy="3089240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3A8913-121E-4A4D-BE26-186E0E872F0A}"/>
              </a:ext>
            </a:extLst>
          </p:cNvPr>
          <p:cNvCxnSpPr>
            <a:cxnSpLocks/>
          </p:cNvCxnSpPr>
          <p:nvPr/>
        </p:nvCxnSpPr>
        <p:spPr>
          <a:xfrm flipV="1">
            <a:off x="1072055" y="1199290"/>
            <a:ext cx="0" cy="5171091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A9F16-97EB-4DCC-935A-4A8D04A33968}"/>
              </a:ext>
            </a:extLst>
          </p:cNvPr>
          <p:cNvCxnSpPr>
            <a:cxnSpLocks/>
          </p:cNvCxnSpPr>
          <p:nvPr/>
        </p:nvCxnSpPr>
        <p:spPr>
          <a:xfrm>
            <a:off x="1995052" y="1977056"/>
            <a:ext cx="0" cy="3615558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6545EF-37AF-455B-9A3B-5643F0784AC7}"/>
              </a:ext>
            </a:extLst>
          </p:cNvPr>
          <p:cNvCxnSpPr>
            <a:cxnSpLocks/>
          </p:cNvCxnSpPr>
          <p:nvPr/>
        </p:nvCxnSpPr>
        <p:spPr>
          <a:xfrm>
            <a:off x="1524895" y="1661905"/>
            <a:ext cx="1" cy="4535414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E1EBA7-1E22-41A2-8690-C80ABC5036F6}"/>
              </a:ext>
            </a:extLst>
          </p:cNvPr>
          <p:cNvCxnSpPr>
            <a:cxnSpLocks/>
          </p:cNvCxnSpPr>
          <p:nvPr/>
        </p:nvCxnSpPr>
        <p:spPr>
          <a:xfrm flipH="1">
            <a:off x="2439060" y="1082566"/>
            <a:ext cx="1" cy="5287815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C3BF62-4606-4455-A84E-DB4556C4D626}"/>
              </a:ext>
            </a:extLst>
          </p:cNvPr>
          <p:cNvCxnSpPr>
            <a:cxnSpLocks/>
          </p:cNvCxnSpPr>
          <p:nvPr/>
        </p:nvCxnSpPr>
        <p:spPr>
          <a:xfrm flipH="1">
            <a:off x="2863720" y="1199290"/>
            <a:ext cx="14328" cy="549580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23006D-DE48-4C0F-920E-62A554175F2C}"/>
              </a:ext>
            </a:extLst>
          </p:cNvPr>
          <p:cNvCxnSpPr>
            <a:cxnSpLocks/>
          </p:cNvCxnSpPr>
          <p:nvPr/>
        </p:nvCxnSpPr>
        <p:spPr>
          <a:xfrm flipH="1">
            <a:off x="3351309" y="2154621"/>
            <a:ext cx="1491" cy="322667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44B3D-AE2B-4662-800C-02881CEB3D50}"/>
              </a:ext>
            </a:extLst>
          </p:cNvPr>
          <p:cNvCxnSpPr>
            <a:cxnSpLocks/>
          </p:cNvCxnSpPr>
          <p:nvPr/>
        </p:nvCxnSpPr>
        <p:spPr>
          <a:xfrm flipV="1">
            <a:off x="4267450" y="2343807"/>
            <a:ext cx="0" cy="32407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6ED76D-C956-4B19-80B9-50BBF0079A00}"/>
              </a:ext>
            </a:extLst>
          </p:cNvPr>
          <p:cNvCxnSpPr>
            <a:cxnSpLocks/>
          </p:cNvCxnSpPr>
          <p:nvPr/>
        </p:nvCxnSpPr>
        <p:spPr>
          <a:xfrm>
            <a:off x="3779434" y="1334814"/>
            <a:ext cx="0" cy="49856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AC6EA-AA5F-4231-BD6A-78C0488EB89E}"/>
              </a:ext>
            </a:extLst>
          </p:cNvPr>
          <p:cNvCxnSpPr>
            <a:cxnSpLocks/>
          </p:cNvCxnSpPr>
          <p:nvPr/>
        </p:nvCxnSpPr>
        <p:spPr>
          <a:xfrm>
            <a:off x="4721076" y="2151636"/>
            <a:ext cx="0" cy="313402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8BBA7C-AC98-4F90-AB16-14E4381E987D}"/>
              </a:ext>
            </a:extLst>
          </p:cNvPr>
          <p:cNvSpPr txBox="1"/>
          <p:nvPr/>
        </p:nvSpPr>
        <p:spPr>
          <a:xfrm>
            <a:off x="546538" y="660681"/>
            <a:ext cx="346841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00B0F0"/>
                </a:solidFill>
              </a:rPr>
              <a:t>a brute-force method</a:t>
            </a:r>
            <a:endParaRPr lang="en-US"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69A77098-A0B5-477C-9C2D-48B676DC6C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4702" y="4095249"/>
                <a:ext cx="6404829" cy="1765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solidFill>
                      <a:srgbClr val="202124"/>
                    </a:solidFill>
                    <a:latin typeface="Google Sans" panose="020B0503030502040204" pitchFamily="34" charset="0"/>
                  </a:rPr>
                  <a:t>Check </a:t>
                </a:r>
                <a:r>
                  <a:rPr lang="en-US" sz="36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all pairs </a:t>
                </a:r>
                <a:r>
                  <a:rPr lang="en-US" sz="3600" dirty="0">
                    <a:solidFill>
                      <a:srgbClr val="202124"/>
                    </a:solidFill>
                    <a:latin typeface="Google Sans" panose="020B0503030502040204" pitchFamily="34" charset="0"/>
                  </a:rPr>
                  <a:t>of points </a:t>
                </a:r>
                <a:r>
                  <a:rPr lang="en-US" sz="36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u</a:t>
                </a:r>
                <a:r>
                  <a:rPr lang="en-US" sz="3600" dirty="0">
                    <a:solidFill>
                      <a:srgbClr val="202124"/>
                    </a:solidFill>
                    <a:latin typeface="Google Sans" panose="020B0503030502040204" pitchFamily="34" charset="0"/>
                  </a:rPr>
                  <a:t> and </a:t>
                </a:r>
                <a:r>
                  <a:rPr lang="en-US" sz="36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v</a:t>
                </a:r>
                <a:r>
                  <a:rPr lang="en-US" sz="3600" dirty="0">
                    <a:solidFill>
                      <a:srgbClr val="202124"/>
                    </a:solidFill>
                    <a:latin typeface="Google Sans" panose="020B050303050204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600" dirty="0">
                    <a:solidFill>
                      <a:srgbClr val="202124"/>
                    </a:solidFill>
                    <a:latin typeface="Google Sans" panose="020B050303050204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rgbClr val="202124"/>
                    </a:solidFill>
                    <a:latin typeface="Google Sans" panose="020B0503030502040204" pitchFamily="34" charset="0"/>
                  </a:rPr>
                  <a:t>comparisons.</a:t>
                </a:r>
                <a:endParaRPr lang="en-US" sz="3600" dirty="0">
                  <a:latin typeface="Google Sans" panose="020B0503030502040204" pitchFamily="34" charset="0"/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69A77098-A0B5-477C-9C2D-48B676DC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702" y="4095249"/>
                <a:ext cx="6404829" cy="1765738"/>
              </a:xfrm>
              <a:prstGeom prst="rect">
                <a:avLst/>
              </a:prstGeom>
              <a:blipFill>
                <a:blip r:embed="rId2"/>
                <a:stretch>
                  <a:fillRect l="-2664" t="-8651" r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1791894C-2C48-4EE9-9ED5-DD6EFCE6D4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4702" y="1199291"/>
                <a:ext cx="6370437" cy="20904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900" dirty="0">
                    <a:latin typeface="Google Sans" panose="020B0503030502040204" pitchFamily="34" charset="0"/>
                  </a:rPr>
                  <a:t>Proof: </a:t>
                </a:r>
              </a:p>
              <a:p>
                <a:r>
                  <a:rPr lang="en-US" sz="2900" dirty="0">
                    <a:latin typeface="Google Sans" panose="020B0503030502040204" pitchFamily="34" charset="0"/>
                  </a:rPr>
                  <a:t>The number of distinct pair: </a:t>
                </a:r>
              </a:p>
              <a:p>
                <a:r>
                  <a:rPr lang="en-US" sz="2900" dirty="0">
                    <a:solidFill>
                      <a:srgbClr val="00B0F0"/>
                    </a:solidFill>
                    <a:latin typeface="Google Sans" panose="020B0503030502040204" pitchFamily="34" charset="0"/>
                  </a:rPr>
                  <a:t>(n – 1) </a:t>
                </a:r>
                <a:r>
                  <a:rPr lang="en-US" sz="2900" dirty="0">
                    <a:latin typeface="Google Sans" panose="020B0503030502040204" pitchFamily="34" charset="0"/>
                  </a:rPr>
                  <a:t>+ </a:t>
                </a:r>
                <a:r>
                  <a:rPr lang="en-US" sz="2900" dirty="0">
                    <a:solidFill>
                      <a:srgbClr val="FF3368"/>
                    </a:solidFill>
                    <a:latin typeface="Google Sans" panose="020B0503030502040204" pitchFamily="34" charset="0"/>
                  </a:rPr>
                  <a:t>(n – 2) </a:t>
                </a:r>
                <a:r>
                  <a:rPr lang="en-US" sz="2900" dirty="0">
                    <a:latin typeface="Google Sans" panose="020B0503030502040204" pitchFamily="34" charset="0"/>
                  </a:rPr>
                  <a:t>+ … + </a:t>
                </a:r>
                <a:r>
                  <a:rPr lang="en-US" sz="2900" dirty="0">
                    <a:solidFill>
                      <a:srgbClr val="00B05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2900" dirty="0">
                    <a:latin typeface="Google Sans" panose="020B0503030502040204" pitchFamily="34" charset="0"/>
                  </a:rPr>
                  <a:t> + </a:t>
                </a:r>
                <a:r>
                  <a:rPr lang="en-US" sz="2900" dirty="0">
                    <a:solidFill>
                      <a:srgbClr val="FFC000"/>
                    </a:solidFill>
                    <a:latin typeface="Google Sans" panose="020B0503030502040204" pitchFamily="34" charset="0"/>
                  </a:rPr>
                  <a:t>1 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900" dirty="0">
                  <a:latin typeface="Google Sans" panose="020B0503030502040204" pitchFamily="34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1791894C-2C48-4EE9-9ED5-DD6EFCE6D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702" y="1199291"/>
                <a:ext cx="6370437" cy="2090448"/>
              </a:xfrm>
              <a:prstGeom prst="rect">
                <a:avLst/>
              </a:prstGeom>
              <a:blipFill>
                <a:blip r:embed="rId3"/>
                <a:stretch>
                  <a:fillRect l="-2105" t="-5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388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35D3A-5658-4C4D-A74A-5E08BC17A6FF}"/>
              </a:ext>
            </a:extLst>
          </p:cNvPr>
          <p:cNvCxnSpPr>
            <a:cxnSpLocks/>
          </p:cNvCxnSpPr>
          <p:nvPr/>
        </p:nvCxnSpPr>
        <p:spPr>
          <a:xfrm>
            <a:off x="318179" y="3427213"/>
            <a:ext cx="1878484" cy="0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C3BF62-4606-4455-A84E-DB4556C4D626}"/>
              </a:ext>
            </a:extLst>
          </p:cNvPr>
          <p:cNvCxnSpPr>
            <a:cxnSpLocks/>
          </p:cNvCxnSpPr>
          <p:nvPr/>
        </p:nvCxnSpPr>
        <p:spPr>
          <a:xfrm flipH="1">
            <a:off x="2280745" y="3429000"/>
            <a:ext cx="1986705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44B3D-AE2B-4662-800C-02881CEB3D50}"/>
              </a:ext>
            </a:extLst>
          </p:cNvPr>
          <p:cNvCxnSpPr>
            <a:cxnSpLocks/>
          </p:cNvCxnSpPr>
          <p:nvPr/>
        </p:nvCxnSpPr>
        <p:spPr>
          <a:xfrm>
            <a:off x="4304111" y="3433563"/>
            <a:ext cx="358377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AC6EA-AA5F-4231-BD6A-78C0488EB89E}"/>
              </a:ext>
            </a:extLst>
          </p:cNvPr>
          <p:cNvCxnSpPr>
            <a:cxnSpLocks/>
          </p:cNvCxnSpPr>
          <p:nvPr/>
        </p:nvCxnSpPr>
        <p:spPr>
          <a:xfrm flipH="1">
            <a:off x="7979283" y="3428143"/>
            <a:ext cx="1585131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8BBA7C-AC98-4F90-AB16-14E4381E987D}"/>
              </a:ext>
            </a:extLst>
          </p:cNvPr>
          <p:cNvSpPr txBox="1"/>
          <p:nvPr/>
        </p:nvSpPr>
        <p:spPr>
          <a:xfrm>
            <a:off x="546538" y="660681"/>
            <a:ext cx="346841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/>
              <a:t>if </a:t>
            </a:r>
            <a:r>
              <a:rPr lang="en-US" sz="2900" dirty="0">
                <a:solidFill>
                  <a:srgbClr val="00B0F0"/>
                </a:solidFill>
              </a:rPr>
              <a:t>points are on a line</a:t>
            </a:r>
            <a:endParaRPr lang="en-US" sz="29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6E64AA-855E-43BF-80AC-8356F7696695}"/>
              </a:ext>
            </a:extLst>
          </p:cNvPr>
          <p:cNvSpPr/>
          <p:nvPr/>
        </p:nvSpPr>
        <p:spPr>
          <a:xfrm>
            <a:off x="2186151" y="33735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DD85D9-CB2F-4EDE-A1EB-969AB7D21D34}"/>
              </a:ext>
            </a:extLst>
          </p:cNvPr>
          <p:cNvSpPr/>
          <p:nvPr/>
        </p:nvSpPr>
        <p:spPr>
          <a:xfrm>
            <a:off x="4256814" y="33767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804C92-7032-460C-B4A1-75433D7AC14C}"/>
              </a:ext>
            </a:extLst>
          </p:cNvPr>
          <p:cNvSpPr/>
          <p:nvPr/>
        </p:nvSpPr>
        <p:spPr>
          <a:xfrm>
            <a:off x="7895325" y="338084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44CC01-49C2-4D78-81DD-05134EDC1387}"/>
              </a:ext>
            </a:extLst>
          </p:cNvPr>
          <p:cNvSpPr/>
          <p:nvPr/>
        </p:nvSpPr>
        <p:spPr>
          <a:xfrm>
            <a:off x="9564414" y="338084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4946D7-9603-4DD7-943D-49EDD122EBBD}"/>
              </a:ext>
            </a:extLst>
          </p:cNvPr>
          <p:cNvSpPr/>
          <p:nvPr/>
        </p:nvSpPr>
        <p:spPr>
          <a:xfrm>
            <a:off x="223585" y="33862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40AB87C8-04D3-4EB1-8784-9E60AFE1E6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3347" y="4431581"/>
                <a:ext cx="7954204" cy="1765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solidFill>
                      <a:srgbClr val="202124"/>
                    </a:solidFill>
                    <a:latin typeface="Google Sans" panose="020B0503030502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600" dirty="0">
                    <a:latin typeface="Google Sans" panose="020B0503030502040204" pitchFamily="34" charset="0"/>
                  </a:rPr>
                  <a:t>: easy if points are on a line (or</a:t>
                </a:r>
                <a:r>
                  <a:rPr lang="el-GR" sz="3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Google Sans" panose="020B0503030502040204" pitchFamily="34" charset="0"/>
                  </a:rPr>
                  <a:t>if already sorted).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40AB87C8-04D3-4EB1-8784-9E60AFE1E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47" y="4431581"/>
                <a:ext cx="7954204" cy="1765738"/>
              </a:xfrm>
              <a:prstGeom prst="rect">
                <a:avLst/>
              </a:prstGeom>
              <a:blipFill>
                <a:blip r:embed="rId2"/>
                <a:stretch>
                  <a:fillRect t="-8621" r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543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C996-D146-4431-B618-DC7DAF54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2766218"/>
            <a:ext cx="927652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How would </a:t>
            </a:r>
            <a:r>
              <a:rPr lang="en-US" sz="6000" dirty="0">
                <a:solidFill>
                  <a:srgbClr val="FF3368"/>
                </a:solidFill>
                <a:latin typeface="Bungee" pitchFamily="2" charset="0"/>
              </a:rPr>
              <a:t>a divide &amp; conquer 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approach look like?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unge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7AC77-3C38-4873-B4E2-C88573A89DE0}"/>
              </a:ext>
            </a:extLst>
          </p:cNvPr>
          <p:cNvSpPr txBox="1"/>
          <p:nvPr/>
        </p:nvSpPr>
        <p:spPr>
          <a:xfrm>
            <a:off x="5517930" y="2562205"/>
            <a:ext cx="2238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divide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F5E6A-704C-4118-85ED-F240BA2243A3}"/>
              </a:ext>
            </a:extLst>
          </p:cNvPr>
          <p:cNvSpPr txBox="1"/>
          <p:nvPr/>
        </p:nvSpPr>
        <p:spPr>
          <a:xfrm>
            <a:off x="7987847" y="2553273"/>
            <a:ext cx="27537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conquer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8294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216C5-4367-4C05-80B9-5BCA7BE25C8D}"/>
              </a:ext>
            </a:extLst>
          </p:cNvPr>
          <p:cNvSpPr txBox="1"/>
          <p:nvPr/>
        </p:nvSpPr>
        <p:spPr>
          <a:xfrm>
            <a:off x="1746506" y="560963"/>
            <a:ext cx="2165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divide</a:t>
            </a:r>
            <a:endParaRPr lang="en-US" sz="5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5F3AD-5754-4899-843C-B70B3BE1358B}"/>
              </a:ext>
            </a:extLst>
          </p:cNvPr>
          <p:cNvSpPr txBox="1"/>
          <p:nvPr/>
        </p:nvSpPr>
        <p:spPr>
          <a:xfrm>
            <a:off x="7658781" y="549049"/>
            <a:ext cx="2676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conquer</a:t>
            </a:r>
            <a:endParaRPr lang="en-US" sz="5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6D8A5D-F935-4262-92DD-D71CDF8FFE4E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2880B6-BC95-4FF1-B04A-E5D9CEC8E408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B67F51-32E8-4AFF-BE5E-9274F668A66D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216C5-4367-4C05-80B9-5BCA7BE25C8D}"/>
              </a:ext>
            </a:extLst>
          </p:cNvPr>
          <p:cNvSpPr txBox="1"/>
          <p:nvPr/>
        </p:nvSpPr>
        <p:spPr>
          <a:xfrm>
            <a:off x="1746506" y="560963"/>
            <a:ext cx="2165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divide</a:t>
            </a:r>
            <a:endParaRPr lang="en-US" sz="5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5F3AD-5754-4899-843C-B70B3BE1358B}"/>
              </a:ext>
            </a:extLst>
          </p:cNvPr>
          <p:cNvSpPr txBox="1"/>
          <p:nvPr/>
        </p:nvSpPr>
        <p:spPr>
          <a:xfrm>
            <a:off x="7658781" y="549049"/>
            <a:ext cx="2676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conquer</a:t>
            </a:r>
            <a:endParaRPr lang="en-US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D82769-089D-43E0-9E77-76B90346BEC1}"/>
              </a:ext>
            </a:extLst>
          </p:cNvPr>
          <p:cNvSpPr txBox="1"/>
          <p:nvPr/>
        </p:nvSpPr>
        <p:spPr>
          <a:xfrm>
            <a:off x="493986" y="1352471"/>
            <a:ext cx="4719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Draw vertical line F so that roughly ½ n points on each side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F28459-F484-43D1-A8E1-D61E955530D0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0773BE-B6A7-46DD-8257-BBA8FB14EC2C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4398D9-E4A1-4FF7-9F40-192642D7FA11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2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216C5-4367-4C05-80B9-5BCA7BE25C8D}"/>
              </a:ext>
            </a:extLst>
          </p:cNvPr>
          <p:cNvSpPr txBox="1"/>
          <p:nvPr/>
        </p:nvSpPr>
        <p:spPr>
          <a:xfrm>
            <a:off x="1746506" y="560963"/>
            <a:ext cx="2165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divide</a:t>
            </a:r>
            <a:endParaRPr lang="en-US" sz="5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5F3AD-5754-4899-843C-B70B3BE1358B}"/>
              </a:ext>
            </a:extLst>
          </p:cNvPr>
          <p:cNvSpPr txBox="1"/>
          <p:nvPr/>
        </p:nvSpPr>
        <p:spPr>
          <a:xfrm>
            <a:off x="7658781" y="549049"/>
            <a:ext cx="2676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conquer</a:t>
            </a:r>
            <a:endParaRPr lang="en-US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D82769-089D-43E0-9E77-76B90346BEC1}"/>
              </a:ext>
            </a:extLst>
          </p:cNvPr>
          <p:cNvSpPr txBox="1"/>
          <p:nvPr/>
        </p:nvSpPr>
        <p:spPr>
          <a:xfrm>
            <a:off x="493986" y="1352471"/>
            <a:ext cx="4719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Draw vertical line F so that roughly ½ n points on each side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C39BB4-D8F5-4814-8009-200AE19D8FFB}"/>
              </a:ext>
            </a:extLst>
          </p:cNvPr>
          <p:cNvCxnSpPr>
            <a:cxnSpLocks/>
          </p:cNvCxnSpPr>
          <p:nvPr/>
        </p:nvCxnSpPr>
        <p:spPr>
          <a:xfrm>
            <a:off x="5613312" y="1675299"/>
            <a:ext cx="0" cy="51827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ACE4DC1-A020-4BED-983B-A50F692E6BCD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22F5CB-00E3-44B2-A154-0146E76160F2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368968-F11D-4A04-B99A-B70A335769E8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9278"/>
      </p:ext>
    </p:extLst>
  </p:cSld>
  <p:clrMapOvr>
    <a:masterClrMapping/>
  </p:clrMapOvr>
  <p:transition spd="slow"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216C5-4367-4C05-80B9-5BCA7BE25C8D}"/>
              </a:ext>
            </a:extLst>
          </p:cNvPr>
          <p:cNvSpPr txBox="1"/>
          <p:nvPr/>
        </p:nvSpPr>
        <p:spPr>
          <a:xfrm>
            <a:off x="1746506" y="560963"/>
            <a:ext cx="2165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divide</a:t>
            </a:r>
            <a:endParaRPr lang="en-US" sz="5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5F3AD-5754-4899-843C-B70B3BE1358B}"/>
              </a:ext>
            </a:extLst>
          </p:cNvPr>
          <p:cNvSpPr txBox="1"/>
          <p:nvPr/>
        </p:nvSpPr>
        <p:spPr>
          <a:xfrm>
            <a:off x="7658781" y="549049"/>
            <a:ext cx="2676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conquer</a:t>
            </a:r>
            <a:endParaRPr lang="en-US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D82769-089D-43E0-9E77-76B90346BEC1}"/>
              </a:ext>
            </a:extLst>
          </p:cNvPr>
          <p:cNvSpPr txBox="1"/>
          <p:nvPr/>
        </p:nvSpPr>
        <p:spPr>
          <a:xfrm>
            <a:off x="493986" y="1352471"/>
            <a:ext cx="4719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Draw vertical line F so that roughly ½ n points on each side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C39BB4-D8F5-4814-8009-200AE19D8FFB}"/>
              </a:ext>
            </a:extLst>
          </p:cNvPr>
          <p:cNvCxnSpPr>
            <a:cxnSpLocks/>
          </p:cNvCxnSpPr>
          <p:nvPr/>
        </p:nvCxnSpPr>
        <p:spPr>
          <a:xfrm>
            <a:off x="5613312" y="1675299"/>
            <a:ext cx="0" cy="51827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E0AEB0-8FA6-4645-B373-332623556D4B}"/>
              </a:ext>
            </a:extLst>
          </p:cNvPr>
          <p:cNvSpPr txBox="1"/>
          <p:nvPr/>
        </p:nvSpPr>
        <p:spPr>
          <a:xfrm>
            <a:off x="6465650" y="1362486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Find closest pair in each side recursively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BA730-C7ED-42F8-9C2C-085538863EC7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2156329" y="351528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36E7A-0B0B-4D34-88BC-CB10807BC02B}"/>
              </a:ext>
            </a:extLst>
          </p:cNvPr>
          <p:cNvCxnSpPr>
            <a:stCxn id="26" idx="7"/>
            <a:endCxn id="19" idx="2"/>
          </p:cNvCxnSpPr>
          <p:nvPr/>
        </p:nvCxnSpPr>
        <p:spPr>
          <a:xfrm flipV="1">
            <a:off x="8615264" y="3014134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D52CF11-A0F1-4945-9976-3902B093009E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167B88-0186-47C9-9416-623E581F2784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8C8938-4009-45C8-9FBE-E9724A440BC5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6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216C5-4367-4C05-80B9-5BCA7BE25C8D}"/>
              </a:ext>
            </a:extLst>
          </p:cNvPr>
          <p:cNvSpPr txBox="1"/>
          <p:nvPr/>
        </p:nvSpPr>
        <p:spPr>
          <a:xfrm>
            <a:off x="1746506" y="560963"/>
            <a:ext cx="2165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divide</a:t>
            </a:r>
            <a:endParaRPr lang="en-US" sz="5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5F3AD-5754-4899-843C-B70B3BE1358B}"/>
              </a:ext>
            </a:extLst>
          </p:cNvPr>
          <p:cNvSpPr txBox="1"/>
          <p:nvPr/>
        </p:nvSpPr>
        <p:spPr>
          <a:xfrm>
            <a:off x="7658781" y="549049"/>
            <a:ext cx="2676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conquer</a:t>
            </a:r>
            <a:endParaRPr lang="en-US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D82769-089D-43E0-9E77-76B90346BEC1}"/>
              </a:ext>
            </a:extLst>
          </p:cNvPr>
          <p:cNvSpPr txBox="1"/>
          <p:nvPr/>
        </p:nvSpPr>
        <p:spPr>
          <a:xfrm>
            <a:off x="493986" y="1352471"/>
            <a:ext cx="4719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Draw vertical line F so that roughly ½ n points on each side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C39BB4-D8F5-4814-8009-200AE19D8FFB}"/>
              </a:ext>
            </a:extLst>
          </p:cNvPr>
          <p:cNvCxnSpPr>
            <a:cxnSpLocks/>
          </p:cNvCxnSpPr>
          <p:nvPr/>
        </p:nvCxnSpPr>
        <p:spPr>
          <a:xfrm>
            <a:off x="5613312" y="1675299"/>
            <a:ext cx="0" cy="51827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E0AEB0-8FA6-4645-B373-332623556D4B}"/>
              </a:ext>
            </a:extLst>
          </p:cNvPr>
          <p:cNvSpPr txBox="1"/>
          <p:nvPr/>
        </p:nvSpPr>
        <p:spPr>
          <a:xfrm>
            <a:off x="6465650" y="1362486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Find closest pair in each side recursively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BA730-C7ED-42F8-9C2C-085538863EC7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2156329" y="351528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36E7A-0B0B-4D34-88BC-CB10807BC02B}"/>
              </a:ext>
            </a:extLst>
          </p:cNvPr>
          <p:cNvCxnSpPr>
            <a:stCxn id="26" idx="7"/>
            <a:endCxn id="19" idx="2"/>
          </p:cNvCxnSpPr>
          <p:nvPr/>
        </p:nvCxnSpPr>
        <p:spPr>
          <a:xfrm flipV="1">
            <a:off x="8615264" y="3014134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271193" y="549049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4ED86E-5DE4-48DA-A872-6CE8F19D1854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D8B3C5-DE35-429E-9FB5-430657000AE9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860538-0FDE-4C31-8402-D9C259CCFB10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0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216C5-4367-4C05-80B9-5BCA7BE25C8D}"/>
              </a:ext>
            </a:extLst>
          </p:cNvPr>
          <p:cNvSpPr txBox="1"/>
          <p:nvPr/>
        </p:nvSpPr>
        <p:spPr>
          <a:xfrm>
            <a:off x="1746506" y="560963"/>
            <a:ext cx="2165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divide</a:t>
            </a:r>
            <a:endParaRPr lang="en-US" sz="5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5F3AD-5754-4899-843C-B70B3BE1358B}"/>
              </a:ext>
            </a:extLst>
          </p:cNvPr>
          <p:cNvSpPr txBox="1"/>
          <p:nvPr/>
        </p:nvSpPr>
        <p:spPr>
          <a:xfrm>
            <a:off x="7658781" y="549049"/>
            <a:ext cx="2676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conquer</a:t>
            </a:r>
            <a:endParaRPr lang="en-US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D82769-089D-43E0-9E77-76B90346BEC1}"/>
              </a:ext>
            </a:extLst>
          </p:cNvPr>
          <p:cNvSpPr txBox="1"/>
          <p:nvPr/>
        </p:nvSpPr>
        <p:spPr>
          <a:xfrm>
            <a:off x="493986" y="1352471"/>
            <a:ext cx="4719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Draw vertical line F so that roughly ½ n points on each side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C39BB4-D8F5-4814-8009-200AE19D8FFB}"/>
              </a:ext>
            </a:extLst>
          </p:cNvPr>
          <p:cNvCxnSpPr>
            <a:cxnSpLocks/>
          </p:cNvCxnSpPr>
          <p:nvPr/>
        </p:nvCxnSpPr>
        <p:spPr>
          <a:xfrm>
            <a:off x="5613312" y="1675299"/>
            <a:ext cx="0" cy="51827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E0AEB0-8FA6-4645-B373-332623556D4B}"/>
              </a:ext>
            </a:extLst>
          </p:cNvPr>
          <p:cNvSpPr txBox="1"/>
          <p:nvPr/>
        </p:nvSpPr>
        <p:spPr>
          <a:xfrm>
            <a:off x="6465650" y="1362486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Find closest pair in each side recursively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BA730-C7ED-42F8-9C2C-085538863EC7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2156329" y="351528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36E7A-0B0B-4D34-88BC-CB10807BC02B}"/>
              </a:ext>
            </a:extLst>
          </p:cNvPr>
          <p:cNvCxnSpPr>
            <a:stCxn id="26" idx="7"/>
            <a:endCxn id="19" idx="2"/>
          </p:cNvCxnSpPr>
          <p:nvPr/>
        </p:nvCxnSpPr>
        <p:spPr>
          <a:xfrm flipV="1">
            <a:off x="8615264" y="3014134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5B7EDD-A4F4-47DB-BF0D-0E491994FF9B}"/>
              </a:ext>
            </a:extLst>
          </p:cNvPr>
          <p:cNvSpPr txBox="1"/>
          <p:nvPr/>
        </p:nvSpPr>
        <p:spPr>
          <a:xfrm>
            <a:off x="3300374" y="893173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Find closest pair with one point on each side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23629" y="225111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5B1432C-4DFE-46C3-83A0-FC6EFB7B5DA5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2E6F84F-F83B-4D96-80BA-6D66F30E6B08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E65350-5134-4F90-8976-0228D48A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0E8A8-673F-46DC-AD89-5DCDEA0C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139" y="2809783"/>
            <a:ext cx="3835079" cy="116898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</a:rPr>
              <a:t>Geometry  Homework</a:t>
            </a:r>
          </a:p>
        </p:txBody>
      </p:sp>
    </p:spTree>
    <p:extLst>
      <p:ext uri="{BB962C8B-B14F-4D97-AF65-F5344CB8AC3E}">
        <p14:creationId xmlns:p14="http://schemas.microsoft.com/office/powerpoint/2010/main" val="255270825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216C5-4367-4C05-80B9-5BCA7BE25C8D}"/>
              </a:ext>
            </a:extLst>
          </p:cNvPr>
          <p:cNvSpPr txBox="1"/>
          <p:nvPr/>
        </p:nvSpPr>
        <p:spPr>
          <a:xfrm>
            <a:off x="1746506" y="560963"/>
            <a:ext cx="2165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divide</a:t>
            </a:r>
            <a:endParaRPr lang="en-US" sz="5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5F3AD-5754-4899-843C-B70B3BE1358B}"/>
              </a:ext>
            </a:extLst>
          </p:cNvPr>
          <p:cNvSpPr txBox="1"/>
          <p:nvPr/>
        </p:nvSpPr>
        <p:spPr>
          <a:xfrm>
            <a:off x="7658781" y="549049"/>
            <a:ext cx="2676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conquer</a:t>
            </a:r>
            <a:endParaRPr lang="en-US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D82769-089D-43E0-9E77-76B90346BEC1}"/>
              </a:ext>
            </a:extLst>
          </p:cNvPr>
          <p:cNvSpPr txBox="1"/>
          <p:nvPr/>
        </p:nvSpPr>
        <p:spPr>
          <a:xfrm>
            <a:off x="493986" y="1352471"/>
            <a:ext cx="4719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Draw vertical line F so that roughly ½ n points on each side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C39BB4-D8F5-4814-8009-200AE19D8FFB}"/>
              </a:ext>
            </a:extLst>
          </p:cNvPr>
          <p:cNvCxnSpPr>
            <a:cxnSpLocks/>
          </p:cNvCxnSpPr>
          <p:nvPr/>
        </p:nvCxnSpPr>
        <p:spPr>
          <a:xfrm>
            <a:off x="5613312" y="1675299"/>
            <a:ext cx="0" cy="51827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E0AEB0-8FA6-4645-B373-332623556D4B}"/>
              </a:ext>
            </a:extLst>
          </p:cNvPr>
          <p:cNvSpPr txBox="1"/>
          <p:nvPr/>
        </p:nvSpPr>
        <p:spPr>
          <a:xfrm>
            <a:off x="6465650" y="1362486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Find closest pair in each side recursively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BA730-C7ED-42F8-9C2C-085538863EC7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2156329" y="351528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36E7A-0B0B-4D34-88BC-CB10807BC02B}"/>
              </a:ext>
            </a:extLst>
          </p:cNvPr>
          <p:cNvCxnSpPr>
            <a:stCxn id="26" idx="7"/>
            <a:endCxn id="19" idx="2"/>
          </p:cNvCxnSpPr>
          <p:nvPr/>
        </p:nvCxnSpPr>
        <p:spPr>
          <a:xfrm flipV="1">
            <a:off x="8615264" y="3014134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5B7EDD-A4F4-47DB-BF0D-0E491994FF9B}"/>
              </a:ext>
            </a:extLst>
          </p:cNvPr>
          <p:cNvSpPr txBox="1"/>
          <p:nvPr/>
        </p:nvSpPr>
        <p:spPr>
          <a:xfrm>
            <a:off x="3300374" y="893173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Find closest pair with one point on each side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23629" y="225111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5436104" y="3147920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3A3C4A-9254-49AB-972E-6325E7AE29A0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2B8B3E-2EDE-48DA-AA74-07642D9B0C9B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6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C39BB4-D8F5-4814-8009-200AE19D8FFB}"/>
              </a:ext>
            </a:extLst>
          </p:cNvPr>
          <p:cNvCxnSpPr>
            <a:cxnSpLocks/>
          </p:cNvCxnSpPr>
          <p:nvPr/>
        </p:nvCxnSpPr>
        <p:spPr>
          <a:xfrm>
            <a:off x="5613312" y="1675299"/>
            <a:ext cx="0" cy="51827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BA730-C7ED-42F8-9C2C-085538863EC7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2156329" y="351528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36E7A-0B0B-4D34-88BC-CB10807BC02B}"/>
              </a:ext>
            </a:extLst>
          </p:cNvPr>
          <p:cNvCxnSpPr>
            <a:stCxn id="26" idx="7"/>
            <a:endCxn id="19" idx="2"/>
          </p:cNvCxnSpPr>
          <p:nvPr/>
        </p:nvCxnSpPr>
        <p:spPr>
          <a:xfrm flipV="1">
            <a:off x="8615264" y="3014134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5B7EDD-A4F4-47DB-BF0D-0E491994FF9B}"/>
              </a:ext>
            </a:extLst>
          </p:cNvPr>
          <p:cNvSpPr txBox="1"/>
          <p:nvPr/>
        </p:nvSpPr>
        <p:spPr>
          <a:xfrm>
            <a:off x="814680" y="406432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Find closest pair with one point on each side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5436104" y="3147920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E7147C-A2E2-4C40-BEE0-74C16BACCE5D}"/>
              </a:ext>
            </a:extLst>
          </p:cNvPr>
          <p:cNvSpPr txBox="1"/>
          <p:nvPr/>
        </p:nvSpPr>
        <p:spPr>
          <a:xfrm>
            <a:off x="967077" y="678714"/>
            <a:ext cx="1124606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latin typeface="Bungee" pitchFamily="2" charset="0"/>
              </a:rPr>
              <a:t>To combine, do we need to consider all points on the left &amp; right of F? </a:t>
            </a:r>
            <a:endParaRPr lang="en-US" sz="2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5F78C1E-916B-4ED4-9198-DDE8D2846C35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FC22ED-86B5-4630-AA12-655E18909B3E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C39BB4-D8F5-4814-8009-200AE19D8FFB}"/>
              </a:ext>
            </a:extLst>
          </p:cNvPr>
          <p:cNvCxnSpPr>
            <a:cxnSpLocks/>
          </p:cNvCxnSpPr>
          <p:nvPr/>
        </p:nvCxnSpPr>
        <p:spPr>
          <a:xfrm>
            <a:off x="5613312" y="1675299"/>
            <a:ext cx="0" cy="51827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BA730-C7ED-42F8-9C2C-085538863EC7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2156329" y="351528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36E7A-0B0B-4D34-88BC-CB10807BC02B}"/>
              </a:ext>
            </a:extLst>
          </p:cNvPr>
          <p:cNvCxnSpPr>
            <a:stCxn id="26" idx="7"/>
            <a:endCxn id="19" idx="2"/>
          </p:cNvCxnSpPr>
          <p:nvPr/>
        </p:nvCxnSpPr>
        <p:spPr>
          <a:xfrm flipV="1">
            <a:off x="8615264" y="3014134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5B7EDD-A4F4-47DB-BF0D-0E491994FF9B}"/>
              </a:ext>
            </a:extLst>
          </p:cNvPr>
          <p:cNvSpPr txBox="1"/>
          <p:nvPr/>
        </p:nvSpPr>
        <p:spPr>
          <a:xfrm>
            <a:off x="814680" y="406432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Find closest pair with one point on each side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5436104" y="3147920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E7147C-A2E2-4C40-BEE0-74C16BACCE5D}"/>
              </a:ext>
            </a:extLst>
          </p:cNvPr>
          <p:cNvSpPr txBox="1"/>
          <p:nvPr/>
        </p:nvSpPr>
        <p:spPr>
          <a:xfrm>
            <a:off x="967077" y="678714"/>
            <a:ext cx="1124606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latin typeface="Bungee" pitchFamily="2" charset="0"/>
              </a:rPr>
              <a:t>To combine, do we need to consider all points on the left &amp; right of F? </a:t>
            </a:r>
            <a:endParaRPr lang="en-US"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76579B-88C2-458B-80F5-49B7C274FA77}"/>
                  </a:ext>
                </a:extLst>
              </p:cNvPr>
              <p:cNvSpPr txBox="1"/>
              <p:nvPr/>
            </p:nvSpPr>
            <p:spPr>
              <a:xfrm>
                <a:off x="2202661" y="3402720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76579B-88C2-458B-80F5-49B7C274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61" y="3402720"/>
                <a:ext cx="775774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1F18EE-BB01-45A6-A186-25D4F2377EC7}"/>
                  </a:ext>
                </a:extLst>
              </p:cNvPr>
              <p:cNvSpPr txBox="1"/>
              <p:nvPr/>
            </p:nvSpPr>
            <p:spPr>
              <a:xfrm>
                <a:off x="8534523" y="2621912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1F18EE-BB01-45A6-A186-25D4F2377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523" y="2621912"/>
                <a:ext cx="775774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F9BDA1-5E4F-4D4C-850F-6FE45F24979D}"/>
              </a:ext>
            </a:extLst>
          </p:cNvPr>
          <p:cNvCxnSpPr/>
          <p:nvPr/>
        </p:nvCxnSpPr>
        <p:spPr>
          <a:xfrm>
            <a:off x="2156328" y="351486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375EFB-BE8C-462E-9DDB-6F579292674B}"/>
              </a:ext>
            </a:extLst>
          </p:cNvPr>
          <p:cNvCxnSpPr/>
          <p:nvPr/>
        </p:nvCxnSpPr>
        <p:spPr>
          <a:xfrm flipV="1">
            <a:off x="8629117" y="3000281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032F78C-0F32-4C31-A0C9-FAF0D676CDE5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1B8624-09F9-4A43-8C4D-5A5C5DAEA057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C39BB4-D8F5-4814-8009-200AE19D8FFB}"/>
              </a:ext>
            </a:extLst>
          </p:cNvPr>
          <p:cNvCxnSpPr>
            <a:cxnSpLocks/>
          </p:cNvCxnSpPr>
          <p:nvPr/>
        </p:nvCxnSpPr>
        <p:spPr>
          <a:xfrm>
            <a:off x="5613312" y="1675299"/>
            <a:ext cx="0" cy="51827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BA730-C7ED-42F8-9C2C-085538863EC7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2156329" y="351528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36E7A-0B0B-4D34-88BC-CB10807BC02B}"/>
              </a:ext>
            </a:extLst>
          </p:cNvPr>
          <p:cNvCxnSpPr>
            <a:stCxn id="26" idx="7"/>
            <a:endCxn id="19" idx="2"/>
          </p:cNvCxnSpPr>
          <p:nvPr/>
        </p:nvCxnSpPr>
        <p:spPr>
          <a:xfrm flipV="1">
            <a:off x="8615264" y="3014134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5B7EDD-A4F4-47DB-BF0D-0E491994FF9B}"/>
              </a:ext>
            </a:extLst>
          </p:cNvPr>
          <p:cNvSpPr txBox="1"/>
          <p:nvPr/>
        </p:nvSpPr>
        <p:spPr>
          <a:xfrm>
            <a:off x="814680" y="406432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Find closest pair with one point on each side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5436104" y="3147920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E7147C-A2E2-4C40-BEE0-74C16BACCE5D}"/>
              </a:ext>
            </a:extLst>
          </p:cNvPr>
          <p:cNvSpPr txBox="1"/>
          <p:nvPr/>
        </p:nvSpPr>
        <p:spPr>
          <a:xfrm>
            <a:off x="967077" y="678714"/>
            <a:ext cx="1124606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latin typeface="Bungee" pitchFamily="2" charset="0"/>
              </a:rPr>
              <a:t>To combine, do we need to consider all points on the left &amp; right of F? </a:t>
            </a:r>
            <a:endParaRPr lang="en-US"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76579B-88C2-458B-80F5-49B7C274FA77}"/>
                  </a:ext>
                </a:extLst>
              </p:cNvPr>
              <p:cNvSpPr txBox="1"/>
              <p:nvPr/>
            </p:nvSpPr>
            <p:spPr>
              <a:xfrm>
                <a:off x="2202661" y="3402720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76579B-88C2-458B-80F5-49B7C274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61" y="3402720"/>
                <a:ext cx="775774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1F18EE-BB01-45A6-A186-25D4F2377EC7}"/>
                  </a:ext>
                </a:extLst>
              </p:cNvPr>
              <p:cNvSpPr txBox="1"/>
              <p:nvPr/>
            </p:nvSpPr>
            <p:spPr>
              <a:xfrm>
                <a:off x="8534523" y="2621912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1F18EE-BB01-45A6-A186-25D4F2377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523" y="2621912"/>
                <a:ext cx="775774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F9BDA1-5E4F-4D4C-850F-6FE45F24979D}"/>
              </a:ext>
            </a:extLst>
          </p:cNvPr>
          <p:cNvCxnSpPr>
            <a:cxnSpLocks/>
          </p:cNvCxnSpPr>
          <p:nvPr/>
        </p:nvCxnSpPr>
        <p:spPr>
          <a:xfrm>
            <a:off x="5246282" y="4233439"/>
            <a:ext cx="753109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375EFB-BE8C-462E-9DDB-6F579292674B}"/>
              </a:ext>
            </a:extLst>
          </p:cNvPr>
          <p:cNvCxnSpPr>
            <a:cxnSpLocks/>
          </p:cNvCxnSpPr>
          <p:nvPr/>
        </p:nvCxnSpPr>
        <p:spPr>
          <a:xfrm>
            <a:off x="5176318" y="4339469"/>
            <a:ext cx="893037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0F0D8B-A8C9-4E30-98CD-ECF9C3E64E69}"/>
                  </a:ext>
                </a:extLst>
              </p:cNvPr>
              <p:cNvSpPr txBox="1"/>
              <p:nvPr/>
            </p:nvSpPr>
            <p:spPr>
              <a:xfrm>
                <a:off x="5569012" y="3706969"/>
                <a:ext cx="390313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0F0D8B-A8C9-4E30-98CD-ECF9C3E64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012" y="3706969"/>
                <a:ext cx="390313" cy="538609"/>
              </a:xfrm>
              <a:prstGeom prst="rect">
                <a:avLst/>
              </a:prstGeom>
              <a:blipFill>
                <a:blip r:embed="rId4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AF67E6-14C5-4C21-87C1-309621F5D145}"/>
                  </a:ext>
                </a:extLst>
              </p:cNvPr>
              <p:cNvSpPr txBox="1"/>
              <p:nvPr/>
            </p:nvSpPr>
            <p:spPr>
              <a:xfrm>
                <a:off x="5464036" y="4266649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AF67E6-14C5-4C21-87C1-309621F5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036" y="4266649"/>
                <a:ext cx="775774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40B20DA-2BD5-4AEF-96D1-38AF6484A699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9F943D-38F0-41E9-AF48-B6CB6B576CA5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90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C39BB4-D8F5-4814-8009-200AE19D8FFB}"/>
              </a:ext>
            </a:extLst>
          </p:cNvPr>
          <p:cNvCxnSpPr>
            <a:cxnSpLocks/>
          </p:cNvCxnSpPr>
          <p:nvPr/>
        </p:nvCxnSpPr>
        <p:spPr>
          <a:xfrm>
            <a:off x="5613312" y="1675299"/>
            <a:ext cx="0" cy="51827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BA730-C7ED-42F8-9C2C-085538863EC7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2156329" y="351528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36E7A-0B0B-4D34-88BC-CB10807BC02B}"/>
              </a:ext>
            </a:extLst>
          </p:cNvPr>
          <p:cNvCxnSpPr>
            <a:stCxn id="26" idx="7"/>
            <a:endCxn id="19" idx="2"/>
          </p:cNvCxnSpPr>
          <p:nvPr/>
        </p:nvCxnSpPr>
        <p:spPr>
          <a:xfrm flipV="1">
            <a:off x="8615264" y="3014134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5B7EDD-A4F4-47DB-BF0D-0E491994FF9B}"/>
              </a:ext>
            </a:extLst>
          </p:cNvPr>
          <p:cNvSpPr txBox="1"/>
          <p:nvPr/>
        </p:nvSpPr>
        <p:spPr>
          <a:xfrm>
            <a:off x="814680" y="406432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Find closest pair with one point on each side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5436104" y="3147920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E7147C-A2E2-4C40-BEE0-74C16BACCE5D}"/>
              </a:ext>
            </a:extLst>
          </p:cNvPr>
          <p:cNvSpPr txBox="1"/>
          <p:nvPr/>
        </p:nvSpPr>
        <p:spPr>
          <a:xfrm>
            <a:off x="967077" y="678714"/>
            <a:ext cx="1124606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latin typeface="Bungee" pitchFamily="2" charset="0"/>
              </a:rPr>
              <a:t>To combine, do we need to consider all points on the left &amp; right of F? </a:t>
            </a:r>
            <a:endParaRPr lang="en-US"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76579B-88C2-458B-80F5-49B7C274FA77}"/>
                  </a:ext>
                </a:extLst>
              </p:cNvPr>
              <p:cNvSpPr txBox="1"/>
              <p:nvPr/>
            </p:nvSpPr>
            <p:spPr>
              <a:xfrm>
                <a:off x="2202661" y="3402720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76579B-88C2-458B-80F5-49B7C274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61" y="3402720"/>
                <a:ext cx="775774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1F18EE-BB01-45A6-A186-25D4F2377EC7}"/>
                  </a:ext>
                </a:extLst>
              </p:cNvPr>
              <p:cNvSpPr txBox="1"/>
              <p:nvPr/>
            </p:nvSpPr>
            <p:spPr>
              <a:xfrm>
                <a:off x="8534523" y="2621912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1F18EE-BB01-45A6-A186-25D4F2377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523" y="2621912"/>
                <a:ext cx="775774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F9BDA1-5E4F-4D4C-850F-6FE45F24979D}"/>
              </a:ext>
            </a:extLst>
          </p:cNvPr>
          <p:cNvCxnSpPr>
            <a:cxnSpLocks/>
          </p:cNvCxnSpPr>
          <p:nvPr/>
        </p:nvCxnSpPr>
        <p:spPr>
          <a:xfrm>
            <a:off x="5246282" y="4233439"/>
            <a:ext cx="753109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1494EB-88BC-46CB-BC44-48569A114A22}"/>
                  </a:ext>
                </a:extLst>
              </p:cNvPr>
              <p:cNvSpPr txBox="1"/>
              <p:nvPr/>
            </p:nvSpPr>
            <p:spPr>
              <a:xfrm>
                <a:off x="5569012" y="3706969"/>
                <a:ext cx="390313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1494EB-88BC-46CB-BC44-48569A114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012" y="3706969"/>
                <a:ext cx="390313" cy="538609"/>
              </a:xfrm>
              <a:prstGeom prst="rect">
                <a:avLst/>
              </a:prstGeom>
              <a:blipFill>
                <a:blip r:embed="rId4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C08C7F-9C8C-453B-9849-AEE6078F00C1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4411391-81D9-44D4-909F-5611A23A0B27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C39BB4-D8F5-4814-8009-200AE19D8FFB}"/>
              </a:ext>
            </a:extLst>
          </p:cNvPr>
          <p:cNvCxnSpPr>
            <a:cxnSpLocks/>
          </p:cNvCxnSpPr>
          <p:nvPr/>
        </p:nvCxnSpPr>
        <p:spPr>
          <a:xfrm>
            <a:off x="5613312" y="1649286"/>
            <a:ext cx="0" cy="52087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458B006-D681-4980-81A3-170E4916B3F0}"/>
              </a:ext>
            </a:extLst>
          </p:cNvPr>
          <p:cNvSpPr/>
          <p:nvPr/>
        </p:nvSpPr>
        <p:spPr>
          <a:xfrm>
            <a:off x="4856225" y="1651803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5B491-6E19-4456-ACB6-C8922C732030}"/>
              </a:ext>
            </a:extLst>
          </p:cNvPr>
          <p:cNvSpPr/>
          <p:nvPr/>
        </p:nvSpPr>
        <p:spPr>
          <a:xfrm>
            <a:off x="5622363" y="1649286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BA730-C7ED-42F8-9C2C-085538863EC7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2156329" y="351528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36E7A-0B0B-4D34-88BC-CB10807BC02B}"/>
              </a:ext>
            </a:extLst>
          </p:cNvPr>
          <p:cNvCxnSpPr>
            <a:stCxn id="26" idx="7"/>
            <a:endCxn id="19" idx="2"/>
          </p:cNvCxnSpPr>
          <p:nvPr/>
        </p:nvCxnSpPr>
        <p:spPr>
          <a:xfrm flipV="1">
            <a:off x="8615264" y="3014134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5B7EDD-A4F4-47DB-BF0D-0E491994FF9B}"/>
              </a:ext>
            </a:extLst>
          </p:cNvPr>
          <p:cNvSpPr txBox="1"/>
          <p:nvPr/>
        </p:nvSpPr>
        <p:spPr>
          <a:xfrm>
            <a:off x="825190" y="406432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Find closest pair with one point on each side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5436104" y="3147920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E7147C-A2E2-4C40-BEE0-74C16BACCE5D}"/>
              </a:ext>
            </a:extLst>
          </p:cNvPr>
          <p:cNvSpPr txBox="1"/>
          <p:nvPr/>
        </p:nvSpPr>
        <p:spPr>
          <a:xfrm>
            <a:off x="967077" y="678714"/>
            <a:ext cx="1124606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latin typeface="Bungee" pitchFamily="2" charset="0"/>
              </a:rPr>
              <a:t>To combine, do we need to consider all points on the left &amp; right of F? </a:t>
            </a:r>
            <a:endParaRPr lang="en-US"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76579B-88C2-458B-80F5-49B7C274FA77}"/>
                  </a:ext>
                </a:extLst>
              </p:cNvPr>
              <p:cNvSpPr txBox="1"/>
              <p:nvPr/>
            </p:nvSpPr>
            <p:spPr>
              <a:xfrm>
                <a:off x="2202661" y="3402720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76579B-88C2-458B-80F5-49B7C274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61" y="3402720"/>
                <a:ext cx="775774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1F18EE-BB01-45A6-A186-25D4F2377EC7}"/>
                  </a:ext>
                </a:extLst>
              </p:cNvPr>
              <p:cNvSpPr txBox="1"/>
              <p:nvPr/>
            </p:nvSpPr>
            <p:spPr>
              <a:xfrm>
                <a:off x="8534523" y="2621912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1F18EE-BB01-45A6-A186-25D4F2377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523" y="2621912"/>
                <a:ext cx="775774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F9BDA1-5E4F-4D4C-850F-6FE45F24979D}"/>
              </a:ext>
            </a:extLst>
          </p:cNvPr>
          <p:cNvCxnSpPr>
            <a:cxnSpLocks/>
          </p:cNvCxnSpPr>
          <p:nvPr/>
        </p:nvCxnSpPr>
        <p:spPr>
          <a:xfrm>
            <a:off x="5615773" y="4245578"/>
            <a:ext cx="753109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/>
              <p:nvPr/>
            </p:nvSpPr>
            <p:spPr>
              <a:xfrm>
                <a:off x="5569012" y="3706969"/>
                <a:ext cx="390313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012" y="3706969"/>
                <a:ext cx="390313" cy="538609"/>
              </a:xfrm>
              <a:prstGeom prst="rect">
                <a:avLst/>
              </a:prstGeom>
              <a:blipFill>
                <a:blip r:embed="rId4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7D7057C-2C5B-4D91-8DC9-262811EE7E22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60118BA-4E8A-467B-9760-0FDD8AF14784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0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785DEA2-58C5-459F-BC24-C235F32AB010}"/>
              </a:ext>
            </a:extLst>
          </p:cNvPr>
          <p:cNvSpPr/>
          <p:nvPr/>
        </p:nvSpPr>
        <p:spPr>
          <a:xfrm>
            <a:off x="4856225" y="1651803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86C2E-AD10-45E1-A5FA-51EB8A18629F}"/>
              </a:ext>
            </a:extLst>
          </p:cNvPr>
          <p:cNvSpPr/>
          <p:nvPr/>
        </p:nvSpPr>
        <p:spPr>
          <a:xfrm>
            <a:off x="5622363" y="1649286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8EE61-2441-4291-911A-A9DE148F1955}"/>
              </a:ext>
            </a:extLst>
          </p:cNvPr>
          <p:cNvCxnSpPr>
            <a:cxnSpLocks/>
          </p:cNvCxnSpPr>
          <p:nvPr/>
        </p:nvCxnSpPr>
        <p:spPr>
          <a:xfrm>
            <a:off x="5615773" y="4245578"/>
            <a:ext cx="753109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EA8EFE-6DD4-4E8B-B2EB-A204CE0B9B88}"/>
              </a:ext>
            </a:extLst>
          </p:cNvPr>
          <p:cNvCxnSpPr>
            <a:cxnSpLocks/>
          </p:cNvCxnSpPr>
          <p:nvPr/>
        </p:nvCxnSpPr>
        <p:spPr>
          <a:xfrm>
            <a:off x="5613312" y="1649286"/>
            <a:ext cx="0" cy="52087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C6B50F2-E827-4EB9-A3CD-1662945AA946}"/>
              </a:ext>
            </a:extLst>
          </p:cNvPr>
          <p:cNvSpPr/>
          <p:nvPr/>
        </p:nvSpPr>
        <p:spPr>
          <a:xfrm>
            <a:off x="3652469" y="655365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5804626" y="3067179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D8633-4E8D-4289-9FB7-FC4D82DC8CE7}"/>
              </a:ext>
            </a:extLst>
          </p:cNvPr>
          <p:cNvSpPr/>
          <p:nvPr/>
        </p:nvSpPr>
        <p:spPr>
          <a:xfrm>
            <a:off x="2956651" y="2686835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9E6AA-F0EF-42FE-8A19-A452338FBFB8}"/>
              </a:ext>
            </a:extLst>
          </p:cNvPr>
          <p:cNvSpPr/>
          <p:nvPr/>
        </p:nvSpPr>
        <p:spPr>
          <a:xfrm>
            <a:off x="2532789" y="41577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086EE-4065-45F2-B3E1-8044930430CF}"/>
              </a:ext>
            </a:extLst>
          </p:cNvPr>
          <p:cNvSpPr/>
          <p:nvPr/>
        </p:nvSpPr>
        <p:spPr>
          <a:xfrm>
            <a:off x="4804501" y="254806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38B9C-14BF-47DC-9F4A-1B68191387A8}"/>
              </a:ext>
            </a:extLst>
          </p:cNvPr>
          <p:cNvSpPr/>
          <p:nvPr/>
        </p:nvSpPr>
        <p:spPr>
          <a:xfrm>
            <a:off x="4390946" y="496590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D70AA-A1F0-417A-9E7D-A4023B499EC8}"/>
              </a:ext>
            </a:extLst>
          </p:cNvPr>
          <p:cNvSpPr/>
          <p:nvPr/>
        </p:nvSpPr>
        <p:spPr>
          <a:xfrm>
            <a:off x="6858124" y="352914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5355363" y="37656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C4B2C9-A6C1-4C2A-86CD-84C1CA069C22}"/>
              </a:ext>
            </a:extLst>
          </p:cNvPr>
          <p:cNvSpPr/>
          <p:nvPr/>
        </p:nvSpPr>
        <p:spPr>
          <a:xfrm>
            <a:off x="7423274" y="45665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1EF14D-0054-44E8-88EB-32BF9B302DFF}"/>
              </a:ext>
            </a:extLst>
          </p:cNvPr>
          <p:cNvSpPr/>
          <p:nvPr/>
        </p:nvSpPr>
        <p:spPr>
          <a:xfrm>
            <a:off x="1500695" y="537370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5EEDB1-F867-4A89-AE16-078FC53C5538}"/>
              </a:ext>
            </a:extLst>
          </p:cNvPr>
          <p:cNvSpPr/>
          <p:nvPr/>
        </p:nvSpPr>
        <p:spPr>
          <a:xfrm>
            <a:off x="7924924" y="2392491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3D9661-4884-4C42-9B08-2CA20BD87876}"/>
              </a:ext>
            </a:extLst>
          </p:cNvPr>
          <p:cNvSpPr/>
          <p:nvPr/>
        </p:nvSpPr>
        <p:spPr>
          <a:xfrm>
            <a:off x="9163174" y="448965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6DF9D-8567-4F2E-90BA-DB3376FC7855}"/>
              </a:ext>
            </a:extLst>
          </p:cNvPr>
          <p:cNvSpPr/>
          <p:nvPr/>
        </p:nvSpPr>
        <p:spPr>
          <a:xfrm>
            <a:off x="7328680" y="581806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B076F8-A995-4B8D-A7AC-4B0B1E494767}"/>
              </a:ext>
            </a:extLst>
          </p:cNvPr>
          <p:cNvSpPr/>
          <p:nvPr/>
        </p:nvSpPr>
        <p:spPr>
          <a:xfrm>
            <a:off x="9438413" y="2966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5E5A8-1681-4132-B710-39A095BF7791}"/>
              </a:ext>
            </a:extLst>
          </p:cNvPr>
          <p:cNvSpPr/>
          <p:nvPr/>
        </p:nvSpPr>
        <p:spPr>
          <a:xfrm>
            <a:off x="1056663" y="665642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6293317" y="58782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D035F6-4D23-4139-9B59-815A39EDAA6B}"/>
              </a:ext>
            </a:extLst>
          </p:cNvPr>
          <p:cNvSpPr/>
          <p:nvPr/>
        </p:nvSpPr>
        <p:spPr>
          <a:xfrm>
            <a:off x="8629117" y="572580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6DBA2E-FF3C-4C68-8674-B787A5D7D14E}"/>
              </a:ext>
            </a:extLst>
          </p:cNvPr>
          <p:cNvSpPr/>
          <p:nvPr/>
        </p:nvSpPr>
        <p:spPr>
          <a:xfrm>
            <a:off x="10615571" y="3622472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20309-2526-43DB-A923-5AF9CFFFA754}"/>
              </a:ext>
            </a:extLst>
          </p:cNvPr>
          <p:cNvSpPr/>
          <p:nvPr/>
        </p:nvSpPr>
        <p:spPr>
          <a:xfrm>
            <a:off x="1198304" y="265083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D6258C-F473-448A-A0E6-9F9BC716ADBA}"/>
              </a:ext>
            </a:extLst>
          </p:cNvPr>
          <p:cNvSpPr/>
          <p:nvPr/>
        </p:nvSpPr>
        <p:spPr>
          <a:xfrm>
            <a:off x="2075588" y="3434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65A050-56C8-43DC-BCA4-FBC0E219C7BA}"/>
              </a:ext>
            </a:extLst>
          </p:cNvPr>
          <p:cNvSpPr/>
          <p:nvPr/>
        </p:nvSpPr>
        <p:spPr>
          <a:xfrm>
            <a:off x="8534523" y="335542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AB1AD2-4099-40B5-9975-BB9C83F4CC5D}"/>
              </a:ext>
            </a:extLst>
          </p:cNvPr>
          <p:cNvSpPr/>
          <p:nvPr/>
        </p:nvSpPr>
        <p:spPr>
          <a:xfrm>
            <a:off x="2580086" y="527911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FC0474-DD9C-4F53-8679-CA1B2EEB00C4}"/>
              </a:ext>
            </a:extLst>
          </p:cNvPr>
          <p:cNvSpPr/>
          <p:nvPr/>
        </p:nvSpPr>
        <p:spPr>
          <a:xfrm>
            <a:off x="872483" y="412392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E7D69-51D9-46D1-ABF2-A91C28D8914A}"/>
              </a:ext>
            </a:extLst>
          </p:cNvPr>
          <p:cNvSpPr/>
          <p:nvPr/>
        </p:nvSpPr>
        <p:spPr>
          <a:xfrm>
            <a:off x="11361807" y="5980974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BA730-C7ED-42F8-9C2C-085538863EC7}"/>
              </a:ext>
            </a:extLst>
          </p:cNvPr>
          <p:cNvCxnSpPr>
            <a:stCxn id="25" idx="5"/>
            <a:endCxn id="8" idx="1"/>
          </p:cNvCxnSpPr>
          <p:nvPr/>
        </p:nvCxnSpPr>
        <p:spPr>
          <a:xfrm>
            <a:off x="2156329" y="3515288"/>
            <a:ext cx="390313" cy="656356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36E7A-0B0B-4D34-88BC-CB10807BC02B}"/>
              </a:ext>
            </a:extLst>
          </p:cNvPr>
          <p:cNvCxnSpPr>
            <a:stCxn id="26" idx="7"/>
            <a:endCxn id="19" idx="2"/>
          </p:cNvCxnSpPr>
          <p:nvPr/>
        </p:nvCxnSpPr>
        <p:spPr>
          <a:xfrm flipV="1">
            <a:off x="8615264" y="3014134"/>
            <a:ext cx="823149" cy="355142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5B7EDD-A4F4-47DB-BF0D-0E491994FF9B}"/>
              </a:ext>
            </a:extLst>
          </p:cNvPr>
          <p:cNvSpPr txBox="1"/>
          <p:nvPr/>
        </p:nvSpPr>
        <p:spPr>
          <a:xfrm>
            <a:off x="814680" y="406432"/>
            <a:ext cx="471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Find closest pair with one point on each side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5436104" y="3147920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E7147C-A2E2-4C40-BEE0-74C16BACCE5D}"/>
              </a:ext>
            </a:extLst>
          </p:cNvPr>
          <p:cNvSpPr txBox="1"/>
          <p:nvPr/>
        </p:nvSpPr>
        <p:spPr>
          <a:xfrm>
            <a:off x="967077" y="678714"/>
            <a:ext cx="1124606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latin typeface="Bungee" pitchFamily="2" charset="0"/>
              </a:rPr>
              <a:t>To combine, do we need to consider all points on the left &amp; right of F? </a:t>
            </a:r>
            <a:endParaRPr lang="en-US"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76579B-88C2-458B-80F5-49B7C274FA77}"/>
                  </a:ext>
                </a:extLst>
              </p:cNvPr>
              <p:cNvSpPr txBox="1"/>
              <p:nvPr/>
            </p:nvSpPr>
            <p:spPr>
              <a:xfrm>
                <a:off x="2202661" y="3402720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76579B-88C2-458B-80F5-49B7C274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61" y="3402720"/>
                <a:ext cx="775774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1F18EE-BB01-45A6-A186-25D4F2377EC7}"/>
                  </a:ext>
                </a:extLst>
              </p:cNvPr>
              <p:cNvSpPr txBox="1"/>
              <p:nvPr/>
            </p:nvSpPr>
            <p:spPr>
              <a:xfrm>
                <a:off x="8534523" y="2621912"/>
                <a:ext cx="77577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1F18EE-BB01-45A6-A186-25D4F2377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523" y="2621912"/>
                <a:ext cx="775774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/>
              <p:nvPr/>
            </p:nvSpPr>
            <p:spPr>
              <a:xfrm>
                <a:off x="5569012" y="3706969"/>
                <a:ext cx="390313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012" y="3706969"/>
                <a:ext cx="390313" cy="538609"/>
              </a:xfrm>
              <a:prstGeom prst="rect">
                <a:avLst/>
              </a:prstGeom>
              <a:blipFill>
                <a:blip r:embed="rId4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/>
              <p:nvPr/>
            </p:nvSpPr>
            <p:spPr>
              <a:xfrm>
                <a:off x="967077" y="1094043"/>
                <a:ext cx="11246068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>
                    <a:solidFill>
                      <a:srgbClr val="00B050"/>
                    </a:solidFill>
                    <a:latin typeface="Bungee" pitchFamily="2" charset="0"/>
                  </a:rPr>
                  <a:t>Only need to consider points within </a:t>
                </a:r>
                <a14:m>
                  <m:oMath xmlns:m="http://schemas.openxmlformats.org/officeDocument/2006/math">
                    <m:r>
                      <a:rPr lang="en-US" sz="29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srgbClr val="00B050"/>
                    </a:solidFill>
                  </a:rPr>
                  <a:t> of line F.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7" y="1094043"/>
                <a:ext cx="11246068" cy="538609"/>
              </a:xfrm>
              <a:prstGeom prst="rect">
                <a:avLst/>
              </a:prstGeom>
              <a:blipFill>
                <a:blip r:embed="rId5"/>
                <a:stretch>
                  <a:fillRect l="-1193" t="-11236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93B5666-4B69-4E12-AFEB-051325E51E78}"/>
              </a:ext>
            </a:extLst>
          </p:cNvPr>
          <p:cNvSpPr/>
          <p:nvPr/>
        </p:nvSpPr>
        <p:spPr>
          <a:xfrm>
            <a:off x="5276515" y="673101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301AAF-FDEA-4669-B4D1-10D22AFB6C94}"/>
              </a:ext>
            </a:extLst>
          </p:cNvPr>
          <p:cNvSpPr/>
          <p:nvPr/>
        </p:nvSpPr>
        <p:spPr>
          <a:xfrm>
            <a:off x="5849930" y="487506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785DEA2-58C5-459F-BC24-C235F32AB010}"/>
              </a:ext>
            </a:extLst>
          </p:cNvPr>
          <p:cNvSpPr/>
          <p:nvPr/>
        </p:nvSpPr>
        <p:spPr>
          <a:xfrm>
            <a:off x="200939" y="1658340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86C2E-AD10-45E1-A5FA-51EB8A18629F}"/>
              </a:ext>
            </a:extLst>
          </p:cNvPr>
          <p:cNvSpPr/>
          <p:nvPr/>
        </p:nvSpPr>
        <p:spPr>
          <a:xfrm>
            <a:off x="967077" y="1655823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8EE61-2441-4291-911A-A9DE148F1955}"/>
              </a:ext>
            </a:extLst>
          </p:cNvPr>
          <p:cNvCxnSpPr>
            <a:cxnSpLocks/>
          </p:cNvCxnSpPr>
          <p:nvPr/>
        </p:nvCxnSpPr>
        <p:spPr>
          <a:xfrm>
            <a:off x="960487" y="4252115"/>
            <a:ext cx="753109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EA8EFE-6DD4-4E8B-B2EB-A204CE0B9B88}"/>
              </a:ext>
            </a:extLst>
          </p:cNvPr>
          <p:cNvCxnSpPr>
            <a:cxnSpLocks/>
          </p:cNvCxnSpPr>
          <p:nvPr/>
        </p:nvCxnSpPr>
        <p:spPr>
          <a:xfrm>
            <a:off x="958026" y="1655823"/>
            <a:ext cx="0" cy="52087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1149340" y="307371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700077" y="377216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1638031" y="588474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780818" y="3154457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/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blipFill>
                <a:blip r:embed="rId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/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>
                    <a:solidFill>
                      <a:srgbClr val="00B050"/>
                    </a:solidFill>
                    <a:latin typeface="Bungee" pitchFamily="2" charset="0"/>
                  </a:rPr>
                  <a:t>Only need to consider points within </a:t>
                </a:r>
                <a14:m>
                  <m:oMath xmlns:m="http://schemas.openxmlformats.org/officeDocument/2006/math">
                    <m:r>
                      <a:rPr lang="en-US" sz="29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srgbClr val="00B050"/>
                    </a:solidFill>
                  </a:rPr>
                  <a:t> of line F.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blipFill>
                <a:blip r:embed="rId3"/>
                <a:stretch>
                  <a:fillRect l="-1193" t="-11236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93B5666-4B69-4E12-AFEB-051325E51E78}"/>
              </a:ext>
            </a:extLst>
          </p:cNvPr>
          <p:cNvSpPr/>
          <p:nvPr/>
        </p:nvSpPr>
        <p:spPr>
          <a:xfrm>
            <a:off x="621229" y="6737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301AAF-FDEA-4669-B4D1-10D22AFB6C94}"/>
              </a:ext>
            </a:extLst>
          </p:cNvPr>
          <p:cNvSpPr/>
          <p:nvPr/>
        </p:nvSpPr>
        <p:spPr>
          <a:xfrm>
            <a:off x="1194644" y="488159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1D5D05-3AFC-4CFB-B8D7-BED6C886040B}"/>
                  </a:ext>
                </a:extLst>
              </p:cNvPr>
              <p:cNvSpPr txBox="1"/>
              <p:nvPr/>
            </p:nvSpPr>
            <p:spPr>
              <a:xfrm>
                <a:off x="2415796" y="3073716"/>
                <a:ext cx="9776204" cy="1020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900" dirty="0">
                    <a:solidFill>
                      <a:srgbClr val="FF3368"/>
                    </a:solidFill>
                  </a:rPr>
                  <a:t> </a:t>
                </a:r>
                <a:r>
                  <a:rPr lang="en-US" sz="2900" dirty="0"/>
                  <a:t>be an array of the points in that region, </a:t>
                </a:r>
                <a:r>
                  <a:rPr lang="en-US" sz="2900" dirty="0">
                    <a:solidFill>
                      <a:srgbClr val="FF3368"/>
                    </a:solidFill>
                  </a:rPr>
                  <a:t>sorted</a:t>
                </a:r>
                <a:r>
                  <a:rPr lang="en-US" sz="2900" dirty="0"/>
                  <a:t> by </a:t>
                </a:r>
                <a:r>
                  <a:rPr lang="en-US" sz="2900" dirty="0">
                    <a:solidFill>
                      <a:srgbClr val="FF3368"/>
                    </a:solidFill>
                  </a:rPr>
                  <a:t>decreasing y-coordinate </a:t>
                </a:r>
                <a:r>
                  <a:rPr lang="en-US" sz="2900" dirty="0"/>
                  <a:t>value.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1D5D05-3AFC-4CFB-B8D7-BED6C8860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96" y="3073716"/>
                <a:ext cx="9776204" cy="1020087"/>
              </a:xfrm>
              <a:prstGeom prst="rect">
                <a:avLst/>
              </a:prstGeom>
              <a:blipFill>
                <a:blip r:embed="rId4"/>
                <a:stretch>
                  <a:fillRect l="-1309" t="-5952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344DE6-147A-4CE8-89E7-1AF68D905F8F}"/>
                  </a:ext>
                </a:extLst>
              </p:cNvPr>
              <p:cNvSpPr txBox="1"/>
              <p:nvPr/>
            </p:nvSpPr>
            <p:spPr>
              <a:xfrm>
                <a:off x="2415796" y="4402380"/>
                <a:ext cx="9776204" cy="573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900" dirty="0">
                    <a:solidFill>
                      <a:srgbClr val="FF3368"/>
                    </a:solidFill>
                  </a:rPr>
                  <a:t> </a:t>
                </a:r>
                <a:r>
                  <a:rPr lang="en-US" sz="2900" dirty="0"/>
                  <a:t>might contain </a:t>
                </a:r>
                <a:r>
                  <a:rPr lang="en-US" sz="2900" dirty="0">
                    <a:solidFill>
                      <a:srgbClr val="FF3368"/>
                    </a:solidFill>
                  </a:rPr>
                  <a:t>all the points</a:t>
                </a:r>
                <a:r>
                  <a:rPr lang="en-US" sz="2900" dirty="0"/>
                  <a:t>, we </a:t>
                </a:r>
                <a:r>
                  <a:rPr lang="en-US" sz="2900" dirty="0">
                    <a:solidFill>
                      <a:srgbClr val="FF3368"/>
                    </a:solidFill>
                  </a:rPr>
                  <a:t>can’t</a:t>
                </a:r>
                <a:r>
                  <a:rPr lang="en-US" sz="2900" dirty="0"/>
                  <a:t> check </a:t>
                </a:r>
                <a:r>
                  <a:rPr lang="en-US" sz="2900" dirty="0">
                    <a:solidFill>
                      <a:srgbClr val="FF3368"/>
                    </a:solidFill>
                  </a:rPr>
                  <a:t>every pair</a:t>
                </a:r>
                <a:r>
                  <a:rPr lang="en-US" sz="2900" dirty="0"/>
                  <a:t>.</a:t>
                </a:r>
                <a:endParaRPr lang="en-US" sz="2900" u="sng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344DE6-147A-4CE8-89E7-1AF68D905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96" y="4402380"/>
                <a:ext cx="9776204" cy="573811"/>
              </a:xfrm>
              <a:prstGeom prst="rect">
                <a:avLst/>
              </a:prstGeom>
              <a:blipFill>
                <a:blip r:embed="rId5"/>
                <a:stretch>
                  <a:fillRect t="-10638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4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785DEA2-58C5-459F-BC24-C235F32AB010}"/>
              </a:ext>
            </a:extLst>
          </p:cNvPr>
          <p:cNvSpPr/>
          <p:nvPr/>
        </p:nvSpPr>
        <p:spPr>
          <a:xfrm>
            <a:off x="200939" y="1658340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86C2E-AD10-45E1-A5FA-51EB8A18629F}"/>
              </a:ext>
            </a:extLst>
          </p:cNvPr>
          <p:cNvSpPr/>
          <p:nvPr/>
        </p:nvSpPr>
        <p:spPr>
          <a:xfrm>
            <a:off x="967077" y="1655823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8EE61-2441-4291-911A-A9DE148F1955}"/>
              </a:ext>
            </a:extLst>
          </p:cNvPr>
          <p:cNvCxnSpPr>
            <a:cxnSpLocks/>
          </p:cNvCxnSpPr>
          <p:nvPr/>
        </p:nvCxnSpPr>
        <p:spPr>
          <a:xfrm>
            <a:off x="960487" y="4252115"/>
            <a:ext cx="753109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EA8EFE-6DD4-4E8B-B2EB-A204CE0B9B88}"/>
              </a:ext>
            </a:extLst>
          </p:cNvPr>
          <p:cNvCxnSpPr>
            <a:cxnSpLocks/>
          </p:cNvCxnSpPr>
          <p:nvPr/>
        </p:nvCxnSpPr>
        <p:spPr>
          <a:xfrm>
            <a:off x="958026" y="1655823"/>
            <a:ext cx="0" cy="52087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1149340" y="307371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700077" y="377216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1638031" y="588474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780818" y="3154457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/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blipFill>
                <a:blip r:embed="rId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/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>
                    <a:solidFill>
                      <a:srgbClr val="00B050"/>
                    </a:solidFill>
                    <a:latin typeface="Bungee" pitchFamily="2" charset="0"/>
                  </a:rPr>
                  <a:t>Only need to consider points within </a:t>
                </a:r>
                <a14:m>
                  <m:oMath xmlns:m="http://schemas.openxmlformats.org/officeDocument/2006/math">
                    <m:r>
                      <a:rPr lang="en-US" sz="29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srgbClr val="00B050"/>
                    </a:solidFill>
                  </a:rPr>
                  <a:t> of line F.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blipFill>
                <a:blip r:embed="rId3"/>
                <a:stretch>
                  <a:fillRect l="-1193" t="-11236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93B5666-4B69-4E12-AFEB-051325E51E78}"/>
              </a:ext>
            </a:extLst>
          </p:cNvPr>
          <p:cNvSpPr/>
          <p:nvPr/>
        </p:nvSpPr>
        <p:spPr>
          <a:xfrm>
            <a:off x="621229" y="6737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301AAF-FDEA-4669-B4D1-10D22AFB6C94}"/>
              </a:ext>
            </a:extLst>
          </p:cNvPr>
          <p:cNvSpPr/>
          <p:nvPr/>
        </p:nvSpPr>
        <p:spPr>
          <a:xfrm>
            <a:off x="1194644" y="488159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15C92C-EBDE-47C3-9460-64FC698CAB2E}"/>
                  </a:ext>
                </a:extLst>
              </p:cNvPr>
              <p:cNvSpPr txBox="1"/>
              <p:nvPr/>
            </p:nvSpPr>
            <p:spPr>
              <a:xfrm>
                <a:off x="2436941" y="3713506"/>
                <a:ext cx="9776204" cy="574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900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sz="2900" i="1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900" i="1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solidFill>
                          <a:srgbClr val="FF336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900" i="1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900" i="1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900">
                        <a:solidFill>
                          <a:srgbClr val="FF336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900" dirty="0">
                    <a:solidFill>
                      <a:srgbClr val="FF3368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900" i="1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/>
                  <a:t> then </a:t>
                </a:r>
                <a:r>
                  <a:rPr lang="en-US" sz="2900" dirty="0">
                    <a:solidFill>
                      <a:srgbClr val="FF3368"/>
                    </a:solidFill>
                  </a:rPr>
                  <a:t>|</a:t>
                </a:r>
                <a:r>
                  <a:rPr lang="en-US" sz="2900" dirty="0" err="1">
                    <a:solidFill>
                      <a:srgbClr val="FF3368"/>
                    </a:solidFill>
                  </a:rPr>
                  <a:t>i</a:t>
                </a:r>
                <a:r>
                  <a:rPr lang="en-US" sz="2900" dirty="0">
                    <a:solidFill>
                      <a:srgbClr val="FF3368"/>
                    </a:solidFill>
                  </a:rPr>
                  <a:t> – j|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900" b="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900" b="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900" dirty="0">
                    <a:solidFill>
                      <a:srgbClr val="FF3368"/>
                    </a:solidFill>
                  </a:rPr>
                  <a:t>  </a:t>
                </a:r>
                <a:endParaRPr lang="en-US" sz="29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15C92C-EBDE-47C3-9460-64FC698CA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41" y="3713506"/>
                <a:ext cx="9776204" cy="574516"/>
              </a:xfrm>
              <a:prstGeom prst="rect">
                <a:avLst/>
              </a:prstGeom>
              <a:blipFill>
                <a:blip r:embed="rId4"/>
                <a:stretch>
                  <a:fillRect l="-1372" t="-10638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36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785DEA2-58C5-459F-BC24-C235F32AB010}"/>
              </a:ext>
            </a:extLst>
          </p:cNvPr>
          <p:cNvSpPr/>
          <p:nvPr/>
        </p:nvSpPr>
        <p:spPr>
          <a:xfrm>
            <a:off x="200939" y="1658340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86C2E-AD10-45E1-A5FA-51EB8A18629F}"/>
              </a:ext>
            </a:extLst>
          </p:cNvPr>
          <p:cNvSpPr/>
          <p:nvPr/>
        </p:nvSpPr>
        <p:spPr>
          <a:xfrm>
            <a:off x="967077" y="1655823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8EE61-2441-4291-911A-A9DE148F1955}"/>
              </a:ext>
            </a:extLst>
          </p:cNvPr>
          <p:cNvCxnSpPr>
            <a:cxnSpLocks/>
          </p:cNvCxnSpPr>
          <p:nvPr/>
        </p:nvCxnSpPr>
        <p:spPr>
          <a:xfrm>
            <a:off x="960487" y="4252115"/>
            <a:ext cx="753109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EA8EFE-6DD4-4E8B-B2EB-A204CE0B9B88}"/>
              </a:ext>
            </a:extLst>
          </p:cNvPr>
          <p:cNvCxnSpPr>
            <a:cxnSpLocks/>
          </p:cNvCxnSpPr>
          <p:nvPr/>
        </p:nvCxnSpPr>
        <p:spPr>
          <a:xfrm>
            <a:off x="958026" y="1655823"/>
            <a:ext cx="0" cy="52087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1149340" y="307371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700077" y="377216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1638031" y="588474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780818" y="3154457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/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blipFill>
                <a:blip r:embed="rId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/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>
                    <a:solidFill>
                      <a:srgbClr val="00B050"/>
                    </a:solidFill>
                    <a:latin typeface="Bungee" pitchFamily="2" charset="0"/>
                  </a:rPr>
                  <a:t>Only need to consider points within </a:t>
                </a:r>
                <a14:m>
                  <m:oMath xmlns:m="http://schemas.openxmlformats.org/officeDocument/2006/math">
                    <m:r>
                      <a:rPr lang="en-US" sz="29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srgbClr val="00B050"/>
                    </a:solidFill>
                  </a:rPr>
                  <a:t> of line F.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blipFill>
                <a:blip r:embed="rId3"/>
                <a:stretch>
                  <a:fillRect l="-1193" t="-11236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93B5666-4B69-4E12-AFEB-051325E51E78}"/>
              </a:ext>
            </a:extLst>
          </p:cNvPr>
          <p:cNvSpPr/>
          <p:nvPr/>
        </p:nvSpPr>
        <p:spPr>
          <a:xfrm>
            <a:off x="621229" y="6737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301AAF-FDEA-4669-B4D1-10D22AFB6C94}"/>
              </a:ext>
            </a:extLst>
          </p:cNvPr>
          <p:cNvSpPr/>
          <p:nvPr/>
        </p:nvSpPr>
        <p:spPr>
          <a:xfrm>
            <a:off x="1194644" y="488159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8C4941-E078-49D1-A001-2B5E87C6A617}"/>
              </a:ext>
            </a:extLst>
          </p:cNvPr>
          <p:cNvSpPr txBox="1"/>
          <p:nvPr/>
        </p:nvSpPr>
        <p:spPr>
          <a:xfrm>
            <a:off x="2415796" y="1548375"/>
            <a:ext cx="977620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/>
              <a:t>Proof.</a:t>
            </a:r>
          </a:p>
        </p:txBody>
      </p:sp>
    </p:spTree>
    <p:extLst>
      <p:ext uri="{BB962C8B-B14F-4D97-AF65-F5344CB8AC3E}">
        <p14:creationId xmlns:p14="http://schemas.microsoft.com/office/powerpoint/2010/main" val="2970260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B139-E5EE-447C-9500-381FC3AB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15" y="2766218"/>
            <a:ext cx="10045522" cy="1325563"/>
          </a:xfrm>
        </p:spPr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en-US" dirty="0">
                <a:solidFill>
                  <a:srgbClr val="FF0000"/>
                </a:solidFill>
              </a:rPr>
              <a:t>n points </a:t>
            </a:r>
            <a:r>
              <a:rPr lang="en-US" dirty="0"/>
              <a:t>in the plane, find </a:t>
            </a:r>
            <a:r>
              <a:rPr lang="en-US" dirty="0">
                <a:solidFill>
                  <a:srgbClr val="FF0000"/>
                </a:solidFill>
              </a:rPr>
              <a:t>a pair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Euclidean distance between them.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96824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785DEA2-58C5-459F-BC24-C235F32AB010}"/>
              </a:ext>
            </a:extLst>
          </p:cNvPr>
          <p:cNvSpPr/>
          <p:nvPr/>
        </p:nvSpPr>
        <p:spPr>
          <a:xfrm>
            <a:off x="200939" y="1658340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86C2E-AD10-45E1-A5FA-51EB8A18629F}"/>
              </a:ext>
            </a:extLst>
          </p:cNvPr>
          <p:cNvSpPr/>
          <p:nvPr/>
        </p:nvSpPr>
        <p:spPr>
          <a:xfrm>
            <a:off x="967077" y="1655823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8EE61-2441-4291-911A-A9DE148F1955}"/>
              </a:ext>
            </a:extLst>
          </p:cNvPr>
          <p:cNvCxnSpPr>
            <a:cxnSpLocks/>
          </p:cNvCxnSpPr>
          <p:nvPr/>
        </p:nvCxnSpPr>
        <p:spPr>
          <a:xfrm>
            <a:off x="960487" y="4252115"/>
            <a:ext cx="753109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EA8EFE-6DD4-4E8B-B2EB-A204CE0B9B88}"/>
              </a:ext>
            </a:extLst>
          </p:cNvPr>
          <p:cNvCxnSpPr>
            <a:cxnSpLocks/>
          </p:cNvCxnSpPr>
          <p:nvPr/>
        </p:nvCxnSpPr>
        <p:spPr>
          <a:xfrm>
            <a:off x="958026" y="1655823"/>
            <a:ext cx="0" cy="52087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1149340" y="307371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700077" y="377216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1638031" y="588474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780818" y="3154457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/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blipFill>
                <a:blip r:embed="rId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/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>
                    <a:solidFill>
                      <a:srgbClr val="00B050"/>
                    </a:solidFill>
                    <a:latin typeface="Bungee" pitchFamily="2" charset="0"/>
                  </a:rPr>
                  <a:t>Only need to consider points within </a:t>
                </a:r>
                <a14:m>
                  <m:oMath xmlns:m="http://schemas.openxmlformats.org/officeDocument/2006/math">
                    <m:r>
                      <a:rPr lang="en-US" sz="29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srgbClr val="00B050"/>
                    </a:solidFill>
                  </a:rPr>
                  <a:t> of line F.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blipFill>
                <a:blip r:embed="rId3"/>
                <a:stretch>
                  <a:fillRect l="-1193" t="-11236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93B5666-4B69-4E12-AFEB-051325E51E78}"/>
              </a:ext>
            </a:extLst>
          </p:cNvPr>
          <p:cNvSpPr/>
          <p:nvPr/>
        </p:nvSpPr>
        <p:spPr>
          <a:xfrm>
            <a:off x="621229" y="6737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301AAF-FDEA-4669-B4D1-10D22AFB6C94}"/>
              </a:ext>
            </a:extLst>
          </p:cNvPr>
          <p:cNvSpPr/>
          <p:nvPr/>
        </p:nvSpPr>
        <p:spPr>
          <a:xfrm>
            <a:off x="1194644" y="488159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B69032-2D2E-423E-9F94-18F8936FC2B6}"/>
              </a:ext>
            </a:extLst>
          </p:cNvPr>
          <p:cNvSpPr/>
          <p:nvPr/>
        </p:nvSpPr>
        <p:spPr>
          <a:xfrm>
            <a:off x="200939" y="2946141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03BD4A-5A36-4C25-A30D-5DC93BF555FF}"/>
              </a:ext>
            </a:extLst>
          </p:cNvPr>
          <p:cNvCxnSpPr>
            <a:stCxn id="23" idx="0"/>
          </p:cNvCxnSpPr>
          <p:nvPr/>
        </p:nvCxnSpPr>
        <p:spPr>
          <a:xfrm flipH="1">
            <a:off x="569119" y="2946141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28E5ED-26EA-4039-A5AD-411C56F2D0AC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200939" y="3315542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6E17596-35A2-48BC-84CF-DAD96A849D39}"/>
              </a:ext>
            </a:extLst>
          </p:cNvPr>
          <p:cNvSpPr/>
          <p:nvPr/>
        </p:nvSpPr>
        <p:spPr>
          <a:xfrm>
            <a:off x="967077" y="2945529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5D6129-D454-4DE8-9C03-FE494499C791}"/>
              </a:ext>
            </a:extLst>
          </p:cNvPr>
          <p:cNvCxnSpPr>
            <a:stCxn id="38" idx="0"/>
          </p:cNvCxnSpPr>
          <p:nvPr/>
        </p:nvCxnSpPr>
        <p:spPr>
          <a:xfrm flipH="1">
            <a:off x="1335257" y="2945529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4935ED-205A-4FCF-A63E-4A3E465B7A76}"/>
              </a:ext>
            </a:extLst>
          </p:cNvPr>
          <p:cNvCxnSpPr>
            <a:stCxn id="38" idx="1"/>
            <a:endCxn id="38" idx="3"/>
          </p:cNvCxnSpPr>
          <p:nvPr/>
        </p:nvCxnSpPr>
        <p:spPr>
          <a:xfrm>
            <a:off x="967077" y="3314930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F8E6D5E-0C02-44B6-A1C3-2C01AC9D837B}"/>
              </a:ext>
            </a:extLst>
          </p:cNvPr>
          <p:cNvSpPr/>
          <p:nvPr/>
        </p:nvSpPr>
        <p:spPr>
          <a:xfrm>
            <a:off x="199718" y="3681785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2C677A-30EA-4E60-90BB-6B622933F5BE}"/>
              </a:ext>
            </a:extLst>
          </p:cNvPr>
          <p:cNvCxnSpPr>
            <a:stCxn id="56" idx="0"/>
          </p:cNvCxnSpPr>
          <p:nvPr/>
        </p:nvCxnSpPr>
        <p:spPr>
          <a:xfrm flipH="1">
            <a:off x="567898" y="3681785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C966C5-D716-4D59-A492-A283D42E8837}"/>
              </a:ext>
            </a:extLst>
          </p:cNvPr>
          <p:cNvCxnSpPr>
            <a:stCxn id="56" idx="1"/>
            <a:endCxn id="56" idx="3"/>
          </p:cNvCxnSpPr>
          <p:nvPr/>
        </p:nvCxnSpPr>
        <p:spPr>
          <a:xfrm>
            <a:off x="199718" y="4051186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973D6B9-D9C5-4001-A056-7C3D1D229F85}"/>
              </a:ext>
            </a:extLst>
          </p:cNvPr>
          <p:cNvSpPr/>
          <p:nvPr/>
        </p:nvSpPr>
        <p:spPr>
          <a:xfrm>
            <a:off x="965856" y="3681173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5E8E32-E0EA-4F61-B8EA-F888D5B72224}"/>
              </a:ext>
            </a:extLst>
          </p:cNvPr>
          <p:cNvCxnSpPr>
            <a:stCxn id="59" idx="0"/>
          </p:cNvCxnSpPr>
          <p:nvPr/>
        </p:nvCxnSpPr>
        <p:spPr>
          <a:xfrm flipH="1">
            <a:off x="1334036" y="3681173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233423-38F7-49AE-84CF-D2ECA07A94C5}"/>
              </a:ext>
            </a:extLst>
          </p:cNvPr>
          <p:cNvCxnSpPr>
            <a:stCxn id="59" idx="1"/>
            <a:endCxn id="59" idx="3"/>
          </p:cNvCxnSpPr>
          <p:nvPr/>
        </p:nvCxnSpPr>
        <p:spPr>
          <a:xfrm>
            <a:off x="965856" y="4050574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A4B31F4-C5FA-4379-A714-8E1D21F12438}"/>
              </a:ext>
            </a:extLst>
          </p:cNvPr>
          <p:cNvSpPr/>
          <p:nvPr/>
        </p:nvSpPr>
        <p:spPr>
          <a:xfrm>
            <a:off x="199718" y="4418041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73EBAE1-67DE-4BAB-B8BC-A995F2756580}"/>
              </a:ext>
            </a:extLst>
          </p:cNvPr>
          <p:cNvCxnSpPr>
            <a:stCxn id="62" idx="0"/>
          </p:cNvCxnSpPr>
          <p:nvPr/>
        </p:nvCxnSpPr>
        <p:spPr>
          <a:xfrm flipH="1">
            <a:off x="567898" y="4418041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126595-2EF9-4F9C-A2DE-FB2785224F6E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199718" y="4787442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CCDFD-29C9-436F-9A26-62FF64614EDA}"/>
              </a:ext>
            </a:extLst>
          </p:cNvPr>
          <p:cNvSpPr/>
          <p:nvPr/>
        </p:nvSpPr>
        <p:spPr>
          <a:xfrm>
            <a:off x="965856" y="4417429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CAD1EA-2CF7-4146-85F5-0C91B7F9E186}"/>
              </a:ext>
            </a:extLst>
          </p:cNvPr>
          <p:cNvCxnSpPr>
            <a:stCxn id="65" idx="0"/>
          </p:cNvCxnSpPr>
          <p:nvPr/>
        </p:nvCxnSpPr>
        <p:spPr>
          <a:xfrm flipH="1">
            <a:off x="1334036" y="4417429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A8B2AF-2DB5-40FE-A59C-9B232413EAF1}"/>
              </a:ext>
            </a:extLst>
          </p:cNvPr>
          <p:cNvCxnSpPr>
            <a:stCxn id="65" idx="1"/>
            <a:endCxn id="65" idx="3"/>
          </p:cNvCxnSpPr>
          <p:nvPr/>
        </p:nvCxnSpPr>
        <p:spPr>
          <a:xfrm>
            <a:off x="965856" y="4786830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9E9B3C0-DDF8-4011-8238-4AB4ED967C56}"/>
              </a:ext>
            </a:extLst>
          </p:cNvPr>
          <p:cNvSpPr/>
          <p:nvPr/>
        </p:nvSpPr>
        <p:spPr>
          <a:xfrm>
            <a:off x="198497" y="5157058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4D8A7B-5333-44BB-8F3E-4920DC8A6E54}"/>
              </a:ext>
            </a:extLst>
          </p:cNvPr>
          <p:cNvCxnSpPr>
            <a:stCxn id="68" idx="0"/>
          </p:cNvCxnSpPr>
          <p:nvPr/>
        </p:nvCxnSpPr>
        <p:spPr>
          <a:xfrm flipH="1">
            <a:off x="566677" y="5157058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22F84-AF96-4D04-A304-3267506F7D75}"/>
              </a:ext>
            </a:extLst>
          </p:cNvPr>
          <p:cNvCxnSpPr>
            <a:stCxn id="68" idx="1"/>
            <a:endCxn id="68" idx="3"/>
          </p:cNvCxnSpPr>
          <p:nvPr/>
        </p:nvCxnSpPr>
        <p:spPr>
          <a:xfrm>
            <a:off x="198497" y="5526459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C9CDEB5-6B07-4900-9375-D492A852AB6B}"/>
              </a:ext>
            </a:extLst>
          </p:cNvPr>
          <p:cNvSpPr/>
          <p:nvPr/>
        </p:nvSpPr>
        <p:spPr>
          <a:xfrm>
            <a:off x="964635" y="5156446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0CE46A-402D-4804-845B-FFBFF04F9B37}"/>
              </a:ext>
            </a:extLst>
          </p:cNvPr>
          <p:cNvCxnSpPr>
            <a:stCxn id="71" idx="0"/>
          </p:cNvCxnSpPr>
          <p:nvPr/>
        </p:nvCxnSpPr>
        <p:spPr>
          <a:xfrm flipH="1">
            <a:off x="1332815" y="5156446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11EB39-C42A-4E48-8349-521B161B96AA}"/>
              </a:ext>
            </a:extLst>
          </p:cNvPr>
          <p:cNvCxnSpPr>
            <a:stCxn id="71" idx="1"/>
            <a:endCxn id="71" idx="3"/>
          </p:cNvCxnSpPr>
          <p:nvPr/>
        </p:nvCxnSpPr>
        <p:spPr>
          <a:xfrm>
            <a:off x="964635" y="5525847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C8C0B76-CF18-49B3-BED0-FBD21087522E}"/>
              </a:ext>
            </a:extLst>
          </p:cNvPr>
          <p:cNvSpPr/>
          <p:nvPr/>
        </p:nvSpPr>
        <p:spPr>
          <a:xfrm>
            <a:off x="198497" y="5896045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C92522-9BF3-4898-B878-BD26904D41D8}"/>
              </a:ext>
            </a:extLst>
          </p:cNvPr>
          <p:cNvCxnSpPr>
            <a:stCxn id="74" idx="0"/>
          </p:cNvCxnSpPr>
          <p:nvPr/>
        </p:nvCxnSpPr>
        <p:spPr>
          <a:xfrm flipH="1">
            <a:off x="566677" y="5896045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82B97E-9330-4464-A5A2-41FD70B6E61F}"/>
              </a:ext>
            </a:extLst>
          </p:cNvPr>
          <p:cNvCxnSpPr>
            <a:stCxn id="74" idx="1"/>
            <a:endCxn id="74" idx="3"/>
          </p:cNvCxnSpPr>
          <p:nvPr/>
        </p:nvCxnSpPr>
        <p:spPr>
          <a:xfrm>
            <a:off x="198497" y="6265446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0DA0C48-80FE-4A26-9F95-73FBD922994A}"/>
              </a:ext>
            </a:extLst>
          </p:cNvPr>
          <p:cNvSpPr/>
          <p:nvPr/>
        </p:nvSpPr>
        <p:spPr>
          <a:xfrm>
            <a:off x="964635" y="5895433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55F228-1DF5-4E2C-9343-F33C1126C6DE}"/>
              </a:ext>
            </a:extLst>
          </p:cNvPr>
          <p:cNvCxnSpPr>
            <a:stCxn id="77" idx="0"/>
          </p:cNvCxnSpPr>
          <p:nvPr/>
        </p:nvCxnSpPr>
        <p:spPr>
          <a:xfrm flipH="1">
            <a:off x="1332815" y="5895433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29FD138-B240-4C21-853D-7A1CAD7B082C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>
            <a:off x="964635" y="6264834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77F24F-B6B6-4338-84B9-08DD5F723F23}"/>
              </a:ext>
            </a:extLst>
          </p:cNvPr>
          <p:cNvSpPr/>
          <p:nvPr/>
        </p:nvSpPr>
        <p:spPr>
          <a:xfrm>
            <a:off x="200878" y="2206327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67B194-6C85-4D13-84F7-7F12A0C4D0C7}"/>
              </a:ext>
            </a:extLst>
          </p:cNvPr>
          <p:cNvCxnSpPr>
            <a:stCxn id="86" idx="0"/>
          </p:cNvCxnSpPr>
          <p:nvPr/>
        </p:nvCxnSpPr>
        <p:spPr>
          <a:xfrm flipH="1">
            <a:off x="569058" y="2206327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9301115-C66B-4876-9671-EEFFD0F181DE}"/>
              </a:ext>
            </a:extLst>
          </p:cNvPr>
          <p:cNvCxnSpPr>
            <a:stCxn id="86" idx="1"/>
            <a:endCxn id="86" idx="3"/>
          </p:cNvCxnSpPr>
          <p:nvPr/>
        </p:nvCxnSpPr>
        <p:spPr>
          <a:xfrm>
            <a:off x="200878" y="2575728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1EF9B22-F584-4C50-A5F4-C152E20D8D23}"/>
              </a:ext>
            </a:extLst>
          </p:cNvPr>
          <p:cNvSpPr/>
          <p:nvPr/>
        </p:nvSpPr>
        <p:spPr>
          <a:xfrm>
            <a:off x="967016" y="2205715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980EEBF-D12E-435D-B011-EBC6737C0824}"/>
              </a:ext>
            </a:extLst>
          </p:cNvPr>
          <p:cNvCxnSpPr>
            <a:stCxn id="89" idx="0"/>
          </p:cNvCxnSpPr>
          <p:nvPr/>
        </p:nvCxnSpPr>
        <p:spPr>
          <a:xfrm flipH="1">
            <a:off x="1335196" y="2205715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BECC7D9-CC5D-4372-96DA-86F522FF26A0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67016" y="2575116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5A70BA2-A51D-4A0F-84D7-F67DDF1AD2AA}"/>
                  </a:ext>
                </a:extLst>
              </p:cNvPr>
              <p:cNvSpPr txBox="1"/>
              <p:nvPr/>
            </p:nvSpPr>
            <p:spPr>
              <a:xfrm>
                <a:off x="2415796" y="2133197"/>
                <a:ext cx="9776204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/>
                  <a:t>At most </a:t>
                </a:r>
                <a:r>
                  <a:rPr lang="en-US" sz="2900" dirty="0">
                    <a:solidFill>
                      <a:srgbClr val="FF0000"/>
                    </a:solidFill>
                  </a:rPr>
                  <a:t>1 </a:t>
                </a:r>
                <a:r>
                  <a:rPr lang="en-US" sz="2900" dirty="0"/>
                  <a:t>in each box </a:t>
                </a:r>
                <a:r>
                  <a:rPr lang="en-US" sz="2900" dirty="0">
                    <a:solidFill>
                      <a:schemeClr val="bg1">
                        <a:lumMod val="50000"/>
                      </a:schemeClr>
                    </a:solidFill>
                  </a:rPr>
                  <a:t>because each box is completely contained in one half and no two points in a half are closer than </a:t>
                </a:r>
                <a14:m>
                  <m:oMath xmlns:m="http://schemas.openxmlformats.org/officeDocument/2006/math">
                    <m:r>
                      <a:rPr lang="en-US" sz="29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sz="29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5A70BA2-A51D-4A0F-84D7-F67DDF1AD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96" y="2133197"/>
                <a:ext cx="9776204" cy="984885"/>
              </a:xfrm>
              <a:prstGeom prst="rect">
                <a:avLst/>
              </a:prstGeom>
              <a:blipFill>
                <a:blip r:embed="rId4"/>
                <a:stretch>
                  <a:fillRect l="-1309" t="-6211" r="-162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4A05022-3F76-4B3B-AF5D-46F9B0142DBA}"/>
                  </a:ext>
                </a:extLst>
              </p:cNvPr>
              <p:cNvSpPr txBox="1"/>
              <p:nvPr/>
            </p:nvSpPr>
            <p:spPr>
              <a:xfrm>
                <a:off x="1829448" y="2092463"/>
                <a:ext cx="292895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4A05022-3F76-4B3B-AF5D-46F9B014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48" y="2092463"/>
                <a:ext cx="292895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1E855-6034-4322-BC1A-8B29D9F18F15}"/>
              </a:ext>
            </a:extLst>
          </p:cNvPr>
          <p:cNvCxnSpPr>
            <a:cxnSpLocks/>
          </p:cNvCxnSpPr>
          <p:nvPr/>
        </p:nvCxnSpPr>
        <p:spPr>
          <a:xfrm>
            <a:off x="1763581" y="2205408"/>
            <a:ext cx="0" cy="369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3A526CA-F14D-405B-9C23-04F5E522C771}"/>
              </a:ext>
            </a:extLst>
          </p:cNvPr>
          <p:cNvCxnSpPr>
            <a:cxnSpLocks/>
          </p:cNvCxnSpPr>
          <p:nvPr/>
        </p:nvCxnSpPr>
        <p:spPr>
          <a:xfrm flipH="1">
            <a:off x="1351242" y="2155402"/>
            <a:ext cx="3618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62B4A5-796D-4513-B78E-4A620F5F6E5B}"/>
                  </a:ext>
                </a:extLst>
              </p:cNvPr>
              <p:cNvSpPr txBox="1"/>
              <p:nvPr/>
            </p:nvSpPr>
            <p:spPr>
              <a:xfrm>
                <a:off x="1386875" y="1578357"/>
                <a:ext cx="292895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62B4A5-796D-4513-B78E-4A620F5F6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75" y="1578357"/>
                <a:ext cx="292895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2E73EA98-8E16-4E8D-ACA6-7F6A50F8F674}"/>
              </a:ext>
            </a:extLst>
          </p:cNvPr>
          <p:cNvSpPr txBox="1"/>
          <p:nvPr/>
        </p:nvSpPr>
        <p:spPr>
          <a:xfrm>
            <a:off x="2415796" y="1548375"/>
            <a:ext cx="977620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/>
              <a:t>Proof.</a:t>
            </a:r>
          </a:p>
        </p:txBody>
      </p:sp>
    </p:spTree>
    <p:extLst>
      <p:ext uri="{BB962C8B-B14F-4D97-AF65-F5344CB8AC3E}">
        <p14:creationId xmlns:p14="http://schemas.microsoft.com/office/powerpoint/2010/main" val="209835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785DEA2-58C5-459F-BC24-C235F32AB010}"/>
              </a:ext>
            </a:extLst>
          </p:cNvPr>
          <p:cNvSpPr/>
          <p:nvPr/>
        </p:nvSpPr>
        <p:spPr>
          <a:xfrm>
            <a:off x="200939" y="1658340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86C2E-AD10-45E1-A5FA-51EB8A18629F}"/>
              </a:ext>
            </a:extLst>
          </p:cNvPr>
          <p:cNvSpPr/>
          <p:nvPr/>
        </p:nvSpPr>
        <p:spPr>
          <a:xfrm>
            <a:off x="967077" y="1655823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8EE61-2441-4291-911A-A9DE148F1955}"/>
              </a:ext>
            </a:extLst>
          </p:cNvPr>
          <p:cNvCxnSpPr>
            <a:cxnSpLocks/>
          </p:cNvCxnSpPr>
          <p:nvPr/>
        </p:nvCxnSpPr>
        <p:spPr>
          <a:xfrm>
            <a:off x="960487" y="4252115"/>
            <a:ext cx="753109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EA8EFE-6DD4-4E8B-B2EB-A204CE0B9B88}"/>
              </a:ext>
            </a:extLst>
          </p:cNvPr>
          <p:cNvCxnSpPr>
            <a:cxnSpLocks/>
          </p:cNvCxnSpPr>
          <p:nvPr/>
        </p:nvCxnSpPr>
        <p:spPr>
          <a:xfrm>
            <a:off x="958026" y="1655823"/>
            <a:ext cx="0" cy="52087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1149340" y="307371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700077" y="377216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1638031" y="588474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780818" y="3154457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/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blipFill>
                <a:blip r:embed="rId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/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>
                    <a:solidFill>
                      <a:srgbClr val="00B050"/>
                    </a:solidFill>
                    <a:latin typeface="Bungee" pitchFamily="2" charset="0"/>
                  </a:rPr>
                  <a:t>Only need to consider points within </a:t>
                </a:r>
                <a14:m>
                  <m:oMath xmlns:m="http://schemas.openxmlformats.org/officeDocument/2006/math">
                    <m:r>
                      <a:rPr lang="en-US" sz="29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srgbClr val="00B050"/>
                    </a:solidFill>
                  </a:rPr>
                  <a:t> of line F.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blipFill>
                <a:blip r:embed="rId3"/>
                <a:stretch>
                  <a:fillRect l="-1193" t="-11236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93B5666-4B69-4E12-AFEB-051325E51E78}"/>
              </a:ext>
            </a:extLst>
          </p:cNvPr>
          <p:cNvSpPr/>
          <p:nvPr/>
        </p:nvSpPr>
        <p:spPr>
          <a:xfrm>
            <a:off x="621229" y="6737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301AAF-FDEA-4669-B4D1-10D22AFB6C94}"/>
              </a:ext>
            </a:extLst>
          </p:cNvPr>
          <p:cNvSpPr/>
          <p:nvPr/>
        </p:nvSpPr>
        <p:spPr>
          <a:xfrm>
            <a:off x="1194644" y="488159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B69032-2D2E-423E-9F94-18F8936FC2B6}"/>
              </a:ext>
            </a:extLst>
          </p:cNvPr>
          <p:cNvSpPr/>
          <p:nvPr/>
        </p:nvSpPr>
        <p:spPr>
          <a:xfrm>
            <a:off x="200939" y="2946141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03BD4A-5A36-4C25-A30D-5DC93BF555FF}"/>
              </a:ext>
            </a:extLst>
          </p:cNvPr>
          <p:cNvCxnSpPr>
            <a:stCxn id="23" idx="0"/>
          </p:cNvCxnSpPr>
          <p:nvPr/>
        </p:nvCxnSpPr>
        <p:spPr>
          <a:xfrm flipH="1">
            <a:off x="569119" y="2946141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28E5ED-26EA-4039-A5AD-411C56F2D0AC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200939" y="3315542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6E17596-35A2-48BC-84CF-DAD96A849D39}"/>
              </a:ext>
            </a:extLst>
          </p:cNvPr>
          <p:cNvSpPr/>
          <p:nvPr/>
        </p:nvSpPr>
        <p:spPr>
          <a:xfrm>
            <a:off x="967077" y="2945529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5D6129-D454-4DE8-9C03-FE494499C791}"/>
              </a:ext>
            </a:extLst>
          </p:cNvPr>
          <p:cNvCxnSpPr>
            <a:stCxn id="38" idx="0"/>
          </p:cNvCxnSpPr>
          <p:nvPr/>
        </p:nvCxnSpPr>
        <p:spPr>
          <a:xfrm flipH="1">
            <a:off x="1335257" y="2945529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4935ED-205A-4FCF-A63E-4A3E465B7A76}"/>
              </a:ext>
            </a:extLst>
          </p:cNvPr>
          <p:cNvCxnSpPr>
            <a:stCxn id="38" idx="1"/>
            <a:endCxn id="38" idx="3"/>
          </p:cNvCxnSpPr>
          <p:nvPr/>
        </p:nvCxnSpPr>
        <p:spPr>
          <a:xfrm>
            <a:off x="967077" y="3314930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F8E6D5E-0C02-44B6-A1C3-2C01AC9D837B}"/>
              </a:ext>
            </a:extLst>
          </p:cNvPr>
          <p:cNvSpPr/>
          <p:nvPr/>
        </p:nvSpPr>
        <p:spPr>
          <a:xfrm>
            <a:off x="199718" y="3681785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2C677A-30EA-4E60-90BB-6B622933F5BE}"/>
              </a:ext>
            </a:extLst>
          </p:cNvPr>
          <p:cNvCxnSpPr>
            <a:stCxn id="56" idx="0"/>
          </p:cNvCxnSpPr>
          <p:nvPr/>
        </p:nvCxnSpPr>
        <p:spPr>
          <a:xfrm flipH="1">
            <a:off x="567898" y="3681785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C966C5-D716-4D59-A492-A283D42E8837}"/>
              </a:ext>
            </a:extLst>
          </p:cNvPr>
          <p:cNvCxnSpPr>
            <a:stCxn id="56" idx="1"/>
            <a:endCxn id="56" idx="3"/>
          </p:cNvCxnSpPr>
          <p:nvPr/>
        </p:nvCxnSpPr>
        <p:spPr>
          <a:xfrm>
            <a:off x="199718" y="4051186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973D6B9-D9C5-4001-A056-7C3D1D229F85}"/>
              </a:ext>
            </a:extLst>
          </p:cNvPr>
          <p:cNvSpPr/>
          <p:nvPr/>
        </p:nvSpPr>
        <p:spPr>
          <a:xfrm>
            <a:off x="965856" y="3681173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5E8E32-E0EA-4F61-B8EA-F888D5B72224}"/>
              </a:ext>
            </a:extLst>
          </p:cNvPr>
          <p:cNvCxnSpPr>
            <a:stCxn id="59" idx="0"/>
          </p:cNvCxnSpPr>
          <p:nvPr/>
        </p:nvCxnSpPr>
        <p:spPr>
          <a:xfrm flipH="1">
            <a:off x="1334036" y="3681173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233423-38F7-49AE-84CF-D2ECA07A94C5}"/>
              </a:ext>
            </a:extLst>
          </p:cNvPr>
          <p:cNvCxnSpPr>
            <a:stCxn id="59" idx="1"/>
            <a:endCxn id="59" idx="3"/>
          </p:cNvCxnSpPr>
          <p:nvPr/>
        </p:nvCxnSpPr>
        <p:spPr>
          <a:xfrm>
            <a:off x="965856" y="4050574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A4B31F4-C5FA-4379-A714-8E1D21F12438}"/>
              </a:ext>
            </a:extLst>
          </p:cNvPr>
          <p:cNvSpPr/>
          <p:nvPr/>
        </p:nvSpPr>
        <p:spPr>
          <a:xfrm>
            <a:off x="199718" y="4418041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73EBAE1-67DE-4BAB-B8BC-A995F2756580}"/>
              </a:ext>
            </a:extLst>
          </p:cNvPr>
          <p:cNvCxnSpPr>
            <a:stCxn id="62" idx="0"/>
          </p:cNvCxnSpPr>
          <p:nvPr/>
        </p:nvCxnSpPr>
        <p:spPr>
          <a:xfrm flipH="1">
            <a:off x="567898" y="4418041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126595-2EF9-4F9C-A2DE-FB2785224F6E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199718" y="4787442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CCDFD-29C9-436F-9A26-62FF64614EDA}"/>
              </a:ext>
            </a:extLst>
          </p:cNvPr>
          <p:cNvSpPr/>
          <p:nvPr/>
        </p:nvSpPr>
        <p:spPr>
          <a:xfrm>
            <a:off x="965856" y="4417429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CAD1EA-2CF7-4146-85F5-0C91B7F9E186}"/>
              </a:ext>
            </a:extLst>
          </p:cNvPr>
          <p:cNvCxnSpPr>
            <a:stCxn id="65" idx="0"/>
          </p:cNvCxnSpPr>
          <p:nvPr/>
        </p:nvCxnSpPr>
        <p:spPr>
          <a:xfrm flipH="1">
            <a:off x="1334036" y="4417429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A8B2AF-2DB5-40FE-A59C-9B232413EAF1}"/>
              </a:ext>
            </a:extLst>
          </p:cNvPr>
          <p:cNvCxnSpPr>
            <a:stCxn id="65" idx="1"/>
            <a:endCxn id="65" idx="3"/>
          </p:cNvCxnSpPr>
          <p:nvPr/>
        </p:nvCxnSpPr>
        <p:spPr>
          <a:xfrm>
            <a:off x="965856" y="4786830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9E9B3C0-DDF8-4011-8238-4AB4ED967C56}"/>
              </a:ext>
            </a:extLst>
          </p:cNvPr>
          <p:cNvSpPr/>
          <p:nvPr/>
        </p:nvSpPr>
        <p:spPr>
          <a:xfrm>
            <a:off x="198497" y="5157058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4D8A7B-5333-44BB-8F3E-4920DC8A6E54}"/>
              </a:ext>
            </a:extLst>
          </p:cNvPr>
          <p:cNvCxnSpPr>
            <a:stCxn id="68" idx="0"/>
          </p:cNvCxnSpPr>
          <p:nvPr/>
        </p:nvCxnSpPr>
        <p:spPr>
          <a:xfrm flipH="1">
            <a:off x="566677" y="5157058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22F84-AF96-4D04-A304-3267506F7D75}"/>
              </a:ext>
            </a:extLst>
          </p:cNvPr>
          <p:cNvCxnSpPr>
            <a:stCxn id="68" idx="1"/>
            <a:endCxn id="68" idx="3"/>
          </p:cNvCxnSpPr>
          <p:nvPr/>
        </p:nvCxnSpPr>
        <p:spPr>
          <a:xfrm>
            <a:off x="198497" y="5526459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C9CDEB5-6B07-4900-9375-D492A852AB6B}"/>
              </a:ext>
            </a:extLst>
          </p:cNvPr>
          <p:cNvSpPr/>
          <p:nvPr/>
        </p:nvSpPr>
        <p:spPr>
          <a:xfrm>
            <a:off x="964635" y="5156446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0CE46A-402D-4804-845B-FFBFF04F9B37}"/>
              </a:ext>
            </a:extLst>
          </p:cNvPr>
          <p:cNvCxnSpPr>
            <a:stCxn id="71" idx="0"/>
          </p:cNvCxnSpPr>
          <p:nvPr/>
        </p:nvCxnSpPr>
        <p:spPr>
          <a:xfrm flipH="1">
            <a:off x="1332815" y="5156446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11EB39-C42A-4E48-8349-521B161B96AA}"/>
              </a:ext>
            </a:extLst>
          </p:cNvPr>
          <p:cNvCxnSpPr>
            <a:stCxn id="71" idx="1"/>
            <a:endCxn id="71" idx="3"/>
          </p:cNvCxnSpPr>
          <p:nvPr/>
        </p:nvCxnSpPr>
        <p:spPr>
          <a:xfrm>
            <a:off x="964635" y="5525847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C8C0B76-CF18-49B3-BED0-FBD21087522E}"/>
              </a:ext>
            </a:extLst>
          </p:cNvPr>
          <p:cNvSpPr/>
          <p:nvPr/>
        </p:nvSpPr>
        <p:spPr>
          <a:xfrm>
            <a:off x="198497" y="5896045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C92522-9BF3-4898-B878-BD26904D41D8}"/>
              </a:ext>
            </a:extLst>
          </p:cNvPr>
          <p:cNvCxnSpPr>
            <a:stCxn id="74" idx="0"/>
          </p:cNvCxnSpPr>
          <p:nvPr/>
        </p:nvCxnSpPr>
        <p:spPr>
          <a:xfrm flipH="1">
            <a:off x="566677" y="5896045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82B97E-9330-4464-A5A2-41FD70B6E61F}"/>
              </a:ext>
            </a:extLst>
          </p:cNvPr>
          <p:cNvCxnSpPr>
            <a:stCxn id="74" idx="1"/>
            <a:endCxn id="74" idx="3"/>
          </p:cNvCxnSpPr>
          <p:nvPr/>
        </p:nvCxnSpPr>
        <p:spPr>
          <a:xfrm>
            <a:off x="198497" y="6265446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0DA0C48-80FE-4A26-9F95-73FBD922994A}"/>
              </a:ext>
            </a:extLst>
          </p:cNvPr>
          <p:cNvSpPr/>
          <p:nvPr/>
        </p:nvSpPr>
        <p:spPr>
          <a:xfrm>
            <a:off x="964635" y="5895433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55F228-1DF5-4E2C-9343-F33C1126C6DE}"/>
              </a:ext>
            </a:extLst>
          </p:cNvPr>
          <p:cNvCxnSpPr>
            <a:stCxn id="77" idx="0"/>
          </p:cNvCxnSpPr>
          <p:nvPr/>
        </p:nvCxnSpPr>
        <p:spPr>
          <a:xfrm flipH="1">
            <a:off x="1332815" y="5895433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29FD138-B240-4C21-853D-7A1CAD7B082C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>
            <a:off x="964635" y="6264834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77F24F-B6B6-4338-84B9-08DD5F723F23}"/>
              </a:ext>
            </a:extLst>
          </p:cNvPr>
          <p:cNvSpPr/>
          <p:nvPr/>
        </p:nvSpPr>
        <p:spPr>
          <a:xfrm>
            <a:off x="200878" y="2206327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67B194-6C85-4D13-84F7-7F12A0C4D0C7}"/>
              </a:ext>
            </a:extLst>
          </p:cNvPr>
          <p:cNvCxnSpPr>
            <a:stCxn id="86" idx="0"/>
          </p:cNvCxnSpPr>
          <p:nvPr/>
        </p:nvCxnSpPr>
        <p:spPr>
          <a:xfrm flipH="1">
            <a:off x="569058" y="2206327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9301115-C66B-4876-9671-EEFFD0F181DE}"/>
              </a:ext>
            </a:extLst>
          </p:cNvPr>
          <p:cNvCxnSpPr>
            <a:stCxn id="86" idx="1"/>
            <a:endCxn id="86" idx="3"/>
          </p:cNvCxnSpPr>
          <p:nvPr/>
        </p:nvCxnSpPr>
        <p:spPr>
          <a:xfrm>
            <a:off x="200878" y="2575728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1EF9B22-F584-4C50-A5F4-C152E20D8D23}"/>
              </a:ext>
            </a:extLst>
          </p:cNvPr>
          <p:cNvSpPr/>
          <p:nvPr/>
        </p:nvSpPr>
        <p:spPr>
          <a:xfrm>
            <a:off x="967016" y="2205715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980EEBF-D12E-435D-B011-EBC6737C0824}"/>
              </a:ext>
            </a:extLst>
          </p:cNvPr>
          <p:cNvCxnSpPr>
            <a:stCxn id="89" idx="0"/>
          </p:cNvCxnSpPr>
          <p:nvPr/>
        </p:nvCxnSpPr>
        <p:spPr>
          <a:xfrm flipH="1">
            <a:off x="1335196" y="2205715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BECC7D9-CC5D-4372-96DA-86F522FF26A0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67016" y="2575116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5A70BA2-A51D-4A0F-84D7-F67DDF1AD2AA}"/>
                  </a:ext>
                </a:extLst>
              </p:cNvPr>
              <p:cNvSpPr txBox="1"/>
              <p:nvPr/>
            </p:nvSpPr>
            <p:spPr>
              <a:xfrm>
                <a:off x="2415796" y="2133197"/>
                <a:ext cx="9776204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/>
                  <a:t>At most </a:t>
                </a:r>
                <a:r>
                  <a:rPr lang="en-US" sz="2900" dirty="0">
                    <a:solidFill>
                      <a:srgbClr val="FF0000"/>
                    </a:solidFill>
                  </a:rPr>
                  <a:t>1 </a:t>
                </a:r>
                <a:r>
                  <a:rPr lang="en-US" sz="2900" dirty="0"/>
                  <a:t>in each box </a:t>
                </a:r>
                <a:r>
                  <a:rPr lang="en-US" sz="2900" dirty="0">
                    <a:solidFill>
                      <a:schemeClr val="bg1">
                        <a:lumMod val="50000"/>
                      </a:schemeClr>
                    </a:solidFill>
                  </a:rPr>
                  <a:t>because each box is completely contained in one half and no two points in a half are closer than </a:t>
                </a:r>
                <a14:m>
                  <m:oMath xmlns:m="http://schemas.openxmlformats.org/officeDocument/2006/math">
                    <m:r>
                      <a:rPr lang="en-US" sz="29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sz="29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5A70BA2-A51D-4A0F-84D7-F67DDF1AD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96" y="2133197"/>
                <a:ext cx="9776204" cy="984885"/>
              </a:xfrm>
              <a:prstGeom prst="rect">
                <a:avLst/>
              </a:prstGeom>
              <a:blipFill>
                <a:blip r:embed="rId4"/>
                <a:stretch>
                  <a:fillRect l="-1309" t="-6211" r="-162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4A05022-3F76-4B3B-AF5D-46F9B0142DBA}"/>
                  </a:ext>
                </a:extLst>
              </p:cNvPr>
              <p:cNvSpPr txBox="1"/>
              <p:nvPr/>
            </p:nvSpPr>
            <p:spPr>
              <a:xfrm>
                <a:off x="1829448" y="2092463"/>
                <a:ext cx="292895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4A05022-3F76-4B3B-AF5D-46F9B014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48" y="2092463"/>
                <a:ext cx="292895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1E855-6034-4322-BC1A-8B29D9F18F15}"/>
              </a:ext>
            </a:extLst>
          </p:cNvPr>
          <p:cNvCxnSpPr>
            <a:cxnSpLocks/>
          </p:cNvCxnSpPr>
          <p:nvPr/>
        </p:nvCxnSpPr>
        <p:spPr>
          <a:xfrm>
            <a:off x="1763581" y="2205408"/>
            <a:ext cx="0" cy="369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3A526CA-F14D-405B-9C23-04F5E522C771}"/>
              </a:ext>
            </a:extLst>
          </p:cNvPr>
          <p:cNvCxnSpPr>
            <a:cxnSpLocks/>
          </p:cNvCxnSpPr>
          <p:nvPr/>
        </p:nvCxnSpPr>
        <p:spPr>
          <a:xfrm flipH="1">
            <a:off x="1351242" y="2155402"/>
            <a:ext cx="3618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62B4A5-796D-4513-B78E-4A620F5F6E5B}"/>
                  </a:ext>
                </a:extLst>
              </p:cNvPr>
              <p:cNvSpPr txBox="1"/>
              <p:nvPr/>
            </p:nvSpPr>
            <p:spPr>
              <a:xfrm>
                <a:off x="1386875" y="1578357"/>
                <a:ext cx="292895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62B4A5-796D-4513-B78E-4A620F5F6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75" y="1578357"/>
                <a:ext cx="292895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2E73EA98-8E16-4E8D-ACA6-7F6A50F8F674}"/>
              </a:ext>
            </a:extLst>
          </p:cNvPr>
          <p:cNvSpPr txBox="1"/>
          <p:nvPr/>
        </p:nvSpPr>
        <p:spPr>
          <a:xfrm>
            <a:off x="2415796" y="1548375"/>
            <a:ext cx="977620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/>
              <a:t>Proof.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EA88D27-6B49-408A-94A3-8F014B9E0A73}"/>
                  </a:ext>
                </a:extLst>
              </p:cNvPr>
              <p:cNvSpPr txBox="1"/>
              <p:nvPr/>
            </p:nvSpPr>
            <p:spPr>
              <a:xfrm>
                <a:off x="2415796" y="3374314"/>
                <a:ext cx="9776204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/>
                  <a:t>At least </a:t>
                </a:r>
                <a:r>
                  <a:rPr lang="en-US" sz="2900" dirty="0">
                    <a:solidFill>
                      <a:srgbClr val="FF0000"/>
                    </a:solidFill>
                  </a:rPr>
                  <a:t>3</a:t>
                </a:r>
                <a:r>
                  <a:rPr lang="en-US" sz="2900" dirty="0"/>
                  <a:t> full rows separate 2 points if </a:t>
                </a:r>
                <a:r>
                  <a:rPr lang="en-US" sz="2900" dirty="0">
                    <a:solidFill>
                      <a:srgbClr val="FF3368"/>
                    </a:solidFill>
                  </a:rPr>
                  <a:t>|</a:t>
                </a:r>
                <a:r>
                  <a:rPr lang="en-US" sz="2900" dirty="0" err="1">
                    <a:solidFill>
                      <a:srgbClr val="FF3368"/>
                    </a:solidFill>
                  </a:rPr>
                  <a:t>i</a:t>
                </a:r>
                <a:r>
                  <a:rPr lang="en-US" sz="2900" dirty="0">
                    <a:solidFill>
                      <a:srgbClr val="FF3368"/>
                    </a:solidFill>
                  </a:rPr>
                  <a:t> – j|&gt;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/>
                  <a:t>.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EA88D27-6B49-408A-94A3-8F014B9E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96" y="3374314"/>
                <a:ext cx="9776204" cy="538609"/>
              </a:xfrm>
              <a:prstGeom prst="rect">
                <a:avLst/>
              </a:prstGeom>
              <a:blipFill>
                <a:blip r:embed="rId7"/>
                <a:stretch>
                  <a:fillRect l="-1309" t="-11364" b="-3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99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785DEA2-58C5-459F-BC24-C235F32AB010}"/>
              </a:ext>
            </a:extLst>
          </p:cNvPr>
          <p:cNvSpPr/>
          <p:nvPr/>
        </p:nvSpPr>
        <p:spPr>
          <a:xfrm>
            <a:off x="200939" y="1658340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86C2E-AD10-45E1-A5FA-51EB8A18629F}"/>
              </a:ext>
            </a:extLst>
          </p:cNvPr>
          <p:cNvSpPr/>
          <p:nvPr/>
        </p:nvSpPr>
        <p:spPr>
          <a:xfrm>
            <a:off x="967077" y="1655823"/>
            <a:ext cx="746046" cy="5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8EE61-2441-4291-911A-A9DE148F1955}"/>
              </a:ext>
            </a:extLst>
          </p:cNvPr>
          <p:cNvCxnSpPr>
            <a:cxnSpLocks/>
          </p:cNvCxnSpPr>
          <p:nvPr/>
        </p:nvCxnSpPr>
        <p:spPr>
          <a:xfrm>
            <a:off x="960487" y="4252115"/>
            <a:ext cx="753109" cy="0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EA8EFE-6DD4-4E8B-B2EB-A204CE0B9B88}"/>
              </a:ext>
            </a:extLst>
          </p:cNvPr>
          <p:cNvCxnSpPr>
            <a:cxnSpLocks/>
          </p:cNvCxnSpPr>
          <p:nvPr/>
        </p:nvCxnSpPr>
        <p:spPr>
          <a:xfrm>
            <a:off x="958026" y="1655823"/>
            <a:ext cx="0" cy="52087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DF3572A-3253-4F60-9C65-2CBE86D20766}"/>
              </a:ext>
            </a:extLst>
          </p:cNvPr>
          <p:cNvSpPr/>
          <p:nvPr/>
        </p:nvSpPr>
        <p:spPr>
          <a:xfrm>
            <a:off x="1149340" y="3073716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9D323-5935-4693-83B8-C43D9AFAFFE1}"/>
              </a:ext>
            </a:extLst>
          </p:cNvPr>
          <p:cNvSpPr/>
          <p:nvPr/>
        </p:nvSpPr>
        <p:spPr>
          <a:xfrm>
            <a:off x="700077" y="3772163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374F13-30FB-4B82-8553-C4AB88811C25}"/>
              </a:ext>
            </a:extLst>
          </p:cNvPr>
          <p:cNvSpPr/>
          <p:nvPr/>
        </p:nvSpPr>
        <p:spPr>
          <a:xfrm>
            <a:off x="1638031" y="5884740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FA7AD-C350-4D09-AA5F-D2C70736DEBD}"/>
              </a:ext>
            </a:extLst>
          </p:cNvPr>
          <p:cNvSpPr txBox="1"/>
          <p:nvPr/>
        </p:nvSpPr>
        <p:spPr>
          <a:xfrm>
            <a:off x="531893" y="414214"/>
            <a:ext cx="775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3368"/>
                </a:solidFill>
                <a:latin typeface="Bungee" pitchFamily="2" charset="0"/>
              </a:rPr>
              <a:t>&amp;</a:t>
            </a:r>
            <a:endParaRPr lang="en-US" sz="5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6A13A-3EAA-439B-8FE3-E63C9A525330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780818" y="3154457"/>
            <a:ext cx="382375" cy="63155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/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900" b="0" i="1" dirty="0" smtClean="0">
                              <a:solidFill>
                                <a:srgbClr val="FF336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A2B7B2-DDE8-4030-B08A-856CEBFC1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26" y="3713506"/>
                <a:ext cx="390313" cy="538609"/>
              </a:xfrm>
              <a:prstGeom prst="rect">
                <a:avLst/>
              </a:prstGeom>
              <a:blipFill>
                <a:blip r:embed="rId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/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900" dirty="0">
                    <a:solidFill>
                      <a:srgbClr val="00B050"/>
                    </a:solidFill>
                    <a:latin typeface="Bungee" pitchFamily="2" charset="0"/>
                  </a:rPr>
                  <a:t>Only need to consider points within </a:t>
                </a:r>
                <a14:m>
                  <m:oMath xmlns:m="http://schemas.openxmlformats.org/officeDocument/2006/math">
                    <m:r>
                      <a:rPr lang="en-US" sz="29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srgbClr val="00B050"/>
                    </a:solidFill>
                  </a:rPr>
                  <a:t> of line F.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EF68E0-8BD0-4E5A-B98D-D9BB6F5B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7" y="592554"/>
                <a:ext cx="11246068" cy="538609"/>
              </a:xfrm>
              <a:prstGeom prst="rect">
                <a:avLst/>
              </a:prstGeom>
              <a:blipFill>
                <a:blip r:embed="rId3"/>
                <a:stretch>
                  <a:fillRect l="-1193" t="-11236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93B5666-4B69-4E12-AFEB-051325E51E78}"/>
              </a:ext>
            </a:extLst>
          </p:cNvPr>
          <p:cNvSpPr/>
          <p:nvPr/>
        </p:nvSpPr>
        <p:spPr>
          <a:xfrm>
            <a:off x="621229" y="673754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301AAF-FDEA-4669-B4D1-10D22AFB6C94}"/>
              </a:ext>
            </a:extLst>
          </p:cNvPr>
          <p:cNvSpPr/>
          <p:nvPr/>
        </p:nvSpPr>
        <p:spPr>
          <a:xfrm>
            <a:off x="1194644" y="4881597"/>
            <a:ext cx="94594" cy="9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B69032-2D2E-423E-9F94-18F8936FC2B6}"/>
              </a:ext>
            </a:extLst>
          </p:cNvPr>
          <p:cNvSpPr/>
          <p:nvPr/>
        </p:nvSpPr>
        <p:spPr>
          <a:xfrm>
            <a:off x="200939" y="2946141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03BD4A-5A36-4C25-A30D-5DC93BF555FF}"/>
              </a:ext>
            </a:extLst>
          </p:cNvPr>
          <p:cNvCxnSpPr>
            <a:stCxn id="23" idx="0"/>
          </p:cNvCxnSpPr>
          <p:nvPr/>
        </p:nvCxnSpPr>
        <p:spPr>
          <a:xfrm flipH="1">
            <a:off x="569119" y="2946141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28E5ED-26EA-4039-A5AD-411C56F2D0AC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200939" y="3315542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6E17596-35A2-48BC-84CF-DAD96A849D39}"/>
              </a:ext>
            </a:extLst>
          </p:cNvPr>
          <p:cNvSpPr/>
          <p:nvPr/>
        </p:nvSpPr>
        <p:spPr>
          <a:xfrm>
            <a:off x="967077" y="2945529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5D6129-D454-4DE8-9C03-FE494499C791}"/>
              </a:ext>
            </a:extLst>
          </p:cNvPr>
          <p:cNvCxnSpPr>
            <a:stCxn id="38" idx="0"/>
          </p:cNvCxnSpPr>
          <p:nvPr/>
        </p:nvCxnSpPr>
        <p:spPr>
          <a:xfrm flipH="1">
            <a:off x="1335257" y="2945529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4935ED-205A-4FCF-A63E-4A3E465B7A76}"/>
              </a:ext>
            </a:extLst>
          </p:cNvPr>
          <p:cNvCxnSpPr>
            <a:stCxn id="38" idx="1"/>
            <a:endCxn id="38" idx="3"/>
          </p:cNvCxnSpPr>
          <p:nvPr/>
        </p:nvCxnSpPr>
        <p:spPr>
          <a:xfrm>
            <a:off x="967077" y="3314930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F8E6D5E-0C02-44B6-A1C3-2C01AC9D837B}"/>
              </a:ext>
            </a:extLst>
          </p:cNvPr>
          <p:cNvSpPr/>
          <p:nvPr/>
        </p:nvSpPr>
        <p:spPr>
          <a:xfrm>
            <a:off x="199718" y="3681785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2C677A-30EA-4E60-90BB-6B622933F5BE}"/>
              </a:ext>
            </a:extLst>
          </p:cNvPr>
          <p:cNvCxnSpPr>
            <a:stCxn id="56" idx="0"/>
          </p:cNvCxnSpPr>
          <p:nvPr/>
        </p:nvCxnSpPr>
        <p:spPr>
          <a:xfrm flipH="1">
            <a:off x="567898" y="3681785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C966C5-D716-4D59-A492-A283D42E8837}"/>
              </a:ext>
            </a:extLst>
          </p:cNvPr>
          <p:cNvCxnSpPr>
            <a:stCxn id="56" idx="1"/>
            <a:endCxn id="56" idx="3"/>
          </p:cNvCxnSpPr>
          <p:nvPr/>
        </p:nvCxnSpPr>
        <p:spPr>
          <a:xfrm>
            <a:off x="199718" y="4051186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973D6B9-D9C5-4001-A056-7C3D1D229F85}"/>
              </a:ext>
            </a:extLst>
          </p:cNvPr>
          <p:cNvSpPr/>
          <p:nvPr/>
        </p:nvSpPr>
        <p:spPr>
          <a:xfrm>
            <a:off x="965856" y="3681173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5E8E32-E0EA-4F61-B8EA-F888D5B72224}"/>
              </a:ext>
            </a:extLst>
          </p:cNvPr>
          <p:cNvCxnSpPr>
            <a:stCxn id="59" idx="0"/>
          </p:cNvCxnSpPr>
          <p:nvPr/>
        </p:nvCxnSpPr>
        <p:spPr>
          <a:xfrm flipH="1">
            <a:off x="1334036" y="3681173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233423-38F7-49AE-84CF-D2ECA07A94C5}"/>
              </a:ext>
            </a:extLst>
          </p:cNvPr>
          <p:cNvCxnSpPr>
            <a:stCxn id="59" idx="1"/>
            <a:endCxn id="59" idx="3"/>
          </p:cNvCxnSpPr>
          <p:nvPr/>
        </p:nvCxnSpPr>
        <p:spPr>
          <a:xfrm>
            <a:off x="965856" y="4050574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A4B31F4-C5FA-4379-A714-8E1D21F12438}"/>
              </a:ext>
            </a:extLst>
          </p:cNvPr>
          <p:cNvSpPr/>
          <p:nvPr/>
        </p:nvSpPr>
        <p:spPr>
          <a:xfrm>
            <a:off x="199718" y="4418041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73EBAE1-67DE-4BAB-B8BC-A995F2756580}"/>
              </a:ext>
            </a:extLst>
          </p:cNvPr>
          <p:cNvCxnSpPr>
            <a:stCxn id="62" idx="0"/>
          </p:cNvCxnSpPr>
          <p:nvPr/>
        </p:nvCxnSpPr>
        <p:spPr>
          <a:xfrm flipH="1">
            <a:off x="567898" y="4418041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126595-2EF9-4F9C-A2DE-FB2785224F6E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199718" y="4787442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CCDFD-29C9-436F-9A26-62FF64614EDA}"/>
              </a:ext>
            </a:extLst>
          </p:cNvPr>
          <p:cNvSpPr/>
          <p:nvPr/>
        </p:nvSpPr>
        <p:spPr>
          <a:xfrm>
            <a:off x="965856" y="4417429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CAD1EA-2CF7-4146-85F5-0C91B7F9E186}"/>
              </a:ext>
            </a:extLst>
          </p:cNvPr>
          <p:cNvCxnSpPr>
            <a:stCxn id="65" idx="0"/>
          </p:cNvCxnSpPr>
          <p:nvPr/>
        </p:nvCxnSpPr>
        <p:spPr>
          <a:xfrm flipH="1">
            <a:off x="1334036" y="4417429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A8B2AF-2DB5-40FE-A59C-9B232413EAF1}"/>
              </a:ext>
            </a:extLst>
          </p:cNvPr>
          <p:cNvCxnSpPr>
            <a:stCxn id="65" idx="1"/>
            <a:endCxn id="65" idx="3"/>
          </p:cNvCxnSpPr>
          <p:nvPr/>
        </p:nvCxnSpPr>
        <p:spPr>
          <a:xfrm>
            <a:off x="965856" y="4786830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9E9B3C0-DDF8-4011-8238-4AB4ED967C56}"/>
              </a:ext>
            </a:extLst>
          </p:cNvPr>
          <p:cNvSpPr/>
          <p:nvPr/>
        </p:nvSpPr>
        <p:spPr>
          <a:xfrm>
            <a:off x="198497" y="5157058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4D8A7B-5333-44BB-8F3E-4920DC8A6E54}"/>
              </a:ext>
            </a:extLst>
          </p:cNvPr>
          <p:cNvCxnSpPr>
            <a:stCxn id="68" idx="0"/>
          </p:cNvCxnSpPr>
          <p:nvPr/>
        </p:nvCxnSpPr>
        <p:spPr>
          <a:xfrm flipH="1">
            <a:off x="566677" y="5157058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722F84-AF96-4D04-A304-3267506F7D75}"/>
              </a:ext>
            </a:extLst>
          </p:cNvPr>
          <p:cNvCxnSpPr>
            <a:stCxn id="68" idx="1"/>
            <a:endCxn id="68" idx="3"/>
          </p:cNvCxnSpPr>
          <p:nvPr/>
        </p:nvCxnSpPr>
        <p:spPr>
          <a:xfrm>
            <a:off x="198497" y="5526459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C9CDEB5-6B07-4900-9375-D492A852AB6B}"/>
              </a:ext>
            </a:extLst>
          </p:cNvPr>
          <p:cNvSpPr/>
          <p:nvPr/>
        </p:nvSpPr>
        <p:spPr>
          <a:xfrm>
            <a:off x="964635" y="5156446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0CE46A-402D-4804-845B-FFBFF04F9B37}"/>
              </a:ext>
            </a:extLst>
          </p:cNvPr>
          <p:cNvCxnSpPr>
            <a:stCxn id="71" idx="0"/>
          </p:cNvCxnSpPr>
          <p:nvPr/>
        </p:nvCxnSpPr>
        <p:spPr>
          <a:xfrm flipH="1">
            <a:off x="1332815" y="5156446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11EB39-C42A-4E48-8349-521B161B96AA}"/>
              </a:ext>
            </a:extLst>
          </p:cNvPr>
          <p:cNvCxnSpPr>
            <a:stCxn id="71" idx="1"/>
            <a:endCxn id="71" idx="3"/>
          </p:cNvCxnSpPr>
          <p:nvPr/>
        </p:nvCxnSpPr>
        <p:spPr>
          <a:xfrm>
            <a:off x="964635" y="5525847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C8C0B76-CF18-49B3-BED0-FBD21087522E}"/>
              </a:ext>
            </a:extLst>
          </p:cNvPr>
          <p:cNvSpPr/>
          <p:nvPr/>
        </p:nvSpPr>
        <p:spPr>
          <a:xfrm>
            <a:off x="198497" y="5896045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C92522-9BF3-4898-B878-BD26904D41D8}"/>
              </a:ext>
            </a:extLst>
          </p:cNvPr>
          <p:cNvCxnSpPr>
            <a:stCxn id="74" idx="0"/>
          </p:cNvCxnSpPr>
          <p:nvPr/>
        </p:nvCxnSpPr>
        <p:spPr>
          <a:xfrm flipH="1">
            <a:off x="566677" y="5896045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82B97E-9330-4464-A5A2-41FD70B6E61F}"/>
              </a:ext>
            </a:extLst>
          </p:cNvPr>
          <p:cNvCxnSpPr>
            <a:stCxn id="74" idx="1"/>
            <a:endCxn id="74" idx="3"/>
          </p:cNvCxnSpPr>
          <p:nvPr/>
        </p:nvCxnSpPr>
        <p:spPr>
          <a:xfrm>
            <a:off x="198497" y="6265446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0DA0C48-80FE-4A26-9F95-73FBD922994A}"/>
              </a:ext>
            </a:extLst>
          </p:cNvPr>
          <p:cNvSpPr/>
          <p:nvPr/>
        </p:nvSpPr>
        <p:spPr>
          <a:xfrm>
            <a:off x="964635" y="5895433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55F228-1DF5-4E2C-9343-F33C1126C6DE}"/>
              </a:ext>
            </a:extLst>
          </p:cNvPr>
          <p:cNvCxnSpPr>
            <a:stCxn id="77" idx="0"/>
          </p:cNvCxnSpPr>
          <p:nvPr/>
        </p:nvCxnSpPr>
        <p:spPr>
          <a:xfrm flipH="1">
            <a:off x="1332815" y="5895433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29FD138-B240-4C21-853D-7A1CAD7B082C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>
            <a:off x="964635" y="6264834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77F24F-B6B6-4338-84B9-08DD5F723F23}"/>
              </a:ext>
            </a:extLst>
          </p:cNvPr>
          <p:cNvSpPr/>
          <p:nvPr/>
        </p:nvSpPr>
        <p:spPr>
          <a:xfrm>
            <a:off x="200878" y="2206327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67B194-6C85-4D13-84F7-7F12A0C4D0C7}"/>
              </a:ext>
            </a:extLst>
          </p:cNvPr>
          <p:cNvCxnSpPr>
            <a:stCxn id="86" idx="0"/>
          </p:cNvCxnSpPr>
          <p:nvPr/>
        </p:nvCxnSpPr>
        <p:spPr>
          <a:xfrm flipH="1">
            <a:off x="569058" y="2206327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9301115-C66B-4876-9671-EEFFD0F181DE}"/>
              </a:ext>
            </a:extLst>
          </p:cNvPr>
          <p:cNvCxnSpPr>
            <a:stCxn id="86" idx="1"/>
            <a:endCxn id="86" idx="3"/>
          </p:cNvCxnSpPr>
          <p:nvPr/>
        </p:nvCxnSpPr>
        <p:spPr>
          <a:xfrm>
            <a:off x="200878" y="2575728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1EF9B22-F584-4C50-A5F4-C152E20D8D23}"/>
              </a:ext>
            </a:extLst>
          </p:cNvPr>
          <p:cNvSpPr/>
          <p:nvPr/>
        </p:nvSpPr>
        <p:spPr>
          <a:xfrm>
            <a:off x="967016" y="2205715"/>
            <a:ext cx="738802" cy="7388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980EEBF-D12E-435D-B011-EBC6737C0824}"/>
              </a:ext>
            </a:extLst>
          </p:cNvPr>
          <p:cNvCxnSpPr>
            <a:stCxn id="89" idx="0"/>
          </p:cNvCxnSpPr>
          <p:nvPr/>
        </p:nvCxnSpPr>
        <p:spPr>
          <a:xfrm flipH="1">
            <a:off x="1335196" y="2205715"/>
            <a:ext cx="1221" cy="738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BECC7D9-CC5D-4372-96DA-86F522FF26A0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67016" y="2575116"/>
            <a:ext cx="738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4A05022-3F76-4B3B-AF5D-46F9B0142DBA}"/>
                  </a:ext>
                </a:extLst>
              </p:cNvPr>
              <p:cNvSpPr txBox="1"/>
              <p:nvPr/>
            </p:nvSpPr>
            <p:spPr>
              <a:xfrm>
                <a:off x="1829448" y="2092463"/>
                <a:ext cx="292895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4A05022-3F76-4B3B-AF5D-46F9B014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48" y="2092463"/>
                <a:ext cx="292895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1E855-6034-4322-BC1A-8B29D9F18F15}"/>
              </a:ext>
            </a:extLst>
          </p:cNvPr>
          <p:cNvCxnSpPr>
            <a:cxnSpLocks/>
          </p:cNvCxnSpPr>
          <p:nvPr/>
        </p:nvCxnSpPr>
        <p:spPr>
          <a:xfrm>
            <a:off x="1763581" y="2205408"/>
            <a:ext cx="0" cy="369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3A526CA-F14D-405B-9C23-04F5E522C771}"/>
              </a:ext>
            </a:extLst>
          </p:cNvPr>
          <p:cNvCxnSpPr>
            <a:cxnSpLocks/>
          </p:cNvCxnSpPr>
          <p:nvPr/>
        </p:nvCxnSpPr>
        <p:spPr>
          <a:xfrm flipH="1">
            <a:off x="1351242" y="2155402"/>
            <a:ext cx="3618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62B4A5-796D-4513-B78E-4A620F5F6E5B}"/>
                  </a:ext>
                </a:extLst>
              </p:cNvPr>
              <p:cNvSpPr txBox="1"/>
              <p:nvPr/>
            </p:nvSpPr>
            <p:spPr>
              <a:xfrm>
                <a:off x="1386875" y="1578357"/>
                <a:ext cx="292895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62B4A5-796D-4513-B78E-4A620F5F6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75" y="1578357"/>
                <a:ext cx="292895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75DA4728-60EE-4A00-9853-A73E2461843B}"/>
              </a:ext>
            </a:extLst>
          </p:cNvPr>
          <p:cNvSpPr txBox="1"/>
          <p:nvPr/>
        </p:nvSpPr>
        <p:spPr>
          <a:xfrm>
            <a:off x="3539746" y="3550155"/>
            <a:ext cx="977620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FF0000"/>
                </a:solidFill>
              </a:rPr>
              <a:t>Only</a:t>
            </a:r>
            <a:r>
              <a:rPr lang="en-US" sz="2900" dirty="0"/>
              <a:t> consider points </a:t>
            </a:r>
            <a:r>
              <a:rPr lang="en-US" sz="2900" dirty="0">
                <a:solidFill>
                  <a:srgbClr val="FF0000"/>
                </a:solidFill>
              </a:rPr>
              <a:t>within</a:t>
            </a:r>
            <a:r>
              <a:rPr lang="en-US" sz="2900" dirty="0"/>
              <a:t> </a:t>
            </a:r>
            <a:r>
              <a:rPr lang="en-US" sz="2900" dirty="0">
                <a:solidFill>
                  <a:srgbClr val="FF0000"/>
                </a:solidFill>
              </a:rPr>
              <a:t>0</a:t>
            </a:r>
            <a:r>
              <a:rPr lang="en-US" sz="2900" dirty="0"/>
              <a:t>, </a:t>
            </a:r>
            <a:r>
              <a:rPr lang="en-US" sz="2900" dirty="0">
                <a:solidFill>
                  <a:srgbClr val="FF0000"/>
                </a:solidFill>
              </a:rPr>
              <a:t>1</a:t>
            </a:r>
            <a:r>
              <a:rPr lang="en-US" sz="2900" dirty="0"/>
              <a:t> or </a:t>
            </a:r>
            <a:r>
              <a:rPr lang="en-US" sz="2900" dirty="0">
                <a:solidFill>
                  <a:srgbClr val="FF0000"/>
                </a:solidFill>
              </a:rPr>
              <a:t>2 rows</a:t>
            </a:r>
            <a:r>
              <a:rPr lang="en-US" sz="2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89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C996-D146-4431-B618-DC7DAF54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764" y="2766218"/>
            <a:ext cx="78100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How would </a:t>
            </a:r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pseudocode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 look like?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4DA183E-7AFE-4EFC-AEDC-BD1B0D6FE9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5775" y="676276"/>
                <a:ext cx="10515600" cy="608647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closestPair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(Px,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	if |Px| == 2: return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Edist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(Px[1], Px[2])   </a:t>
                </a:r>
                <a:r>
                  <a:rPr lang="en-US" sz="2400" dirty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//base</a:t>
                </a:r>
                <a:br>
                  <a:rPr lang="en-US" sz="2400" dirty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br>
                  <a:rPr lang="en-US" sz="2400" dirty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	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d1 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closestPair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FirstHalf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(Px,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 	</a:t>
                </a:r>
                <a:r>
                  <a:rPr lang="en-US" sz="2400" dirty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//divide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d2 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closestPair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SecondHalf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(Px,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 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d = min(d1, d2) 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Sy = Points in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within</a:t>
                </a:r>
                <a:r>
                  <a:rPr lang="en-US" sz="2400" dirty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	// merge</a:t>
                </a:r>
                <a:b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1, …, |Sy|: </a:t>
                </a:r>
                <a:b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For j = 1, …,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b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d = min(d, 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Edist</a:t>
                </a:r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(Sy[</a:t>
                </a:r>
                <a:r>
                  <a:rPr lang="en-US" sz="2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], Sy[j]))</a:t>
                </a:r>
                <a:b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b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return d</a:t>
                </a:r>
                <a:endParaRPr lang="en-US" sz="2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4DA183E-7AFE-4EFC-AEDC-BD1B0D6FE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5775" y="676276"/>
                <a:ext cx="10515600" cy="6086474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96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C996-D146-4431-B618-DC7DAF54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14" y="1108869"/>
            <a:ext cx="3638136" cy="605632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rgbClr val="FF3368"/>
                </a:solidFill>
                <a:latin typeface="Bungee" pitchFamily="2" charset="0"/>
              </a:rPr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27AB5A41-8C3C-4676-BF7D-68D381006A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614" y="2345134"/>
                <a:ext cx="6438486" cy="6056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Bungee" pitchFamily="2" charset="0"/>
                  </a:rPr>
                  <a:t>Divide set of points in half each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FF336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33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33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33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336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FF3368"/>
                    </a:solidFill>
                    <a:latin typeface="Bungee" pitchFamily="2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Bungee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27AB5A41-8C3C-4676-BF7D-68D38100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4" y="2345134"/>
                <a:ext cx="6438486" cy="605632"/>
              </a:xfrm>
              <a:prstGeom prst="rect">
                <a:avLst/>
              </a:prstGeom>
              <a:blipFill>
                <a:blip r:embed="rId2"/>
                <a:stretch>
                  <a:fillRect l="-1420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6A507AA-D23F-46A7-B939-7CE01651E2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614" y="3259533"/>
                <a:ext cx="6438486" cy="6056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Bungee"/>
                    <a:ea typeface="Cambria Math" panose="02040503050406030204" pitchFamily="18" charset="0"/>
                  </a:rPr>
                  <a:t>Merge takes: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3368"/>
                    </a:solidFill>
                    <a:latin typeface="Bungee" pitchFamily="2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Bungee" pitchFamily="2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6A507AA-D23F-46A7-B939-7CE01651E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4" y="3259533"/>
                <a:ext cx="6438486" cy="605632"/>
              </a:xfrm>
              <a:prstGeom prst="rect">
                <a:avLst/>
              </a:prstGeom>
              <a:blipFill>
                <a:blip r:embed="rId3"/>
                <a:stretch>
                  <a:fillRect l="-1420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4306FE2-5A0D-47BA-BBAC-BB0CB3D3E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614" y="4306291"/>
                <a:ext cx="6438486" cy="6056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Bungee"/>
                    <a:ea typeface="Cambria Math" panose="02040503050406030204" pitchFamily="18" charset="0"/>
                  </a:rPr>
                  <a:t>Recurrence: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400" b="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336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336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336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Bungee" pitchFamily="2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4306FE2-5A0D-47BA-BBAC-BB0CB3D3E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4" y="4306291"/>
                <a:ext cx="6438486" cy="605632"/>
              </a:xfrm>
              <a:prstGeom prst="rect">
                <a:avLst/>
              </a:prstGeom>
              <a:blipFill>
                <a:blip r:embed="rId4"/>
                <a:stretch>
                  <a:fillRect l="-142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00E14E7-16AA-4004-9D93-835C7401A9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614" y="5353050"/>
                <a:ext cx="6438486" cy="6056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l-GR" sz="2400" dirty="0">
                    <a:solidFill>
                      <a:srgbClr val="FF336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336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FF336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33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33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nlog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33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336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rgbClr val="FF3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ungee"/>
                    <a:ea typeface="Cambria Math" panose="02040503050406030204" pitchFamily="18" charset="0"/>
                    <a:sym typeface="Wingdings" panose="05000000000000000000" pitchFamily="2" charset="2"/>
                  </a:rPr>
                  <a:t>time </a:t>
                </a:r>
                <a:endParaRPr lang="en-US" sz="2400" dirty="0">
                  <a:solidFill>
                    <a:schemeClr val="tx1"/>
                  </a:solidFill>
                  <a:latin typeface="Bungee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00E14E7-16AA-4004-9D93-835C7401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4" y="5353050"/>
                <a:ext cx="6438486" cy="605632"/>
              </a:xfrm>
              <a:prstGeom prst="rect">
                <a:avLst/>
              </a:prstGeom>
              <a:blipFill>
                <a:blip r:embed="rId5"/>
                <a:stretch>
                  <a:fillRect l="-1420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79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BF86D-7272-4D58-A9B0-64A634DC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625" y="1833316"/>
            <a:ext cx="5910331" cy="1325563"/>
          </a:xfrm>
        </p:spPr>
        <p:txBody>
          <a:bodyPr/>
          <a:lstStyle/>
          <a:p>
            <a:r>
              <a:rPr lang="en-US" dirty="0" err="1"/>
              <a:t>Geeksforgeeks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880CB-807C-4F53-AD2B-91EC99D3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137653"/>
            <a:ext cx="4175728" cy="658269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DE70672D-5DFC-4214-8856-344B46A43E3A}"/>
              </a:ext>
            </a:extLst>
          </p:cNvPr>
          <p:cNvSpPr txBox="1">
            <a:spLocks/>
          </p:cNvSpPr>
          <p:nvPr/>
        </p:nvSpPr>
        <p:spPr>
          <a:xfrm>
            <a:off x="5577625" y="2766218"/>
            <a:ext cx="5910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2,4,6,7</a:t>
            </a:r>
          </a:p>
        </p:txBody>
      </p:sp>
    </p:spTree>
    <p:extLst>
      <p:ext uri="{BB962C8B-B14F-4D97-AF65-F5344CB8AC3E}">
        <p14:creationId xmlns:p14="http://schemas.microsoft.com/office/powerpoint/2010/main" val="111624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E70672D-5DFC-4214-8856-344B46A43E3A}"/>
              </a:ext>
            </a:extLst>
          </p:cNvPr>
          <p:cNvSpPr txBox="1">
            <a:spLocks/>
          </p:cNvSpPr>
          <p:nvPr/>
        </p:nvSpPr>
        <p:spPr>
          <a:xfrm>
            <a:off x="6281669" y="2766218"/>
            <a:ext cx="5910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10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9D97E7-C612-43C8-839C-4CFED254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5C509A-D75E-4E27-B6D8-77F76C6E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755"/>
            <a:ext cx="559195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E70672D-5DFC-4214-8856-344B46A43E3A}"/>
              </a:ext>
            </a:extLst>
          </p:cNvPr>
          <p:cNvSpPr txBox="1">
            <a:spLocks/>
          </p:cNvSpPr>
          <p:nvPr/>
        </p:nvSpPr>
        <p:spPr>
          <a:xfrm>
            <a:off x="6281669" y="2766218"/>
            <a:ext cx="5910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9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9D97E7-C612-43C8-839C-4CFED254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7821A-206B-4935-A565-503AEAE5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3" y="846852"/>
            <a:ext cx="2534004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C996-D146-4431-B618-DC7DAF54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764" y="2766218"/>
            <a:ext cx="7810086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End.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B139-E5EE-447C-9500-381FC3AB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15" y="654085"/>
            <a:ext cx="10045522" cy="1325563"/>
          </a:xfrm>
        </p:spPr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en-US" dirty="0">
                <a:solidFill>
                  <a:srgbClr val="FF0000"/>
                </a:solidFill>
              </a:rPr>
              <a:t>n points </a:t>
            </a:r>
            <a:r>
              <a:rPr lang="en-US" dirty="0"/>
              <a:t>in the plane, find </a:t>
            </a:r>
            <a:r>
              <a:rPr lang="en-US" dirty="0">
                <a:solidFill>
                  <a:srgbClr val="FF0000"/>
                </a:solidFill>
              </a:rPr>
              <a:t>a pair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Euclidean distance between them.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unge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36E0-271C-4D24-973B-7194EE5E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916" y="3042820"/>
            <a:ext cx="9672034" cy="704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dirty="0"/>
              <a:t>How much comparisons do we need in </a:t>
            </a:r>
            <a:r>
              <a:rPr lang="en-US" sz="2900" dirty="0">
                <a:solidFill>
                  <a:srgbClr val="00B0F0"/>
                </a:solidFill>
              </a:rPr>
              <a:t>a brute-force method</a:t>
            </a:r>
            <a:r>
              <a:rPr lang="en-US" sz="2900" dirty="0"/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7BC990-7709-442A-B453-756196364BC1}"/>
              </a:ext>
            </a:extLst>
          </p:cNvPr>
          <p:cNvSpPr txBox="1">
            <a:spLocks/>
          </p:cNvSpPr>
          <p:nvPr/>
        </p:nvSpPr>
        <p:spPr>
          <a:xfrm>
            <a:off x="965916" y="4368307"/>
            <a:ext cx="9672034" cy="704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How much comparisons do we if </a:t>
            </a:r>
            <a:r>
              <a:rPr lang="en-US" sz="2900" dirty="0">
                <a:solidFill>
                  <a:srgbClr val="00B0F0"/>
                </a:solidFill>
              </a:rPr>
              <a:t>points are on a line</a:t>
            </a:r>
            <a:r>
              <a:rPr lang="en-US" sz="2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4640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5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A7AA4B-1CF1-4843-82A6-29D5AE777BAA}"/>
              </a:ext>
            </a:extLst>
          </p:cNvPr>
          <p:cNvSpPr/>
          <p:nvPr/>
        </p:nvSpPr>
        <p:spPr>
          <a:xfrm>
            <a:off x="4535213" y="935420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277C2-7074-45EF-89FF-4D62839A4D97}"/>
              </a:ext>
            </a:extLst>
          </p:cNvPr>
          <p:cNvSpPr/>
          <p:nvPr/>
        </p:nvSpPr>
        <p:spPr>
          <a:xfrm>
            <a:off x="8203324" y="2117834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2C431D-EA07-42FF-A865-71A9869A7ECF}"/>
              </a:ext>
            </a:extLst>
          </p:cNvPr>
          <p:cNvSpPr/>
          <p:nvPr/>
        </p:nvSpPr>
        <p:spPr>
          <a:xfrm>
            <a:off x="2191406" y="3381703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1370E6-656F-4608-8B65-6051045F0A7F}"/>
              </a:ext>
            </a:extLst>
          </p:cNvPr>
          <p:cNvSpPr/>
          <p:nvPr/>
        </p:nvSpPr>
        <p:spPr>
          <a:xfrm>
            <a:off x="8466083" y="5355021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6EC830-1868-4C2D-8DB1-61F15B4CDBF4}"/>
              </a:ext>
            </a:extLst>
          </p:cNvPr>
          <p:cNvSpPr/>
          <p:nvPr/>
        </p:nvSpPr>
        <p:spPr>
          <a:xfrm>
            <a:off x="4424854" y="6195848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2FA46-DF73-4874-8082-ADB3858C05AA}"/>
              </a:ext>
            </a:extLst>
          </p:cNvPr>
          <p:cNvSpPr txBox="1"/>
          <p:nvPr/>
        </p:nvSpPr>
        <p:spPr>
          <a:xfrm>
            <a:off x="546538" y="660681"/>
            <a:ext cx="346841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00B0F0"/>
                </a:solidFill>
              </a:rPr>
              <a:t>a brute-force method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70753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A7AA4B-1CF1-4843-82A6-29D5AE777BAA}"/>
              </a:ext>
            </a:extLst>
          </p:cNvPr>
          <p:cNvSpPr/>
          <p:nvPr/>
        </p:nvSpPr>
        <p:spPr>
          <a:xfrm>
            <a:off x="4535213" y="935420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277C2-7074-45EF-89FF-4D62839A4D97}"/>
              </a:ext>
            </a:extLst>
          </p:cNvPr>
          <p:cNvSpPr/>
          <p:nvPr/>
        </p:nvSpPr>
        <p:spPr>
          <a:xfrm>
            <a:off x="8203324" y="2117834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2C431D-EA07-42FF-A865-71A9869A7ECF}"/>
              </a:ext>
            </a:extLst>
          </p:cNvPr>
          <p:cNvSpPr/>
          <p:nvPr/>
        </p:nvSpPr>
        <p:spPr>
          <a:xfrm>
            <a:off x="2191406" y="3381703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1370E6-656F-4608-8B65-6051045F0A7F}"/>
              </a:ext>
            </a:extLst>
          </p:cNvPr>
          <p:cNvSpPr/>
          <p:nvPr/>
        </p:nvSpPr>
        <p:spPr>
          <a:xfrm>
            <a:off x="8466083" y="5355021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6EC830-1868-4C2D-8DB1-61F15B4CDBF4}"/>
              </a:ext>
            </a:extLst>
          </p:cNvPr>
          <p:cNvSpPr/>
          <p:nvPr/>
        </p:nvSpPr>
        <p:spPr>
          <a:xfrm>
            <a:off x="4424854" y="6195848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35D3A-5658-4C4D-A74A-5E08BC17A6FF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2272146" y="1016160"/>
            <a:ext cx="2276920" cy="237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3A8913-121E-4A4D-BE26-186E0E872F0A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4472151" y="1030013"/>
            <a:ext cx="110359" cy="516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A9F16-97EB-4DCC-935A-4A8D04A3396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629806" y="982717"/>
            <a:ext cx="3573518" cy="118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6545EF-37AF-455B-9A3B-5643F0784AC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4615953" y="1016160"/>
            <a:ext cx="3863983" cy="435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C5DF7E-E19B-48E6-907F-BBB295B2EC1B}"/>
              </a:ext>
            </a:extLst>
          </p:cNvPr>
          <p:cNvSpPr txBox="1"/>
          <p:nvPr/>
        </p:nvSpPr>
        <p:spPr>
          <a:xfrm>
            <a:off x="546538" y="660681"/>
            <a:ext cx="346841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00B0F0"/>
                </a:solidFill>
              </a:rPr>
              <a:t>a brute-force method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11397627"/>
      </p:ext>
    </p:extLst>
  </p:cSld>
  <p:clrMapOvr>
    <a:masterClrMapping/>
  </p:clrMapOvr>
  <p:transition spd="slow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A7AA4B-1CF1-4843-82A6-29D5AE777BAA}"/>
              </a:ext>
            </a:extLst>
          </p:cNvPr>
          <p:cNvSpPr/>
          <p:nvPr/>
        </p:nvSpPr>
        <p:spPr>
          <a:xfrm>
            <a:off x="4535213" y="935420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277C2-7074-45EF-89FF-4D62839A4D97}"/>
              </a:ext>
            </a:extLst>
          </p:cNvPr>
          <p:cNvSpPr/>
          <p:nvPr/>
        </p:nvSpPr>
        <p:spPr>
          <a:xfrm>
            <a:off x="8203324" y="2117834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2C431D-EA07-42FF-A865-71A9869A7ECF}"/>
              </a:ext>
            </a:extLst>
          </p:cNvPr>
          <p:cNvSpPr/>
          <p:nvPr/>
        </p:nvSpPr>
        <p:spPr>
          <a:xfrm>
            <a:off x="2191406" y="3381703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1370E6-656F-4608-8B65-6051045F0A7F}"/>
              </a:ext>
            </a:extLst>
          </p:cNvPr>
          <p:cNvSpPr/>
          <p:nvPr/>
        </p:nvSpPr>
        <p:spPr>
          <a:xfrm>
            <a:off x="8466083" y="5355021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6EC830-1868-4C2D-8DB1-61F15B4CDBF4}"/>
              </a:ext>
            </a:extLst>
          </p:cNvPr>
          <p:cNvSpPr/>
          <p:nvPr/>
        </p:nvSpPr>
        <p:spPr>
          <a:xfrm>
            <a:off x="4424854" y="6195848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35D3A-5658-4C4D-A74A-5E08BC17A6FF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2272146" y="1016160"/>
            <a:ext cx="2276920" cy="2379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3A8913-121E-4A4D-BE26-186E0E872F0A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4472151" y="1030013"/>
            <a:ext cx="110359" cy="5165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A9F16-97EB-4DCC-935A-4A8D04A3396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629806" y="982717"/>
            <a:ext cx="3573518" cy="1182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6545EF-37AF-455B-9A3B-5643F0784AC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4615953" y="1016160"/>
            <a:ext cx="3863983" cy="4352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E1EBA7-1E22-41A2-8690-C80ABC5036F6}"/>
              </a:ext>
            </a:extLst>
          </p:cNvPr>
          <p:cNvCxnSpPr>
            <a:stCxn id="5" idx="2"/>
            <a:endCxn id="9" idx="6"/>
          </p:cNvCxnSpPr>
          <p:nvPr/>
        </p:nvCxnSpPr>
        <p:spPr>
          <a:xfrm flipH="1">
            <a:off x="2285999" y="2165131"/>
            <a:ext cx="5917325" cy="126386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C3BF62-4606-4455-A84E-DB4556C4D626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4505594" y="2198574"/>
            <a:ext cx="3711583" cy="4011127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23006D-DE48-4C0F-920E-62A554175F2C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8284064" y="2198574"/>
            <a:ext cx="229316" cy="3156447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D86C74-FA85-4715-A617-33B5FE236EC4}"/>
              </a:ext>
            </a:extLst>
          </p:cNvPr>
          <p:cNvSpPr txBox="1"/>
          <p:nvPr/>
        </p:nvSpPr>
        <p:spPr>
          <a:xfrm>
            <a:off x="546538" y="660681"/>
            <a:ext cx="346841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00B0F0"/>
                </a:solidFill>
              </a:rPr>
              <a:t>a brute-force method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91908965"/>
      </p:ext>
    </p:extLst>
  </p:cSld>
  <p:clrMapOvr>
    <a:masterClrMapping/>
  </p:clrMapOvr>
  <p:transition spd="slow"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A7AA4B-1CF1-4843-82A6-29D5AE777BAA}"/>
              </a:ext>
            </a:extLst>
          </p:cNvPr>
          <p:cNvSpPr/>
          <p:nvPr/>
        </p:nvSpPr>
        <p:spPr>
          <a:xfrm>
            <a:off x="4535213" y="935420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277C2-7074-45EF-89FF-4D62839A4D97}"/>
              </a:ext>
            </a:extLst>
          </p:cNvPr>
          <p:cNvSpPr/>
          <p:nvPr/>
        </p:nvSpPr>
        <p:spPr>
          <a:xfrm>
            <a:off x="8203324" y="2117834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2C431D-EA07-42FF-A865-71A9869A7ECF}"/>
              </a:ext>
            </a:extLst>
          </p:cNvPr>
          <p:cNvSpPr/>
          <p:nvPr/>
        </p:nvSpPr>
        <p:spPr>
          <a:xfrm>
            <a:off x="2191406" y="3381703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1370E6-656F-4608-8B65-6051045F0A7F}"/>
              </a:ext>
            </a:extLst>
          </p:cNvPr>
          <p:cNvSpPr/>
          <p:nvPr/>
        </p:nvSpPr>
        <p:spPr>
          <a:xfrm>
            <a:off x="8466083" y="5355021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6EC830-1868-4C2D-8DB1-61F15B4CDBF4}"/>
              </a:ext>
            </a:extLst>
          </p:cNvPr>
          <p:cNvSpPr/>
          <p:nvPr/>
        </p:nvSpPr>
        <p:spPr>
          <a:xfrm>
            <a:off x="4424854" y="6195848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35D3A-5658-4C4D-A74A-5E08BC17A6FF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2272146" y="1016160"/>
            <a:ext cx="2276920" cy="2379396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3A8913-121E-4A4D-BE26-186E0E872F0A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4472151" y="1030013"/>
            <a:ext cx="110359" cy="5165835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A9F16-97EB-4DCC-935A-4A8D04A3396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629806" y="982717"/>
            <a:ext cx="3573518" cy="1182414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6545EF-37AF-455B-9A3B-5643F0784AC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4615953" y="1016160"/>
            <a:ext cx="3863983" cy="4352714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E1EBA7-1E22-41A2-8690-C80ABC5036F6}"/>
              </a:ext>
            </a:extLst>
          </p:cNvPr>
          <p:cNvCxnSpPr>
            <a:stCxn id="5" idx="2"/>
            <a:endCxn id="9" idx="6"/>
          </p:cNvCxnSpPr>
          <p:nvPr/>
        </p:nvCxnSpPr>
        <p:spPr>
          <a:xfrm flipH="1">
            <a:off x="2285999" y="2165131"/>
            <a:ext cx="5917325" cy="126386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C3BF62-4606-4455-A84E-DB4556C4D626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4505594" y="2198574"/>
            <a:ext cx="3711583" cy="4011127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23006D-DE48-4C0F-920E-62A554175F2C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8284064" y="2198574"/>
            <a:ext cx="229316" cy="3156447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44B3D-AE2B-4662-800C-02881CEB3D50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2272146" y="3462443"/>
            <a:ext cx="6193937" cy="19398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6ED76D-C956-4B19-80B9-50BBF0079A00}"/>
              </a:ext>
            </a:extLst>
          </p:cNvPr>
          <p:cNvCxnSpPr>
            <a:stCxn id="10" idx="3"/>
            <a:endCxn id="11" idx="6"/>
          </p:cNvCxnSpPr>
          <p:nvPr/>
        </p:nvCxnSpPr>
        <p:spPr>
          <a:xfrm flipH="1">
            <a:off x="4519447" y="5435761"/>
            <a:ext cx="3960489" cy="8073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8BBA7C-AC98-4F90-AB16-14E4381E987D}"/>
              </a:ext>
            </a:extLst>
          </p:cNvPr>
          <p:cNvSpPr txBox="1"/>
          <p:nvPr/>
        </p:nvSpPr>
        <p:spPr>
          <a:xfrm>
            <a:off x="546538" y="660681"/>
            <a:ext cx="346841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00B0F0"/>
                </a:solidFill>
              </a:rPr>
              <a:t>a brute-force method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12660033"/>
      </p:ext>
    </p:extLst>
  </p:cSld>
  <p:clrMapOvr>
    <a:masterClrMapping/>
  </p:clrMapOvr>
  <p:transition spd="slow"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A7AA4B-1CF1-4843-82A6-29D5AE777BAA}"/>
              </a:ext>
            </a:extLst>
          </p:cNvPr>
          <p:cNvSpPr/>
          <p:nvPr/>
        </p:nvSpPr>
        <p:spPr>
          <a:xfrm>
            <a:off x="4535213" y="935420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1277C2-7074-45EF-89FF-4D62839A4D97}"/>
              </a:ext>
            </a:extLst>
          </p:cNvPr>
          <p:cNvSpPr/>
          <p:nvPr/>
        </p:nvSpPr>
        <p:spPr>
          <a:xfrm>
            <a:off x="8203324" y="2117834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2C431D-EA07-42FF-A865-71A9869A7ECF}"/>
              </a:ext>
            </a:extLst>
          </p:cNvPr>
          <p:cNvSpPr/>
          <p:nvPr/>
        </p:nvSpPr>
        <p:spPr>
          <a:xfrm>
            <a:off x="2191406" y="3381703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1370E6-656F-4608-8B65-6051045F0A7F}"/>
              </a:ext>
            </a:extLst>
          </p:cNvPr>
          <p:cNvSpPr/>
          <p:nvPr/>
        </p:nvSpPr>
        <p:spPr>
          <a:xfrm>
            <a:off x="8466083" y="5355021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6EC830-1868-4C2D-8DB1-61F15B4CDBF4}"/>
              </a:ext>
            </a:extLst>
          </p:cNvPr>
          <p:cNvSpPr/>
          <p:nvPr/>
        </p:nvSpPr>
        <p:spPr>
          <a:xfrm>
            <a:off x="4424854" y="6195848"/>
            <a:ext cx="94593" cy="9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35D3A-5658-4C4D-A74A-5E08BC17A6FF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2272146" y="1016160"/>
            <a:ext cx="2276920" cy="2379396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3A8913-121E-4A4D-BE26-186E0E872F0A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4472151" y="1030013"/>
            <a:ext cx="110359" cy="5165835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A9F16-97EB-4DCC-935A-4A8D04A3396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629806" y="982717"/>
            <a:ext cx="3573518" cy="1182414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6545EF-37AF-455B-9A3B-5643F0784AC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4615953" y="1016160"/>
            <a:ext cx="3863983" cy="4352714"/>
          </a:xfrm>
          <a:prstGeom prst="line">
            <a:avLst/>
          </a:prstGeom>
          <a:ln>
            <a:solidFill>
              <a:srgbClr val="43C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E1EBA7-1E22-41A2-8690-C80ABC5036F6}"/>
              </a:ext>
            </a:extLst>
          </p:cNvPr>
          <p:cNvCxnSpPr>
            <a:stCxn id="5" idx="2"/>
            <a:endCxn id="9" idx="6"/>
          </p:cNvCxnSpPr>
          <p:nvPr/>
        </p:nvCxnSpPr>
        <p:spPr>
          <a:xfrm flipH="1">
            <a:off x="2285999" y="2165131"/>
            <a:ext cx="5917325" cy="1263869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C3BF62-4606-4455-A84E-DB4556C4D626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4505594" y="2198574"/>
            <a:ext cx="3711583" cy="4011127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23006D-DE48-4C0F-920E-62A554175F2C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8284064" y="2198574"/>
            <a:ext cx="229316" cy="3156447"/>
          </a:xfrm>
          <a:prstGeom prst="line">
            <a:avLst/>
          </a:prstGeom>
          <a:ln>
            <a:solidFill>
              <a:srgbClr val="FF336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44B3D-AE2B-4662-800C-02881CEB3D50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2272146" y="3462443"/>
            <a:ext cx="6193937" cy="19398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6ED76D-C956-4B19-80B9-50BBF0079A00}"/>
              </a:ext>
            </a:extLst>
          </p:cNvPr>
          <p:cNvCxnSpPr>
            <a:stCxn id="10" idx="3"/>
            <a:endCxn id="11" idx="6"/>
          </p:cNvCxnSpPr>
          <p:nvPr/>
        </p:nvCxnSpPr>
        <p:spPr>
          <a:xfrm flipH="1">
            <a:off x="4519447" y="5435761"/>
            <a:ext cx="3960489" cy="8073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AC6EA-AA5F-4231-BD6A-78C0488EB89E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2272146" y="3462443"/>
            <a:ext cx="2166561" cy="27472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8BBA7C-AC98-4F90-AB16-14E4381E987D}"/>
              </a:ext>
            </a:extLst>
          </p:cNvPr>
          <p:cNvSpPr txBox="1"/>
          <p:nvPr/>
        </p:nvSpPr>
        <p:spPr>
          <a:xfrm>
            <a:off x="546538" y="660681"/>
            <a:ext cx="346841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00B0F0"/>
                </a:solidFill>
              </a:rPr>
              <a:t>a brute-force method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406379306"/>
      </p:ext>
    </p:extLst>
  </p:cSld>
  <p:clrMapOvr>
    <a:masterClrMapping/>
  </p:clrMapOvr>
  <p:transition spd="slow">
    <p:strips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4028</TotalTime>
  <Words>896</Words>
  <Application>Microsoft Office PowerPoint</Application>
  <PresentationFormat>Widescreen</PresentationFormat>
  <Paragraphs>131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Bungee</vt:lpstr>
      <vt:lpstr>Calibri</vt:lpstr>
      <vt:lpstr>Calibri Light</vt:lpstr>
      <vt:lpstr>Cambria Math</vt:lpstr>
      <vt:lpstr>Courier New</vt:lpstr>
      <vt:lpstr>Google Sans</vt:lpstr>
      <vt:lpstr>Times New Roman</vt:lpstr>
      <vt:lpstr>Office Theme</vt:lpstr>
      <vt:lpstr> </vt:lpstr>
      <vt:lpstr>Geometry  Homework</vt:lpstr>
      <vt:lpstr>Given n points in the plane, find a pair with smallest Euclidean distance between them.</vt:lpstr>
      <vt:lpstr>Given n points in the plane, find a pair with smallest Euclidean distance between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would a divide &amp; conquer approach look like?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would pseudocode look like? </vt:lpstr>
      <vt:lpstr>closestPair(Px, Py):       if |Px| == 2: return Edist(Px[1], Px[2])   //base       d1 = closestPair(FirstHalf(Px, Py))  //divide  d2 = closestPair(SecondHalf(Px, Py))    d = min(d1, d2)     Sy = Points in Py within δ  // merge  For i = 1, …, |Sy|:    For j = 1, …, δ:     d = min(d, Edist(Sy[i], Sy[j]))   return d</vt:lpstr>
      <vt:lpstr>Total running time:</vt:lpstr>
      <vt:lpstr>Geeksforgeeks</vt:lpstr>
      <vt:lpstr>PowerPoint Presentation</vt:lpstr>
      <vt:lpstr>PowerPoint Presentation</vt:lpstr>
      <vt:lpstr>End.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Phạm Ngọc Tân</dc:creator>
  <cp:lastModifiedBy>Bùi Trí Dũng</cp:lastModifiedBy>
  <cp:revision>219</cp:revision>
  <dcterms:created xsi:type="dcterms:W3CDTF">2021-05-16T17:52:47Z</dcterms:created>
  <dcterms:modified xsi:type="dcterms:W3CDTF">2021-06-08T00:57:45Z</dcterms:modified>
</cp:coreProperties>
</file>