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Montserra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txBox="1"/>
          <p:nvPr>
            <p:ph idx="1" type="body"/>
          </p:nvPr>
        </p:nvSpPr>
        <p:spPr>
          <a:xfrm>
            <a:off x="685800" y="4400550"/>
            <a:ext cx="5486400" cy="360045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36" name="Shape 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 name="Shape 4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45" name="Shape 45"/>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 name="Shape 54"/>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55" name="Shape 5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 name="Shape 64"/>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65" name="Shape 6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4" name="Shape 7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75" name="Shape 75"/>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 name="Shape 84"/>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85" name="Shape 8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 name="Shape 94"/>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95" name="Shape 9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4" name="Shape 104"/>
          <p:cNvSpPr txBox="1"/>
          <p:nvPr>
            <p:ph idx="1" type="body"/>
          </p:nvPr>
        </p:nvSpPr>
        <p:spPr>
          <a:xfrm>
            <a:off x="685800" y="4400550"/>
            <a:ext cx="5486400" cy="36006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105" name="Shape 105"/>
          <p:cNvSpPr txBox="1"/>
          <p:nvPr>
            <p:ph idx="12" type="sldNum"/>
          </p:nvPr>
        </p:nvSpPr>
        <p:spPr>
          <a:xfrm>
            <a:off x="3884613" y="8685213"/>
            <a:ext cx="2971800" cy="4587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 name="Shape 114"/>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Samenvattend</a:t>
            </a:r>
            <a:br>
              <a:rPr b="0" i="0" lang="en-US" sz="1200" u="none" cap="none" strike="noStrike">
                <a:solidFill>
                  <a:srgbClr val="FFFFFF"/>
                </a:solidFill>
                <a:latin typeface="Calibri"/>
                <a:ea typeface="Calibri"/>
                <a:cs typeface="Calibri"/>
                <a:sym typeface="Calibri"/>
              </a:rPr>
            </a:br>
            <a:r>
              <a:rPr b="0" i="0" lang="en-US" sz="1200" u="none" cap="none" strike="noStrike">
                <a:solidFill>
                  <a:srgbClr val="FFFFFF"/>
                </a:solidFill>
                <a:latin typeface="Calibri"/>
                <a:ea typeface="Calibri"/>
                <a:cs typeface="Calibri"/>
                <a:sym typeface="Calibri"/>
              </a:rPr>
              <a:t>is in de loop der Jaren beschreven en uitgewerkt wat er precies gebeurd binnen het klimaatregelsysteem en wat er fout is gegaan.</a:t>
            </a:r>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Vervolgens is veel onderzoek gedaan naar de verschillende oorzaken hiervan. Dit hebben wij als input gebruikt voor ons project en hebben hier zelf een stukje onderzoek aan toegevoegd.</a:t>
            </a:r>
            <a:br>
              <a:rPr b="0" i="0" lang="en-US" sz="1200" u="none" cap="none" strike="noStrike">
                <a:solidFill>
                  <a:srgbClr val="FFFFFF"/>
                </a:solidFill>
                <a:latin typeface="Calibri"/>
                <a:ea typeface="Calibri"/>
                <a:cs typeface="Calibri"/>
                <a:sym typeface="Calibri"/>
              </a:rPr>
            </a:br>
            <a:r>
              <a:rPr b="0" i="0" lang="en-US" sz="1200" u="none" cap="none" strike="noStrike">
                <a:solidFill>
                  <a:srgbClr val="FFFFFF"/>
                </a:solidFill>
                <a:latin typeface="Calibri"/>
                <a:ea typeface="Calibri"/>
                <a:cs typeface="Calibri"/>
                <a:sym typeface="Calibri"/>
              </a:rPr>
              <a:t>Op dit moment bevinden we ons in de derde stap van dit model en proberen we via de drie genoemde methodes, rule based, Bayesian belief network en neurale netwerken uit de data te voorspellen welke  waardes en situaties “normaal” zijn en welke waardes en situaties afwijkingen vertonen.</a:t>
            </a:r>
            <a:endParaRPr/>
          </a:p>
          <a:p>
            <a:pPr indent="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115" name="Shape 115"/>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spcAft>
                <a:spcPts val="0"/>
              </a:spcAft>
              <a:buClr>
                <a:schemeClr val="lt1"/>
              </a:buClr>
              <a:buSzPts val="6000"/>
              <a:buFont typeface="Calibri"/>
              <a:buNone/>
              <a:defRPr b="0" i="0" sz="60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0" lvl="1" marL="457200"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indent="0" lvl="2" marL="914400"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indent="0" lvl="3" marL="1371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indent="0" lvl="4" marL="18288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indent="0" lvl="5" marL="22860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indent="0" lvl="6" marL="27432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indent="0" lvl="7" marL="32004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indent="0" lvl="8" marL="3657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3" name="Shape 23"/>
          <p:cNvSpPr txBox="1"/>
          <p:nvPr>
            <p:ph idx="1" type="body"/>
          </p:nvPr>
        </p:nvSpPr>
        <p:spPr>
          <a:xfrm>
            <a:off x="4914899" y="1065862"/>
            <a:ext cx="7277100" cy="4726200"/>
          </a:xfrm>
          <a:prstGeom prst="rect">
            <a:avLst/>
          </a:prstGeom>
          <a:noFill/>
          <a:ln>
            <a:noFill/>
          </a:ln>
        </p:spPr>
        <p:txBody>
          <a:bodyPr anchorCtr="0" anchor="ctr" bIns="91425" lIns="91425" rIns="91425" wrap="square" tIns="91425"/>
          <a:lstStyle>
            <a:lvl1pPr indent="-355600" lvl="0" marL="457200" marR="0" rtl="0" algn="l">
              <a:lnSpc>
                <a:spcPct val="90000"/>
              </a:lnSpc>
              <a:spcBef>
                <a:spcPts val="0"/>
              </a:spcBef>
              <a:spcAft>
                <a:spcPts val="0"/>
              </a:spcAft>
              <a:buClr>
                <a:schemeClr val="lt1"/>
              </a:buClr>
              <a:buSzPts val="2000"/>
              <a:buFont typeface="Arial"/>
              <a:buChar char="•"/>
              <a:defRPr b="0" i="0" sz="2000" u="none" cap="none" strike="noStrike">
                <a:solidFill>
                  <a:schemeClr val="lt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7" name="Shape 27"/>
        <p:cNvGrpSpPr/>
        <p:nvPr/>
      </p:nvGrpSpPr>
      <p:grpSpPr>
        <a:xfrm>
          <a:off x="0" y="0"/>
          <a:ext cx="0" cy="0"/>
          <a:chOff x="0" y="0"/>
          <a:chExt cx="0" cy="0"/>
        </a:xfrm>
      </p:grpSpPr>
      <p:sp>
        <p:nvSpPr>
          <p:cNvPr id="28" name="Shape 28"/>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9" name="Shape 29"/>
          <p:cNvSpPr txBox="1"/>
          <p:nvPr>
            <p:ph idx="1" type="body"/>
          </p:nvPr>
        </p:nvSpPr>
        <p:spPr>
          <a:xfrm>
            <a:off x="5183188" y="987425"/>
            <a:ext cx="6172200" cy="4873625"/>
          </a:xfrm>
          <a:prstGeom prst="rect">
            <a:avLst/>
          </a:prstGeom>
          <a:noFill/>
          <a:ln>
            <a:noFill/>
          </a:ln>
        </p:spPr>
        <p:txBody>
          <a:bodyPr anchorCtr="0" anchor="t" bIns="91425" lIns="91425" rIns="91425" wrap="square" tIns="91425"/>
          <a:lstStyle>
            <a:lvl1pPr indent="-431800" lvl="0" marL="457200" marR="0" rtl="0" algn="l">
              <a:lnSpc>
                <a:spcPct val="90000"/>
              </a:lnSpc>
              <a:spcBef>
                <a:spcPts val="100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0" name="Shape 30"/>
          <p:cNvSpPr txBox="1"/>
          <p:nvPr>
            <p:ph idx="2" type="body"/>
          </p:nvPr>
        </p:nvSpPr>
        <p:spPr>
          <a:xfrm>
            <a:off x="839788" y="2057400"/>
            <a:ext cx="3932237" cy="3811588"/>
          </a:xfrm>
          <a:prstGeom prst="rect">
            <a:avLst/>
          </a:prstGeom>
          <a:noFill/>
          <a:ln>
            <a:noFill/>
          </a:ln>
        </p:spPr>
        <p:txBody>
          <a:bodyPr anchorCtr="0" anchor="t" bIns="91425" lIns="91425" rIns="91425" wrap="square" tIns="91425"/>
          <a:lstStyle>
            <a:lvl1pPr indent="-228600" lvl="0" marL="45720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31" name="Shape 3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2" name="Shape 3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3" name="Shape 3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0C0C"/>
        </a:solidFill>
      </p:bgPr>
    </p:bg>
    <p:spTree>
      <p:nvGrpSpPr>
        <p:cNvPr id="37" name="Shape 37"/>
        <p:cNvGrpSpPr/>
        <p:nvPr/>
      </p:nvGrpSpPr>
      <p:grpSpPr>
        <a:xfrm>
          <a:off x="0" y="0"/>
          <a:ext cx="0" cy="0"/>
          <a:chOff x="0" y="0"/>
          <a:chExt cx="0" cy="0"/>
        </a:xfrm>
      </p:grpSpPr>
      <p:pic>
        <p:nvPicPr>
          <p:cNvPr id="38" name="Shape 38"/>
          <p:cNvPicPr preferRelativeResize="0"/>
          <p:nvPr/>
        </p:nvPicPr>
        <p:blipFill rotWithShape="1">
          <a:blip r:embed="rId3">
            <a:alphaModFix/>
          </a:blip>
          <a:srcRect b="7220" l="0" r="0" t="36600"/>
          <a:stretch/>
        </p:blipFill>
        <p:spPr>
          <a:xfrm>
            <a:off x="20" y="10"/>
            <a:ext cx="12191980" cy="4571990"/>
          </a:xfrm>
          <a:prstGeom prst="rect">
            <a:avLst/>
          </a:prstGeom>
          <a:noFill/>
          <a:ln>
            <a:noFill/>
          </a:ln>
        </p:spPr>
      </p:pic>
      <p:cxnSp>
        <p:nvCxnSpPr>
          <p:cNvPr id="39" name="Shape 39"/>
          <p:cNvCxnSpPr/>
          <p:nvPr/>
        </p:nvCxnSpPr>
        <p:spPr>
          <a:xfrm rot="10800000">
            <a:off x="8386843" y="5264106"/>
            <a:ext cx="0" cy="914400"/>
          </a:xfrm>
          <a:prstGeom prst="straightConnector1">
            <a:avLst/>
          </a:prstGeom>
          <a:noFill/>
          <a:ln cap="flat" cmpd="sng" w="19050">
            <a:solidFill>
              <a:srgbClr val="FFFFFF">
                <a:alpha val="80000"/>
              </a:srgbClr>
            </a:solidFill>
            <a:prstDash val="solid"/>
            <a:miter lim="800000"/>
            <a:headEnd len="med" w="med" type="none"/>
            <a:tailEnd len="med" w="med" type="none"/>
          </a:ln>
        </p:spPr>
      </p:cxnSp>
      <p:sp>
        <p:nvSpPr>
          <p:cNvPr id="40" name="Shape 40"/>
          <p:cNvSpPr txBox="1"/>
          <p:nvPr>
            <p:ph type="ctrTitle"/>
          </p:nvPr>
        </p:nvSpPr>
        <p:spPr>
          <a:xfrm>
            <a:off x="433136" y="5091762"/>
            <a:ext cx="7834193" cy="1264588"/>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Clr>
                <a:schemeClr val="lt1"/>
              </a:buClr>
              <a:buSzPts val="5400"/>
              <a:buFont typeface="Montserrat"/>
              <a:buNone/>
            </a:pPr>
            <a:r>
              <a:rPr b="0" i="0" lang="en-US" sz="5400" u="none" cap="none" strike="noStrike">
                <a:solidFill>
                  <a:schemeClr val="lt1"/>
                </a:solidFill>
                <a:latin typeface="Montserrat"/>
                <a:ea typeface="Montserrat"/>
                <a:cs typeface="Montserrat"/>
                <a:sym typeface="Montserrat"/>
              </a:rPr>
              <a:t>Project: </a:t>
            </a:r>
            <a:br>
              <a:rPr b="0" i="0" lang="en-US" sz="5400" u="none" cap="none" strike="noStrike">
                <a:solidFill>
                  <a:schemeClr val="lt1"/>
                </a:solidFill>
                <a:latin typeface="Montserrat"/>
                <a:ea typeface="Montserrat"/>
                <a:cs typeface="Montserrat"/>
                <a:sym typeface="Montserrat"/>
              </a:rPr>
            </a:br>
            <a:r>
              <a:rPr b="0" i="0" lang="en-US" sz="5400" u="none" cap="none" strike="noStrike">
                <a:solidFill>
                  <a:schemeClr val="lt1"/>
                </a:solidFill>
                <a:latin typeface="Montserrat"/>
                <a:ea typeface="Montserrat"/>
                <a:cs typeface="Montserrat"/>
                <a:sym typeface="Montserrat"/>
              </a:rPr>
              <a:t>Smart Building HHS</a:t>
            </a:r>
            <a:endParaRPr/>
          </a:p>
        </p:txBody>
      </p:sp>
      <p:sp>
        <p:nvSpPr>
          <p:cNvPr id="41" name="Shape 41"/>
          <p:cNvSpPr txBox="1"/>
          <p:nvPr>
            <p:ph idx="1" type="subTitle"/>
          </p:nvPr>
        </p:nvSpPr>
        <p:spPr>
          <a:xfrm>
            <a:off x="8582997" y="5091763"/>
            <a:ext cx="2974200" cy="12645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1000"/>
              </a:spcBef>
              <a:spcAft>
                <a:spcPts val="0"/>
              </a:spcAft>
              <a:buClr>
                <a:schemeClr val="lt1"/>
              </a:buClr>
              <a:buSzPts val="2000"/>
              <a:buFont typeface="Arial"/>
              <a:buNone/>
            </a:pPr>
            <a:r>
              <a:rPr b="0" i="0" lang="en-US" sz="2000" u="none" cap="none" strike="noStrike">
                <a:solidFill>
                  <a:schemeClr val="lt1"/>
                </a:solidFill>
                <a:latin typeface="Montserrat"/>
                <a:ea typeface="Montserrat"/>
                <a:cs typeface="Montserrat"/>
                <a:sym typeface="Montserrat"/>
              </a:rPr>
              <a:t>G. </a:t>
            </a:r>
            <a:r>
              <a:rPr lang="en-US" sz="2000">
                <a:latin typeface="Montserrat"/>
                <a:ea typeface="Montserrat"/>
                <a:cs typeface="Montserrat"/>
                <a:sym typeface="Montserrat"/>
              </a:rPr>
              <a:t>Bjar</a:t>
            </a:r>
            <a:r>
              <a:rPr b="0" i="0" lang="en-US" sz="2000" u="none" cap="none" strike="noStrike">
                <a:solidFill>
                  <a:schemeClr val="lt1"/>
                </a:solidFill>
                <a:latin typeface="Montserrat"/>
                <a:ea typeface="Montserrat"/>
                <a:cs typeface="Montserrat"/>
                <a:sym typeface="Montserrat"/>
              </a:rPr>
              <a:t>nason</a:t>
            </a:r>
            <a:endParaRPr/>
          </a:p>
          <a:p>
            <a:pPr indent="0" lvl="0" marL="0" marR="0" rtl="0" algn="l">
              <a:lnSpc>
                <a:spcPct val="100000"/>
              </a:lnSpc>
              <a:spcBef>
                <a:spcPts val="1000"/>
              </a:spcBef>
              <a:spcAft>
                <a:spcPts val="0"/>
              </a:spcAft>
              <a:buClr>
                <a:schemeClr val="lt1"/>
              </a:buClr>
              <a:buSzPts val="2000"/>
              <a:buFont typeface="Arial"/>
              <a:buNone/>
            </a:pPr>
            <a:r>
              <a:rPr lang="en-US" sz="2000">
                <a:latin typeface="Montserrat"/>
                <a:ea typeface="Montserrat"/>
                <a:cs typeface="Montserrat"/>
                <a:sym typeface="Montserrat"/>
              </a:rPr>
              <a:t>B</a:t>
            </a:r>
            <a:r>
              <a:rPr b="0" i="0" lang="en-US" sz="2000" u="none" cap="none" strike="noStrike">
                <a:solidFill>
                  <a:schemeClr val="lt1"/>
                </a:solidFill>
                <a:latin typeface="Montserrat"/>
                <a:ea typeface="Montserrat"/>
                <a:cs typeface="Montserrat"/>
                <a:sym typeface="Montserrat"/>
              </a:rPr>
              <a:t>. </a:t>
            </a:r>
            <a:r>
              <a:rPr lang="en-US" sz="2000">
                <a:latin typeface="Montserrat"/>
                <a:ea typeface="Montserrat"/>
                <a:cs typeface="Montserrat"/>
                <a:sym typeface="Montserrat"/>
              </a:rPr>
              <a:t>Tuynman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alpha val="7058"/>
          </a:schemeClr>
        </a:solidFill>
      </p:bgPr>
    </p:bg>
    <p:spTree>
      <p:nvGrpSpPr>
        <p:cNvPr id="46" name="Shape 46"/>
        <p:cNvGrpSpPr/>
        <p:nvPr/>
      </p:nvGrpSpPr>
      <p:grpSpPr>
        <a:xfrm>
          <a:off x="0" y="0"/>
          <a:ext cx="0" cy="0"/>
          <a:chOff x="0" y="0"/>
          <a:chExt cx="0" cy="0"/>
        </a:xfrm>
      </p:grpSpPr>
      <p:sp>
        <p:nvSpPr>
          <p:cNvPr id="47" name="Shape 4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8" name="Shape 48"/>
          <p:cNvPicPr preferRelativeResize="0"/>
          <p:nvPr/>
        </p:nvPicPr>
        <p:blipFill rotWithShape="1">
          <a:blip r:embed="rId3">
            <a:alphaModFix amt="35000"/>
          </a:blip>
          <a:srcRect b="0" l="0" r="0" t="15730"/>
          <a:stretch/>
        </p:blipFill>
        <p:spPr>
          <a:xfrm>
            <a:off x="0" y="0"/>
            <a:ext cx="12191980" cy="6857999"/>
          </a:xfrm>
          <a:prstGeom prst="rect">
            <a:avLst/>
          </a:prstGeom>
          <a:noFill/>
          <a:ln>
            <a:noFill/>
          </a:ln>
          <a:effectLst>
            <a:outerShdw blurRad="50800" rotWithShape="0" algn="ctr" dir="5400000" dist="50800">
              <a:srgbClr val="000000">
                <a:alpha val="27058"/>
              </a:srgbClr>
            </a:outerShdw>
          </a:effectLst>
        </p:spPr>
      </p:pic>
      <p:cxnSp>
        <p:nvCxnSpPr>
          <p:cNvPr id="49" name="Shape 4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50" name="Shape 50"/>
          <p:cNvSpPr txBox="1"/>
          <p:nvPr>
            <p:ph type="title"/>
          </p:nvPr>
        </p:nvSpPr>
        <p:spPr>
          <a:xfrm>
            <a:off x="838201" y="1065862"/>
            <a:ext cx="3313164" cy="4726276"/>
          </a:xfrm>
          <a:prstGeom prst="rect">
            <a:avLst/>
          </a:prstGeom>
          <a:noFill/>
          <a:ln>
            <a:noFill/>
          </a:ln>
        </p:spPr>
        <p:txBody>
          <a:bodyPr anchorCtr="0" anchor="ctr" bIns="45700" lIns="91425" rIns="91425" wrap="square" tIns="45700">
            <a:noAutofit/>
          </a:bodyPr>
          <a:lstStyle/>
          <a:p>
            <a:pPr indent="0" lvl="0" marL="0" marR="0" rtl="0" algn="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Inhoud</a:t>
            </a:r>
            <a:endParaRPr/>
          </a:p>
        </p:txBody>
      </p:sp>
      <p:sp>
        <p:nvSpPr>
          <p:cNvPr id="51" name="Shape 51"/>
          <p:cNvSpPr txBox="1"/>
          <p:nvPr>
            <p:ph idx="1" type="body"/>
          </p:nvPr>
        </p:nvSpPr>
        <p:spPr>
          <a:xfrm>
            <a:off x="4914899" y="1065862"/>
            <a:ext cx="7277100" cy="4726200"/>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None/>
            </a:pPr>
            <a:r>
              <a:t/>
            </a:r>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BBN</a:t>
            </a:r>
            <a:endParaRPr>
              <a:solidFill>
                <a:srgbClr val="FFFFFF"/>
              </a:solidFill>
            </a:endParaRPr>
          </a:p>
          <a:p>
            <a:pPr indent="-228600" lvl="0" marL="228600" marR="0" rtl="0" algn="l">
              <a:lnSpc>
                <a:spcPct val="90000"/>
              </a:lnSpc>
              <a:spcBef>
                <a:spcPts val="0"/>
              </a:spcBef>
              <a:spcAft>
                <a:spcPts val="0"/>
              </a:spcAft>
              <a:buClr>
                <a:srgbClr val="FFFFFF"/>
              </a:buClr>
              <a:buSzPts val="2000"/>
              <a:buFont typeface="Arial"/>
              <a:buChar char="•"/>
            </a:pPr>
            <a:r>
              <a:rPr lang="en-US"/>
              <a:t>Deep learning</a:t>
            </a:r>
            <a:endParaRPr/>
          </a:p>
          <a:p>
            <a:pPr indent="-228600" lvl="0" marL="228600" marR="0" rtl="0" algn="l">
              <a:lnSpc>
                <a:spcPct val="90000"/>
              </a:lnSpc>
              <a:spcBef>
                <a:spcPts val="0"/>
              </a:spcBef>
              <a:spcAft>
                <a:spcPts val="0"/>
              </a:spcAft>
              <a:buClr>
                <a:srgbClr val="FFFFFF"/>
              </a:buClr>
              <a:buSzPts val="2000"/>
              <a:buFont typeface="Arial"/>
              <a:buChar char="•"/>
            </a:pPr>
            <a:r>
              <a:rPr lang="en-US"/>
              <a:t>Onderzoeksrapport</a:t>
            </a:r>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Effect spits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6" name="Shape 56"/>
        <p:cNvGrpSpPr/>
        <p:nvPr/>
      </p:nvGrpSpPr>
      <p:grpSpPr>
        <a:xfrm>
          <a:off x="0" y="0"/>
          <a:ext cx="0" cy="0"/>
          <a:chOff x="0" y="0"/>
          <a:chExt cx="0" cy="0"/>
        </a:xfrm>
      </p:grpSpPr>
      <p:sp>
        <p:nvSpPr>
          <p:cNvPr id="57" name="Shape 5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8" name="Shape 58"/>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59" name="Shape 5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60" name="Shape 60"/>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BBN</a:t>
            </a:r>
            <a:endParaRPr/>
          </a:p>
        </p:txBody>
      </p:sp>
      <p:sp>
        <p:nvSpPr>
          <p:cNvPr id="61" name="Shape 61"/>
          <p:cNvSpPr txBox="1"/>
          <p:nvPr>
            <p:ph idx="2" type="body"/>
          </p:nvPr>
        </p:nvSpPr>
        <p:spPr>
          <a:xfrm>
            <a:off x="5155375" y="1065850"/>
            <a:ext cx="59403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FA</a:t>
            </a:r>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Geautomatiseerde cluster herkenning</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Vooral data opgehaald deze week</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Data bestanden van makkelijk 25.000.000 regels voor één lokaal</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Python</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BBN algoritme is klaar</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Vooral bezig met query's schrijven.</a:t>
            </a:r>
            <a:endParaRPr sz="20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6" name="Shape 66"/>
        <p:cNvGrpSpPr/>
        <p:nvPr/>
      </p:nvGrpSpPr>
      <p:grpSpPr>
        <a:xfrm>
          <a:off x="0" y="0"/>
          <a:ext cx="0" cy="0"/>
          <a:chOff x="0" y="0"/>
          <a:chExt cx="0" cy="0"/>
        </a:xfrm>
      </p:grpSpPr>
      <p:sp>
        <p:nvSpPr>
          <p:cNvPr id="67" name="Shape 6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8" name="Shape 68"/>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69" name="Shape 6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70" name="Shape 70"/>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BBN</a:t>
            </a:r>
            <a:endParaRPr/>
          </a:p>
        </p:txBody>
      </p:sp>
      <p:sp>
        <p:nvSpPr>
          <p:cNvPr id="71" name="Shape 71"/>
          <p:cNvSpPr txBox="1"/>
          <p:nvPr>
            <p:ph idx="2" type="body"/>
          </p:nvPr>
        </p:nvSpPr>
        <p:spPr>
          <a:xfrm>
            <a:off x="5155375" y="1065850"/>
            <a:ext cx="59403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Data uit de oude database kan nu worden geanalyseerd in de Smile App</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Werkt echter nog niet met lokalen met een hogere of lagere max. flow van 80</a:t>
            </a:r>
            <a:br>
              <a:rPr lang="en-US" sz="2000">
                <a:latin typeface="Montserrat"/>
                <a:ea typeface="Montserrat"/>
                <a:cs typeface="Montserrat"/>
                <a:sym typeface="Montserrat"/>
              </a:rPr>
            </a:b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Volgende stap is een variabele “low” en “high” flow te hebben</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Definiëren door de data op de jupyter hub te analyseren</a:t>
            </a:r>
            <a:endParaRPr sz="20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6" name="Shape 76"/>
        <p:cNvGrpSpPr/>
        <p:nvPr/>
      </p:nvGrpSpPr>
      <p:grpSpPr>
        <a:xfrm>
          <a:off x="0" y="0"/>
          <a:ext cx="0" cy="0"/>
          <a:chOff x="0" y="0"/>
          <a:chExt cx="0" cy="0"/>
        </a:xfrm>
      </p:grpSpPr>
      <p:sp>
        <p:nvSpPr>
          <p:cNvPr id="77" name="Shape 7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8" name="Shape 78"/>
          <p:cNvPicPr preferRelativeResize="0"/>
          <p:nvPr>
            <p:ph idx="1" type="body"/>
          </p:nvPr>
        </p:nvPicPr>
        <p:blipFill rotWithShape="1">
          <a:blip r:embed="rId3">
            <a:alphaModFix amt="35000"/>
          </a:blip>
          <a:srcRect b="0" l="0" r="0" t="17883"/>
          <a:stretch/>
        </p:blipFill>
        <p:spPr>
          <a:xfrm>
            <a:off x="20" y="1"/>
            <a:ext cx="12191980" cy="6857999"/>
          </a:xfrm>
          <a:prstGeom prst="rect">
            <a:avLst/>
          </a:prstGeom>
          <a:noFill/>
          <a:ln>
            <a:noFill/>
          </a:ln>
        </p:spPr>
      </p:pic>
      <p:cxnSp>
        <p:nvCxnSpPr>
          <p:cNvPr id="79" name="Shape 7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80" name="Shape 80"/>
          <p:cNvSpPr txBox="1"/>
          <p:nvPr>
            <p:ph type="title"/>
          </p:nvPr>
        </p:nvSpPr>
        <p:spPr>
          <a:xfrm>
            <a:off x="838201" y="1065862"/>
            <a:ext cx="3313164" cy="4726276"/>
          </a:xfrm>
          <a:prstGeom prst="rect">
            <a:avLst/>
          </a:prstGeom>
          <a:noFill/>
          <a:ln>
            <a:noFill/>
          </a:ln>
        </p:spPr>
        <p:txBody>
          <a:bodyPr anchorCtr="0" anchor="ctr" bIns="45700" lIns="91425" rIns="91425" wrap="square" tIns="45700">
            <a:noAutofit/>
          </a:bodyPr>
          <a:lstStyle/>
          <a:p>
            <a:pPr indent="0" lvl="0" marL="0" marR="0" rtl="0" algn="r">
              <a:lnSpc>
                <a:spcPct val="90000"/>
              </a:lnSpc>
              <a:spcBef>
                <a:spcPts val="0"/>
              </a:spcBef>
              <a:spcAft>
                <a:spcPts val="0"/>
              </a:spcAft>
              <a:buClr>
                <a:srgbClr val="FFFFFF"/>
              </a:buClr>
              <a:buSzPts val="4000"/>
              <a:buFont typeface="Calibri"/>
              <a:buNone/>
            </a:pPr>
            <a:r>
              <a:rPr b="0" i="0" lang="en-US" sz="4000" u="none" cap="none" strike="noStrike">
                <a:solidFill>
                  <a:srgbClr val="FFFFFF"/>
                </a:solidFill>
                <a:latin typeface="Calibri"/>
                <a:ea typeface="Calibri"/>
                <a:cs typeface="Calibri"/>
                <a:sym typeface="Calibri"/>
              </a:rPr>
              <a:t>Deep Learning</a:t>
            </a:r>
            <a:endParaRPr/>
          </a:p>
        </p:txBody>
      </p:sp>
      <p:sp>
        <p:nvSpPr>
          <p:cNvPr id="81" name="Shape 81"/>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Montserrat"/>
                <a:ea typeface="Montserrat"/>
                <a:cs typeface="Montserrat"/>
                <a:sym typeface="Montserrat"/>
              </a:rPr>
              <a:t>Eigen LSTM</a:t>
            </a:r>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in plaats van 3 uur trainen; drie dagen trainen</a:t>
            </a:r>
            <a:endParaRPr sz="2000">
              <a:latin typeface="Montserrat"/>
              <a:ea typeface="Montserrat"/>
              <a:cs typeface="Montserrat"/>
              <a:sym typeface="Montserrat"/>
            </a:endParaRPr>
          </a:p>
          <a:p>
            <a:pPr indent="-203200" lvl="1" marL="6858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GPU’s nu beperkende factor</a:t>
            </a:r>
            <a:endParaRPr sz="2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6" name="Shape 86"/>
        <p:cNvGrpSpPr/>
        <p:nvPr/>
      </p:nvGrpSpPr>
      <p:grpSpPr>
        <a:xfrm>
          <a:off x="0" y="0"/>
          <a:ext cx="0" cy="0"/>
          <a:chOff x="0" y="0"/>
          <a:chExt cx="0" cy="0"/>
        </a:xfrm>
      </p:grpSpPr>
      <p:sp>
        <p:nvSpPr>
          <p:cNvPr id="87" name="Shape 8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8" name="Shape 88"/>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89" name="Shape 8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90" name="Shape 90"/>
          <p:cNvSpPr txBox="1"/>
          <p:nvPr>
            <p:ph type="title"/>
          </p:nvPr>
        </p:nvSpPr>
        <p:spPr>
          <a:xfrm>
            <a:off x="838201" y="1065862"/>
            <a:ext cx="3313200" cy="4726200"/>
          </a:xfrm>
          <a:prstGeom prst="rect">
            <a:avLst/>
          </a:prstGeom>
          <a:noFill/>
          <a:ln>
            <a:noFill/>
          </a:ln>
        </p:spPr>
        <p:txBody>
          <a:bodyPr anchorCtr="0" anchor="ctr" bIns="45700" lIns="91425" rIns="91425" wrap="square" tIns="45700">
            <a:noAutofit/>
          </a:bodyPr>
          <a:lstStyle/>
          <a:p>
            <a:pPr indent="0" lvl="0" marL="0" marR="0" rtl="0" algn="ctr">
              <a:lnSpc>
                <a:spcPct val="90000"/>
              </a:lnSpc>
              <a:spcBef>
                <a:spcPts val="0"/>
              </a:spcBef>
              <a:spcAft>
                <a:spcPts val="0"/>
              </a:spcAft>
              <a:buClr>
                <a:srgbClr val="FFFFFF"/>
              </a:buClr>
              <a:buSzPts val="4000"/>
              <a:buFont typeface="Calibri"/>
              <a:buNone/>
            </a:pPr>
            <a:r>
              <a:rPr lang="en-US" sz="4000">
                <a:solidFill>
                  <a:srgbClr val="FFFFFF"/>
                </a:solidFill>
              </a:rPr>
              <a:t>Onderzoeks</a:t>
            </a:r>
            <a:endParaRPr sz="4000">
              <a:solidFill>
                <a:srgbClr val="FFFFFF"/>
              </a:solidFill>
            </a:endParaRPr>
          </a:p>
          <a:p>
            <a:pPr indent="0" lvl="0" marL="0" marR="0" rtl="0" algn="ctr">
              <a:lnSpc>
                <a:spcPct val="90000"/>
              </a:lnSpc>
              <a:spcBef>
                <a:spcPts val="0"/>
              </a:spcBef>
              <a:spcAft>
                <a:spcPts val="0"/>
              </a:spcAft>
              <a:buClr>
                <a:srgbClr val="FFFFFF"/>
              </a:buClr>
              <a:buSzPts val="4000"/>
              <a:buFont typeface="Calibri"/>
              <a:buNone/>
            </a:pPr>
            <a:r>
              <a:rPr lang="en-US" sz="4000">
                <a:solidFill>
                  <a:srgbClr val="FFFFFF"/>
                </a:solidFill>
              </a:rPr>
              <a:t>rapport</a:t>
            </a:r>
            <a:endParaRPr/>
          </a:p>
        </p:txBody>
      </p:sp>
      <p:sp>
        <p:nvSpPr>
          <p:cNvPr id="91" name="Shape 91"/>
          <p:cNvSpPr txBox="1"/>
          <p:nvPr>
            <p:ph idx="2" type="body"/>
          </p:nvPr>
        </p:nvSpPr>
        <p:spPr>
          <a:xfrm>
            <a:off x="5155379" y="1065862"/>
            <a:ext cx="5744700" cy="4726200"/>
          </a:xfrm>
          <a:prstGeom prst="rect">
            <a:avLst/>
          </a:prstGeom>
          <a:noFill/>
          <a:ln>
            <a:noFill/>
          </a:ln>
        </p:spPr>
        <p:txBody>
          <a:bodyPr anchorCtr="0" anchor="ctr" bIns="45700" lIns="91425"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opdracht context beschreven</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aanleiding/probleemstelling</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Montserrat"/>
              <a:buChar char="•"/>
            </a:pPr>
            <a:r>
              <a:rPr lang="en-US" sz="2000">
                <a:latin typeface="Montserrat"/>
                <a:ea typeface="Montserrat"/>
                <a:cs typeface="Montserrat"/>
                <a:sym typeface="Montserrat"/>
              </a:rPr>
              <a:t>structuur opgezet</a:t>
            </a:r>
            <a:endParaRPr sz="20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6" name="Shape 96"/>
        <p:cNvGrpSpPr/>
        <p:nvPr/>
      </p:nvGrpSpPr>
      <p:grpSpPr>
        <a:xfrm>
          <a:off x="0" y="0"/>
          <a:ext cx="0" cy="0"/>
          <a:chOff x="0" y="0"/>
          <a:chExt cx="0" cy="0"/>
        </a:xfrm>
      </p:grpSpPr>
      <p:sp>
        <p:nvSpPr>
          <p:cNvPr id="97" name="Shape 9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8" name="Shape 98"/>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99" name="Shape 9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00" name="Shape 100"/>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rgbClr val="FFFFFF"/>
              </a:buClr>
              <a:buSzPts val="4000"/>
              <a:buFont typeface="Calibri"/>
              <a:buNone/>
            </a:pPr>
            <a:r>
              <a:rPr lang="en-US" sz="4000">
                <a:solidFill>
                  <a:srgbClr val="FFFFFF"/>
                </a:solidFill>
              </a:rPr>
              <a:t>Effect spits</a:t>
            </a:r>
            <a:endParaRPr/>
          </a:p>
        </p:txBody>
      </p:sp>
      <p:pic>
        <p:nvPicPr>
          <p:cNvPr id="101" name="Shape 101"/>
          <p:cNvPicPr preferRelativeResize="0"/>
          <p:nvPr/>
        </p:nvPicPr>
        <p:blipFill>
          <a:blip r:embed="rId4">
            <a:alphaModFix/>
          </a:blip>
          <a:stretch>
            <a:fillRect/>
          </a:stretch>
        </p:blipFill>
        <p:spPr>
          <a:xfrm>
            <a:off x="3293134" y="-50"/>
            <a:ext cx="9135816" cy="6857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6" name="Shape 106"/>
        <p:cNvGrpSpPr/>
        <p:nvPr/>
      </p:nvGrpSpPr>
      <p:grpSpPr>
        <a:xfrm>
          <a:off x="0" y="0"/>
          <a:ext cx="0" cy="0"/>
          <a:chOff x="0" y="0"/>
          <a:chExt cx="0" cy="0"/>
        </a:xfrm>
      </p:grpSpPr>
      <p:sp>
        <p:nvSpPr>
          <p:cNvPr id="107" name="Shape 107"/>
          <p:cNvSpPr/>
          <p:nvPr/>
        </p:nvSpPr>
        <p:spPr>
          <a:xfrm>
            <a:off x="0" y="0"/>
            <a:ext cx="12192000" cy="6858000"/>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8" name="Shape 108"/>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09" name="Shape 109"/>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10" name="Shape 110"/>
          <p:cNvSpPr txBox="1"/>
          <p:nvPr>
            <p:ph type="title"/>
          </p:nvPr>
        </p:nvSpPr>
        <p:spPr>
          <a:xfrm>
            <a:off x="838176" y="1065862"/>
            <a:ext cx="3313200" cy="4726200"/>
          </a:xfrm>
          <a:prstGeom prst="rect">
            <a:avLst/>
          </a:prstGeom>
          <a:noFill/>
          <a:ln>
            <a:noFill/>
          </a:ln>
        </p:spPr>
        <p:txBody>
          <a:bodyPr anchorCtr="0" anchor="ctr" bIns="45700" lIns="91425" rIns="91425" wrap="square" tIns="45700">
            <a:noAutofit/>
          </a:bodyPr>
          <a:lstStyle/>
          <a:p>
            <a:pPr indent="0" lvl="0" marL="0" marR="0" rtl="0" algn="l">
              <a:lnSpc>
                <a:spcPct val="90000"/>
              </a:lnSpc>
              <a:spcBef>
                <a:spcPts val="0"/>
              </a:spcBef>
              <a:spcAft>
                <a:spcPts val="0"/>
              </a:spcAft>
              <a:buClr>
                <a:srgbClr val="FFFFFF"/>
              </a:buClr>
              <a:buSzPts val="4000"/>
              <a:buFont typeface="Calibri"/>
              <a:buNone/>
            </a:pPr>
            <a:r>
              <a:rPr lang="en-US" sz="4000">
                <a:solidFill>
                  <a:srgbClr val="FFFFFF"/>
                </a:solidFill>
              </a:rPr>
              <a:t>Effect spits</a:t>
            </a:r>
            <a:endParaRPr/>
          </a:p>
        </p:txBody>
      </p:sp>
      <p:pic>
        <p:nvPicPr>
          <p:cNvPr id="111" name="Shape 111"/>
          <p:cNvPicPr preferRelativeResize="0"/>
          <p:nvPr/>
        </p:nvPicPr>
        <p:blipFill>
          <a:blip r:embed="rId4">
            <a:alphaModFix/>
          </a:blip>
          <a:stretch>
            <a:fillRect/>
          </a:stretch>
        </p:blipFill>
        <p:spPr>
          <a:xfrm>
            <a:off x="3274150" y="-79475"/>
            <a:ext cx="8917874" cy="6937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6" name="Shape 116"/>
        <p:cNvGrpSpPr/>
        <p:nvPr/>
      </p:nvGrpSpPr>
      <p:grpSpPr>
        <a:xfrm>
          <a:off x="0" y="0"/>
          <a:ext cx="0" cy="0"/>
          <a:chOff x="0" y="0"/>
          <a:chExt cx="0" cy="0"/>
        </a:xfrm>
      </p:grpSpPr>
      <p:sp>
        <p:nvSpPr>
          <p:cNvPr id="117" name="Shape 117"/>
          <p:cNvSpPr/>
          <p:nvPr/>
        </p:nvSpPr>
        <p:spPr>
          <a:xfrm>
            <a:off x="0" y="0"/>
            <a:ext cx="12192000" cy="6857999"/>
          </a:xfrm>
          <a:prstGeom prst="rect">
            <a:avLst/>
          </a:prstGeom>
          <a:solidFill>
            <a:srgbClr val="000000"/>
          </a:solid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3">
            <a:alphaModFix amt="50000"/>
          </a:blip>
          <a:srcRect b="2631" l="0" r="0" t="13098"/>
          <a:stretch/>
        </p:blipFill>
        <p:spPr>
          <a:xfrm>
            <a:off x="20" y="10"/>
            <a:ext cx="12191980" cy="6857990"/>
          </a:xfrm>
          <a:prstGeom prst="rect">
            <a:avLst/>
          </a:prstGeom>
          <a:noFill/>
          <a:ln>
            <a:noFill/>
          </a:ln>
        </p:spPr>
      </p:pic>
      <p:sp>
        <p:nvSpPr>
          <p:cNvPr id="119" name="Shape 119"/>
          <p:cNvSpPr txBox="1"/>
          <p:nvPr/>
        </p:nvSpPr>
        <p:spPr>
          <a:xfrm>
            <a:off x="161060" y="3068311"/>
            <a:ext cx="11869880" cy="721375"/>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Vragen?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