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6" name="Shape 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5" name="Shape 4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 name="Shape 5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55" name="Shape 5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65" name="Shape 6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 name="Shape 7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75" name="Shape 7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85" name="Shape 8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95" name="Shape 9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05" name="Shape 10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endParaRPr/>
          </a:p>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15" name="Shape 11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355600" lvl="0" marL="4572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9" name="Shape 29"/>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0" name="Shape 40"/>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endParaRPr/>
          </a:p>
        </p:txBody>
      </p:sp>
      <p:sp>
        <p:nvSpPr>
          <p:cNvPr id="41" name="Shape 41"/>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100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G. </a:t>
            </a:r>
            <a:r>
              <a:rPr lang="en-US" sz="2000">
                <a:latin typeface="Montserrat"/>
                <a:ea typeface="Montserrat"/>
                <a:cs typeface="Montserrat"/>
                <a:sym typeface="Montserrat"/>
              </a:rPr>
              <a:t>Bjar</a:t>
            </a:r>
            <a:r>
              <a:rPr b="0" i="0" lang="en-US" sz="2000" u="none" cap="none" strike="noStrike">
                <a:solidFill>
                  <a:schemeClr val="lt1"/>
                </a:solidFill>
                <a:latin typeface="Montserrat"/>
                <a:ea typeface="Montserrat"/>
                <a:cs typeface="Montserrat"/>
                <a:sym typeface="Montserrat"/>
              </a:rPr>
              <a:t>nason</a:t>
            </a:r>
            <a:endParaRPr/>
          </a:p>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B</a:t>
            </a:r>
            <a:r>
              <a:rPr b="0" i="0" lang="en-US" sz="2000" u="none" cap="none" strike="noStrike">
                <a:solidFill>
                  <a:schemeClr val="lt1"/>
                </a:solidFill>
                <a:latin typeface="Montserrat"/>
                <a:ea typeface="Montserrat"/>
                <a:cs typeface="Montserrat"/>
                <a:sym typeface="Montserrat"/>
              </a:rPr>
              <a:t>. </a:t>
            </a:r>
            <a:r>
              <a:rPr lang="en-US" sz="2000">
                <a:latin typeface="Montserrat"/>
                <a:ea typeface="Montserrat"/>
                <a:cs typeface="Montserrat"/>
                <a:sym typeface="Montserrat"/>
              </a:rPr>
              <a:t>Tuynman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6"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49" name="Shape 4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0" name="Shape 5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endParaRPr/>
          </a:p>
        </p:txBody>
      </p:sp>
      <p:sp>
        <p:nvSpPr>
          <p:cNvPr id="51" name="Shape 51"/>
          <p:cNvSpPr txBox="1"/>
          <p:nvPr>
            <p:ph idx="1" type="body"/>
          </p:nvPr>
        </p:nvSpPr>
        <p:spPr>
          <a:xfrm>
            <a:off x="4914899" y="1065862"/>
            <a:ext cx="72771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BBN</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t>Deep learning</a:t>
            </a:r>
            <a:endParaRPr/>
          </a:p>
          <a:p>
            <a:pPr indent="-228600" lvl="0" marL="228600" marR="0" rtl="0" algn="l">
              <a:lnSpc>
                <a:spcPct val="90000"/>
              </a:lnSpc>
              <a:spcBef>
                <a:spcPts val="0"/>
              </a:spcBef>
              <a:spcAft>
                <a:spcPts val="0"/>
              </a:spcAft>
              <a:buClr>
                <a:srgbClr val="FFFFFF"/>
              </a:buClr>
              <a:buSzPts val="2000"/>
              <a:buFont typeface="Arial"/>
              <a:buChar char="•"/>
            </a:pPr>
            <a:r>
              <a:rPr lang="en-US"/>
              <a:t>Onderzoeksrapport</a:t>
            </a:r>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Effect spits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8" name="Shape 5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59" name="Shape 5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0" name="Shape 6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endParaRPr/>
          </a:p>
        </p:txBody>
      </p:sp>
      <p:sp>
        <p:nvSpPr>
          <p:cNvPr id="61" name="Shape 6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FA</a:t>
            </a:r>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Geautomatiseerde cluster herkenning</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data opgehaald deze week</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Data bestanden van makkelijk 25.000.000 regels voor één lokaal</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Python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BBN algoritme is klaar</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bezig met query's schrijven.</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6" name="Shape 66"/>
        <p:cNvGrpSpPr/>
        <p:nvPr/>
      </p:nvGrpSpPr>
      <p:grpSpPr>
        <a:xfrm>
          <a:off x="0" y="0"/>
          <a:ext cx="0" cy="0"/>
          <a:chOff x="0" y="0"/>
          <a:chExt cx="0" cy="0"/>
        </a:xfrm>
      </p:grpSpPr>
      <p:sp>
        <p:nvSpPr>
          <p:cNvPr id="67" name="Shape 6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 name="Shape 6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9" name="Shape 6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0" name="Shape 7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endParaRPr/>
          </a:p>
        </p:txBody>
      </p:sp>
      <p:sp>
        <p:nvSpPr>
          <p:cNvPr id="71" name="Shape 7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Data uit de oude database kan nu worden geanalyseerd in de Smile App</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Werkt echter nog niet met lokalen met een hogere of lagere max. flow van 80</a:t>
            </a:r>
            <a:br>
              <a:rPr lang="en-US" sz="2000">
                <a:latin typeface="Montserrat"/>
                <a:ea typeface="Montserrat"/>
                <a:cs typeface="Montserrat"/>
                <a:sym typeface="Montserrat"/>
              </a:rPr>
            </a:b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Volgende stap is een variabele “low” en “high” flow te hebben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Definiëren door de data op de jupyter hub te analyseren</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6" name="Shape 76"/>
        <p:cNvGrpSpPr/>
        <p:nvPr/>
      </p:nvGrpSpPr>
      <p:grpSpPr>
        <a:xfrm>
          <a:off x="0" y="0"/>
          <a:ext cx="0" cy="0"/>
          <a:chOff x="0" y="0"/>
          <a:chExt cx="0" cy="0"/>
        </a:xfrm>
      </p:grpSpPr>
      <p:sp>
        <p:nvSpPr>
          <p:cNvPr id="77" name="Shape 7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8" name="Shape 78"/>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79" name="Shape 7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0" name="Shape 8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endParaRPr/>
          </a:p>
        </p:txBody>
      </p:sp>
      <p:sp>
        <p:nvSpPr>
          <p:cNvPr id="81" name="Shape 8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Eigen LSTM</a:t>
            </a:r>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in plaats van 3 uur trainen; drie dagen trainen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GPU’s nu beperkende factor</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6" name="Shape 86"/>
        <p:cNvGrpSpPr/>
        <p:nvPr/>
      </p:nvGrpSpPr>
      <p:grpSpPr>
        <a:xfrm>
          <a:off x="0" y="0"/>
          <a:ext cx="0" cy="0"/>
          <a:chOff x="0" y="0"/>
          <a:chExt cx="0" cy="0"/>
        </a:xfrm>
      </p:grpSpPr>
      <p:sp>
        <p:nvSpPr>
          <p:cNvPr id="87" name="Shape 8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 name="Shape 8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89" name="Shape 8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0" name="Shape 90"/>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endParaRPr sz="4000">
              <a:solidFill>
                <a:srgbClr val="FFFFFF"/>
              </a:solidFill>
            </a:endParaRPr>
          </a:p>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endParaRPr/>
          </a:p>
        </p:txBody>
      </p:sp>
      <p:sp>
        <p:nvSpPr>
          <p:cNvPr id="91" name="Shape 9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structuur opgezet</a:t>
            </a:r>
            <a:endParaRPr sz="2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Shape 9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 name="Shape 9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99" name="Shape 9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0" name="Shape 10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endParaRPr/>
          </a:p>
        </p:txBody>
      </p:sp>
      <p:pic>
        <p:nvPicPr>
          <p:cNvPr id="101" name="Shape 101"/>
          <p:cNvPicPr preferRelativeResize="0"/>
          <p:nvPr/>
        </p:nvPicPr>
        <p:blipFill>
          <a:blip r:embed="rId4">
            <a:alphaModFix/>
          </a:blip>
          <a:stretch>
            <a:fillRect/>
          </a:stretch>
        </p:blipFill>
        <p:spPr>
          <a:xfrm>
            <a:off x="3293134" y="-50"/>
            <a:ext cx="9135816"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6" name="Shape 106"/>
        <p:cNvGrpSpPr/>
        <p:nvPr/>
      </p:nvGrpSpPr>
      <p:grpSpPr>
        <a:xfrm>
          <a:off x="0" y="0"/>
          <a:ext cx="0" cy="0"/>
          <a:chOff x="0" y="0"/>
          <a:chExt cx="0" cy="0"/>
        </a:xfrm>
      </p:grpSpPr>
      <p:sp>
        <p:nvSpPr>
          <p:cNvPr id="107" name="Shape 10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 name="Shape 10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9" name="Shape 10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0" name="Shape 11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endParaRPr/>
          </a:p>
        </p:txBody>
      </p:sp>
      <p:pic>
        <p:nvPicPr>
          <p:cNvPr id="111" name="Shape 111"/>
          <p:cNvPicPr preferRelativeResize="0"/>
          <p:nvPr/>
        </p:nvPicPr>
        <p:blipFill>
          <a:blip r:embed="rId4">
            <a:alphaModFix/>
          </a:blip>
          <a:stretch>
            <a:fillRect/>
          </a:stretch>
        </p:blipFill>
        <p:spPr>
          <a:xfrm>
            <a:off x="3274150" y="-79475"/>
            <a:ext cx="8917874" cy="693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Shape 117"/>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19" name="Shape 119"/>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