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3C8C7E-0F5D-4810-873D-839D287DEBD3}">
  <a:tblStyle styleId="{833C8C7E-0F5D-4810-873D-839D287DEB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01c3f9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01c3f9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Kat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Alongside team members: Anand, Matt and Kobe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5206e06e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5206e06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Further improvements: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unsupervised learning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class train model - reviews without any ratings, model should be able to classify positive/negative reviews based on previous reviews 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Topic modelling - classify based on different topics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Unsupervised machine learning would be better due to decline in yelp reviews being left and more data available on social media where there are no star ratings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5206e06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5206e06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04618b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504618b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Reviews are important to businesses as they provide a “word-of-mouth” advertisement approach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Not only can they be a deciding factor as to whether a customer will visit a business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Using our analysis, businesses can draw important conclusion by analyzing the most common words from reviews.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Frequently used words in reviews can furthermore be used in directed advertisement, for example on social media platforms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01c3f90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01c3f90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Yelp dataset seeing as yelp is a website </a:t>
            </a: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users can leave reviews for businesses they have visited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worked really well for us because the reviews need to include text and have a star rating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</a:t>
            </a: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simplicity, </a:t>
            </a: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focus on italian restaurants in California only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01c3f90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01c3f90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Millions of reviews accumulated since 2005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Slow decrease in review count after 2016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roughly 70% of reviews on Yelp, are positive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is where our idea came in to focus on negative reviews to see what are common words that businesses can use to improve their business model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01c3f90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01c3f90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5206e06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5206e06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We</a:t>
            </a: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categorized a review as “positive” if it has 4 or 5 stars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Reviews with star ratings from 1-3, are categorized as “negative/neutral”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preprocessing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Language requirements 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Character removal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Tokenization 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Supervised Learning: Natural Language Processing 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Polarity and Subjectivity for Sentiment Analysis 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Polarity assigns sentiment to a word or sentence fragment based on the range of [-1,1]</a:t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Maven Pro"/>
              <a:buChar char="-"/>
            </a:pPr>
            <a:r>
              <a:rPr lang="en-GB" sz="1200">
                <a:solidFill>
                  <a:srgbClr val="292929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Subjectivity quantifies the amount of personal opinion and factual information contained in the text. 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5206e06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5206e06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</a:t>
            </a:r>
            <a:r>
              <a:rPr lang="en-GB"/>
              <a:t>learning</a:t>
            </a:r>
            <a:r>
              <a:rPr lang="en-GB"/>
              <a:t> model is able to predict </a:t>
            </a:r>
            <a:r>
              <a:rPr lang="en-GB"/>
              <a:t>whether</a:t>
            </a:r>
            <a:r>
              <a:rPr lang="en-GB"/>
              <a:t> a review is positive or negative with an accuracy between 83-88%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Logistic Regression Model - 86.5% accuracy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Support Vector Model - 85.1% accuracy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Multinomial Naive Bayes - 88.1% accuracy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Random Forest Classifier Model - 82.7% accuracy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Balanced Random Forest Classifier Model - 87.3% accuracy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504618b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504618b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Positive reviews can be used for business improvements and for the businesses to know what customer value most</a:t>
            </a:r>
            <a:br>
              <a:rPr lang="en-GB" sz="1200">
                <a:latin typeface="Nunito"/>
                <a:ea typeface="Nunito"/>
                <a:cs typeface="Nunito"/>
                <a:sym typeface="Nunito"/>
              </a:rPr>
            </a:b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Common words in all reviews were around food and location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For negative reviews in particular </a:t>
            </a: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(from 1-3)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Results: Most important aspects for customers: service, location (Santa Barbara)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-"/>
            </a:pPr>
            <a:r>
              <a:rPr lang="en-GB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Negative reviews - focus on common words - services - increase customer basis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504618bb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504618b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Interactive map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Able to analyze each city by itself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Includes total review count per city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Distribution of star rating based on each city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 many open or </a:t>
            </a:r>
            <a:r>
              <a:rPr lang="en-GB"/>
              <a:t>closed</a:t>
            </a:r>
            <a:r>
              <a:rPr lang="en-GB"/>
              <a:t> restaurants each city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Santa Barbara has the most reviews and locations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Santa Barbara came up for negative and positive reviews - negative reviews and </a:t>
            </a:r>
            <a:r>
              <a:rPr lang="en-GB"/>
              <a:t>closed</a:t>
            </a:r>
            <a:r>
              <a:rPr lang="en-GB"/>
              <a:t> businesses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Most consistent star rating as can be told by the boxplot graph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Review count consistent with data exploratory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positive than negative reviews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elp.com/datase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600" y="1054100"/>
            <a:ext cx="46674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Group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11825" y="4277150"/>
            <a:ext cx="55614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Anand Bajaj </a:t>
            </a:r>
            <a:r>
              <a:rPr lang="en-GB" sz="700">
                <a:latin typeface="Arial"/>
                <a:ea typeface="Arial"/>
                <a:cs typeface="Arial"/>
                <a:sym typeface="Arial"/>
              </a:rPr>
              <a:t>⬤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Katrin Freitag </a:t>
            </a:r>
            <a:r>
              <a:rPr lang="en-GB" sz="700">
                <a:latin typeface="Arial"/>
                <a:ea typeface="Arial"/>
                <a:cs typeface="Arial"/>
                <a:sym typeface="Arial"/>
              </a:rPr>
              <a:t>⬤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Matthew Lao </a:t>
            </a:r>
            <a:r>
              <a:rPr lang="en-GB" sz="700">
                <a:latin typeface="Arial"/>
                <a:ea typeface="Arial"/>
                <a:cs typeface="Arial"/>
                <a:sym typeface="Arial"/>
              </a:rPr>
              <a:t>⬤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Boakye Twum-Donkor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817100" y="1890075"/>
            <a:ext cx="4521900" cy="5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940">
                <a:latin typeface="Nunito"/>
                <a:ea typeface="Nunito"/>
                <a:cs typeface="Nunito"/>
                <a:sym typeface="Nunito"/>
              </a:rPr>
              <a:t>Data Analytics Bootcamp</a:t>
            </a:r>
            <a:endParaRPr b="0" sz="194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/>
              <a:t>Thank You!</a:t>
            </a:r>
            <a:endParaRPr sz="6100"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/>
              <a:t>Questions? 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Topic of Interest: </a:t>
            </a:r>
            <a:r>
              <a:rPr b="0" lang="en-GB"/>
              <a:t>Customer Reviews</a:t>
            </a:r>
            <a:endParaRPr b="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049700" y="2436225"/>
            <a:ext cx="39228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Positive reviews = Word of Mouth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Improved Business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Directed Advertisement</a:t>
            </a:r>
            <a:endParaRPr sz="17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00" y="2064963"/>
            <a:ext cx="3150900" cy="2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390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497700"/>
            <a:ext cx="39099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To conduct the analysis, we are using the publicly available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Yelp Dataset</a:t>
            </a:r>
            <a:r>
              <a:rPr lang="en-GB" sz="1700"/>
              <a:t>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Businesses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Reviews</a:t>
            </a:r>
            <a:endParaRPr sz="17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25" y="300050"/>
            <a:ext cx="1592677" cy="11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303800" y="3394200"/>
            <a:ext cx="390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Focus for this analysis:</a:t>
            </a:r>
            <a:br>
              <a:rPr lang="en-GB" sz="1700">
                <a:latin typeface="Nunito"/>
                <a:ea typeface="Nunito"/>
                <a:cs typeface="Nunito"/>
                <a:sym typeface="Nunito"/>
              </a:rPr>
            </a:br>
            <a:r>
              <a:rPr b="1" lang="en-GB" sz="1700">
                <a:latin typeface="Nunito"/>
                <a:ea typeface="Nunito"/>
                <a:cs typeface="Nunito"/>
                <a:sym typeface="Nunito"/>
              </a:rPr>
              <a:t>Italian Restaurants in California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700" y="300050"/>
            <a:ext cx="3795550" cy="45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 Analysis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25" y="1756388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00" y="1780213"/>
            <a:ext cx="36004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878950" y="1478075"/>
            <a:ext cx="76842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>
                <a:latin typeface="Nunito"/>
                <a:ea typeface="Nunito"/>
                <a:cs typeface="Nunito"/>
                <a:sym typeface="Nunito"/>
              </a:rPr>
              <a:t>How can a business utilize reviews to improve their business model and build a larger customer base? </a:t>
            </a:r>
            <a:endParaRPr b="0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1765900" y="739175"/>
            <a:ext cx="61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Business Problem: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Preprocessing and </a:t>
            </a:r>
            <a:r>
              <a:rPr lang="en-GB">
                <a:solidFill>
                  <a:schemeClr val="dk1"/>
                </a:solidFill>
              </a:rPr>
              <a:t>Machine</a:t>
            </a:r>
            <a:r>
              <a:rPr lang="en-GB">
                <a:solidFill>
                  <a:schemeClr val="dk1"/>
                </a:solidFill>
              </a:rPr>
              <a:t> Learning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14" name="Google Shape;314;p18"/>
          <p:cNvGraphicFramePr/>
          <p:nvPr/>
        </p:nvGraphicFramePr>
        <p:xfrm>
          <a:off x="13038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{833C8C7E-0F5D-4810-873D-839D287DEBD3}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Positive Review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 Negative Review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 4 - 5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1 - 3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18"/>
          <p:cNvSpPr/>
          <p:nvPr/>
        </p:nvSpPr>
        <p:spPr>
          <a:xfrm>
            <a:off x="3815350" y="1978525"/>
            <a:ext cx="607800" cy="533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7431500" y="1978525"/>
            <a:ext cx="607800" cy="533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1904550" y="2988325"/>
            <a:ext cx="603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Supervised Learning: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Predicting whether a review is positive or negative based on star rating and polarity and subjectivity of a sentence.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Model</a:t>
            </a:r>
            <a:endParaRPr/>
          </a:p>
        </p:txBody>
      </p:sp>
      <p:sp>
        <p:nvSpPr>
          <p:cNvPr id="323" name="Google Shape;323;p19"/>
          <p:cNvSpPr txBox="1"/>
          <p:nvPr>
            <p:ph idx="2" type="body"/>
          </p:nvPr>
        </p:nvSpPr>
        <p:spPr>
          <a:xfrm>
            <a:off x="5090250" y="1597875"/>
            <a:ext cx="371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Negative Sentiment Review Statement: </a:t>
            </a:r>
            <a:endParaRPr sz="1500"/>
          </a:p>
        </p:txBody>
      </p:sp>
      <p:sp>
        <p:nvSpPr>
          <p:cNvPr id="324" name="Google Shape;324;p19"/>
          <p:cNvSpPr txBox="1"/>
          <p:nvPr>
            <p:ph idx="2" type="body"/>
          </p:nvPr>
        </p:nvSpPr>
        <p:spPr>
          <a:xfrm>
            <a:off x="1056825" y="1597875"/>
            <a:ext cx="385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Positive Sentiment Review Statement:</a:t>
            </a:r>
            <a:endParaRPr sz="1500"/>
          </a:p>
        </p:txBody>
      </p:sp>
      <p:sp>
        <p:nvSpPr>
          <p:cNvPr id="325" name="Google Shape;325;p19"/>
          <p:cNvSpPr/>
          <p:nvPr/>
        </p:nvSpPr>
        <p:spPr>
          <a:xfrm>
            <a:off x="5090250" y="2556750"/>
            <a:ext cx="3853500" cy="1623300"/>
          </a:xfrm>
          <a:prstGeom prst="wedgeEllipseCallout">
            <a:avLst>
              <a:gd fmla="val 31452" name="adj1"/>
              <a:gd fmla="val 61577" name="adj2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“We visited once and were really disappointed…”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830075" y="2556750"/>
            <a:ext cx="3853500" cy="1623300"/>
          </a:xfrm>
          <a:prstGeom prst="wedgeEllipseCallout">
            <a:avLst>
              <a:gd fmla="val -31914" name="adj1"/>
              <a:gd fmla="val 63168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“This restaurant is incredible, and has the best pasta </a:t>
            </a:r>
            <a:r>
              <a:rPr lang="en-GB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carbonara…”</a:t>
            </a:r>
            <a:r>
              <a:rPr lang="en-GB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2152" l="1423" r="1101" t="0"/>
          <a:stretch/>
        </p:blipFill>
        <p:spPr>
          <a:xfrm>
            <a:off x="4671625" y="1676524"/>
            <a:ext cx="4278550" cy="2620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1376000" y="1597863"/>
            <a:ext cx="7301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Most common words: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Food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Location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Service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Negative Reviews: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Location - Santa Barbara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Service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Takeaways from Exploratory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/>
          </a:blip>
          <a:srcRect b="20894" l="11595" r="9577" t="18469"/>
          <a:stretch/>
        </p:blipFill>
        <p:spPr>
          <a:xfrm>
            <a:off x="173525" y="1750350"/>
            <a:ext cx="4607175" cy="2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5" y="105700"/>
            <a:ext cx="8789750" cy="49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