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Lato"/>
      <p:regular r:id="rId21"/>
      <p:bold r:id="rId22"/>
      <p:italic r:id="rId23"/>
      <p:boldItalic r:id="rId24"/>
    </p:embeddedFont>
    <p:embeddedFont>
      <p:font typeface="Montserra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99ad8b49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a99ad8b49e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54141db0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4141db0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54141db3f1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54141db3f1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a99ad8b49e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a99ad8b49e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54141db3f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4141db3f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54141db3f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4141db3f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54141db3f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54141db3f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a99ad8b49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ga99ad8b49e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So we wanted to share where we are for our MVP. For our </a:t>
            </a:r>
            <a:r>
              <a:rPr lang="en"/>
              <a:t>pipeline</a:t>
            </a:r>
            <a:r>
              <a:rPr lang="en"/>
              <a:t> we are at the inferences stage specifically we have finished exploring two types of classifiers and are on to creating text reports from the inference pipeline. For MOC we are still in the deployment stage of pfioh and pman and still debugging errors which we will talk about more indepthly later 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54141db3f1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4141db3f1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specifically this is the accomplishments of our sprint 4. Our workflow group has trained models for identifying </a:t>
            </a:r>
            <a:r>
              <a:rPr lang="en"/>
              <a:t>specific</a:t>
            </a:r>
            <a:r>
              <a:rPr lang="en"/>
              <a:t> parts of the brain, modified plugins to facilitate training and made sure inputs and outputs of plugins matched in the workflow, also they developed plugins for interpreting results. For our MOC team we continued to debug our authentication issue spoken about in our last sprint and this introduced more problems that our mentors are currently helping us with.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54141db0d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4141db0d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our burn down chart. This chart shows we did not finish the deployment of MOC which was targeted for sprint 4.</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54141db3f1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4141db3f1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54141db3f1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4141db3f1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54141db3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4141db3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54141db3f1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4141db3f1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99ad8b49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a99ad8b49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drive.google.com/file/d/1T7Jev2U5XtrF0nMP_bhPfkuZZmwg5d8E/view"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343925" y="692875"/>
            <a:ext cx="5980200" cy="20526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2300"/>
              <a:t>Containerizing Neural Network Apps for Medical Compute</a:t>
            </a:r>
            <a:endParaRPr b="1" sz="2300"/>
          </a:p>
          <a:p>
            <a:pPr indent="0" lvl="0" marL="0" rtl="0" algn="ctr">
              <a:lnSpc>
                <a:spcPct val="100000"/>
              </a:lnSpc>
              <a:spcBef>
                <a:spcPts val="0"/>
              </a:spcBef>
              <a:spcAft>
                <a:spcPts val="0"/>
              </a:spcAft>
              <a:buSzPts val="5200"/>
              <a:buNone/>
            </a:pPr>
            <a:r>
              <a:t/>
            </a:r>
            <a:endParaRPr b="1" sz="4500"/>
          </a:p>
        </p:txBody>
      </p:sp>
      <p:sp>
        <p:nvSpPr>
          <p:cNvPr id="55" name="Google Shape;55;p13"/>
          <p:cNvSpPr txBox="1"/>
          <p:nvPr>
            <p:ph idx="1" type="subTitle"/>
          </p:nvPr>
        </p:nvSpPr>
        <p:spPr>
          <a:xfrm>
            <a:off x="73725" y="217545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Sprint 4</a:t>
            </a:r>
            <a:endParaRPr/>
          </a:p>
        </p:txBody>
      </p:sp>
      <p:sp>
        <p:nvSpPr>
          <p:cNvPr id="56" name="Google Shape;56;p13"/>
          <p:cNvSpPr txBox="1"/>
          <p:nvPr/>
        </p:nvSpPr>
        <p:spPr>
          <a:xfrm>
            <a:off x="2465325" y="2916775"/>
            <a:ext cx="3737400" cy="75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450">
                <a:solidFill>
                  <a:srgbClr val="FFFFFF"/>
                </a:solidFill>
              </a:rPr>
              <a:t>Mentors: Rudolph Pienaar, Sandip Samal</a:t>
            </a:r>
            <a:endParaRPr sz="1100">
              <a:latin typeface="Lato"/>
              <a:ea typeface="Lato"/>
              <a:cs typeface="Lato"/>
              <a:sym typeface="Lato"/>
            </a:endParaRPr>
          </a:p>
        </p:txBody>
      </p:sp>
      <p:sp>
        <p:nvSpPr>
          <p:cNvPr id="57" name="Google Shape;57;p13"/>
          <p:cNvSpPr txBox="1"/>
          <p:nvPr/>
        </p:nvSpPr>
        <p:spPr>
          <a:xfrm>
            <a:off x="1696875" y="3497750"/>
            <a:ext cx="5274300" cy="1317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450">
                <a:solidFill>
                  <a:srgbClr val="FFFFFF"/>
                </a:solidFill>
              </a:rPr>
              <a:t>Group Members: Ken Krebs, Brian Mahabir, Tingyi Zhang, Cagri Yoruk, Xiaoyu An</a:t>
            </a:r>
            <a:endParaRPr sz="1450">
              <a:solidFill>
                <a:srgbClr val="FFFFFF"/>
              </a:solidFill>
            </a:endParaRPr>
          </a:p>
          <a:p>
            <a:pPr indent="0" lvl="0" marL="0" rtl="0" algn="l">
              <a:lnSpc>
                <a:spcPct val="115000"/>
              </a:lnSpc>
              <a:spcBef>
                <a:spcPts val="0"/>
              </a:spcBef>
              <a:spcAft>
                <a:spcPts val="0"/>
              </a:spcAft>
              <a:buNone/>
            </a:pPr>
            <a:r>
              <a:t/>
            </a:r>
            <a:endParaRPr sz="2400">
              <a:solidFill>
                <a:srgbClr val="FFFFFF"/>
              </a:solidFill>
            </a:endParaRPr>
          </a:p>
        </p:txBody>
      </p:sp>
      <p:sp>
        <p:nvSpPr>
          <p:cNvPr id="58" name="Google Shape;58;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22"/>
          <p:cNvPicPr preferRelativeResize="0"/>
          <p:nvPr/>
        </p:nvPicPr>
        <p:blipFill>
          <a:blip r:embed="rId3">
            <a:alphaModFix/>
          </a:blip>
          <a:stretch>
            <a:fillRect/>
          </a:stretch>
        </p:blipFill>
        <p:spPr>
          <a:xfrm>
            <a:off x="442900" y="514350"/>
            <a:ext cx="8258175" cy="4629150"/>
          </a:xfrm>
          <a:prstGeom prst="rect">
            <a:avLst/>
          </a:prstGeom>
          <a:noFill/>
          <a:ln>
            <a:noFill/>
          </a:ln>
        </p:spPr>
      </p:pic>
      <p:sp>
        <p:nvSpPr>
          <p:cNvPr id="234" name="Google Shape;234;p22"/>
          <p:cNvSpPr txBox="1"/>
          <p:nvPr>
            <p:ph type="title"/>
          </p:nvPr>
        </p:nvSpPr>
        <p:spPr>
          <a:xfrm>
            <a:off x="180475" y="13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Label-wise classifier inference pipeline</a:t>
            </a:r>
            <a:endParaRPr sz="2200"/>
          </a:p>
        </p:txBody>
      </p:sp>
      <p:sp>
        <p:nvSpPr>
          <p:cNvPr id="235" name="Google Shape;235;p22"/>
          <p:cNvSpPr txBox="1"/>
          <p:nvPr/>
        </p:nvSpPr>
        <p:spPr>
          <a:xfrm>
            <a:off x="2965288" y="3507400"/>
            <a:ext cx="768300" cy="4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Montserrat"/>
                <a:ea typeface="Montserrat"/>
                <a:cs typeface="Montserrat"/>
                <a:sym typeface="Montserrat"/>
              </a:rPr>
              <a:t>Plugin</a:t>
            </a:r>
            <a:endParaRPr sz="1200">
              <a:solidFill>
                <a:srgbClr val="FFFFFF"/>
              </a:solidFill>
              <a:latin typeface="Montserrat"/>
              <a:ea typeface="Montserrat"/>
              <a:cs typeface="Montserrat"/>
              <a:sym typeface="Montserrat"/>
            </a:endParaRPr>
          </a:p>
        </p:txBody>
      </p:sp>
      <p:sp>
        <p:nvSpPr>
          <p:cNvPr id="236" name="Google Shape;236;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pl-heatmap</a:t>
            </a:r>
            <a:endParaRPr/>
          </a:p>
        </p:txBody>
      </p:sp>
      <p:sp>
        <p:nvSpPr>
          <p:cNvPr id="242" name="Google Shape;24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Plugin developed to inspect differences between inferred images and ground truth training masks. </a:t>
            </a:r>
            <a:endParaRPr/>
          </a:p>
          <a:p>
            <a:pPr indent="-342900" lvl="0" marL="457200" rtl="0" algn="l">
              <a:spcBef>
                <a:spcPts val="0"/>
              </a:spcBef>
              <a:spcAft>
                <a:spcPts val="0"/>
              </a:spcAft>
              <a:buSzPts val="1800"/>
              <a:buChar char="●"/>
            </a:pPr>
            <a:r>
              <a:rPr lang="en"/>
              <a:t>Low contrast grayscale images are difficult to differentiate between labels</a:t>
            </a:r>
            <a:endParaRPr/>
          </a:p>
        </p:txBody>
      </p:sp>
      <p:pic>
        <p:nvPicPr>
          <p:cNvPr id="243" name="Google Shape;243;p23"/>
          <p:cNvPicPr preferRelativeResize="0"/>
          <p:nvPr/>
        </p:nvPicPr>
        <p:blipFill>
          <a:blip r:embed="rId3">
            <a:alphaModFix/>
          </a:blip>
          <a:stretch>
            <a:fillRect/>
          </a:stretch>
        </p:blipFill>
        <p:spPr>
          <a:xfrm>
            <a:off x="2542575" y="3259250"/>
            <a:ext cx="1760800" cy="1760800"/>
          </a:xfrm>
          <a:prstGeom prst="rect">
            <a:avLst/>
          </a:prstGeom>
          <a:noFill/>
          <a:ln>
            <a:noFill/>
          </a:ln>
        </p:spPr>
      </p:pic>
      <p:pic>
        <p:nvPicPr>
          <p:cNvPr id="244" name="Google Shape;244;p23"/>
          <p:cNvPicPr preferRelativeResize="0"/>
          <p:nvPr/>
        </p:nvPicPr>
        <p:blipFill>
          <a:blip r:embed="rId4">
            <a:alphaModFix/>
          </a:blip>
          <a:stretch>
            <a:fillRect/>
          </a:stretch>
        </p:blipFill>
        <p:spPr>
          <a:xfrm>
            <a:off x="5763825" y="2468300"/>
            <a:ext cx="2469775" cy="2459900"/>
          </a:xfrm>
          <a:prstGeom prst="rect">
            <a:avLst/>
          </a:prstGeom>
          <a:noFill/>
          <a:ln>
            <a:noFill/>
          </a:ln>
        </p:spPr>
      </p:pic>
      <p:pic>
        <p:nvPicPr>
          <p:cNvPr id="245" name="Google Shape;245;p23"/>
          <p:cNvPicPr preferRelativeResize="0"/>
          <p:nvPr/>
        </p:nvPicPr>
        <p:blipFill>
          <a:blip r:embed="rId5">
            <a:alphaModFix/>
          </a:blip>
          <a:stretch>
            <a:fillRect/>
          </a:stretch>
        </p:blipFill>
        <p:spPr>
          <a:xfrm>
            <a:off x="973200" y="2253350"/>
            <a:ext cx="1803450" cy="1803450"/>
          </a:xfrm>
          <a:prstGeom prst="rect">
            <a:avLst/>
          </a:prstGeom>
          <a:noFill/>
          <a:ln>
            <a:noFill/>
          </a:ln>
        </p:spPr>
      </p:pic>
      <p:sp>
        <p:nvSpPr>
          <p:cNvPr id="246" name="Google Shape;246;p23"/>
          <p:cNvSpPr txBox="1"/>
          <p:nvPr/>
        </p:nvSpPr>
        <p:spPr>
          <a:xfrm>
            <a:off x="1372761" y="4240298"/>
            <a:ext cx="7002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Montserrat"/>
                <a:ea typeface="Montserrat"/>
                <a:cs typeface="Montserrat"/>
                <a:sym typeface="Montserrat"/>
              </a:rPr>
              <a:t>Ground Truth Mask</a:t>
            </a:r>
            <a:endParaRPr sz="1200">
              <a:solidFill>
                <a:srgbClr val="FFFFFF"/>
              </a:solidFill>
              <a:latin typeface="Montserrat"/>
              <a:ea typeface="Montserrat"/>
              <a:cs typeface="Montserrat"/>
              <a:sym typeface="Montserrat"/>
            </a:endParaRPr>
          </a:p>
        </p:txBody>
      </p:sp>
      <p:sp>
        <p:nvSpPr>
          <p:cNvPr id="247" name="Google Shape;247;p23"/>
          <p:cNvSpPr txBox="1"/>
          <p:nvPr/>
        </p:nvSpPr>
        <p:spPr>
          <a:xfrm>
            <a:off x="3299936" y="2634473"/>
            <a:ext cx="7002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Montserrat"/>
                <a:ea typeface="Montserrat"/>
                <a:cs typeface="Montserrat"/>
                <a:sym typeface="Montserrat"/>
              </a:rPr>
              <a:t>Inferred Labels</a:t>
            </a:r>
            <a:endParaRPr sz="1200">
              <a:solidFill>
                <a:srgbClr val="FFFFFF"/>
              </a:solidFill>
              <a:latin typeface="Montserrat"/>
              <a:ea typeface="Montserrat"/>
              <a:cs typeface="Montserrat"/>
              <a:sym typeface="Montserrat"/>
            </a:endParaRPr>
          </a:p>
        </p:txBody>
      </p:sp>
      <p:sp>
        <p:nvSpPr>
          <p:cNvPr id="248" name="Google Shape;248;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pic>
        <p:nvPicPr>
          <p:cNvPr id="254" name="Google Shape;254;p24" title="Demo.mp4">
            <a:hlinkClick r:id="rId3"/>
          </p:cNvPr>
          <p:cNvPicPr preferRelativeResize="0"/>
          <p:nvPr/>
        </p:nvPicPr>
        <p:blipFill>
          <a:blip r:embed="rId4">
            <a:alphaModFix/>
          </a:blip>
          <a:stretch>
            <a:fillRect/>
          </a:stretch>
        </p:blipFill>
        <p:spPr>
          <a:xfrm>
            <a:off x="1493588" y="262938"/>
            <a:ext cx="6156826" cy="4617625"/>
          </a:xfrm>
          <a:prstGeom prst="rect">
            <a:avLst/>
          </a:prstGeom>
          <a:noFill/>
          <a:ln>
            <a:noFill/>
          </a:ln>
        </p:spPr>
      </p:pic>
      <p:sp>
        <p:nvSpPr>
          <p:cNvPr id="255" name="Google Shape;255;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MOC deployment</a:t>
            </a:r>
            <a:endParaRPr/>
          </a:p>
        </p:txBody>
      </p:sp>
      <p:sp>
        <p:nvSpPr>
          <p:cNvPr id="261" name="Google Shape;26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talked about in our last demo we were getting HTTP related issues while running scripts on pfioh (I/O Handler). Upon further inspection and discussion with our mentors and developers of the ChRIS, we found out about malformed HTTP headers and bodies in pfioh. The process:</a:t>
            </a:r>
            <a:endParaRPr/>
          </a:p>
          <a:p>
            <a:pPr indent="0" lvl="0" marL="0" rtl="0" algn="ctr">
              <a:spcBef>
                <a:spcPts val="1600"/>
              </a:spcBef>
              <a:spcAft>
                <a:spcPts val="0"/>
              </a:spcAft>
              <a:buNone/>
            </a:pPr>
            <a:r>
              <a:rPr lang="en"/>
              <a:t>Missing Header → Minor Bug Fixes → Swift Keystone Auth?</a:t>
            </a:r>
            <a:endParaRPr/>
          </a:p>
          <a:p>
            <a:pPr indent="0" lvl="0" marL="0" rtl="0" algn="ctr">
              <a:spcBef>
                <a:spcPts val="1600"/>
              </a:spcBef>
              <a:spcAft>
                <a:spcPts val="0"/>
              </a:spcAft>
              <a:buNone/>
            </a:pPr>
            <a:r>
              <a:rPr lang="en"/>
              <a:t>400 Bad Request → 502 Bad Response → 401 Authentication Error</a:t>
            </a:r>
            <a:endParaRPr/>
          </a:p>
          <a:p>
            <a:pPr indent="0" lvl="0" marL="0" rtl="0" algn="l">
              <a:spcBef>
                <a:spcPts val="1600"/>
              </a:spcBef>
              <a:spcAft>
                <a:spcPts val="1600"/>
              </a:spcAft>
              <a:buNone/>
            </a:pPr>
            <a:r>
              <a:t/>
            </a:r>
            <a:endParaRPr/>
          </a:p>
        </p:txBody>
      </p:sp>
      <p:sp>
        <p:nvSpPr>
          <p:cNvPr id="262" name="Google Shape;262;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a:t>
            </a:r>
            <a:endParaRPr/>
          </a:p>
        </p:txBody>
      </p:sp>
      <p:sp>
        <p:nvSpPr>
          <p:cNvPr id="268" name="Google Shape;26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AutoNum type="arabicPeriod"/>
            </a:pPr>
            <a:r>
              <a:rPr lang="en" sz="2100"/>
              <a:t>Training models (more time and more data)</a:t>
            </a:r>
            <a:endParaRPr sz="2100"/>
          </a:p>
          <a:p>
            <a:pPr indent="-361950" lvl="0" marL="457200" rtl="0" algn="l">
              <a:spcBef>
                <a:spcPts val="0"/>
              </a:spcBef>
              <a:spcAft>
                <a:spcPts val="0"/>
              </a:spcAft>
              <a:buSzPts val="2100"/>
              <a:buAutoNum type="arabicPeriod"/>
            </a:pPr>
            <a:r>
              <a:rPr lang="en" sz="2100"/>
              <a:t>Generate text report from images (the last part of the whole pipeline)</a:t>
            </a:r>
            <a:endParaRPr sz="2100"/>
          </a:p>
          <a:p>
            <a:pPr indent="-361950" lvl="0" marL="457200" rtl="0" algn="l">
              <a:spcBef>
                <a:spcPts val="0"/>
              </a:spcBef>
              <a:spcAft>
                <a:spcPts val="0"/>
              </a:spcAft>
              <a:buSzPts val="2100"/>
              <a:buAutoNum type="arabicPeriod"/>
            </a:pPr>
            <a:r>
              <a:rPr lang="en" sz="2100"/>
              <a:t>MOC deployment</a:t>
            </a:r>
            <a:endParaRPr sz="2100"/>
          </a:p>
        </p:txBody>
      </p:sp>
      <p:sp>
        <p:nvSpPr>
          <p:cNvPr id="269" name="Google Shape;269;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7"/>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275" name="Google Shape;275;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Total Project Deliverables: Where we are</a:t>
            </a:r>
            <a:endParaRPr/>
          </a:p>
        </p:txBody>
      </p:sp>
      <p:sp>
        <p:nvSpPr>
          <p:cNvPr id="64" name="Google Shape;64;p14"/>
          <p:cNvSpPr txBox="1"/>
          <p:nvPr>
            <p:ph idx="1" type="body"/>
          </p:nvPr>
        </p:nvSpPr>
        <p:spPr>
          <a:xfrm>
            <a:off x="311700" y="1152475"/>
            <a:ext cx="8520600" cy="37479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sz="2200"/>
              <a:t>2 working pipelines for two different types of classifiers.</a:t>
            </a:r>
            <a:endParaRPr sz="2200"/>
          </a:p>
          <a:p>
            <a:pPr indent="-330200" lvl="0" marL="457200" rtl="0" algn="l">
              <a:lnSpc>
                <a:spcPct val="100000"/>
              </a:lnSpc>
              <a:spcBef>
                <a:spcPts val="0"/>
              </a:spcBef>
              <a:spcAft>
                <a:spcPts val="0"/>
              </a:spcAft>
              <a:buSzPts val="1600"/>
              <a:buChar char="●"/>
            </a:pPr>
            <a:r>
              <a:rPr lang="en" sz="2200"/>
              <a:t>2 phases of each pipeline</a:t>
            </a:r>
            <a:endParaRPr sz="2200" u="sng"/>
          </a:p>
          <a:p>
            <a:pPr indent="-330200" lvl="0" marL="457200" rtl="0" algn="l">
              <a:lnSpc>
                <a:spcPct val="100000"/>
              </a:lnSpc>
              <a:spcBef>
                <a:spcPts val="0"/>
              </a:spcBef>
              <a:spcAft>
                <a:spcPts val="0"/>
              </a:spcAft>
              <a:buSzPts val="1600"/>
              <a:buChar char="●"/>
            </a:pPr>
            <a:r>
              <a:rPr lang="en" sz="2200"/>
              <a:t>Training : </a:t>
            </a:r>
            <a:endParaRPr sz="2200"/>
          </a:p>
          <a:p>
            <a:pPr indent="-342900" lvl="1" marL="914400" rtl="0" algn="l">
              <a:lnSpc>
                <a:spcPct val="100000"/>
              </a:lnSpc>
              <a:spcBef>
                <a:spcPts val="0"/>
              </a:spcBef>
              <a:spcAft>
                <a:spcPts val="0"/>
              </a:spcAft>
              <a:buSzPts val="1800"/>
              <a:buChar char="○"/>
            </a:pPr>
            <a:r>
              <a:rPr lang="en" sz="1800"/>
              <a:t>Train models using two different types of classifiers (one classifier to identify multiple parts of the brain, the other to utilize multiple classifiers to identify specific parts of the brain)</a:t>
            </a:r>
            <a:endParaRPr sz="1800"/>
          </a:p>
          <a:p>
            <a:pPr indent="-330200" lvl="0" marL="457200" rtl="0" algn="l">
              <a:lnSpc>
                <a:spcPct val="100000"/>
              </a:lnSpc>
              <a:spcBef>
                <a:spcPts val="0"/>
              </a:spcBef>
              <a:spcAft>
                <a:spcPts val="0"/>
              </a:spcAft>
              <a:buSzPts val="1600"/>
              <a:buChar char="●"/>
            </a:pPr>
            <a:r>
              <a:rPr lang="en" sz="2200"/>
              <a:t>Infererence :</a:t>
            </a:r>
            <a:endParaRPr sz="2200"/>
          </a:p>
          <a:p>
            <a:pPr indent="-342900" lvl="1" marL="914400" rtl="0" algn="l">
              <a:lnSpc>
                <a:spcPct val="100000"/>
              </a:lnSpc>
              <a:spcBef>
                <a:spcPts val="0"/>
              </a:spcBef>
              <a:spcAft>
                <a:spcPts val="0"/>
              </a:spcAft>
              <a:buSzPts val="1800"/>
              <a:buChar char="○"/>
            </a:pPr>
            <a:r>
              <a:rPr lang="en" sz="1800" u="sng"/>
              <a:t>Use models to infer data about brain structure volume and output text report.</a:t>
            </a:r>
            <a:endParaRPr sz="1800" u="sng"/>
          </a:p>
          <a:p>
            <a:pPr indent="0" lvl="0" marL="457200" rtl="0" algn="l">
              <a:lnSpc>
                <a:spcPct val="100000"/>
              </a:lnSpc>
              <a:spcBef>
                <a:spcPts val="0"/>
              </a:spcBef>
              <a:spcAft>
                <a:spcPts val="0"/>
              </a:spcAft>
              <a:buNone/>
            </a:pPr>
            <a:r>
              <a:t/>
            </a:r>
            <a:endParaRPr sz="2200"/>
          </a:p>
          <a:p>
            <a:pPr indent="-330200" lvl="0" marL="457200" rtl="0" algn="l">
              <a:lnSpc>
                <a:spcPct val="100000"/>
              </a:lnSpc>
              <a:spcBef>
                <a:spcPts val="0"/>
              </a:spcBef>
              <a:spcAft>
                <a:spcPts val="0"/>
              </a:spcAft>
              <a:buSzPts val="1600"/>
              <a:buChar char="●"/>
            </a:pPr>
            <a:r>
              <a:rPr lang="en" sz="2200" u="sng"/>
              <a:t>Deployment of these pipelines on MOC *</a:t>
            </a:r>
            <a:endParaRPr sz="2200"/>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4 Accomplishments</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Begin training models for specific labels that pertain to a certain part of the brain and our results</a:t>
            </a:r>
            <a:endParaRPr sz="2000"/>
          </a:p>
          <a:p>
            <a:pPr indent="-355600" lvl="0" marL="457200" rtl="0" algn="l">
              <a:spcBef>
                <a:spcPts val="1000"/>
              </a:spcBef>
              <a:spcAft>
                <a:spcPts val="0"/>
              </a:spcAft>
              <a:buSzPts val="2000"/>
              <a:buChar char="●"/>
            </a:pPr>
            <a:r>
              <a:rPr lang="en" sz="2000"/>
              <a:t>Modify existing plugins to facilitate training and correlate inputs and outputs in the workflow</a:t>
            </a:r>
            <a:endParaRPr sz="2000"/>
          </a:p>
          <a:p>
            <a:pPr indent="-355600" lvl="0" marL="457200" rtl="0" algn="l">
              <a:spcBef>
                <a:spcPts val="1000"/>
              </a:spcBef>
              <a:spcAft>
                <a:spcPts val="0"/>
              </a:spcAft>
              <a:buSzPts val="2000"/>
              <a:buChar char="●"/>
            </a:pPr>
            <a:r>
              <a:rPr lang="en" sz="2000"/>
              <a:t>Develop additional plugins for interpreting results (pl-heatmap)</a:t>
            </a:r>
            <a:endParaRPr sz="2000"/>
          </a:p>
          <a:p>
            <a:pPr indent="-355600" lvl="0" marL="457200" rtl="0" algn="l">
              <a:spcBef>
                <a:spcPts val="1000"/>
              </a:spcBef>
              <a:spcAft>
                <a:spcPts val="1000"/>
              </a:spcAft>
              <a:buSzPts val="2000"/>
              <a:buChar char="●"/>
            </a:pPr>
            <a:r>
              <a:rPr lang="en" sz="2000"/>
              <a:t>Continue working on deploying to the MOC</a:t>
            </a:r>
            <a:endParaRPr sz="2000"/>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Burn Down Chart</a:t>
            </a:r>
            <a:endParaRPr/>
          </a:p>
        </p:txBody>
      </p:sp>
      <p:pic>
        <p:nvPicPr>
          <p:cNvPr id="78" name="Google Shape;78;p16"/>
          <p:cNvPicPr preferRelativeResize="0"/>
          <p:nvPr/>
        </p:nvPicPr>
        <p:blipFill>
          <a:blip r:embed="rId3">
            <a:alphaModFix/>
          </a:blip>
          <a:stretch>
            <a:fillRect/>
          </a:stretch>
        </p:blipFill>
        <p:spPr>
          <a:xfrm>
            <a:off x="0" y="1560800"/>
            <a:ext cx="9143999" cy="2560350"/>
          </a:xfrm>
          <a:prstGeom prst="rect">
            <a:avLst/>
          </a:prstGeom>
          <a:noFill/>
          <a:ln>
            <a:noFill/>
          </a:ln>
        </p:spPr>
      </p:pic>
      <p:sp>
        <p:nvSpPr>
          <p:cNvPr id="79" name="Google Shape;7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33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4: Training Specific Classifiers </a:t>
            </a:r>
            <a:endParaRPr/>
          </a:p>
        </p:txBody>
      </p:sp>
      <p:sp>
        <p:nvSpPr>
          <p:cNvPr id="85" name="Google Shape;85;p17"/>
          <p:cNvSpPr txBox="1"/>
          <p:nvPr>
            <p:ph idx="1" type="body"/>
          </p:nvPr>
        </p:nvSpPr>
        <p:spPr>
          <a:xfrm>
            <a:off x="311700" y="1213950"/>
            <a:ext cx="8520600" cy="135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Current plugins exist to separate patient mgz files into separate labels for each part of the brain. </a:t>
            </a:r>
            <a:endParaRPr/>
          </a:p>
          <a:p>
            <a:pPr indent="0" lvl="0" marL="457200" rtl="0" algn="l">
              <a:spcBef>
                <a:spcPts val="1600"/>
              </a:spcBef>
              <a:spcAft>
                <a:spcPts val="1600"/>
              </a:spcAft>
              <a:buNone/>
            </a:pPr>
            <a:r>
              <a:t/>
            </a:r>
            <a:endParaRPr/>
          </a:p>
        </p:txBody>
      </p:sp>
      <p:pic>
        <p:nvPicPr>
          <p:cNvPr id="86" name="Google Shape;86;p17"/>
          <p:cNvPicPr preferRelativeResize="0"/>
          <p:nvPr/>
        </p:nvPicPr>
        <p:blipFill>
          <a:blip r:embed="rId3">
            <a:alphaModFix/>
          </a:blip>
          <a:stretch>
            <a:fillRect/>
          </a:stretch>
        </p:blipFill>
        <p:spPr>
          <a:xfrm>
            <a:off x="5199875" y="2316300"/>
            <a:ext cx="2266950" cy="2266950"/>
          </a:xfrm>
          <a:prstGeom prst="rect">
            <a:avLst/>
          </a:prstGeom>
          <a:noFill/>
          <a:ln>
            <a:noFill/>
          </a:ln>
        </p:spPr>
      </p:pic>
      <p:pic>
        <p:nvPicPr>
          <p:cNvPr id="87" name="Google Shape;87;p17"/>
          <p:cNvPicPr preferRelativeResize="0"/>
          <p:nvPr/>
        </p:nvPicPr>
        <p:blipFill>
          <a:blip r:embed="rId4">
            <a:alphaModFix/>
          </a:blip>
          <a:stretch>
            <a:fillRect/>
          </a:stretch>
        </p:blipFill>
        <p:spPr>
          <a:xfrm>
            <a:off x="1105925" y="2316300"/>
            <a:ext cx="2266950" cy="2266950"/>
          </a:xfrm>
          <a:prstGeom prst="rect">
            <a:avLst/>
          </a:prstGeom>
          <a:noFill/>
          <a:ln>
            <a:noFill/>
          </a:ln>
        </p:spPr>
      </p:pic>
      <p:cxnSp>
        <p:nvCxnSpPr>
          <p:cNvPr id="88" name="Google Shape;88;p17"/>
          <p:cNvCxnSpPr>
            <a:stCxn id="87" idx="3"/>
            <a:endCxn id="86" idx="1"/>
          </p:cNvCxnSpPr>
          <p:nvPr/>
        </p:nvCxnSpPr>
        <p:spPr>
          <a:xfrm>
            <a:off x="3372875" y="3449775"/>
            <a:ext cx="1827000" cy="0"/>
          </a:xfrm>
          <a:prstGeom prst="straightConnector1">
            <a:avLst/>
          </a:prstGeom>
          <a:noFill/>
          <a:ln cap="flat" cmpd="sng" w="38100">
            <a:solidFill>
              <a:srgbClr val="FFFFFF"/>
            </a:solidFill>
            <a:prstDash val="solid"/>
            <a:round/>
            <a:headEnd len="med" w="med" type="none"/>
            <a:tailEnd len="med" w="med" type="triangle"/>
          </a:ln>
        </p:spPr>
      </p:cxnSp>
      <p:sp>
        <p:nvSpPr>
          <p:cNvPr id="89" name="Google Shape;8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cxnSp>
        <p:nvCxnSpPr>
          <p:cNvPr id="94" name="Google Shape;94;p18"/>
          <p:cNvCxnSpPr/>
          <p:nvPr/>
        </p:nvCxnSpPr>
        <p:spPr>
          <a:xfrm flipH="1" rot="10800000">
            <a:off x="1493925" y="2189925"/>
            <a:ext cx="6600" cy="1002600"/>
          </a:xfrm>
          <a:prstGeom prst="straightConnector1">
            <a:avLst/>
          </a:prstGeom>
          <a:noFill/>
          <a:ln cap="flat" cmpd="sng" w="28575">
            <a:solidFill>
              <a:srgbClr val="FFFFFF"/>
            </a:solidFill>
            <a:prstDash val="solid"/>
            <a:round/>
            <a:headEnd len="med" w="med" type="none"/>
            <a:tailEnd len="med" w="med" type="none"/>
          </a:ln>
        </p:spPr>
      </p:cxnSp>
      <p:sp>
        <p:nvSpPr>
          <p:cNvPr id="95" name="Google Shape;95;p18"/>
          <p:cNvSpPr txBox="1"/>
          <p:nvPr>
            <p:ph type="title"/>
          </p:nvPr>
        </p:nvSpPr>
        <p:spPr>
          <a:xfrm>
            <a:off x="311700" y="2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Plugin to separate labels</a:t>
            </a:r>
            <a:endParaRPr/>
          </a:p>
        </p:txBody>
      </p:sp>
      <p:sp>
        <p:nvSpPr>
          <p:cNvPr id="96" name="Google Shape;96;p18"/>
          <p:cNvSpPr/>
          <p:nvPr/>
        </p:nvSpPr>
        <p:spPr>
          <a:xfrm>
            <a:off x="623913" y="4003575"/>
            <a:ext cx="1630800" cy="629700"/>
          </a:xfrm>
          <a:prstGeom prst="roundRect">
            <a:avLst>
              <a:gd fmla="val 16667" name="adj"/>
            </a:avLst>
          </a:prstGeom>
          <a:solidFill>
            <a:srgbClr val="93C47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txBox="1"/>
          <p:nvPr/>
        </p:nvSpPr>
        <p:spPr>
          <a:xfrm>
            <a:off x="655275" y="4099025"/>
            <a:ext cx="1683900" cy="5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Montserrat"/>
                <a:ea typeface="Montserrat"/>
                <a:cs typeface="Montserrat"/>
                <a:sym typeface="Montserrat"/>
              </a:rPr>
              <a:t>pl-mgz2imageslices</a:t>
            </a:r>
            <a:endParaRPr sz="1100">
              <a:latin typeface="Montserrat"/>
              <a:ea typeface="Montserrat"/>
              <a:cs typeface="Montserrat"/>
              <a:sym typeface="Montserrat"/>
            </a:endParaRPr>
          </a:p>
        </p:txBody>
      </p:sp>
      <p:grpSp>
        <p:nvGrpSpPr>
          <p:cNvPr id="98" name="Google Shape;98;p18"/>
          <p:cNvGrpSpPr/>
          <p:nvPr/>
        </p:nvGrpSpPr>
        <p:grpSpPr>
          <a:xfrm>
            <a:off x="601018" y="2025984"/>
            <a:ext cx="338712" cy="304797"/>
            <a:chOff x="527100" y="1795925"/>
            <a:chExt cx="1031400" cy="883725"/>
          </a:xfrm>
        </p:grpSpPr>
        <p:sp>
          <p:nvSpPr>
            <p:cNvPr id="99" name="Google Shape;99;p18"/>
            <p:cNvSpPr/>
            <p:nvPr/>
          </p:nvSpPr>
          <p:spPr>
            <a:xfrm>
              <a:off x="545075" y="1795925"/>
              <a:ext cx="413700" cy="287700"/>
            </a:xfrm>
            <a:prstGeom prst="roundRect">
              <a:avLst>
                <a:gd fmla="val 16667" name="adj"/>
              </a:avLst>
            </a:prstGeom>
            <a:solidFill>
              <a:srgbClr val="6FA8DC"/>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p:nvPr/>
          </p:nvSpPr>
          <p:spPr>
            <a:xfrm>
              <a:off x="527100" y="1903850"/>
              <a:ext cx="1031400" cy="775800"/>
            </a:xfrm>
            <a:prstGeom prst="snipRoundRect">
              <a:avLst>
                <a:gd fmla="val 16667" name="adj1"/>
                <a:gd fmla="val 16667" name="adj2"/>
              </a:avLst>
            </a:prstGeom>
            <a:solidFill>
              <a:srgbClr val="6FA8DC"/>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1" name="Google Shape;101;p18"/>
          <p:cNvCxnSpPr/>
          <p:nvPr/>
        </p:nvCxnSpPr>
        <p:spPr>
          <a:xfrm flipH="1" rot="10800000">
            <a:off x="1130200" y="2184997"/>
            <a:ext cx="374400" cy="900"/>
          </a:xfrm>
          <a:prstGeom prst="straightConnector1">
            <a:avLst/>
          </a:prstGeom>
          <a:noFill/>
          <a:ln cap="flat" cmpd="sng" w="28575">
            <a:solidFill>
              <a:srgbClr val="FFFFFF"/>
            </a:solidFill>
            <a:prstDash val="solid"/>
            <a:round/>
            <a:headEnd len="med" w="med" type="none"/>
            <a:tailEnd len="med" w="med" type="none"/>
          </a:ln>
        </p:spPr>
      </p:cxnSp>
      <p:sp>
        <p:nvSpPr>
          <p:cNvPr id="102" name="Google Shape;102;p18"/>
          <p:cNvSpPr txBox="1"/>
          <p:nvPr/>
        </p:nvSpPr>
        <p:spPr>
          <a:xfrm>
            <a:off x="556625" y="2429225"/>
            <a:ext cx="926700" cy="5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Montserrat"/>
                <a:ea typeface="Montserrat"/>
                <a:cs typeface="Montserrat"/>
                <a:sym typeface="Montserrat"/>
              </a:rPr>
              <a:t>Multiple patient </a:t>
            </a:r>
            <a:endParaRPr sz="1000">
              <a:solidFill>
                <a:srgbClr val="FFFFFF"/>
              </a:solidFill>
              <a:latin typeface="Montserrat"/>
              <a:ea typeface="Montserrat"/>
              <a:cs typeface="Montserrat"/>
              <a:sym typeface="Montserrat"/>
            </a:endParaRPr>
          </a:p>
          <a:p>
            <a:pPr indent="0" lvl="0" marL="0" rtl="0" algn="l">
              <a:spcBef>
                <a:spcPts val="0"/>
              </a:spcBef>
              <a:spcAft>
                <a:spcPts val="0"/>
              </a:spcAft>
              <a:buNone/>
            </a:pPr>
            <a:r>
              <a:rPr lang="en" sz="1000">
                <a:solidFill>
                  <a:srgbClr val="FFFFFF"/>
                </a:solidFill>
                <a:latin typeface="Montserrat"/>
                <a:ea typeface="Montserrat"/>
                <a:cs typeface="Montserrat"/>
                <a:sym typeface="Montserrat"/>
              </a:rPr>
              <a:t>directories</a:t>
            </a:r>
            <a:endParaRPr sz="1000">
              <a:solidFill>
                <a:srgbClr val="FFFFFF"/>
              </a:solidFill>
              <a:latin typeface="Montserrat"/>
              <a:ea typeface="Montserrat"/>
              <a:cs typeface="Montserrat"/>
              <a:sym typeface="Montserrat"/>
            </a:endParaRPr>
          </a:p>
        </p:txBody>
      </p:sp>
      <p:sp>
        <p:nvSpPr>
          <p:cNvPr id="103" name="Google Shape;103;p18"/>
          <p:cNvSpPr txBox="1"/>
          <p:nvPr/>
        </p:nvSpPr>
        <p:spPr>
          <a:xfrm>
            <a:off x="1435950" y="3166725"/>
            <a:ext cx="560100" cy="395700"/>
          </a:xfrm>
          <a:prstGeom prst="rect">
            <a:avLst/>
          </a:prstGeom>
          <a:solidFill>
            <a:srgbClr val="6AA84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Montserrat"/>
                <a:ea typeface="Montserrat"/>
                <a:cs typeface="Montserrat"/>
                <a:sym typeface="Montserrat"/>
              </a:rPr>
              <a:t>.mgz</a:t>
            </a:r>
            <a:endParaRPr sz="1100">
              <a:latin typeface="Montserrat"/>
              <a:ea typeface="Montserrat"/>
              <a:cs typeface="Montserrat"/>
              <a:sym typeface="Montserrat"/>
            </a:endParaRPr>
          </a:p>
        </p:txBody>
      </p:sp>
      <p:sp>
        <p:nvSpPr>
          <p:cNvPr id="104" name="Google Shape;104;p18"/>
          <p:cNvSpPr txBox="1"/>
          <p:nvPr/>
        </p:nvSpPr>
        <p:spPr>
          <a:xfrm>
            <a:off x="623925" y="3166725"/>
            <a:ext cx="560100" cy="395700"/>
          </a:xfrm>
          <a:prstGeom prst="rect">
            <a:avLst/>
          </a:prstGeom>
          <a:solidFill>
            <a:srgbClr val="6AA84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Montserrat"/>
                <a:ea typeface="Montserrat"/>
                <a:cs typeface="Montserrat"/>
                <a:sym typeface="Montserrat"/>
              </a:rPr>
              <a:t>aparc....mgz</a:t>
            </a:r>
            <a:endParaRPr sz="800">
              <a:latin typeface="Montserrat"/>
              <a:ea typeface="Montserrat"/>
              <a:cs typeface="Montserrat"/>
              <a:sym typeface="Montserrat"/>
            </a:endParaRPr>
          </a:p>
        </p:txBody>
      </p:sp>
      <p:sp>
        <p:nvSpPr>
          <p:cNvPr id="105" name="Google Shape;105;p18"/>
          <p:cNvSpPr txBox="1"/>
          <p:nvPr/>
        </p:nvSpPr>
        <p:spPr>
          <a:xfrm>
            <a:off x="2556013" y="3071255"/>
            <a:ext cx="771300" cy="542700"/>
          </a:xfrm>
          <a:prstGeom prst="rect">
            <a:avLst/>
          </a:prstGeom>
          <a:solidFill>
            <a:srgbClr val="6AA84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mask &amp;</a:t>
            </a:r>
            <a:endParaRPr sz="1000">
              <a:latin typeface="Montserrat"/>
              <a:ea typeface="Montserrat"/>
              <a:cs typeface="Montserrat"/>
              <a:sym typeface="Montserrat"/>
            </a:endParaRPr>
          </a:p>
          <a:p>
            <a:pPr indent="0" lvl="0" marL="0" rtl="0" algn="ctr">
              <a:spcBef>
                <a:spcPts val="0"/>
              </a:spcBef>
              <a:spcAft>
                <a:spcPts val="0"/>
              </a:spcAft>
              <a:buNone/>
            </a:pPr>
            <a:r>
              <a:rPr lang="en" sz="1000">
                <a:latin typeface="Montserrat"/>
                <a:ea typeface="Montserrat"/>
                <a:cs typeface="Montserrat"/>
                <a:sym typeface="Montserrat"/>
              </a:rPr>
              <a:t>.npy</a:t>
            </a:r>
            <a:endParaRPr sz="1000">
              <a:latin typeface="Montserrat"/>
              <a:ea typeface="Montserrat"/>
              <a:cs typeface="Montserrat"/>
              <a:sym typeface="Montserrat"/>
            </a:endParaRPr>
          </a:p>
        </p:txBody>
      </p:sp>
      <p:sp>
        <p:nvSpPr>
          <p:cNvPr id="106" name="Google Shape;106;p18"/>
          <p:cNvSpPr txBox="1"/>
          <p:nvPr/>
        </p:nvSpPr>
        <p:spPr>
          <a:xfrm>
            <a:off x="556625" y="1097875"/>
            <a:ext cx="2786400" cy="4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Montserrat"/>
                <a:ea typeface="Montserrat"/>
                <a:cs typeface="Montserrat"/>
                <a:sym typeface="Montserrat"/>
              </a:rPr>
              <a:t>pl-mgz2imageslices</a:t>
            </a:r>
            <a:endParaRPr sz="2000">
              <a:solidFill>
                <a:srgbClr val="FFFFFF"/>
              </a:solidFill>
              <a:latin typeface="Montserrat"/>
              <a:ea typeface="Montserrat"/>
              <a:cs typeface="Montserrat"/>
              <a:sym typeface="Montserrat"/>
            </a:endParaRPr>
          </a:p>
        </p:txBody>
      </p:sp>
      <p:cxnSp>
        <p:nvCxnSpPr>
          <p:cNvPr id="107" name="Google Shape;107;p18"/>
          <p:cNvCxnSpPr/>
          <p:nvPr/>
        </p:nvCxnSpPr>
        <p:spPr>
          <a:xfrm rot="10800000">
            <a:off x="2915025" y="3611025"/>
            <a:ext cx="0" cy="723000"/>
          </a:xfrm>
          <a:prstGeom prst="straightConnector1">
            <a:avLst/>
          </a:prstGeom>
          <a:noFill/>
          <a:ln cap="flat" cmpd="sng" w="28575">
            <a:solidFill>
              <a:srgbClr val="FFFFFF"/>
            </a:solidFill>
            <a:prstDash val="solid"/>
            <a:round/>
            <a:headEnd len="med" w="med" type="none"/>
            <a:tailEnd len="med" w="med" type="triangle"/>
          </a:ln>
        </p:spPr>
      </p:cxnSp>
      <p:cxnSp>
        <p:nvCxnSpPr>
          <p:cNvPr id="108" name="Google Shape;108;p18"/>
          <p:cNvCxnSpPr/>
          <p:nvPr/>
        </p:nvCxnSpPr>
        <p:spPr>
          <a:xfrm flipH="1" rot="10800000">
            <a:off x="2254725" y="4310372"/>
            <a:ext cx="660300" cy="7200"/>
          </a:xfrm>
          <a:prstGeom prst="straightConnector1">
            <a:avLst/>
          </a:prstGeom>
          <a:noFill/>
          <a:ln cap="flat" cmpd="sng" w="28575">
            <a:solidFill>
              <a:srgbClr val="FFFFFF"/>
            </a:solidFill>
            <a:prstDash val="solid"/>
            <a:round/>
            <a:headEnd len="med" w="med" type="none"/>
            <a:tailEnd len="med" w="med" type="none"/>
          </a:ln>
        </p:spPr>
      </p:cxnSp>
      <p:sp>
        <p:nvSpPr>
          <p:cNvPr id="109" name="Google Shape;109;p18"/>
          <p:cNvSpPr txBox="1"/>
          <p:nvPr/>
        </p:nvSpPr>
        <p:spPr>
          <a:xfrm>
            <a:off x="2610961" y="2779673"/>
            <a:ext cx="7002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Montserrat"/>
                <a:ea typeface="Montserrat"/>
                <a:cs typeface="Montserrat"/>
                <a:sym typeface="Montserrat"/>
              </a:rPr>
              <a:t>Label</a:t>
            </a:r>
            <a:r>
              <a:rPr lang="en" sz="1200">
                <a:solidFill>
                  <a:srgbClr val="FFFFFF"/>
                </a:solidFill>
                <a:latin typeface="Montserrat"/>
                <a:ea typeface="Montserrat"/>
                <a:cs typeface="Montserrat"/>
                <a:sym typeface="Montserrat"/>
              </a:rPr>
              <a:t> 1</a:t>
            </a:r>
            <a:endParaRPr sz="1200">
              <a:solidFill>
                <a:srgbClr val="FFFFFF"/>
              </a:solidFill>
              <a:latin typeface="Montserrat"/>
              <a:ea typeface="Montserrat"/>
              <a:cs typeface="Montserrat"/>
              <a:sym typeface="Montserrat"/>
            </a:endParaRPr>
          </a:p>
        </p:txBody>
      </p:sp>
      <p:sp>
        <p:nvSpPr>
          <p:cNvPr id="110" name="Google Shape;110;p18"/>
          <p:cNvSpPr txBox="1"/>
          <p:nvPr/>
        </p:nvSpPr>
        <p:spPr>
          <a:xfrm>
            <a:off x="2551663" y="2060080"/>
            <a:ext cx="771300" cy="542700"/>
          </a:xfrm>
          <a:prstGeom prst="rect">
            <a:avLst/>
          </a:prstGeom>
          <a:solidFill>
            <a:srgbClr val="6AA84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mask &amp;</a:t>
            </a:r>
            <a:endParaRPr sz="1000">
              <a:latin typeface="Montserrat"/>
              <a:ea typeface="Montserrat"/>
              <a:cs typeface="Montserrat"/>
              <a:sym typeface="Montserrat"/>
            </a:endParaRPr>
          </a:p>
          <a:p>
            <a:pPr indent="0" lvl="0" marL="0" rtl="0" algn="ctr">
              <a:spcBef>
                <a:spcPts val="0"/>
              </a:spcBef>
              <a:spcAft>
                <a:spcPts val="0"/>
              </a:spcAft>
              <a:buNone/>
            </a:pPr>
            <a:r>
              <a:rPr lang="en" sz="1000">
                <a:latin typeface="Montserrat"/>
                <a:ea typeface="Montserrat"/>
                <a:cs typeface="Montserrat"/>
                <a:sym typeface="Montserrat"/>
              </a:rPr>
              <a:t>.npy</a:t>
            </a:r>
            <a:endParaRPr sz="1000">
              <a:latin typeface="Montserrat"/>
              <a:ea typeface="Montserrat"/>
              <a:cs typeface="Montserrat"/>
              <a:sym typeface="Montserrat"/>
            </a:endParaRPr>
          </a:p>
        </p:txBody>
      </p:sp>
      <p:sp>
        <p:nvSpPr>
          <p:cNvPr id="111" name="Google Shape;111;p18"/>
          <p:cNvSpPr txBox="1"/>
          <p:nvPr/>
        </p:nvSpPr>
        <p:spPr>
          <a:xfrm>
            <a:off x="2606611" y="1768498"/>
            <a:ext cx="7002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Montserrat"/>
                <a:ea typeface="Montserrat"/>
                <a:cs typeface="Montserrat"/>
                <a:sym typeface="Montserrat"/>
              </a:rPr>
              <a:t>Label</a:t>
            </a:r>
            <a:r>
              <a:rPr lang="en" sz="1200">
                <a:solidFill>
                  <a:srgbClr val="FFFFFF"/>
                </a:solidFill>
                <a:latin typeface="Montserrat"/>
                <a:ea typeface="Montserrat"/>
                <a:cs typeface="Montserrat"/>
                <a:sym typeface="Montserrat"/>
              </a:rPr>
              <a:t> n</a:t>
            </a:r>
            <a:endParaRPr sz="1200">
              <a:solidFill>
                <a:srgbClr val="FFFFFF"/>
              </a:solidFill>
              <a:latin typeface="Montserrat"/>
              <a:ea typeface="Montserrat"/>
              <a:cs typeface="Montserrat"/>
              <a:sym typeface="Montserrat"/>
            </a:endParaRPr>
          </a:p>
        </p:txBody>
      </p:sp>
      <p:cxnSp>
        <p:nvCxnSpPr>
          <p:cNvPr id="112" name="Google Shape;112;p18"/>
          <p:cNvCxnSpPr/>
          <p:nvPr/>
        </p:nvCxnSpPr>
        <p:spPr>
          <a:xfrm rot="10800000">
            <a:off x="2941500" y="2602763"/>
            <a:ext cx="300" cy="276900"/>
          </a:xfrm>
          <a:prstGeom prst="straightConnector1">
            <a:avLst/>
          </a:prstGeom>
          <a:noFill/>
          <a:ln cap="flat" cmpd="sng" w="28575">
            <a:solidFill>
              <a:srgbClr val="FFFFFF"/>
            </a:solidFill>
            <a:prstDash val="dot"/>
            <a:round/>
            <a:headEnd len="med" w="med" type="none"/>
            <a:tailEnd len="med" w="med" type="none"/>
          </a:ln>
        </p:spPr>
      </p:cxnSp>
      <p:grpSp>
        <p:nvGrpSpPr>
          <p:cNvPr id="113" name="Google Shape;113;p18"/>
          <p:cNvGrpSpPr/>
          <p:nvPr/>
        </p:nvGrpSpPr>
        <p:grpSpPr>
          <a:xfrm>
            <a:off x="734618" y="2104034"/>
            <a:ext cx="338712" cy="304797"/>
            <a:chOff x="527100" y="1795925"/>
            <a:chExt cx="1031400" cy="883725"/>
          </a:xfrm>
        </p:grpSpPr>
        <p:sp>
          <p:nvSpPr>
            <p:cNvPr id="114" name="Google Shape;114;p18"/>
            <p:cNvSpPr/>
            <p:nvPr/>
          </p:nvSpPr>
          <p:spPr>
            <a:xfrm>
              <a:off x="545075" y="1795925"/>
              <a:ext cx="413700" cy="287700"/>
            </a:xfrm>
            <a:prstGeom prst="roundRect">
              <a:avLst>
                <a:gd fmla="val 16667" name="adj"/>
              </a:avLst>
            </a:prstGeom>
            <a:solidFill>
              <a:srgbClr val="6FA8DC"/>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a:off x="527100" y="1903850"/>
              <a:ext cx="1031400" cy="775800"/>
            </a:xfrm>
            <a:prstGeom prst="snipRoundRect">
              <a:avLst>
                <a:gd fmla="val 16667" name="adj1"/>
                <a:gd fmla="val 16667" name="adj2"/>
              </a:avLst>
            </a:prstGeom>
            <a:solidFill>
              <a:srgbClr val="6FA8DC"/>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18"/>
          <p:cNvGrpSpPr/>
          <p:nvPr/>
        </p:nvGrpSpPr>
        <p:grpSpPr>
          <a:xfrm>
            <a:off x="958993" y="2213184"/>
            <a:ext cx="338712" cy="304797"/>
            <a:chOff x="527100" y="1795925"/>
            <a:chExt cx="1031400" cy="883725"/>
          </a:xfrm>
        </p:grpSpPr>
        <p:sp>
          <p:nvSpPr>
            <p:cNvPr id="117" name="Google Shape;117;p18"/>
            <p:cNvSpPr/>
            <p:nvPr/>
          </p:nvSpPr>
          <p:spPr>
            <a:xfrm>
              <a:off x="545075" y="1795925"/>
              <a:ext cx="413700" cy="287700"/>
            </a:xfrm>
            <a:prstGeom prst="roundRect">
              <a:avLst>
                <a:gd fmla="val 16667" name="adj"/>
              </a:avLst>
            </a:prstGeom>
            <a:solidFill>
              <a:srgbClr val="6FA8DC"/>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a:off x="527100" y="1903850"/>
              <a:ext cx="1031400" cy="775800"/>
            </a:xfrm>
            <a:prstGeom prst="snipRoundRect">
              <a:avLst>
                <a:gd fmla="val 16667" name="adj1"/>
                <a:gd fmla="val 16667" name="adj2"/>
              </a:avLst>
            </a:prstGeom>
            <a:solidFill>
              <a:srgbClr val="6FA8DC"/>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9" name="Google Shape;119;p18"/>
          <p:cNvCxnSpPr/>
          <p:nvPr/>
        </p:nvCxnSpPr>
        <p:spPr>
          <a:xfrm>
            <a:off x="1187800" y="3308500"/>
            <a:ext cx="259200" cy="0"/>
          </a:xfrm>
          <a:prstGeom prst="straightConnector1">
            <a:avLst/>
          </a:prstGeom>
          <a:noFill/>
          <a:ln cap="flat" cmpd="sng" w="28575">
            <a:solidFill>
              <a:srgbClr val="FFFFFF"/>
            </a:solidFill>
            <a:prstDash val="solid"/>
            <a:round/>
            <a:headEnd len="med" w="med" type="none"/>
            <a:tailEnd len="med" w="med" type="none"/>
          </a:ln>
        </p:spPr>
      </p:cxnSp>
      <p:cxnSp>
        <p:nvCxnSpPr>
          <p:cNvPr id="120" name="Google Shape;120;p18"/>
          <p:cNvCxnSpPr/>
          <p:nvPr/>
        </p:nvCxnSpPr>
        <p:spPr>
          <a:xfrm>
            <a:off x="1302925" y="3322150"/>
            <a:ext cx="6900" cy="695700"/>
          </a:xfrm>
          <a:prstGeom prst="straightConnector1">
            <a:avLst/>
          </a:prstGeom>
          <a:noFill/>
          <a:ln cap="flat" cmpd="sng" w="28575">
            <a:solidFill>
              <a:srgbClr val="FFFFFF"/>
            </a:solidFill>
            <a:prstDash val="solid"/>
            <a:round/>
            <a:headEnd len="med" w="med" type="none"/>
            <a:tailEnd len="med" w="med" type="triangle"/>
          </a:ln>
        </p:spPr>
      </p:cxnSp>
      <p:sp>
        <p:nvSpPr>
          <p:cNvPr id="121" name="Google Shape;121;p18"/>
          <p:cNvSpPr txBox="1"/>
          <p:nvPr/>
        </p:nvSpPr>
        <p:spPr>
          <a:xfrm>
            <a:off x="4210300" y="1004975"/>
            <a:ext cx="3874200" cy="3305400"/>
          </a:xfrm>
          <a:prstGeom prst="rect">
            <a:avLst/>
          </a:prstGeom>
          <a:noFill/>
          <a:ln>
            <a:noFill/>
          </a:ln>
        </p:spPr>
        <p:txBody>
          <a:bodyPr anchorCtr="0" anchor="t" bIns="91425" lIns="91425" spcFirstLastPara="1" rIns="91425" wrap="square" tIns="91425">
            <a:noAutofit/>
          </a:bodyPr>
          <a:lstStyle/>
          <a:p>
            <a:pPr indent="-330200" lvl="0" marL="457200" rtl="0" algn="l">
              <a:spcBef>
                <a:spcPts val="1000"/>
              </a:spcBef>
              <a:spcAft>
                <a:spcPts val="0"/>
              </a:spcAft>
              <a:buClr>
                <a:srgbClr val="FFFFFF"/>
              </a:buClr>
              <a:buSzPts val="1600"/>
              <a:buChar char="●"/>
            </a:pPr>
            <a:r>
              <a:rPr lang="en" sz="1600">
                <a:solidFill>
                  <a:srgbClr val="FFFFFF"/>
                </a:solidFill>
              </a:rPr>
              <a:t>Input consists of multiple patient directories of mgz files</a:t>
            </a:r>
            <a:endParaRPr sz="1600">
              <a:solidFill>
                <a:srgbClr val="FFFFFF"/>
              </a:solidFill>
            </a:endParaRPr>
          </a:p>
          <a:p>
            <a:pPr indent="-330200" lvl="0" marL="457200" rtl="0" algn="l">
              <a:spcBef>
                <a:spcPts val="1000"/>
              </a:spcBef>
              <a:spcAft>
                <a:spcPts val="0"/>
              </a:spcAft>
              <a:buClr>
                <a:srgbClr val="FFFFFF"/>
              </a:buClr>
              <a:buSzPts val="1600"/>
              <a:buChar char="●"/>
            </a:pPr>
            <a:r>
              <a:rPr lang="en" sz="1600">
                <a:solidFill>
                  <a:srgbClr val="FFFFFF"/>
                </a:solidFill>
              </a:rPr>
              <a:t>Output of mgz2imageslices consists of a directory for each patient, consisting of directories for each label, consisting of mask images for the label</a:t>
            </a:r>
            <a:endParaRPr sz="1600">
              <a:solidFill>
                <a:srgbClr val="FFFFFF"/>
              </a:solidFill>
            </a:endParaRPr>
          </a:p>
        </p:txBody>
      </p:sp>
      <p:grpSp>
        <p:nvGrpSpPr>
          <p:cNvPr id="122" name="Google Shape;122;p18"/>
          <p:cNvGrpSpPr/>
          <p:nvPr/>
        </p:nvGrpSpPr>
        <p:grpSpPr>
          <a:xfrm>
            <a:off x="4260843" y="3881234"/>
            <a:ext cx="338712" cy="304797"/>
            <a:chOff x="527100" y="1795925"/>
            <a:chExt cx="1031400" cy="883725"/>
          </a:xfrm>
        </p:grpSpPr>
        <p:sp>
          <p:nvSpPr>
            <p:cNvPr id="123" name="Google Shape;123;p18"/>
            <p:cNvSpPr/>
            <p:nvPr/>
          </p:nvSpPr>
          <p:spPr>
            <a:xfrm>
              <a:off x="545075" y="1795925"/>
              <a:ext cx="413700" cy="287700"/>
            </a:xfrm>
            <a:prstGeom prst="roundRect">
              <a:avLst>
                <a:gd fmla="val 16667" name="adj"/>
              </a:avLst>
            </a:prstGeom>
            <a:solidFill>
              <a:srgbClr val="6FA8DC"/>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a:off x="527100" y="1903850"/>
              <a:ext cx="1031400" cy="775800"/>
            </a:xfrm>
            <a:prstGeom prst="snipRoundRect">
              <a:avLst>
                <a:gd fmla="val 16667" name="adj1"/>
                <a:gd fmla="val 16667" name="adj2"/>
              </a:avLst>
            </a:prstGeom>
            <a:solidFill>
              <a:srgbClr val="6FA8DC"/>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8"/>
          <p:cNvSpPr txBox="1"/>
          <p:nvPr/>
        </p:nvSpPr>
        <p:spPr>
          <a:xfrm>
            <a:off x="3985948" y="3481900"/>
            <a:ext cx="8334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Montserrat"/>
                <a:ea typeface="Montserrat"/>
                <a:cs typeface="Montserrat"/>
                <a:sym typeface="Montserrat"/>
              </a:rPr>
              <a:t>Patient 1</a:t>
            </a:r>
            <a:endParaRPr sz="1200">
              <a:solidFill>
                <a:srgbClr val="FFFFFF"/>
              </a:solidFill>
              <a:latin typeface="Montserrat"/>
              <a:ea typeface="Montserrat"/>
              <a:cs typeface="Montserrat"/>
              <a:sym typeface="Montserrat"/>
            </a:endParaRPr>
          </a:p>
        </p:txBody>
      </p:sp>
      <p:cxnSp>
        <p:nvCxnSpPr>
          <p:cNvPr id="126" name="Google Shape;126;p18"/>
          <p:cNvCxnSpPr/>
          <p:nvPr/>
        </p:nvCxnSpPr>
        <p:spPr>
          <a:xfrm>
            <a:off x="4827000" y="4033625"/>
            <a:ext cx="970200" cy="0"/>
          </a:xfrm>
          <a:prstGeom prst="straightConnector1">
            <a:avLst/>
          </a:prstGeom>
          <a:noFill/>
          <a:ln cap="flat" cmpd="sng" w="28575">
            <a:solidFill>
              <a:srgbClr val="FFFFFF"/>
            </a:solidFill>
            <a:prstDash val="solid"/>
            <a:round/>
            <a:headEnd len="med" w="med" type="none"/>
            <a:tailEnd len="med" w="med" type="triangle"/>
          </a:ln>
        </p:spPr>
      </p:cxnSp>
      <p:grpSp>
        <p:nvGrpSpPr>
          <p:cNvPr id="127" name="Google Shape;127;p18"/>
          <p:cNvGrpSpPr/>
          <p:nvPr/>
        </p:nvGrpSpPr>
        <p:grpSpPr>
          <a:xfrm>
            <a:off x="6083318" y="3957859"/>
            <a:ext cx="338712" cy="304797"/>
            <a:chOff x="527100" y="1795925"/>
            <a:chExt cx="1031400" cy="883725"/>
          </a:xfrm>
        </p:grpSpPr>
        <p:sp>
          <p:nvSpPr>
            <p:cNvPr id="128" name="Google Shape;128;p18"/>
            <p:cNvSpPr/>
            <p:nvPr/>
          </p:nvSpPr>
          <p:spPr>
            <a:xfrm>
              <a:off x="545075" y="1795925"/>
              <a:ext cx="413700" cy="287700"/>
            </a:xfrm>
            <a:prstGeom prst="roundRect">
              <a:avLst>
                <a:gd fmla="val 16667" name="adj"/>
              </a:avLst>
            </a:prstGeom>
            <a:solidFill>
              <a:srgbClr val="6FA8DC"/>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p:nvPr/>
          </p:nvSpPr>
          <p:spPr>
            <a:xfrm>
              <a:off x="527100" y="1903850"/>
              <a:ext cx="1031400" cy="775800"/>
            </a:xfrm>
            <a:prstGeom prst="snipRoundRect">
              <a:avLst>
                <a:gd fmla="val 16667" name="adj1"/>
                <a:gd fmla="val 16667" name="adj2"/>
              </a:avLst>
            </a:prstGeom>
            <a:solidFill>
              <a:srgbClr val="6FA8DC"/>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18"/>
          <p:cNvGrpSpPr/>
          <p:nvPr/>
        </p:nvGrpSpPr>
        <p:grpSpPr>
          <a:xfrm>
            <a:off x="6114468" y="4723909"/>
            <a:ext cx="338712" cy="304797"/>
            <a:chOff x="527100" y="1795925"/>
            <a:chExt cx="1031400" cy="883725"/>
          </a:xfrm>
        </p:grpSpPr>
        <p:sp>
          <p:nvSpPr>
            <p:cNvPr id="131" name="Google Shape;131;p18"/>
            <p:cNvSpPr/>
            <p:nvPr/>
          </p:nvSpPr>
          <p:spPr>
            <a:xfrm>
              <a:off x="545075" y="1795925"/>
              <a:ext cx="413700" cy="287700"/>
            </a:xfrm>
            <a:prstGeom prst="roundRect">
              <a:avLst>
                <a:gd fmla="val 16667" name="adj"/>
              </a:avLst>
            </a:prstGeom>
            <a:solidFill>
              <a:srgbClr val="6FA8DC"/>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p:nvPr/>
          </p:nvSpPr>
          <p:spPr>
            <a:xfrm>
              <a:off x="527100" y="1903850"/>
              <a:ext cx="1031400" cy="775800"/>
            </a:xfrm>
            <a:prstGeom prst="snipRoundRect">
              <a:avLst>
                <a:gd fmla="val 16667" name="adj1"/>
                <a:gd fmla="val 16667" name="adj2"/>
              </a:avLst>
            </a:prstGeom>
            <a:solidFill>
              <a:srgbClr val="6FA8DC"/>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 name="Google Shape;133;p18"/>
          <p:cNvGrpSpPr/>
          <p:nvPr/>
        </p:nvGrpSpPr>
        <p:grpSpPr>
          <a:xfrm>
            <a:off x="6083318" y="3409184"/>
            <a:ext cx="338712" cy="304797"/>
            <a:chOff x="527100" y="1795925"/>
            <a:chExt cx="1031400" cy="883725"/>
          </a:xfrm>
        </p:grpSpPr>
        <p:sp>
          <p:nvSpPr>
            <p:cNvPr id="134" name="Google Shape;134;p18"/>
            <p:cNvSpPr/>
            <p:nvPr/>
          </p:nvSpPr>
          <p:spPr>
            <a:xfrm>
              <a:off x="545075" y="1795925"/>
              <a:ext cx="413700" cy="287700"/>
            </a:xfrm>
            <a:prstGeom prst="roundRect">
              <a:avLst>
                <a:gd fmla="val 16667" name="adj"/>
              </a:avLst>
            </a:prstGeom>
            <a:solidFill>
              <a:srgbClr val="6FA8DC"/>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p:nvPr/>
          </p:nvSpPr>
          <p:spPr>
            <a:xfrm>
              <a:off x="527100" y="1903850"/>
              <a:ext cx="1031400" cy="775800"/>
            </a:xfrm>
            <a:prstGeom prst="snipRoundRect">
              <a:avLst>
                <a:gd fmla="val 16667" name="adj1"/>
                <a:gd fmla="val 16667" name="adj2"/>
              </a:avLst>
            </a:prstGeom>
            <a:solidFill>
              <a:srgbClr val="6FA8DC"/>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18"/>
          <p:cNvSpPr txBox="1"/>
          <p:nvPr/>
        </p:nvSpPr>
        <p:spPr>
          <a:xfrm>
            <a:off x="5902586" y="3120398"/>
            <a:ext cx="7002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Montserrat"/>
                <a:ea typeface="Montserrat"/>
                <a:cs typeface="Montserrat"/>
                <a:sym typeface="Montserrat"/>
              </a:rPr>
              <a:t>Label 1</a:t>
            </a:r>
            <a:endParaRPr sz="1000">
              <a:solidFill>
                <a:srgbClr val="FFFFFF"/>
              </a:solidFill>
              <a:latin typeface="Montserrat"/>
              <a:ea typeface="Montserrat"/>
              <a:cs typeface="Montserrat"/>
              <a:sym typeface="Montserrat"/>
            </a:endParaRPr>
          </a:p>
        </p:txBody>
      </p:sp>
      <p:sp>
        <p:nvSpPr>
          <p:cNvPr id="137" name="Google Shape;137;p18"/>
          <p:cNvSpPr txBox="1"/>
          <p:nvPr/>
        </p:nvSpPr>
        <p:spPr>
          <a:xfrm>
            <a:off x="5890275" y="3657425"/>
            <a:ext cx="8886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Montserrat"/>
                <a:ea typeface="Montserrat"/>
                <a:cs typeface="Montserrat"/>
                <a:sym typeface="Montserrat"/>
              </a:rPr>
              <a:t>Label 2</a:t>
            </a:r>
            <a:endParaRPr sz="1200">
              <a:solidFill>
                <a:srgbClr val="FFFFFF"/>
              </a:solidFill>
              <a:latin typeface="Montserrat"/>
              <a:ea typeface="Montserrat"/>
              <a:cs typeface="Montserrat"/>
              <a:sym typeface="Montserrat"/>
            </a:endParaRPr>
          </a:p>
        </p:txBody>
      </p:sp>
      <p:sp>
        <p:nvSpPr>
          <p:cNvPr id="138" name="Google Shape;138;p18"/>
          <p:cNvSpPr txBox="1"/>
          <p:nvPr/>
        </p:nvSpPr>
        <p:spPr>
          <a:xfrm>
            <a:off x="5902575" y="4390250"/>
            <a:ext cx="8886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Montserrat"/>
                <a:ea typeface="Montserrat"/>
                <a:cs typeface="Montserrat"/>
                <a:sym typeface="Montserrat"/>
              </a:rPr>
              <a:t>Label 192</a:t>
            </a:r>
            <a:endParaRPr sz="1000">
              <a:solidFill>
                <a:srgbClr val="FFFFFF"/>
              </a:solidFill>
              <a:latin typeface="Montserrat"/>
              <a:ea typeface="Montserrat"/>
              <a:cs typeface="Montserrat"/>
              <a:sym typeface="Montserrat"/>
            </a:endParaRPr>
          </a:p>
        </p:txBody>
      </p:sp>
      <p:cxnSp>
        <p:nvCxnSpPr>
          <p:cNvPr id="139" name="Google Shape;139;p18"/>
          <p:cNvCxnSpPr>
            <a:stCxn id="129" idx="1"/>
          </p:cNvCxnSpPr>
          <p:nvPr/>
        </p:nvCxnSpPr>
        <p:spPr>
          <a:xfrm>
            <a:off x="6252674" y="4262656"/>
            <a:ext cx="12900" cy="228300"/>
          </a:xfrm>
          <a:prstGeom prst="straightConnector1">
            <a:avLst/>
          </a:prstGeom>
          <a:noFill/>
          <a:ln cap="flat" cmpd="sng" w="9525">
            <a:solidFill>
              <a:srgbClr val="FFFFFF"/>
            </a:solidFill>
            <a:prstDash val="dot"/>
            <a:round/>
            <a:headEnd len="med" w="med" type="none"/>
            <a:tailEnd len="med" w="med" type="none"/>
          </a:ln>
        </p:spPr>
      </p:cxnSp>
      <p:cxnSp>
        <p:nvCxnSpPr>
          <p:cNvPr id="140" name="Google Shape;140;p18"/>
          <p:cNvCxnSpPr/>
          <p:nvPr/>
        </p:nvCxnSpPr>
        <p:spPr>
          <a:xfrm>
            <a:off x="6500650" y="4099025"/>
            <a:ext cx="970200" cy="0"/>
          </a:xfrm>
          <a:prstGeom prst="straightConnector1">
            <a:avLst/>
          </a:prstGeom>
          <a:noFill/>
          <a:ln cap="flat" cmpd="sng" w="28575">
            <a:solidFill>
              <a:srgbClr val="FFFFFF"/>
            </a:solidFill>
            <a:prstDash val="solid"/>
            <a:round/>
            <a:headEnd len="med" w="med" type="none"/>
            <a:tailEnd len="med" w="med" type="triangle"/>
          </a:ln>
        </p:spPr>
      </p:cxnSp>
      <p:grpSp>
        <p:nvGrpSpPr>
          <p:cNvPr id="141" name="Google Shape;141;p18"/>
          <p:cNvGrpSpPr/>
          <p:nvPr/>
        </p:nvGrpSpPr>
        <p:grpSpPr>
          <a:xfrm>
            <a:off x="7792350" y="3308500"/>
            <a:ext cx="529425" cy="356850"/>
            <a:chOff x="7792350" y="3308500"/>
            <a:chExt cx="529425" cy="356850"/>
          </a:xfrm>
        </p:grpSpPr>
        <p:sp>
          <p:nvSpPr>
            <p:cNvPr id="142" name="Google Shape;142;p18"/>
            <p:cNvSpPr/>
            <p:nvPr/>
          </p:nvSpPr>
          <p:spPr>
            <a:xfrm>
              <a:off x="7792350" y="3308500"/>
              <a:ext cx="451950" cy="356850"/>
            </a:xfrm>
            <a:prstGeom prst="flowChartPunchedCar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txBox="1"/>
            <p:nvPr/>
          </p:nvSpPr>
          <p:spPr>
            <a:xfrm>
              <a:off x="7847475" y="3334125"/>
              <a:ext cx="474300" cy="2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png</a:t>
              </a:r>
              <a:endParaRPr sz="900"/>
            </a:p>
          </p:txBody>
        </p:sp>
      </p:grpSp>
      <p:grpSp>
        <p:nvGrpSpPr>
          <p:cNvPr id="144" name="Google Shape;144;p18"/>
          <p:cNvGrpSpPr/>
          <p:nvPr/>
        </p:nvGrpSpPr>
        <p:grpSpPr>
          <a:xfrm>
            <a:off x="7873100" y="3562425"/>
            <a:ext cx="529425" cy="356850"/>
            <a:chOff x="7792350" y="3308500"/>
            <a:chExt cx="529425" cy="356850"/>
          </a:xfrm>
        </p:grpSpPr>
        <p:sp>
          <p:nvSpPr>
            <p:cNvPr id="145" name="Google Shape;145;p18"/>
            <p:cNvSpPr/>
            <p:nvPr/>
          </p:nvSpPr>
          <p:spPr>
            <a:xfrm>
              <a:off x="7792350" y="3308500"/>
              <a:ext cx="451950" cy="356850"/>
            </a:xfrm>
            <a:prstGeom prst="flowChartPunchedCar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txBox="1"/>
            <p:nvPr/>
          </p:nvSpPr>
          <p:spPr>
            <a:xfrm>
              <a:off x="7847475" y="3334125"/>
              <a:ext cx="474300" cy="2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png</a:t>
              </a:r>
              <a:endParaRPr sz="900"/>
            </a:p>
          </p:txBody>
        </p:sp>
      </p:grpSp>
      <p:grpSp>
        <p:nvGrpSpPr>
          <p:cNvPr id="147" name="Google Shape;147;p18"/>
          <p:cNvGrpSpPr/>
          <p:nvPr/>
        </p:nvGrpSpPr>
        <p:grpSpPr>
          <a:xfrm>
            <a:off x="7992425" y="3855200"/>
            <a:ext cx="529425" cy="356850"/>
            <a:chOff x="7792350" y="3308500"/>
            <a:chExt cx="529425" cy="356850"/>
          </a:xfrm>
        </p:grpSpPr>
        <p:sp>
          <p:nvSpPr>
            <p:cNvPr id="148" name="Google Shape;148;p18"/>
            <p:cNvSpPr/>
            <p:nvPr/>
          </p:nvSpPr>
          <p:spPr>
            <a:xfrm>
              <a:off x="7792350" y="3308500"/>
              <a:ext cx="451950" cy="356850"/>
            </a:xfrm>
            <a:prstGeom prst="flowChartPunchedCar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txBox="1"/>
            <p:nvPr/>
          </p:nvSpPr>
          <p:spPr>
            <a:xfrm>
              <a:off x="7847475" y="3334125"/>
              <a:ext cx="474300" cy="2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png</a:t>
              </a:r>
              <a:endParaRPr sz="900"/>
            </a:p>
          </p:txBody>
        </p:sp>
      </p:grpSp>
      <p:grpSp>
        <p:nvGrpSpPr>
          <p:cNvPr id="150" name="Google Shape;150;p18"/>
          <p:cNvGrpSpPr/>
          <p:nvPr/>
        </p:nvGrpSpPr>
        <p:grpSpPr>
          <a:xfrm>
            <a:off x="8144825" y="4140000"/>
            <a:ext cx="529425" cy="356850"/>
            <a:chOff x="7792350" y="3308500"/>
            <a:chExt cx="529425" cy="356850"/>
          </a:xfrm>
        </p:grpSpPr>
        <p:sp>
          <p:nvSpPr>
            <p:cNvPr id="151" name="Google Shape;151;p18"/>
            <p:cNvSpPr/>
            <p:nvPr/>
          </p:nvSpPr>
          <p:spPr>
            <a:xfrm>
              <a:off x="7792350" y="3308500"/>
              <a:ext cx="451950" cy="356850"/>
            </a:xfrm>
            <a:prstGeom prst="flowChartPunchedCar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txBox="1"/>
            <p:nvPr/>
          </p:nvSpPr>
          <p:spPr>
            <a:xfrm>
              <a:off x="7847475" y="3334125"/>
              <a:ext cx="474300" cy="2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png</a:t>
              </a:r>
              <a:endParaRPr sz="900"/>
            </a:p>
          </p:txBody>
        </p:sp>
      </p:grpSp>
      <p:grpSp>
        <p:nvGrpSpPr>
          <p:cNvPr id="153" name="Google Shape;153;p18"/>
          <p:cNvGrpSpPr/>
          <p:nvPr/>
        </p:nvGrpSpPr>
        <p:grpSpPr>
          <a:xfrm>
            <a:off x="8261150" y="4447250"/>
            <a:ext cx="529425" cy="356850"/>
            <a:chOff x="7792350" y="3308500"/>
            <a:chExt cx="529425" cy="356850"/>
          </a:xfrm>
        </p:grpSpPr>
        <p:sp>
          <p:nvSpPr>
            <p:cNvPr id="154" name="Google Shape;154;p18"/>
            <p:cNvSpPr/>
            <p:nvPr/>
          </p:nvSpPr>
          <p:spPr>
            <a:xfrm>
              <a:off x="7792350" y="3308500"/>
              <a:ext cx="451950" cy="356850"/>
            </a:xfrm>
            <a:prstGeom prst="flowChartPunchedCar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txBox="1"/>
            <p:nvPr/>
          </p:nvSpPr>
          <p:spPr>
            <a:xfrm>
              <a:off x="7847475" y="3334125"/>
              <a:ext cx="474300" cy="2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png</a:t>
              </a:r>
              <a:endParaRPr sz="900"/>
            </a:p>
          </p:txBody>
        </p:sp>
      </p:grpSp>
      <p:sp>
        <p:nvSpPr>
          <p:cNvPr id="156" name="Google Shape;156;p18"/>
          <p:cNvSpPr txBox="1"/>
          <p:nvPr/>
        </p:nvSpPr>
        <p:spPr>
          <a:xfrm>
            <a:off x="7612763" y="2965500"/>
            <a:ext cx="8886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Montserrat"/>
                <a:ea typeface="Montserrat"/>
                <a:cs typeface="Montserrat"/>
                <a:sym typeface="Montserrat"/>
              </a:rPr>
              <a:t>Masks</a:t>
            </a:r>
            <a:endParaRPr sz="1000">
              <a:solidFill>
                <a:srgbClr val="FFFFFF"/>
              </a:solidFill>
              <a:latin typeface="Montserrat"/>
              <a:ea typeface="Montserrat"/>
              <a:cs typeface="Montserrat"/>
              <a:sym typeface="Montserrat"/>
            </a:endParaRPr>
          </a:p>
        </p:txBody>
      </p:sp>
      <p:sp>
        <p:nvSpPr>
          <p:cNvPr id="157" name="Google Shape;15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cxnSp>
        <p:nvCxnSpPr>
          <p:cNvPr id="162" name="Google Shape;162;p19"/>
          <p:cNvCxnSpPr/>
          <p:nvPr/>
        </p:nvCxnSpPr>
        <p:spPr>
          <a:xfrm flipH="1" rot="10800000">
            <a:off x="2866286" y="2480523"/>
            <a:ext cx="2373600" cy="3300"/>
          </a:xfrm>
          <a:prstGeom prst="straightConnector1">
            <a:avLst/>
          </a:prstGeom>
          <a:noFill/>
          <a:ln cap="flat" cmpd="sng" w="28575">
            <a:solidFill>
              <a:srgbClr val="FFFFFF"/>
            </a:solidFill>
            <a:prstDash val="solid"/>
            <a:round/>
            <a:headEnd len="med" w="med" type="none"/>
            <a:tailEnd len="med" w="med" type="triangle"/>
          </a:ln>
        </p:spPr>
      </p:cxnSp>
      <p:cxnSp>
        <p:nvCxnSpPr>
          <p:cNvPr id="163" name="Google Shape;163;p19"/>
          <p:cNvCxnSpPr/>
          <p:nvPr/>
        </p:nvCxnSpPr>
        <p:spPr>
          <a:xfrm flipH="1" rot="10800000">
            <a:off x="1418700" y="1930875"/>
            <a:ext cx="6600" cy="1002600"/>
          </a:xfrm>
          <a:prstGeom prst="straightConnector1">
            <a:avLst/>
          </a:prstGeom>
          <a:noFill/>
          <a:ln cap="flat" cmpd="sng" w="28575">
            <a:solidFill>
              <a:srgbClr val="FFFFFF"/>
            </a:solidFill>
            <a:prstDash val="solid"/>
            <a:round/>
            <a:headEnd len="med" w="med" type="none"/>
            <a:tailEnd len="med" w="med" type="none"/>
          </a:ln>
        </p:spPr>
      </p:cxnSp>
      <p:sp>
        <p:nvSpPr>
          <p:cNvPr id="164" name="Google Shape;164;p19"/>
          <p:cNvSpPr txBox="1"/>
          <p:nvPr>
            <p:ph type="title"/>
          </p:nvPr>
        </p:nvSpPr>
        <p:spPr>
          <a:xfrm>
            <a:off x="311700" y="2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Connecting Outputs and Inputs</a:t>
            </a:r>
            <a:endParaRPr/>
          </a:p>
        </p:txBody>
      </p:sp>
      <p:sp>
        <p:nvSpPr>
          <p:cNvPr id="165" name="Google Shape;165;p19"/>
          <p:cNvSpPr/>
          <p:nvPr/>
        </p:nvSpPr>
        <p:spPr>
          <a:xfrm>
            <a:off x="6752350" y="3466475"/>
            <a:ext cx="1630800" cy="851100"/>
          </a:xfrm>
          <a:prstGeom prst="roundRect">
            <a:avLst>
              <a:gd fmla="val 16667" name="adj"/>
            </a:avLst>
          </a:prstGeom>
          <a:solidFill>
            <a:srgbClr val="FFFFFF"/>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9"/>
          <p:cNvSpPr/>
          <p:nvPr/>
        </p:nvSpPr>
        <p:spPr>
          <a:xfrm>
            <a:off x="6877450" y="3523100"/>
            <a:ext cx="1380600" cy="720600"/>
          </a:xfrm>
          <a:prstGeom prst="roundRect">
            <a:avLst>
              <a:gd fmla="val 16667" name="adj"/>
            </a:avLst>
          </a:prstGeom>
          <a:solidFill>
            <a:srgbClr val="7BCD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9"/>
          <p:cNvSpPr/>
          <p:nvPr/>
        </p:nvSpPr>
        <p:spPr>
          <a:xfrm>
            <a:off x="548688" y="3744525"/>
            <a:ext cx="1630800" cy="629700"/>
          </a:xfrm>
          <a:prstGeom prst="roundRect">
            <a:avLst>
              <a:gd fmla="val 16667" name="adj"/>
            </a:avLst>
          </a:prstGeom>
          <a:solidFill>
            <a:srgbClr val="93C47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9"/>
          <p:cNvSpPr/>
          <p:nvPr/>
        </p:nvSpPr>
        <p:spPr>
          <a:xfrm>
            <a:off x="6578350" y="2213175"/>
            <a:ext cx="1630800" cy="629700"/>
          </a:xfrm>
          <a:prstGeom prst="roundRect">
            <a:avLst>
              <a:gd fmla="val 16667" name="adj"/>
            </a:avLst>
          </a:prstGeom>
          <a:solidFill>
            <a:srgbClr val="93C47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9"/>
          <p:cNvSpPr txBox="1"/>
          <p:nvPr/>
        </p:nvSpPr>
        <p:spPr>
          <a:xfrm>
            <a:off x="580050" y="3839975"/>
            <a:ext cx="1683900" cy="5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Montserrat"/>
                <a:ea typeface="Montserrat"/>
                <a:cs typeface="Montserrat"/>
                <a:sym typeface="Montserrat"/>
              </a:rPr>
              <a:t>pl-mgz2imageslices</a:t>
            </a:r>
            <a:endParaRPr sz="1100">
              <a:latin typeface="Montserrat"/>
              <a:ea typeface="Montserrat"/>
              <a:cs typeface="Montserrat"/>
              <a:sym typeface="Montserrat"/>
            </a:endParaRPr>
          </a:p>
        </p:txBody>
      </p:sp>
      <p:grpSp>
        <p:nvGrpSpPr>
          <p:cNvPr id="170" name="Google Shape;170;p19"/>
          <p:cNvGrpSpPr/>
          <p:nvPr/>
        </p:nvGrpSpPr>
        <p:grpSpPr>
          <a:xfrm>
            <a:off x="525793" y="1766934"/>
            <a:ext cx="338712" cy="304797"/>
            <a:chOff x="527100" y="1795925"/>
            <a:chExt cx="1031400" cy="883725"/>
          </a:xfrm>
        </p:grpSpPr>
        <p:sp>
          <p:nvSpPr>
            <p:cNvPr id="171" name="Google Shape;171;p19"/>
            <p:cNvSpPr/>
            <p:nvPr/>
          </p:nvSpPr>
          <p:spPr>
            <a:xfrm>
              <a:off x="545075" y="1795925"/>
              <a:ext cx="413700" cy="287700"/>
            </a:xfrm>
            <a:prstGeom prst="roundRect">
              <a:avLst>
                <a:gd fmla="val 16667" name="adj"/>
              </a:avLst>
            </a:prstGeom>
            <a:solidFill>
              <a:srgbClr val="6FA8DC"/>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9"/>
            <p:cNvSpPr/>
            <p:nvPr/>
          </p:nvSpPr>
          <p:spPr>
            <a:xfrm>
              <a:off x="527100" y="1903850"/>
              <a:ext cx="1031400" cy="775800"/>
            </a:xfrm>
            <a:prstGeom prst="snipRoundRect">
              <a:avLst>
                <a:gd fmla="val 16667" name="adj1"/>
                <a:gd fmla="val 16667" name="adj2"/>
              </a:avLst>
            </a:prstGeom>
            <a:solidFill>
              <a:srgbClr val="6FA8DC"/>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3" name="Google Shape;173;p19"/>
          <p:cNvCxnSpPr/>
          <p:nvPr/>
        </p:nvCxnSpPr>
        <p:spPr>
          <a:xfrm flipH="1" rot="10800000">
            <a:off x="1054975" y="1925947"/>
            <a:ext cx="374400" cy="900"/>
          </a:xfrm>
          <a:prstGeom prst="straightConnector1">
            <a:avLst/>
          </a:prstGeom>
          <a:noFill/>
          <a:ln cap="flat" cmpd="sng" w="28575">
            <a:solidFill>
              <a:srgbClr val="FFFFFF"/>
            </a:solidFill>
            <a:prstDash val="solid"/>
            <a:round/>
            <a:headEnd len="med" w="med" type="none"/>
            <a:tailEnd len="med" w="med" type="none"/>
          </a:ln>
        </p:spPr>
      </p:cxnSp>
      <p:cxnSp>
        <p:nvCxnSpPr>
          <p:cNvPr id="174" name="Google Shape;174;p19"/>
          <p:cNvCxnSpPr/>
          <p:nvPr/>
        </p:nvCxnSpPr>
        <p:spPr>
          <a:xfrm>
            <a:off x="6272650" y="2528025"/>
            <a:ext cx="305700" cy="0"/>
          </a:xfrm>
          <a:prstGeom prst="straightConnector1">
            <a:avLst/>
          </a:prstGeom>
          <a:noFill/>
          <a:ln cap="flat" cmpd="sng" w="28575">
            <a:solidFill>
              <a:srgbClr val="FFFFFF"/>
            </a:solidFill>
            <a:prstDash val="solid"/>
            <a:round/>
            <a:headEnd len="med" w="med" type="none"/>
            <a:tailEnd len="med" w="med" type="triangle"/>
          </a:ln>
        </p:spPr>
      </p:cxnSp>
      <p:cxnSp>
        <p:nvCxnSpPr>
          <p:cNvPr id="175" name="Google Shape;175;p19"/>
          <p:cNvCxnSpPr/>
          <p:nvPr/>
        </p:nvCxnSpPr>
        <p:spPr>
          <a:xfrm>
            <a:off x="7567750" y="2857675"/>
            <a:ext cx="0" cy="594000"/>
          </a:xfrm>
          <a:prstGeom prst="straightConnector1">
            <a:avLst/>
          </a:prstGeom>
          <a:noFill/>
          <a:ln cap="flat" cmpd="sng" w="28575">
            <a:solidFill>
              <a:srgbClr val="FFFFFF"/>
            </a:solidFill>
            <a:prstDash val="solid"/>
            <a:round/>
            <a:headEnd len="med" w="med" type="none"/>
            <a:tailEnd len="med" w="med" type="triangle"/>
          </a:ln>
        </p:spPr>
      </p:cxnSp>
      <p:sp>
        <p:nvSpPr>
          <p:cNvPr id="176" name="Google Shape;176;p19"/>
          <p:cNvSpPr txBox="1"/>
          <p:nvPr/>
        </p:nvSpPr>
        <p:spPr>
          <a:xfrm>
            <a:off x="7089550" y="3568700"/>
            <a:ext cx="956400" cy="45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Trained Model</a:t>
            </a:r>
            <a:endParaRPr>
              <a:latin typeface="Montserrat"/>
              <a:ea typeface="Montserrat"/>
              <a:cs typeface="Montserrat"/>
              <a:sym typeface="Montserrat"/>
            </a:endParaRPr>
          </a:p>
        </p:txBody>
      </p:sp>
      <p:sp>
        <p:nvSpPr>
          <p:cNvPr id="177" name="Google Shape;177;p19"/>
          <p:cNvSpPr txBox="1"/>
          <p:nvPr/>
        </p:nvSpPr>
        <p:spPr>
          <a:xfrm>
            <a:off x="6578338" y="2330550"/>
            <a:ext cx="1559100" cy="45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pl-mricnn</a:t>
            </a:r>
            <a:endParaRPr>
              <a:latin typeface="Montserrat"/>
              <a:ea typeface="Montserrat"/>
              <a:cs typeface="Montserrat"/>
              <a:sym typeface="Montserrat"/>
            </a:endParaRPr>
          </a:p>
        </p:txBody>
      </p:sp>
      <p:sp>
        <p:nvSpPr>
          <p:cNvPr id="178" name="Google Shape;178;p19"/>
          <p:cNvSpPr txBox="1"/>
          <p:nvPr/>
        </p:nvSpPr>
        <p:spPr>
          <a:xfrm>
            <a:off x="481400" y="2170175"/>
            <a:ext cx="926700" cy="5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Montserrat"/>
                <a:ea typeface="Montserrat"/>
                <a:cs typeface="Montserrat"/>
                <a:sym typeface="Montserrat"/>
              </a:rPr>
              <a:t>Multiple patient </a:t>
            </a:r>
            <a:endParaRPr sz="1000">
              <a:solidFill>
                <a:srgbClr val="FFFFFF"/>
              </a:solidFill>
              <a:latin typeface="Montserrat"/>
              <a:ea typeface="Montserrat"/>
              <a:cs typeface="Montserrat"/>
              <a:sym typeface="Montserrat"/>
            </a:endParaRPr>
          </a:p>
          <a:p>
            <a:pPr indent="0" lvl="0" marL="0" rtl="0" algn="l">
              <a:spcBef>
                <a:spcPts val="0"/>
              </a:spcBef>
              <a:spcAft>
                <a:spcPts val="0"/>
              </a:spcAft>
              <a:buNone/>
            </a:pPr>
            <a:r>
              <a:rPr lang="en" sz="1000">
                <a:solidFill>
                  <a:srgbClr val="FFFFFF"/>
                </a:solidFill>
                <a:latin typeface="Montserrat"/>
                <a:ea typeface="Montserrat"/>
                <a:cs typeface="Montserrat"/>
                <a:sym typeface="Montserrat"/>
              </a:rPr>
              <a:t>directories</a:t>
            </a:r>
            <a:endParaRPr sz="1000">
              <a:solidFill>
                <a:srgbClr val="FFFFFF"/>
              </a:solidFill>
              <a:latin typeface="Montserrat"/>
              <a:ea typeface="Montserrat"/>
              <a:cs typeface="Montserrat"/>
              <a:sym typeface="Montserrat"/>
            </a:endParaRPr>
          </a:p>
        </p:txBody>
      </p:sp>
      <p:cxnSp>
        <p:nvCxnSpPr>
          <p:cNvPr id="179" name="Google Shape;179;p19"/>
          <p:cNvCxnSpPr/>
          <p:nvPr/>
        </p:nvCxnSpPr>
        <p:spPr>
          <a:xfrm rot="10800000">
            <a:off x="6277125" y="2247700"/>
            <a:ext cx="0" cy="1190400"/>
          </a:xfrm>
          <a:prstGeom prst="straightConnector1">
            <a:avLst/>
          </a:prstGeom>
          <a:noFill/>
          <a:ln cap="flat" cmpd="sng" w="28575">
            <a:solidFill>
              <a:srgbClr val="FFFFFF"/>
            </a:solidFill>
            <a:prstDash val="solid"/>
            <a:round/>
            <a:headEnd len="med" w="med" type="none"/>
            <a:tailEnd len="med" w="med" type="none"/>
          </a:ln>
        </p:spPr>
      </p:cxnSp>
      <p:cxnSp>
        <p:nvCxnSpPr>
          <p:cNvPr id="180" name="Google Shape;180;p19"/>
          <p:cNvCxnSpPr/>
          <p:nvPr/>
        </p:nvCxnSpPr>
        <p:spPr>
          <a:xfrm>
            <a:off x="6092038" y="2256435"/>
            <a:ext cx="180600" cy="0"/>
          </a:xfrm>
          <a:prstGeom prst="straightConnector1">
            <a:avLst/>
          </a:prstGeom>
          <a:noFill/>
          <a:ln cap="flat" cmpd="sng" w="28575">
            <a:solidFill>
              <a:srgbClr val="FFFFFF"/>
            </a:solidFill>
            <a:prstDash val="solid"/>
            <a:round/>
            <a:headEnd len="med" w="med" type="none"/>
            <a:tailEnd len="med" w="med" type="none"/>
          </a:ln>
        </p:spPr>
      </p:cxnSp>
      <p:cxnSp>
        <p:nvCxnSpPr>
          <p:cNvPr id="181" name="Google Shape;181;p19"/>
          <p:cNvCxnSpPr/>
          <p:nvPr/>
        </p:nvCxnSpPr>
        <p:spPr>
          <a:xfrm>
            <a:off x="6092038" y="2808410"/>
            <a:ext cx="180600" cy="0"/>
          </a:xfrm>
          <a:prstGeom prst="straightConnector1">
            <a:avLst/>
          </a:prstGeom>
          <a:noFill/>
          <a:ln cap="flat" cmpd="sng" w="28575">
            <a:solidFill>
              <a:srgbClr val="FFFFFF"/>
            </a:solidFill>
            <a:prstDash val="solid"/>
            <a:round/>
            <a:headEnd len="med" w="med" type="none"/>
            <a:tailEnd len="med" w="med" type="none"/>
          </a:ln>
        </p:spPr>
      </p:cxnSp>
      <p:sp>
        <p:nvSpPr>
          <p:cNvPr id="182" name="Google Shape;182;p19"/>
          <p:cNvSpPr txBox="1"/>
          <p:nvPr/>
        </p:nvSpPr>
        <p:spPr>
          <a:xfrm>
            <a:off x="1360725" y="2907675"/>
            <a:ext cx="560100" cy="395700"/>
          </a:xfrm>
          <a:prstGeom prst="rect">
            <a:avLst/>
          </a:prstGeom>
          <a:solidFill>
            <a:srgbClr val="6AA84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Montserrat"/>
                <a:ea typeface="Montserrat"/>
                <a:cs typeface="Montserrat"/>
                <a:sym typeface="Montserrat"/>
              </a:rPr>
              <a:t>.mgz</a:t>
            </a:r>
            <a:endParaRPr sz="1100">
              <a:latin typeface="Montserrat"/>
              <a:ea typeface="Montserrat"/>
              <a:cs typeface="Montserrat"/>
              <a:sym typeface="Montserrat"/>
            </a:endParaRPr>
          </a:p>
        </p:txBody>
      </p:sp>
      <p:sp>
        <p:nvSpPr>
          <p:cNvPr id="183" name="Google Shape;183;p19"/>
          <p:cNvSpPr txBox="1"/>
          <p:nvPr/>
        </p:nvSpPr>
        <p:spPr>
          <a:xfrm>
            <a:off x="548700" y="2907675"/>
            <a:ext cx="560100" cy="395700"/>
          </a:xfrm>
          <a:prstGeom prst="rect">
            <a:avLst/>
          </a:prstGeom>
          <a:solidFill>
            <a:srgbClr val="6AA84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Montserrat"/>
                <a:ea typeface="Montserrat"/>
                <a:cs typeface="Montserrat"/>
                <a:sym typeface="Montserrat"/>
              </a:rPr>
              <a:t>aparc....mgz</a:t>
            </a:r>
            <a:endParaRPr sz="800">
              <a:latin typeface="Montserrat"/>
              <a:ea typeface="Montserrat"/>
              <a:cs typeface="Montserrat"/>
              <a:sym typeface="Montserrat"/>
            </a:endParaRPr>
          </a:p>
        </p:txBody>
      </p:sp>
      <p:sp>
        <p:nvSpPr>
          <p:cNvPr id="184" name="Google Shape;184;p19"/>
          <p:cNvSpPr txBox="1"/>
          <p:nvPr/>
        </p:nvSpPr>
        <p:spPr>
          <a:xfrm>
            <a:off x="2480788" y="2812205"/>
            <a:ext cx="771300" cy="542700"/>
          </a:xfrm>
          <a:prstGeom prst="rect">
            <a:avLst/>
          </a:prstGeom>
          <a:solidFill>
            <a:srgbClr val="6AA84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m</a:t>
            </a:r>
            <a:r>
              <a:rPr lang="en" sz="1000">
                <a:latin typeface="Montserrat"/>
                <a:ea typeface="Montserrat"/>
                <a:cs typeface="Montserrat"/>
                <a:sym typeface="Montserrat"/>
              </a:rPr>
              <a:t>ask &amp;</a:t>
            </a:r>
            <a:endParaRPr sz="1000">
              <a:latin typeface="Montserrat"/>
              <a:ea typeface="Montserrat"/>
              <a:cs typeface="Montserrat"/>
              <a:sym typeface="Montserrat"/>
            </a:endParaRPr>
          </a:p>
          <a:p>
            <a:pPr indent="0" lvl="0" marL="0" rtl="0" algn="ctr">
              <a:spcBef>
                <a:spcPts val="0"/>
              </a:spcBef>
              <a:spcAft>
                <a:spcPts val="0"/>
              </a:spcAft>
              <a:buNone/>
            </a:pPr>
            <a:r>
              <a:rPr lang="en" sz="1000">
                <a:latin typeface="Montserrat"/>
                <a:ea typeface="Montserrat"/>
                <a:cs typeface="Montserrat"/>
                <a:sym typeface="Montserrat"/>
              </a:rPr>
              <a:t>.npy</a:t>
            </a:r>
            <a:endParaRPr sz="1000">
              <a:latin typeface="Montserrat"/>
              <a:ea typeface="Montserrat"/>
              <a:cs typeface="Montserrat"/>
              <a:sym typeface="Montserrat"/>
            </a:endParaRPr>
          </a:p>
        </p:txBody>
      </p:sp>
      <p:sp>
        <p:nvSpPr>
          <p:cNvPr id="185" name="Google Shape;185;p19"/>
          <p:cNvSpPr txBox="1"/>
          <p:nvPr/>
        </p:nvSpPr>
        <p:spPr>
          <a:xfrm>
            <a:off x="5536288" y="2620288"/>
            <a:ext cx="551400" cy="376200"/>
          </a:xfrm>
          <a:prstGeom prst="rect">
            <a:avLst/>
          </a:prstGeom>
          <a:solidFill>
            <a:srgbClr val="6AA84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Montserrat"/>
                <a:ea typeface="Montserrat"/>
                <a:cs typeface="Montserrat"/>
                <a:sym typeface="Montserrat"/>
              </a:rPr>
              <a:t>train</a:t>
            </a:r>
            <a:endParaRPr sz="1100">
              <a:latin typeface="Montserrat"/>
              <a:ea typeface="Montserrat"/>
              <a:cs typeface="Montserrat"/>
              <a:sym typeface="Montserrat"/>
            </a:endParaRPr>
          </a:p>
        </p:txBody>
      </p:sp>
      <p:sp>
        <p:nvSpPr>
          <p:cNvPr id="186" name="Google Shape;186;p19"/>
          <p:cNvSpPr txBox="1"/>
          <p:nvPr/>
        </p:nvSpPr>
        <p:spPr>
          <a:xfrm>
            <a:off x="481400" y="789263"/>
            <a:ext cx="2786400" cy="4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u="sng">
                <a:solidFill>
                  <a:srgbClr val="FFFFFF"/>
                </a:solidFill>
                <a:latin typeface="Montserrat"/>
                <a:ea typeface="Montserrat"/>
                <a:cs typeface="Montserrat"/>
                <a:sym typeface="Montserrat"/>
              </a:rPr>
              <a:t>pl-mgz2imageslices</a:t>
            </a:r>
            <a:endParaRPr sz="2000" u="sng">
              <a:solidFill>
                <a:srgbClr val="FFFFFF"/>
              </a:solidFill>
              <a:latin typeface="Montserrat"/>
              <a:ea typeface="Montserrat"/>
              <a:cs typeface="Montserrat"/>
              <a:sym typeface="Montserrat"/>
            </a:endParaRPr>
          </a:p>
        </p:txBody>
      </p:sp>
      <p:sp>
        <p:nvSpPr>
          <p:cNvPr id="187" name="Google Shape;187;p19"/>
          <p:cNvSpPr txBox="1"/>
          <p:nvPr/>
        </p:nvSpPr>
        <p:spPr>
          <a:xfrm>
            <a:off x="5456913" y="1477638"/>
            <a:ext cx="820200" cy="4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Montserrat"/>
                <a:ea typeface="Montserrat"/>
                <a:cs typeface="Montserrat"/>
                <a:sym typeface="Montserrat"/>
              </a:rPr>
              <a:t>Training Images</a:t>
            </a:r>
            <a:endParaRPr sz="1200">
              <a:solidFill>
                <a:srgbClr val="FFFFFF"/>
              </a:solidFill>
              <a:latin typeface="Montserrat"/>
              <a:ea typeface="Montserrat"/>
              <a:cs typeface="Montserrat"/>
              <a:sym typeface="Montserrat"/>
            </a:endParaRPr>
          </a:p>
        </p:txBody>
      </p:sp>
      <p:sp>
        <p:nvSpPr>
          <p:cNvPr id="188" name="Google Shape;188;p19"/>
          <p:cNvSpPr txBox="1"/>
          <p:nvPr/>
        </p:nvSpPr>
        <p:spPr>
          <a:xfrm>
            <a:off x="6698951" y="1299825"/>
            <a:ext cx="1559100" cy="4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Montserrat"/>
                <a:ea typeface="Montserrat"/>
                <a:cs typeface="Montserrat"/>
                <a:sym typeface="Montserrat"/>
              </a:rPr>
              <a:t>pl-mricnn</a:t>
            </a:r>
            <a:endParaRPr sz="600">
              <a:latin typeface="Montserrat"/>
              <a:ea typeface="Montserrat"/>
              <a:cs typeface="Montserrat"/>
              <a:sym typeface="Montserrat"/>
            </a:endParaRPr>
          </a:p>
        </p:txBody>
      </p:sp>
      <p:sp>
        <p:nvSpPr>
          <p:cNvPr id="189" name="Google Shape;189;p19"/>
          <p:cNvSpPr txBox="1"/>
          <p:nvPr/>
        </p:nvSpPr>
        <p:spPr>
          <a:xfrm>
            <a:off x="5536288" y="3234813"/>
            <a:ext cx="551400" cy="376200"/>
          </a:xfrm>
          <a:prstGeom prst="rect">
            <a:avLst/>
          </a:prstGeom>
          <a:solidFill>
            <a:srgbClr val="6AA84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Montserrat"/>
                <a:ea typeface="Montserrat"/>
                <a:cs typeface="Montserrat"/>
                <a:sym typeface="Montserrat"/>
              </a:rPr>
              <a:t>.npy</a:t>
            </a:r>
            <a:endParaRPr sz="1100">
              <a:latin typeface="Montserrat"/>
              <a:ea typeface="Montserrat"/>
              <a:cs typeface="Montserrat"/>
              <a:sym typeface="Montserrat"/>
            </a:endParaRPr>
          </a:p>
        </p:txBody>
      </p:sp>
      <p:cxnSp>
        <p:nvCxnSpPr>
          <p:cNvPr id="190" name="Google Shape;190;p19"/>
          <p:cNvCxnSpPr/>
          <p:nvPr/>
        </p:nvCxnSpPr>
        <p:spPr>
          <a:xfrm>
            <a:off x="6096513" y="3422935"/>
            <a:ext cx="180600" cy="0"/>
          </a:xfrm>
          <a:prstGeom prst="straightConnector1">
            <a:avLst/>
          </a:prstGeom>
          <a:noFill/>
          <a:ln cap="flat" cmpd="sng" w="28575">
            <a:solidFill>
              <a:srgbClr val="FFFFFF"/>
            </a:solidFill>
            <a:prstDash val="solid"/>
            <a:round/>
            <a:headEnd len="med" w="med" type="none"/>
            <a:tailEnd len="med" w="med" type="none"/>
          </a:ln>
        </p:spPr>
      </p:cxnSp>
      <p:cxnSp>
        <p:nvCxnSpPr>
          <p:cNvPr id="191" name="Google Shape;191;p19"/>
          <p:cNvCxnSpPr/>
          <p:nvPr/>
        </p:nvCxnSpPr>
        <p:spPr>
          <a:xfrm rot="10800000">
            <a:off x="2839800" y="3351975"/>
            <a:ext cx="0" cy="723000"/>
          </a:xfrm>
          <a:prstGeom prst="straightConnector1">
            <a:avLst/>
          </a:prstGeom>
          <a:noFill/>
          <a:ln cap="flat" cmpd="sng" w="28575">
            <a:solidFill>
              <a:srgbClr val="FFFFFF"/>
            </a:solidFill>
            <a:prstDash val="solid"/>
            <a:round/>
            <a:headEnd len="med" w="med" type="none"/>
            <a:tailEnd len="med" w="med" type="triangle"/>
          </a:ln>
        </p:spPr>
      </p:cxnSp>
      <p:cxnSp>
        <p:nvCxnSpPr>
          <p:cNvPr id="192" name="Google Shape;192;p19"/>
          <p:cNvCxnSpPr/>
          <p:nvPr/>
        </p:nvCxnSpPr>
        <p:spPr>
          <a:xfrm flipH="1" rot="10800000">
            <a:off x="2179500" y="4051322"/>
            <a:ext cx="660300" cy="7200"/>
          </a:xfrm>
          <a:prstGeom prst="straightConnector1">
            <a:avLst/>
          </a:prstGeom>
          <a:noFill/>
          <a:ln cap="flat" cmpd="sng" w="28575">
            <a:solidFill>
              <a:srgbClr val="FFFFFF"/>
            </a:solidFill>
            <a:prstDash val="solid"/>
            <a:round/>
            <a:headEnd len="med" w="med" type="none"/>
            <a:tailEnd len="med" w="med" type="none"/>
          </a:ln>
        </p:spPr>
      </p:cxnSp>
      <p:sp>
        <p:nvSpPr>
          <p:cNvPr id="193" name="Google Shape;193;p19"/>
          <p:cNvSpPr txBox="1"/>
          <p:nvPr/>
        </p:nvSpPr>
        <p:spPr>
          <a:xfrm>
            <a:off x="5527601" y="2068325"/>
            <a:ext cx="560100" cy="376200"/>
          </a:xfrm>
          <a:prstGeom prst="rect">
            <a:avLst/>
          </a:prstGeom>
          <a:solidFill>
            <a:srgbClr val="6AA84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Montserrat"/>
                <a:ea typeface="Montserrat"/>
                <a:cs typeface="Montserrat"/>
                <a:sym typeface="Montserrat"/>
              </a:rPr>
              <a:t>mask</a:t>
            </a:r>
            <a:endParaRPr sz="1000">
              <a:latin typeface="Montserrat"/>
              <a:ea typeface="Montserrat"/>
              <a:cs typeface="Montserrat"/>
              <a:sym typeface="Montserrat"/>
            </a:endParaRPr>
          </a:p>
        </p:txBody>
      </p:sp>
      <p:sp>
        <p:nvSpPr>
          <p:cNvPr id="194" name="Google Shape;194;p19"/>
          <p:cNvSpPr txBox="1"/>
          <p:nvPr/>
        </p:nvSpPr>
        <p:spPr>
          <a:xfrm>
            <a:off x="2535736" y="2520623"/>
            <a:ext cx="7002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Montserrat"/>
                <a:ea typeface="Montserrat"/>
                <a:cs typeface="Montserrat"/>
                <a:sym typeface="Montserrat"/>
              </a:rPr>
              <a:t>Label</a:t>
            </a:r>
            <a:r>
              <a:rPr lang="en" sz="1200">
                <a:solidFill>
                  <a:srgbClr val="FFFFFF"/>
                </a:solidFill>
                <a:latin typeface="Montserrat"/>
                <a:ea typeface="Montserrat"/>
                <a:cs typeface="Montserrat"/>
                <a:sym typeface="Montserrat"/>
              </a:rPr>
              <a:t> 1</a:t>
            </a:r>
            <a:endParaRPr sz="1200">
              <a:solidFill>
                <a:srgbClr val="FFFFFF"/>
              </a:solidFill>
              <a:latin typeface="Montserrat"/>
              <a:ea typeface="Montserrat"/>
              <a:cs typeface="Montserrat"/>
              <a:sym typeface="Montserrat"/>
            </a:endParaRPr>
          </a:p>
        </p:txBody>
      </p:sp>
      <p:sp>
        <p:nvSpPr>
          <p:cNvPr id="195" name="Google Shape;195;p19"/>
          <p:cNvSpPr txBox="1"/>
          <p:nvPr/>
        </p:nvSpPr>
        <p:spPr>
          <a:xfrm>
            <a:off x="2476438" y="1801030"/>
            <a:ext cx="771300" cy="542700"/>
          </a:xfrm>
          <a:prstGeom prst="rect">
            <a:avLst/>
          </a:prstGeom>
          <a:solidFill>
            <a:srgbClr val="6AA84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mask &amp;</a:t>
            </a:r>
            <a:endParaRPr sz="1000">
              <a:latin typeface="Montserrat"/>
              <a:ea typeface="Montserrat"/>
              <a:cs typeface="Montserrat"/>
              <a:sym typeface="Montserrat"/>
            </a:endParaRPr>
          </a:p>
          <a:p>
            <a:pPr indent="0" lvl="0" marL="0" rtl="0" algn="ctr">
              <a:spcBef>
                <a:spcPts val="0"/>
              </a:spcBef>
              <a:spcAft>
                <a:spcPts val="0"/>
              </a:spcAft>
              <a:buNone/>
            </a:pPr>
            <a:r>
              <a:rPr lang="en" sz="1000">
                <a:latin typeface="Montserrat"/>
                <a:ea typeface="Montserrat"/>
                <a:cs typeface="Montserrat"/>
                <a:sym typeface="Montserrat"/>
              </a:rPr>
              <a:t>.npy</a:t>
            </a:r>
            <a:endParaRPr sz="1000">
              <a:latin typeface="Montserrat"/>
              <a:ea typeface="Montserrat"/>
              <a:cs typeface="Montserrat"/>
              <a:sym typeface="Montserrat"/>
            </a:endParaRPr>
          </a:p>
        </p:txBody>
      </p:sp>
      <p:sp>
        <p:nvSpPr>
          <p:cNvPr id="196" name="Google Shape;196;p19"/>
          <p:cNvSpPr txBox="1"/>
          <p:nvPr/>
        </p:nvSpPr>
        <p:spPr>
          <a:xfrm>
            <a:off x="2531386" y="1509448"/>
            <a:ext cx="7002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Montserrat"/>
                <a:ea typeface="Montserrat"/>
                <a:cs typeface="Montserrat"/>
                <a:sym typeface="Montserrat"/>
              </a:rPr>
              <a:t>Label</a:t>
            </a:r>
            <a:r>
              <a:rPr lang="en" sz="1200">
                <a:solidFill>
                  <a:srgbClr val="FFFFFF"/>
                </a:solidFill>
                <a:latin typeface="Montserrat"/>
                <a:ea typeface="Montserrat"/>
                <a:cs typeface="Montserrat"/>
                <a:sym typeface="Montserrat"/>
              </a:rPr>
              <a:t> n</a:t>
            </a:r>
            <a:endParaRPr sz="1200">
              <a:solidFill>
                <a:srgbClr val="FFFFFF"/>
              </a:solidFill>
              <a:latin typeface="Montserrat"/>
              <a:ea typeface="Montserrat"/>
              <a:cs typeface="Montserrat"/>
              <a:sym typeface="Montserrat"/>
            </a:endParaRPr>
          </a:p>
        </p:txBody>
      </p:sp>
      <p:cxnSp>
        <p:nvCxnSpPr>
          <p:cNvPr id="197" name="Google Shape;197;p19"/>
          <p:cNvCxnSpPr/>
          <p:nvPr/>
        </p:nvCxnSpPr>
        <p:spPr>
          <a:xfrm rot="10800000">
            <a:off x="2866275" y="2343713"/>
            <a:ext cx="300" cy="276900"/>
          </a:xfrm>
          <a:prstGeom prst="straightConnector1">
            <a:avLst/>
          </a:prstGeom>
          <a:noFill/>
          <a:ln cap="flat" cmpd="sng" w="28575">
            <a:solidFill>
              <a:srgbClr val="FFFFFF"/>
            </a:solidFill>
            <a:prstDash val="dot"/>
            <a:round/>
            <a:headEnd len="med" w="med" type="none"/>
            <a:tailEnd len="med" w="med" type="none"/>
          </a:ln>
        </p:spPr>
      </p:cxnSp>
      <p:sp>
        <p:nvSpPr>
          <p:cNvPr id="198" name="Google Shape;198;p19"/>
          <p:cNvSpPr/>
          <p:nvPr/>
        </p:nvSpPr>
        <p:spPr>
          <a:xfrm>
            <a:off x="4015952" y="1980875"/>
            <a:ext cx="926700" cy="1002600"/>
          </a:xfrm>
          <a:prstGeom prst="mathMultiply">
            <a:avLst>
              <a:gd fmla="val 23520" name="adj1"/>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9"/>
          <p:cNvSpPr txBox="1"/>
          <p:nvPr/>
        </p:nvSpPr>
        <p:spPr>
          <a:xfrm>
            <a:off x="3230188" y="2845875"/>
            <a:ext cx="2212800" cy="1735200"/>
          </a:xfrm>
          <a:prstGeom prst="rect">
            <a:avLst/>
          </a:prstGeom>
          <a:noFill/>
          <a:ln>
            <a:noFill/>
          </a:ln>
        </p:spPr>
        <p:txBody>
          <a:bodyPr anchorCtr="0" anchor="t" bIns="91425" lIns="91425" spcFirstLastPara="1" rIns="91425" wrap="square" tIns="91425">
            <a:noAutofit/>
          </a:bodyPr>
          <a:lstStyle/>
          <a:p>
            <a:pPr indent="-304800" lvl="0" marL="457200" rtl="0" algn="l">
              <a:spcBef>
                <a:spcPts val="1000"/>
              </a:spcBef>
              <a:spcAft>
                <a:spcPts val="0"/>
              </a:spcAft>
              <a:buClr>
                <a:srgbClr val="FFFFFF"/>
              </a:buClr>
              <a:buSzPts val="1200"/>
              <a:buChar char="●"/>
            </a:pPr>
            <a:r>
              <a:rPr lang="en" sz="1200">
                <a:solidFill>
                  <a:srgbClr val="FFFFFF"/>
                </a:solidFill>
              </a:rPr>
              <a:t>Training model requires single .npy file for </a:t>
            </a:r>
            <a:r>
              <a:rPr b="1" lang="en" sz="1200">
                <a:solidFill>
                  <a:srgbClr val="FFFFFF"/>
                </a:solidFill>
              </a:rPr>
              <a:t>all</a:t>
            </a:r>
            <a:r>
              <a:rPr lang="en" sz="1200">
                <a:solidFill>
                  <a:srgbClr val="FFFFFF"/>
                </a:solidFill>
              </a:rPr>
              <a:t> masks and single .npy file for </a:t>
            </a:r>
            <a:r>
              <a:rPr b="1" lang="en" sz="1200">
                <a:solidFill>
                  <a:srgbClr val="FFFFFF"/>
                </a:solidFill>
              </a:rPr>
              <a:t>all</a:t>
            </a:r>
            <a:r>
              <a:rPr lang="en" sz="1200">
                <a:solidFill>
                  <a:srgbClr val="FFFFFF"/>
                </a:solidFill>
              </a:rPr>
              <a:t> training images</a:t>
            </a:r>
            <a:endParaRPr sz="1200">
              <a:solidFill>
                <a:srgbClr val="FFFFFF"/>
              </a:solidFill>
            </a:endParaRPr>
          </a:p>
          <a:p>
            <a:pPr indent="-304800" lvl="0" marL="457200" rtl="0" algn="l">
              <a:spcBef>
                <a:spcPts val="1000"/>
              </a:spcBef>
              <a:spcAft>
                <a:spcPts val="0"/>
              </a:spcAft>
              <a:buClr>
                <a:srgbClr val="FFFFFF"/>
              </a:buClr>
              <a:buSzPts val="1200"/>
              <a:buChar char="●"/>
            </a:pPr>
            <a:r>
              <a:rPr lang="en" sz="1200">
                <a:solidFill>
                  <a:srgbClr val="FFFFFF"/>
                </a:solidFill>
              </a:rPr>
              <a:t>Output of mgz2image slices separates each patients labels with their own .npy file resulting in n .npy files</a:t>
            </a:r>
            <a:endParaRPr sz="1200">
              <a:solidFill>
                <a:srgbClr val="FFFFFF"/>
              </a:solidFill>
            </a:endParaRPr>
          </a:p>
        </p:txBody>
      </p:sp>
      <p:grpSp>
        <p:nvGrpSpPr>
          <p:cNvPr id="200" name="Google Shape;200;p19"/>
          <p:cNvGrpSpPr/>
          <p:nvPr/>
        </p:nvGrpSpPr>
        <p:grpSpPr>
          <a:xfrm>
            <a:off x="659393" y="1844984"/>
            <a:ext cx="338712" cy="304797"/>
            <a:chOff x="527100" y="1795925"/>
            <a:chExt cx="1031400" cy="883725"/>
          </a:xfrm>
        </p:grpSpPr>
        <p:sp>
          <p:nvSpPr>
            <p:cNvPr id="201" name="Google Shape;201;p19"/>
            <p:cNvSpPr/>
            <p:nvPr/>
          </p:nvSpPr>
          <p:spPr>
            <a:xfrm>
              <a:off x="545075" y="1795925"/>
              <a:ext cx="413700" cy="287700"/>
            </a:xfrm>
            <a:prstGeom prst="roundRect">
              <a:avLst>
                <a:gd fmla="val 16667" name="adj"/>
              </a:avLst>
            </a:prstGeom>
            <a:solidFill>
              <a:srgbClr val="6FA8DC"/>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9"/>
            <p:cNvSpPr/>
            <p:nvPr/>
          </p:nvSpPr>
          <p:spPr>
            <a:xfrm>
              <a:off x="527100" y="1903850"/>
              <a:ext cx="1031400" cy="775800"/>
            </a:xfrm>
            <a:prstGeom prst="snipRoundRect">
              <a:avLst>
                <a:gd fmla="val 16667" name="adj1"/>
                <a:gd fmla="val 16667" name="adj2"/>
              </a:avLst>
            </a:prstGeom>
            <a:solidFill>
              <a:srgbClr val="6FA8DC"/>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9"/>
          <p:cNvGrpSpPr/>
          <p:nvPr/>
        </p:nvGrpSpPr>
        <p:grpSpPr>
          <a:xfrm>
            <a:off x="883768" y="1954134"/>
            <a:ext cx="338712" cy="304797"/>
            <a:chOff x="527100" y="1795925"/>
            <a:chExt cx="1031400" cy="883725"/>
          </a:xfrm>
        </p:grpSpPr>
        <p:sp>
          <p:nvSpPr>
            <p:cNvPr id="204" name="Google Shape;204;p19"/>
            <p:cNvSpPr/>
            <p:nvPr/>
          </p:nvSpPr>
          <p:spPr>
            <a:xfrm>
              <a:off x="545075" y="1795925"/>
              <a:ext cx="413700" cy="287700"/>
            </a:xfrm>
            <a:prstGeom prst="roundRect">
              <a:avLst>
                <a:gd fmla="val 16667" name="adj"/>
              </a:avLst>
            </a:prstGeom>
            <a:solidFill>
              <a:srgbClr val="6FA8DC"/>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9"/>
            <p:cNvSpPr/>
            <p:nvPr/>
          </p:nvSpPr>
          <p:spPr>
            <a:xfrm>
              <a:off x="527100" y="1903850"/>
              <a:ext cx="1031400" cy="775800"/>
            </a:xfrm>
            <a:prstGeom prst="snipRoundRect">
              <a:avLst>
                <a:gd fmla="val 16667" name="adj1"/>
                <a:gd fmla="val 16667" name="adj2"/>
              </a:avLst>
            </a:prstGeom>
            <a:solidFill>
              <a:srgbClr val="6FA8DC"/>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6" name="Google Shape;206;p19"/>
          <p:cNvCxnSpPr/>
          <p:nvPr/>
        </p:nvCxnSpPr>
        <p:spPr>
          <a:xfrm>
            <a:off x="1112575" y="3049450"/>
            <a:ext cx="259200" cy="0"/>
          </a:xfrm>
          <a:prstGeom prst="straightConnector1">
            <a:avLst/>
          </a:prstGeom>
          <a:noFill/>
          <a:ln cap="flat" cmpd="sng" w="28575">
            <a:solidFill>
              <a:srgbClr val="FFFFFF"/>
            </a:solidFill>
            <a:prstDash val="solid"/>
            <a:round/>
            <a:headEnd len="med" w="med" type="none"/>
            <a:tailEnd len="med" w="med" type="none"/>
          </a:ln>
        </p:spPr>
      </p:cxnSp>
      <p:cxnSp>
        <p:nvCxnSpPr>
          <p:cNvPr id="207" name="Google Shape;207;p19"/>
          <p:cNvCxnSpPr/>
          <p:nvPr/>
        </p:nvCxnSpPr>
        <p:spPr>
          <a:xfrm>
            <a:off x="1227700" y="3063100"/>
            <a:ext cx="6900" cy="695700"/>
          </a:xfrm>
          <a:prstGeom prst="straightConnector1">
            <a:avLst/>
          </a:prstGeom>
          <a:noFill/>
          <a:ln cap="flat" cmpd="sng" w="28575">
            <a:solidFill>
              <a:srgbClr val="FFFFFF"/>
            </a:solidFill>
            <a:prstDash val="solid"/>
            <a:round/>
            <a:headEnd len="med" w="med" type="none"/>
            <a:tailEnd len="med" w="med" type="triangle"/>
          </a:ln>
        </p:spPr>
      </p:cxnSp>
      <p:sp>
        <p:nvSpPr>
          <p:cNvPr id="208" name="Google Shape;208;p19"/>
          <p:cNvSpPr txBox="1"/>
          <p:nvPr/>
        </p:nvSpPr>
        <p:spPr>
          <a:xfrm>
            <a:off x="5315100" y="758713"/>
            <a:ext cx="2786400" cy="4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u="sng">
                <a:solidFill>
                  <a:srgbClr val="FFFFFF"/>
                </a:solidFill>
                <a:latin typeface="Montserrat"/>
                <a:ea typeface="Montserrat"/>
                <a:cs typeface="Montserrat"/>
                <a:sym typeface="Montserrat"/>
              </a:rPr>
              <a:t>Training Plugin</a:t>
            </a:r>
            <a:endParaRPr sz="2000" u="sng">
              <a:solidFill>
                <a:srgbClr val="FFFFFF"/>
              </a:solidFill>
              <a:latin typeface="Montserrat"/>
              <a:ea typeface="Montserrat"/>
              <a:cs typeface="Montserrat"/>
              <a:sym typeface="Montserrat"/>
            </a:endParaRPr>
          </a:p>
        </p:txBody>
      </p:sp>
      <p:sp>
        <p:nvSpPr>
          <p:cNvPr id="209" name="Google Shape;20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a:t>
            </a:r>
            <a:endParaRPr/>
          </a:p>
        </p:txBody>
      </p:sp>
      <p:sp>
        <p:nvSpPr>
          <p:cNvPr id="215" name="Google Shape;215;p20"/>
          <p:cNvSpPr txBox="1"/>
          <p:nvPr>
            <p:ph idx="1" type="body"/>
          </p:nvPr>
        </p:nvSpPr>
        <p:spPr>
          <a:xfrm>
            <a:off x="311700" y="1152475"/>
            <a:ext cx="8520600" cy="1357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a:t>The output of our plugin to separate mgz file into specific labels is not easily compatible with inputs for the training model plugin. </a:t>
            </a:r>
            <a:endParaRPr/>
          </a:p>
          <a:p>
            <a:pPr indent="-323850" lvl="0" marL="457200" rtl="0" algn="l">
              <a:spcBef>
                <a:spcPts val="0"/>
              </a:spcBef>
              <a:spcAft>
                <a:spcPts val="0"/>
              </a:spcAft>
              <a:buSzPts val="1500"/>
              <a:buChar char="●"/>
            </a:pPr>
            <a:r>
              <a:rPr lang="en"/>
              <a:t>Requires separating each patient’s labels into their own directories.</a:t>
            </a:r>
            <a:endParaRPr/>
          </a:p>
          <a:p>
            <a:pPr indent="-323850" lvl="0" marL="457200" rtl="0" algn="l">
              <a:spcBef>
                <a:spcPts val="0"/>
              </a:spcBef>
              <a:spcAft>
                <a:spcPts val="0"/>
              </a:spcAft>
              <a:buSzPts val="1500"/>
              <a:buChar char="●"/>
            </a:pPr>
            <a:r>
              <a:rPr lang="en"/>
              <a:t>.npy files are not suitable and need to be modified. </a:t>
            </a:r>
            <a:endParaRPr/>
          </a:p>
        </p:txBody>
      </p:sp>
      <p:sp>
        <p:nvSpPr>
          <p:cNvPr id="216" name="Google Shape;216;p20"/>
          <p:cNvSpPr txBox="1"/>
          <p:nvPr>
            <p:ph type="title"/>
          </p:nvPr>
        </p:nvSpPr>
        <p:spPr>
          <a:xfrm>
            <a:off x="311700" y="26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solutions</a:t>
            </a:r>
            <a:endParaRPr/>
          </a:p>
        </p:txBody>
      </p:sp>
      <p:sp>
        <p:nvSpPr>
          <p:cNvPr id="217" name="Google Shape;217;p20"/>
          <p:cNvSpPr txBox="1"/>
          <p:nvPr>
            <p:ph idx="1" type="body"/>
          </p:nvPr>
        </p:nvSpPr>
        <p:spPr>
          <a:xfrm>
            <a:off x="311700" y="3352475"/>
            <a:ext cx="8520600" cy="1357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a:t>Modify other existing plugins to make outputs compatible.</a:t>
            </a:r>
            <a:endParaRPr/>
          </a:p>
          <a:p>
            <a:pPr indent="-323850" lvl="0" marL="457200" rtl="0" algn="l">
              <a:spcBef>
                <a:spcPts val="0"/>
              </a:spcBef>
              <a:spcAft>
                <a:spcPts val="0"/>
              </a:spcAft>
              <a:buSzPts val="1500"/>
              <a:buChar char="●"/>
            </a:pPr>
            <a:r>
              <a:rPr lang="en"/>
              <a:t>Modify training plugin to train multiple labels at once.</a:t>
            </a:r>
            <a:endParaRPr/>
          </a:p>
        </p:txBody>
      </p:sp>
      <p:sp>
        <p:nvSpPr>
          <p:cNvPr id="218" name="Google Shape;21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1"/>
          <p:cNvSpPr txBox="1"/>
          <p:nvPr>
            <p:ph type="title"/>
          </p:nvPr>
        </p:nvSpPr>
        <p:spPr>
          <a:xfrm>
            <a:off x="311700" y="262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Label-wise classifier training pipeline</a:t>
            </a:r>
            <a:endParaRPr/>
          </a:p>
        </p:txBody>
      </p:sp>
      <p:pic>
        <p:nvPicPr>
          <p:cNvPr id="224" name="Google Shape;224;p21"/>
          <p:cNvPicPr preferRelativeResize="0"/>
          <p:nvPr/>
        </p:nvPicPr>
        <p:blipFill rotWithShape="1">
          <a:blip r:embed="rId3">
            <a:alphaModFix/>
          </a:blip>
          <a:srcRect b="0" l="15867" r="0" t="0"/>
          <a:stretch/>
        </p:blipFill>
        <p:spPr>
          <a:xfrm>
            <a:off x="960925" y="994475"/>
            <a:ext cx="8183076" cy="3465451"/>
          </a:xfrm>
          <a:prstGeom prst="rect">
            <a:avLst/>
          </a:prstGeom>
          <a:noFill/>
          <a:ln>
            <a:noFill/>
          </a:ln>
        </p:spPr>
      </p:pic>
      <p:sp>
        <p:nvSpPr>
          <p:cNvPr id="225" name="Google Shape;225;p21"/>
          <p:cNvSpPr txBox="1"/>
          <p:nvPr/>
        </p:nvSpPr>
        <p:spPr>
          <a:xfrm>
            <a:off x="2339088" y="3265975"/>
            <a:ext cx="768300" cy="4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Montserrat"/>
                <a:ea typeface="Montserrat"/>
                <a:cs typeface="Montserrat"/>
                <a:sym typeface="Montserrat"/>
              </a:rPr>
              <a:t>Plugin</a:t>
            </a:r>
            <a:endParaRPr sz="1200">
              <a:solidFill>
                <a:srgbClr val="FFFFFF"/>
              </a:solidFill>
              <a:latin typeface="Montserrat"/>
              <a:ea typeface="Montserrat"/>
              <a:cs typeface="Montserrat"/>
              <a:sym typeface="Montserrat"/>
            </a:endParaRPr>
          </a:p>
        </p:txBody>
      </p:sp>
      <p:sp>
        <p:nvSpPr>
          <p:cNvPr id="226" name="Google Shape;226;p21"/>
          <p:cNvSpPr txBox="1"/>
          <p:nvPr/>
        </p:nvSpPr>
        <p:spPr>
          <a:xfrm>
            <a:off x="6256213" y="3229775"/>
            <a:ext cx="768300" cy="4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Montserrat"/>
                <a:ea typeface="Montserrat"/>
                <a:cs typeface="Montserrat"/>
                <a:sym typeface="Montserrat"/>
              </a:rPr>
              <a:t>Plugin</a:t>
            </a:r>
            <a:endParaRPr sz="1200">
              <a:solidFill>
                <a:srgbClr val="FFFFFF"/>
              </a:solidFill>
              <a:latin typeface="Montserrat"/>
              <a:ea typeface="Montserrat"/>
              <a:cs typeface="Montserrat"/>
              <a:sym typeface="Montserrat"/>
            </a:endParaRPr>
          </a:p>
        </p:txBody>
      </p:sp>
      <p:sp>
        <p:nvSpPr>
          <p:cNvPr id="227" name="Google Shape;227;p21"/>
          <p:cNvSpPr txBox="1"/>
          <p:nvPr/>
        </p:nvSpPr>
        <p:spPr>
          <a:xfrm>
            <a:off x="248425" y="2616750"/>
            <a:ext cx="560100" cy="395700"/>
          </a:xfrm>
          <a:prstGeom prst="rect">
            <a:avLst/>
          </a:prstGeom>
          <a:solidFill>
            <a:srgbClr val="6AA84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Montserrat"/>
                <a:ea typeface="Montserrat"/>
                <a:cs typeface="Montserrat"/>
                <a:sym typeface="Montserrat"/>
              </a:rPr>
              <a:t>.mgz</a:t>
            </a:r>
            <a:endParaRPr sz="1100">
              <a:latin typeface="Montserrat"/>
              <a:ea typeface="Montserrat"/>
              <a:cs typeface="Montserrat"/>
              <a:sym typeface="Montserrat"/>
            </a:endParaRPr>
          </a:p>
        </p:txBody>
      </p:sp>
      <p:sp>
        <p:nvSpPr>
          <p:cNvPr id="228" name="Google Shape;228;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