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Slab"/>
      <p:regular r:id="rId16"/>
      <p:bold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SourceSansPro-bold.fntdata"/><Relationship Id="rId6" Type="http://schemas.openxmlformats.org/officeDocument/2006/relationships/slide" Target="slides/slide2.xml"/><Relationship Id="rId18"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f29b0ada3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f29b0ad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dab7afe4b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dab7afe4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Bolt on is not a microservice, it’s a series of microservices</a:t>
            </a:r>
            <a:endParaRPr/>
          </a:p>
          <a:p>
            <a:pPr indent="0" lvl="0" marL="0" rtl="0" algn="l">
              <a:spcBef>
                <a:spcPts val="0"/>
              </a:spcBef>
              <a:spcAft>
                <a:spcPts val="0"/>
              </a:spcAft>
              <a:buNone/>
            </a:pPr>
            <a:r>
              <a:rPr lang="en"/>
              <a:t>Microservice is anythiing with a UI/API/Interface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dab7afe4b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dab7afe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Bare Metal Marketplace is a platform that lets organizations rent out their bare metal machines located in data centers to make money. Also, it allows organizations or individual users who need computation power to get what they want for a satisfying price.</a:t>
            </a:r>
            <a:endParaRPr/>
          </a:p>
          <a:p>
            <a:pPr indent="0" lvl="0" marL="0" rtl="0" algn="l">
              <a:lnSpc>
                <a:spcPct val="115000"/>
              </a:lnSpc>
              <a:spcBef>
                <a:spcPts val="1200"/>
              </a:spcBef>
              <a:spcAft>
                <a:spcPts val="0"/>
              </a:spcAft>
              <a:buNone/>
            </a:pPr>
            <a:r>
              <a:rPr lang="en"/>
              <a:t>What we are doing in this project is adding an auction service to the existing FLOCX platform. Previous work of generating bids and offers have already been done and what we are trying to do is to match them up effectively. The way it works is quite similar to a double-blind auction, By double blind, we mean that offers are not visible to buyers and bids are not visible to sellers, users will put up a price they are willing to sell or pay for the node, and our auction system will serve as the connection and match them up to form contracts.</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be explicit about which are microservices and how different users can create difference interface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dab7afe4b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dab7afe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dab7afe4b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dab7afe4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ctrTitle"/>
          </p:nvPr>
        </p:nvSpPr>
        <p:spPr>
          <a:xfrm>
            <a:off x="3766500" y="856200"/>
            <a:ext cx="49353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Bare Metal</a:t>
            </a:r>
            <a:r>
              <a:rPr lang="en"/>
              <a:t> </a:t>
            </a:r>
            <a:r>
              <a:rPr lang="en"/>
              <a:t>Marketplace</a:t>
            </a:r>
            <a:endParaRPr/>
          </a:p>
        </p:txBody>
      </p:sp>
      <p:sp>
        <p:nvSpPr>
          <p:cNvPr id="71" name="Google Shape;71;p12"/>
          <p:cNvSpPr txBox="1"/>
          <p:nvPr>
            <p:ph idx="4294967295" type="title"/>
          </p:nvPr>
        </p:nvSpPr>
        <p:spPr>
          <a:xfrm>
            <a:off x="212925" y="3435300"/>
            <a:ext cx="6998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solidFill>
                  <a:srgbClr val="999999"/>
                </a:solidFill>
              </a:rPr>
              <a:t>Ayush Upneja | Manan Monga | Haoxuan Jia </a:t>
            </a:r>
            <a:r>
              <a:rPr b="1" lang="en" sz="1800">
                <a:solidFill>
                  <a:srgbClr val="999999"/>
                </a:solidFill>
              </a:rPr>
              <a:t>| Parker Van Roy</a:t>
            </a:r>
            <a:endParaRPr sz="1800">
              <a:solidFill>
                <a:srgbClr val="999999"/>
              </a:solidFill>
            </a:endParaRPr>
          </a:p>
        </p:txBody>
      </p:sp>
      <p:sp>
        <p:nvSpPr>
          <p:cNvPr id="72" name="Google Shape;72;p12"/>
          <p:cNvSpPr txBox="1"/>
          <p:nvPr>
            <p:ph idx="4294967295" type="title"/>
          </p:nvPr>
        </p:nvSpPr>
        <p:spPr>
          <a:xfrm>
            <a:off x="805375" y="4448075"/>
            <a:ext cx="6998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800"/>
              <a:t>Advisors: Sahil Tikale | Jonathan Chamberlain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1 Burndown Chart</a:t>
            </a:r>
            <a:endParaRPr/>
          </a:p>
        </p:txBody>
      </p:sp>
      <p:sp>
        <p:nvSpPr>
          <p:cNvPr id="204" name="Google Shape;204;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1"/>
          <p:cNvPicPr preferRelativeResize="0"/>
          <p:nvPr/>
        </p:nvPicPr>
        <p:blipFill>
          <a:blip r:embed="rId3">
            <a:alphaModFix/>
          </a:blip>
          <a:stretch>
            <a:fillRect/>
          </a:stretch>
        </p:blipFill>
        <p:spPr>
          <a:xfrm>
            <a:off x="152400" y="1709445"/>
            <a:ext cx="8839202" cy="17246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2"/>
          <p:cNvSpPr txBox="1"/>
          <p:nvPr>
            <p:ph idx="4294967295" type="ctrTitle"/>
          </p:nvPr>
        </p:nvSpPr>
        <p:spPr>
          <a:xfrm>
            <a:off x="685800" y="5165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000"/>
              <a:t>Demo!</a:t>
            </a:r>
            <a:endParaRPr b="1" sz="6000"/>
          </a:p>
        </p:txBody>
      </p:sp>
      <p:sp>
        <p:nvSpPr>
          <p:cNvPr id="211" name="Google Shape;211;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Definitions</a:t>
            </a:r>
            <a:endParaRPr/>
          </a:p>
        </p:txBody>
      </p:sp>
      <p:sp>
        <p:nvSpPr>
          <p:cNvPr id="78" name="Google Shape;78;p13"/>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Bare Metal Node</a:t>
            </a:r>
            <a:endParaRPr b="1"/>
          </a:p>
          <a:p>
            <a:pPr indent="0" lvl="0" marL="0" rtl="0" algn="l">
              <a:spcBef>
                <a:spcPts val="600"/>
              </a:spcBef>
              <a:spcAft>
                <a:spcPts val="0"/>
              </a:spcAft>
              <a:buNone/>
            </a:pPr>
            <a:r>
              <a:rPr lang="en"/>
              <a:t>A bare metal node is simply a physical machine with no operating system or hypervisor.</a:t>
            </a:r>
            <a:endParaRPr/>
          </a:p>
        </p:txBody>
      </p:sp>
      <p:sp>
        <p:nvSpPr>
          <p:cNvPr id="79" name="Google Shape;79;p13"/>
          <p:cNvSpPr txBox="1"/>
          <p:nvPr>
            <p:ph idx="2" type="body"/>
          </p:nvPr>
        </p:nvSpPr>
        <p:spPr>
          <a:xfrm>
            <a:off x="3205950" y="1200150"/>
            <a:ext cx="25437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Bare Metal Marketplace</a:t>
            </a:r>
            <a:endParaRPr b="1"/>
          </a:p>
          <a:p>
            <a:pPr indent="0" lvl="0" marL="0" rtl="0" algn="l">
              <a:spcBef>
                <a:spcPts val="600"/>
              </a:spcBef>
              <a:spcAft>
                <a:spcPts val="0"/>
              </a:spcAft>
              <a:buNone/>
            </a:pPr>
            <a:r>
              <a:rPr lang="en"/>
              <a:t>A marketplace that allows data centers to rent out bare metal nodes and remote renters to use these nodes for any purpose they like.</a:t>
            </a:r>
            <a:endParaRPr/>
          </a:p>
        </p:txBody>
      </p:sp>
      <p:sp>
        <p:nvSpPr>
          <p:cNvPr id="80" name="Google Shape;80;p13"/>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BOLTED Method</a:t>
            </a:r>
            <a:endParaRPr b="1"/>
          </a:p>
          <a:p>
            <a:pPr indent="0" lvl="0" marL="0" rtl="0" algn="l">
              <a:spcBef>
                <a:spcPts val="600"/>
              </a:spcBef>
              <a:spcAft>
                <a:spcPts val="0"/>
              </a:spcAft>
              <a:buNone/>
            </a:pPr>
            <a:r>
              <a:rPr lang="en"/>
              <a:t>“Bolt” together nodes in a cluster using a series of security microservices to ensure that there are no side-channel attacks or data leaks.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1" name="Google Shape;81;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87" name="Google Shape;87;p14"/>
          <p:cNvSpPr txBox="1"/>
          <p:nvPr>
            <p:ph idx="1" type="body"/>
          </p:nvPr>
        </p:nvSpPr>
        <p:spPr>
          <a:xfrm>
            <a:off x="786150" y="1115850"/>
            <a:ext cx="7571700" cy="35736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600"/>
              </a:spcBef>
              <a:spcAft>
                <a:spcPts val="0"/>
              </a:spcAft>
              <a:buSzPts val="2400"/>
              <a:buChar char="❏"/>
            </a:pPr>
            <a:r>
              <a:rPr lang="en"/>
              <a:t>Data center tenants with bare metal machines can rent them out</a:t>
            </a:r>
            <a:endParaRPr/>
          </a:p>
          <a:p>
            <a:pPr indent="-381000" lvl="0" marL="457200" rtl="0" algn="l">
              <a:lnSpc>
                <a:spcPct val="150000"/>
              </a:lnSpc>
              <a:spcBef>
                <a:spcPts val="0"/>
              </a:spcBef>
              <a:spcAft>
                <a:spcPts val="0"/>
              </a:spcAft>
              <a:buSzPts val="2400"/>
              <a:buChar char="❏"/>
            </a:pPr>
            <a:r>
              <a:rPr lang="en"/>
              <a:t>Provides bare metal nodes to users who need more resources when they want them</a:t>
            </a:r>
            <a:endParaRPr/>
          </a:p>
          <a:p>
            <a:pPr indent="-381000" lvl="0" marL="457200" rtl="0" algn="l">
              <a:lnSpc>
                <a:spcPct val="150000"/>
              </a:lnSpc>
              <a:spcBef>
                <a:spcPts val="0"/>
              </a:spcBef>
              <a:spcAft>
                <a:spcPts val="0"/>
              </a:spcAft>
              <a:buSzPts val="2400"/>
              <a:buChar char="❏"/>
            </a:pPr>
            <a:r>
              <a:rPr lang="en"/>
              <a:t>Connect an auction system to existing FLOCX platform</a:t>
            </a:r>
            <a:endParaRPr/>
          </a:p>
          <a:p>
            <a:pPr indent="-381000" lvl="0" marL="457200" rtl="0" algn="l">
              <a:lnSpc>
                <a:spcPct val="150000"/>
              </a:lnSpc>
              <a:spcBef>
                <a:spcPts val="0"/>
              </a:spcBef>
              <a:spcAft>
                <a:spcPts val="0"/>
              </a:spcAft>
              <a:buSzPts val="2400"/>
              <a:buChar char="❏"/>
            </a:pPr>
            <a:r>
              <a:rPr lang="en"/>
              <a:t>Match up bids and offers in a double-blind auction</a:t>
            </a:r>
            <a:endParaRPr/>
          </a:p>
        </p:txBody>
      </p:sp>
      <p:sp>
        <p:nvSpPr>
          <p:cNvPr id="88" name="Google Shape;88;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552975" y="951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Global Architectural Structure</a:t>
            </a:r>
            <a:endParaRPr/>
          </a:p>
        </p:txBody>
      </p:sp>
      <p:sp>
        <p:nvSpPr>
          <p:cNvPr id="94" name="Google Shape;94;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5"/>
          <p:cNvPicPr preferRelativeResize="0"/>
          <p:nvPr/>
        </p:nvPicPr>
        <p:blipFill>
          <a:blip r:embed="rId3">
            <a:alphaModFix/>
          </a:blip>
          <a:stretch>
            <a:fillRect/>
          </a:stretch>
        </p:blipFill>
        <p:spPr>
          <a:xfrm>
            <a:off x="1076963" y="853920"/>
            <a:ext cx="6990085" cy="40409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p:nvPr/>
        </p:nvSpPr>
        <p:spPr>
          <a:xfrm>
            <a:off x="87375" y="1364206"/>
            <a:ext cx="1866600" cy="184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ph type="title"/>
          </p:nvPr>
        </p:nvSpPr>
        <p:spPr>
          <a:xfrm>
            <a:off x="436000" y="1607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Technologies</a:t>
            </a:r>
            <a:endParaRPr/>
          </a:p>
        </p:txBody>
      </p:sp>
      <p:sp>
        <p:nvSpPr>
          <p:cNvPr id="102" name="Google Shape;102;p16"/>
          <p:cNvSpPr/>
          <p:nvPr/>
        </p:nvSpPr>
        <p:spPr>
          <a:xfrm>
            <a:off x="251344" y="1526369"/>
            <a:ext cx="1538100" cy="1521300"/>
          </a:xfrm>
          <a:prstGeom prst="ellipse">
            <a:avLst/>
          </a:prstGeom>
          <a:noFill/>
          <a:ln cap="flat" cmpd="sng" w="952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263238"/>
                </a:solidFill>
                <a:latin typeface="Source Sans Pro"/>
                <a:ea typeface="Source Sans Pro"/>
                <a:cs typeface="Source Sans Pro"/>
                <a:sym typeface="Source Sans Pro"/>
              </a:rPr>
              <a:t>CLI/React</a:t>
            </a:r>
            <a:endParaRPr b="1">
              <a:solidFill>
                <a:srgbClr val="263238"/>
              </a:solidFill>
              <a:latin typeface="Source Sans Pro"/>
              <a:ea typeface="Source Sans Pro"/>
              <a:cs typeface="Source Sans Pro"/>
              <a:sym typeface="Source Sans Pro"/>
            </a:endParaRPr>
          </a:p>
        </p:txBody>
      </p:sp>
      <p:sp>
        <p:nvSpPr>
          <p:cNvPr id="103" name="Google Shape;103;p16"/>
          <p:cNvSpPr/>
          <p:nvPr/>
        </p:nvSpPr>
        <p:spPr>
          <a:xfrm>
            <a:off x="2313413" y="2433516"/>
            <a:ext cx="2002800" cy="1980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2489380" y="2607545"/>
            <a:ext cx="1650900" cy="16329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Flask</a:t>
            </a:r>
            <a:endParaRPr b="1" sz="1800">
              <a:solidFill>
                <a:srgbClr val="263238"/>
              </a:solidFill>
              <a:latin typeface="Source Sans Pro"/>
              <a:ea typeface="Source Sans Pro"/>
              <a:cs typeface="Source Sans Pro"/>
              <a:sym typeface="Source Sans Pro"/>
            </a:endParaRPr>
          </a:p>
        </p:txBody>
      </p:sp>
      <p:sp>
        <p:nvSpPr>
          <p:cNvPr id="105" name="Google Shape;105;p16"/>
          <p:cNvSpPr/>
          <p:nvPr/>
        </p:nvSpPr>
        <p:spPr>
          <a:xfrm>
            <a:off x="6713337" y="2300050"/>
            <a:ext cx="2211300" cy="2186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6907648" y="2492096"/>
            <a:ext cx="1822500" cy="1802400"/>
          </a:xfrm>
          <a:prstGeom prst="ellipse">
            <a:avLst/>
          </a:prstGeom>
          <a:noFill/>
          <a:ln cap="flat" cmpd="sng" w="1143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Tox/Pytest</a:t>
            </a:r>
            <a:endParaRPr b="1" sz="1800">
              <a:solidFill>
                <a:srgbClr val="263238"/>
              </a:solidFill>
              <a:latin typeface="Source Sans Pro"/>
              <a:ea typeface="Source Sans Pro"/>
              <a:cs typeface="Source Sans Pro"/>
              <a:sym typeface="Source Sans Pro"/>
            </a:endParaRPr>
          </a:p>
        </p:txBody>
      </p:sp>
      <p:cxnSp>
        <p:nvCxnSpPr>
          <p:cNvPr id="107" name="Google Shape;107;p16"/>
          <p:cNvCxnSpPr/>
          <p:nvPr/>
        </p:nvCxnSpPr>
        <p:spPr>
          <a:xfrm>
            <a:off x="1727524" y="2612889"/>
            <a:ext cx="819000" cy="495300"/>
          </a:xfrm>
          <a:prstGeom prst="straightConnector1">
            <a:avLst/>
          </a:prstGeom>
          <a:noFill/>
          <a:ln cap="flat" cmpd="sng" w="9525">
            <a:solidFill>
              <a:srgbClr val="CFD8DC"/>
            </a:solidFill>
            <a:prstDash val="solid"/>
            <a:round/>
            <a:headEnd len="med" w="med" type="none"/>
            <a:tailEnd len="med" w="med" type="none"/>
          </a:ln>
        </p:spPr>
      </p:cxnSp>
      <p:cxnSp>
        <p:nvCxnSpPr>
          <p:cNvPr id="108" name="Google Shape;108;p16"/>
          <p:cNvCxnSpPr/>
          <p:nvPr/>
        </p:nvCxnSpPr>
        <p:spPr>
          <a:xfrm flipH="1" rot="10800000">
            <a:off x="3994168" y="2244958"/>
            <a:ext cx="717300" cy="709200"/>
          </a:xfrm>
          <a:prstGeom prst="straightConnector1">
            <a:avLst/>
          </a:prstGeom>
          <a:noFill/>
          <a:ln cap="flat" cmpd="sng" w="28575">
            <a:solidFill>
              <a:srgbClr val="CFD8DC"/>
            </a:solidFill>
            <a:prstDash val="solid"/>
            <a:round/>
            <a:headEnd len="med" w="med" type="none"/>
            <a:tailEnd len="med" w="med" type="none"/>
          </a:ln>
        </p:spPr>
      </p:cxnSp>
      <p:sp>
        <p:nvSpPr>
          <p:cNvPr id="109" name="Google Shape;109;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6"/>
          <p:cNvSpPr/>
          <p:nvPr/>
        </p:nvSpPr>
        <p:spPr>
          <a:xfrm>
            <a:off x="4412913" y="863341"/>
            <a:ext cx="2002800" cy="1980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4588880" y="1037370"/>
            <a:ext cx="1650900" cy="16329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MySQL</a:t>
            </a:r>
            <a:endParaRPr b="1" sz="1800">
              <a:solidFill>
                <a:srgbClr val="263238"/>
              </a:solidFill>
              <a:latin typeface="Source Sans Pro"/>
              <a:ea typeface="Source Sans Pro"/>
              <a:cs typeface="Source Sans Pro"/>
              <a:sym typeface="Source Sans Pro"/>
            </a:endParaRPr>
          </a:p>
        </p:txBody>
      </p:sp>
      <p:cxnSp>
        <p:nvCxnSpPr>
          <p:cNvPr id="112" name="Google Shape;112;p16"/>
          <p:cNvCxnSpPr/>
          <p:nvPr/>
        </p:nvCxnSpPr>
        <p:spPr>
          <a:xfrm>
            <a:off x="6117347" y="2300052"/>
            <a:ext cx="866700" cy="752100"/>
          </a:xfrm>
          <a:prstGeom prst="straightConnector1">
            <a:avLst/>
          </a:prstGeom>
          <a:noFill/>
          <a:ln cap="flat" cmpd="sng" w="38100">
            <a:solidFill>
              <a:srgbClr val="CFD8DC"/>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Users</a:t>
            </a:r>
            <a:endParaRPr/>
          </a:p>
        </p:txBody>
      </p:sp>
      <p:sp>
        <p:nvSpPr>
          <p:cNvPr id="118" name="Google Shape;118;p17"/>
          <p:cNvSpPr txBox="1"/>
          <p:nvPr>
            <p:ph idx="1" type="body"/>
          </p:nvPr>
        </p:nvSpPr>
        <p:spPr>
          <a:xfrm>
            <a:off x="786150"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Administrator</a:t>
            </a:r>
            <a:endParaRPr b="1"/>
          </a:p>
          <a:p>
            <a:pPr indent="0" lvl="0" marL="0" rtl="0" algn="l">
              <a:spcBef>
                <a:spcPts val="600"/>
              </a:spcBef>
              <a:spcAft>
                <a:spcPts val="0"/>
              </a:spcAft>
              <a:buNone/>
            </a:pPr>
            <a:r>
              <a:rPr lang="en" sz="1200"/>
              <a:t>Administrators of clusters that care about economic efficiency</a:t>
            </a:r>
            <a:endParaRPr sz="1200"/>
          </a:p>
        </p:txBody>
      </p:sp>
      <p:sp>
        <p:nvSpPr>
          <p:cNvPr id="119" name="Google Shape;119;p17"/>
          <p:cNvSpPr txBox="1"/>
          <p:nvPr>
            <p:ph idx="2" type="body"/>
          </p:nvPr>
        </p:nvSpPr>
        <p:spPr>
          <a:xfrm>
            <a:off x="3329989"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Agent</a:t>
            </a:r>
            <a:endParaRPr b="1"/>
          </a:p>
          <a:p>
            <a:pPr indent="0" lvl="0" marL="0" rtl="0" algn="l">
              <a:spcBef>
                <a:spcPts val="600"/>
              </a:spcBef>
              <a:spcAft>
                <a:spcPts val="0"/>
              </a:spcAft>
              <a:buNone/>
            </a:pPr>
            <a:r>
              <a:rPr lang="en" sz="1200"/>
              <a:t>Agents who develop services to work in tandem with the marketplace or credit system</a:t>
            </a:r>
            <a:endParaRPr sz="1200"/>
          </a:p>
        </p:txBody>
      </p:sp>
      <p:sp>
        <p:nvSpPr>
          <p:cNvPr id="120" name="Google Shape;120;p17"/>
          <p:cNvSpPr txBox="1"/>
          <p:nvPr>
            <p:ph idx="3" type="body"/>
          </p:nvPr>
        </p:nvSpPr>
        <p:spPr>
          <a:xfrm>
            <a:off x="5873827" y="1543050"/>
            <a:ext cx="2419800" cy="1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End User</a:t>
            </a:r>
            <a:endParaRPr b="1"/>
          </a:p>
          <a:p>
            <a:pPr indent="0" lvl="0" marL="0" rtl="0" algn="l">
              <a:spcBef>
                <a:spcPts val="600"/>
              </a:spcBef>
              <a:spcAft>
                <a:spcPts val="0"/>
              </a:spcAft>
              <a:buNone/>
            </a:pPr>
            <a:r>
              <a:rPr lang="en" sz="1200"/>
              <a:t>End users who want to rent resources</a:t>
            </a:r>
            <a:endParaRPr sz="1200"/>
          </a:p>
          <a:p>
            <a:pPr indent="0" lvl="0" marL="0" rtl="0" algn="l">
              <a:spcBef>
                <a:spcPts val="600"/>
              </a:spcBef>
              <a:spcAft>
                <a:spcPts val="0"/>
              </a:spcAft>
              <a:buNone/>
            </a:pPr>
            <a:r>
              <a:t/>
            </a:r>
            <a:endParaRPr sz="1200"/>
          </a:p>
        </p:txBody>
      </p:sp>
      <p:sp>
        <p:nvSpPr>
          <p:cNvPr id="121" name="Google Shape;121;p17"/>
          <p:cNvSpPr txBox="1"/>
          <p:nvPr>
            <p:ph idx="1" type="body"/>
          </p:nvPr>
        </p:nvSpPr>
        <p:spPr>
          <a:xfrm>
            <a:off x="786150"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Administrator</a:t>
            </a:r>
            <a:endParaRPr b="1"/>
          </a:p>
          <a:p>
            <a:pPr indent="0" lvl="0" marL="0" rtl="0" algn="l">
              <a:spcBef>
                <a:spcPts val="600"/>
              </a:spcBef>
              <a:spcAft>
                <a:spcPts val="0"/>
              </a:spcAft>
              <a:buNone/>
            </a:pPr>
            <a:r>
              <a:rPr lang="en" sz="1200"/>
              <a:t>Administrators of clusters that care about data security</a:t>
            </a:r>
            <a:endParaRPr sz="1200"/>
          </a:p>
        </p:txBody>
      </p:sp>
      <p:sp>
        <p:nvSpPr>
          <p:cNvPr id="122" name="Google Shape;122;p17"/>
          <p:cNvSpPr txBox="1"/>
          <p:nvPr>
            <p:ph idx="2" type="body"/>
          </p:nvPr>
        </p:nvSpPr>
        <p:spPr>
          <a:xfrm>
            <a:off x="3329989"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Operator</a:t>
            </a:r>
            <a:endParaRPr b="1"/>
          </a:p>
          <a:p>
            <a:pPr indent="0" lvl="0" marL="0" rtl="0" algn="l">
              <a:spcBef>
                <a:spcPts val="600"/>
              </a:spcBef>
              <a:spcAft>
                <a:spcPts val="0"/>
              </a:spcAft>
              <a:buNone/>
            </a:pPr>
            <a:r>
              <a:rPr lang="en" sz="1200"/>
              <a:t>Operators that deploy and manage the auction service</a:t>
            </a:r>
            <a:endParaRPr sz="1200"/>
          </a:p>
        </p:txBody>
      </p:sp>
      <p:sp>
        <p:nvSpPr>
          <p:cNvPr id="123" name="Google Shape;123;p17"/>
          <p:cNvSpPr txBox="1"/>
          <p:nvPr>
            <p:ph idx="3" type="body"/>
          </p:nvPr>
        </p:nvSpPr>
        <p:spPr>
          <a:xfrm>
            <a:off x="5873827" y="3200400"/>
            <a:ext cx="2419800" cy="11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End User</a:t>
            </a:r>
            <a:endParaRPr b="1"/>
          </a:p>
          <a:p>
            <a:pPr indent="0" lvl="0" marL="0" rtl="0" algn="l">
              <a:spcBef>
                <a:spcPts val="600"/>
              </a:spcBef>
              <a:spcAft>
                <a:spcPts val="0"/>
              </a:spcAft>
              <a:buNone/>
            </a:pPr>
            <a:r>
              <a:rPr lang="en" sz="1200"/>
              <a:t>End users who want to rent out resources</a:t>
            </a:r>
            <a:endParaRPr sz="1200"/>
          </a:p>
          <a:p>
            <a:pPr indent="0" lvl="0" marL="0" rtl="0" algn="l">
              <a:spcBef>
                <a:spcPts val="600"/>
              </a:spcBef>
              <a:spcAft>
                <a:spcPts val="0"/>
              </a:spcAft>
              <a:buNone/>
            </a:pPr>
            <a:r>
              <a:t/>
            </a:r>
            <a:endParaRPr sz="1200"/>
          </a:p>
        </p:txBody>
      </p:sp>
      <p:grpSp>
        <p:nvGrpSpPr>
          <p:cNvPr id="124" name="Google Shape;124;p17"/>
          <p:cNvGrpSpPr/>
          <p:nvPr/>
        </p:nvGrpSpPr>
        <p:grpSpPr>
          <a:xfrm>
            <a:off x="867597" y="1347992"/>
            <a:ext cx="251128" cy="244895"/>
            <a:chOff x="616425" y="2329600"/>
            <a:chExt cx="361700" cy="388475"/>
          </a:xfrm>
        </p:grpSpPr>
        <p:sp>
          <p:nvSpPr>
            <p:cNvPr id="125" name="Google Shape;125;p17"/>
            <p:cNvSpPr/>
            <p:nvPr/>
          </p:nvSpPr>
          <p:spPr>
            <a:xfrm>
              <a:off x="616425" y="2329600"/>
              <a:ext cx="361700" cy="388475"/>
            </a:xfrm>
            <a:custGeom>
              <a:rect b="b" l="l" r="r" t="t"/>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26" name="Google Shape;126;p17"/>
            <p:cNvSpPr/>
            <p:nvPr/>
          </p:nvSpPr>
          <p:spPr>
            <a:xfrm>
              <a:off x="704725" y="2545750"/>
              <a:ext cx="185125" cy="25"/>
            </a:xfrm>
            <a:custGeom>
              <a:rect b="b" l="l" r="r" t="t"/>
              <a:pathLst>
                <a:path extrusionOk="0" fill="none" h="1" w="7405">
                  <a:moveTo>
                    <a:pt x="7404" y="0"/>
                  </a:moveTo>
                  <a:lnTo>
                    <a:pt x="0"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27" name="Google Shape;127;p17"/>
            <p:cNvSpPr/>
            <p:nvPr/>
          </p:nvSpPr>
          <p:spPr>
            <a:xfrm>
              <a:off x="811875" y="2626125"/>
              <a:ext cx="31075" cy="31075"/>
            </a:xfrm>
            <a:custGeom>
              <a:rect b="b" l="l" r="r" t="t"/>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28" name="Google Shape;128;p17"/>
            <p:cNvSpPr/>
            <p:nvPr/>
          </p:nvSpPr>
          <p:spPr>
            <a:xfrm>
              <a:off x="751000" y="2568275"/>
              <a:ext cx="54200" cy="53600"/>
            </a:xfrm>
            <a:custGeom>
              <a:rect b="b" l="l" r="r" t="t"/>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29" name="Google Shape;129;p17"/>
            <p:cNvSpPr/>
            <p:nvPr/>
          </p:nvSpPr>
          <p:spPr>
            <a:xfrm>
              <a:off x="769875" y="2662650"/>
              <a:ext cx="23775" cy="23775"/>
            </a:xfrm>
            <a:custGeom>
              <a:rect b="b" l="l" r="r" t="t"/>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30" name="Google Shape;130;p17"/>
            <p:cNvSpPr/>
            <p:nvPr/>
          </p:nvSpPr>
          <p:spPr>
            <a:xfrm>
              <a:off x="799700" y="2503125"/>
              <a:ext cx="24375" cy="23775"/>
            </a:xfrm>
            <a:custGeom>
              <a:rect b="b" l="l" r="r" t="t"/>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31" name="Google Shape;131;p17"/>
            <p:cNvSpPr/>
            <p:nvPr/>
          </p:nvSpPr>
          <p:spPr>
            <a:xfrm>
              <a:off x="766825" y="2388050"/>
              <a:ext cx="60925" cy="25"/>
            </a:xfrm>
            <a:custGeom>
              <a:rect b="b" l="l" r="r" t="t"/>
              <a:pathLst>
                <a:path extrusionOk="0" fill="none" h="1" w="2437">
                  <a:moveTo>
                    <a:pt x="2436" y="0"/>
                  </a:moveTo>
                  <a:lnTo>
                    <a:pt x="1" y="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32" name="Google Shape;132;p17"/>
            <p:cNvSpPr/>
            <p:nvPr/>
          </p:nvSpPr>
          <p:spPr>
            <a:xfrm>
              <a:off x="769875" y="2456250"/>
              <a:ext cx="31075" cy="31075"/>
            </a:xfrm>
            <a:custGeom>
              <a:rect b="b" l="l" r="r" t="t"/>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133" name="Google Shape;133;p17"/>
          <p:cNvGrpSpPr/>
          <p:nvPr/>
        </p:nvGrpSpPr>
        <p:grpSpPr>
          <a:xfrm>
            <a:off x="5988512" y="2998476"/>
            <a:ext cx="359352" cy="242594"/>
            <a:chOff x="5247525" y="3007275"/>
            <a:chExt cx="517575" cy="384825"/>
          </a:xfrm>
        </p:grpSpPr>
        <p:sp>
          <p:nvSpPr>
            <p:cNvPr id="134" name="Google Shape;134;p17"/>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35" name="Google Shape;135;p17"/>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136" name="Google Shape;136;p17"/>
          <p:cNvGrpSpPr/>
          <p:nvPr/>
        </p:nvGrpSpPr>
        <p:grpSpPr>
          <a:xfrm>
            <a:off x="904185" y="2991348"/>
            <a:ext cx="178400" cy="256809"/>
            <a:chOff x="6718575" y="2318625"/>
            <a:chExt cx="256950" cy="407375"/>
          </a:xfrm>
        </p:grpSpPr>
        <p:sp>
          <p:nvSpPr>
            <p:cNvPr id="137" name="Google Shape;137;p1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38" name="Google Shape;138;p1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39" name="Google Shape;139;p1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40" name="Google Shape;140;p1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41" name="Google Shape;141;p1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42" name="Google Shape;142;p1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43" name="Google Shape;143;p1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44" name="Google Shape;144;p1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145" name="Google Shape;145;p17"/>
          <p:cNvGrpSpPr/>
          <p:nvPr/>
        </p:nvGrpSpPr>
        <p:grpSpPr>
          <a:xfrm>
            <a:off x="3443182" y="2957059"/>
            <a:ext cx="373724" cy="325507"/>
            <a:chOff x="5233525" y="4954450"/>
            <a:chExt cx="538275" cy="516350"/>
          </a:xfrm>
        </p:grpSpPr>
        <p:sp>
          <p:nvSpPr>
            <p:cNvPr id="146" name="Google Shape;146;p17"/>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47" name="Google Shape;147;p17"/>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48" name="Google Shape;148;p17"/>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49" name="Google Shape;149;p17"/>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0" name="Google Shape;150;p17"/>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1" name="Google Shape;151;p17"/>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2" name="Google Shape;152;p17"/>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3" name="Google Shape;153;p17"/>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4" name="Google Shape;154;p17"/>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5" name="Google Shape;155;p17"/>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6" name="Google Shape;156;p17"/>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grpSp>
        <p:nvGrpSpPr>
          <p:cNvPr id="157" name="Google Shape;157;p17"/>
          <p:cNvGrpSpPr/>
          <p:nvPr/>
        </p:nvGrpSpPr>
        <p:grpSpPr>
          <a:xfrm>
            <a:off x="3481679" y="1347984"/>
            <a:ext cx="296779" cy="282530"/>
            <a:chOff x="5961125" y="1623900"/>
            <a:chExt cx="427450" cy="448175"/>
          </a:xfrm>
        </p:grpSpPr>
        <p:sp>
          <p:nvSpPr>
            <p:cNvPr id="158" name="Google Shape;158;p17"/>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59" name="Google Shape;159;p17"/>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60" name="Google Shape;160;p17"/>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61" name="Google Shape;161;p17"/>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62" name="Google Shape;162;p17"/>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63" name="Google Shape;163;p17"/>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164" name="Google Shape;164;p17"/>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165" name="Google Shape;165;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6" name="Google Shape;166;p17"/>
          <p:cNvGrpSpPr/>
          <p:nvPr/>
        </p:nvGrpSpPr>
        <p:grpSpPr>
          <a:xfrm>
            <a:off x="6141407" y="1336741"/>
            <a:ext cx="397136" cy="305017"/>
            <a:chOff x="568950" y="3686775"/>
            <a:chExt cx="472500" cy="362900"/>
          </a:xfrm>
        </p:grpSpPr>
        <p:sp>
          <p:nvSpPr>
            <p:cNvPr id="167" name="Google Shape;167;p17"/>
            <p:cNvSpPr/>
            <p:nvPr/>
          </p:nvSpPr>
          <p:spPr>
            <a:xfrm>
              <a:off x="568950" y="3686775"/>
              <a:ext cx="472500" cy="362900"/>
            </a:xfrm>
            <a:custGeom>
              <a:rect b="b" l="l" r="r" t="t"/>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17"/>
            <p:cNvSpPr/>
            <p:nvPr/>
          </p:nvSpPr>
          <p:spPr>
            <a:xfrm>
              <a:off x="645650" y="3820725"/>
              <a:ext cx="34125" cy="34125"/>
            </a:xfrm>
            <a:custGeom>
              <a:rect b="b" l="l" r="r" t="t"/>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9" name="Google Shape;169;p17"/>
            <p:cNvSpPr/>
            <p:nvPr/>
          </p:nvSpPr>
          <p:spPr>
            <a:xfrm>
              <a:off x="747950" y="3753750"/>
              <a:ext cx="85275" cy="12200"/>
            </a:xfrm>
            <a:custGeom>
              <a:rect b="b" l="l" r="r" t="t"/>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MVP</a:t>
            </a:r>
            <a:endParaRPr b="1" sz="6000"/>
          </a:p>
        </p:txBody>
      </p:sp>
      <p:sp>
        <p:nvSpPr>
          <p:cNvPr id="176" name="Google Shape;176;p18"/>
          <p:cNvSpPr txBox="1"/>
          <p:nvPr>
            <p:ph idx="4294967295" type="subTitle"/>
          </p:nvPr>
        </p:nvSpPr>
        <p:spPr>
          <a:xfrm>
            <a:off x="533400" y="2394571"/>
            <a:ext cx="4779600" cy="21702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Implement an auction system effectively matching bids and offers to trade bare metal machines.</a:t>
            </a:r>
            <a:endParaRPr/>
          </a:p>
        </p:txBody>
      </p:sp>
      <p:cxnSp>
        <p:nvCxnSpPr>
          <p:cNvPr id="177" name="Google Shape;177;p18"/>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78" name="Google Shape;178;p18"/>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79" name="Google Shape;179;p18"/>
          <p:cNvCxnSpPr>
            <a:endCxn id="174"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80" name="Google Shape;180;p18"/>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2" name="Google Shape;182;p18"/>
          <p:cNvGrpSpPr/>
          <p:nvPr/>
        </p:nvGrpSpPr>
        <p:grpSpPr>
          <a:xfrm>
            <a:off x="6244045" y="1411787"/>
            <a:ext cx="838914" cy="848487"/>
            <a:chOff x="5290150" y="1636700"/>
            <a:chExt cx="425025" cy="429875"/>
          </a:xfrm>
        </p:grpSpPr>
        <p:sp>
          <p:nvSpPr>
            <p:cNvPr id="183" name="Google Shape;183;p18"/>
            <p:cNvSpPr/>
            <p:nvPr/>
          </p:nvSpPr>
          <p:spPr>
            <a:xfrm>
              <a:off x="5396700" y="1939925"/>
              <a:ext cx="211900" cy="126650"/>
            </a:xfrm>
            <a:custGeom>
              <a:rect b="b" l="l" r="r" t="t"/>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4" name="Google Shape;184;p18"/>
            <p:cNvSpPr/>
            <p:nvPr/>
          </p:nvSpPr>
          <p:spPr>
            <a:xfrm>
              <a:off x="5290150" y="1636700"/>
              <a:ext cx="425025" cy="294100"/>
            </a:xfrm>
            <a:custGeom>
              <a:rect b="b" l="l" r="r" t="t"/>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MVP + Stretch Goals</a:t>
            </a:r>
            <a:endParaRPr/>
          </a:p>
        </p:txBody>
      </p:sp>
      <p:sp>
        <p:nvSpPr>
          <p:cNvPr id="190" name="Google Shape;190;p19"/>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Goals</a:t>
            </a:r>
            <a:endParaRPr/>
          </a:p>
          <a:p>
            <a:pPr indent="-381000" lvl="1" marL="914400" rtl="0" algn="l">
              <a:spcBef>
                <a:spcPts val="0"/>
              </a:spcBef>
              <a:spcAft>
                <a:spcPts val="0"/>
              </a:spcAft>
              <a:buSzPts val="2400"/>
              <a:buChar char="○"/>
            </a:pPr>
            <a:r>
              <a:rPr lang="en"/>
              <a:t>Provide API and CLI for accessing our system</a:t>
            </a:r>
            <a:endParaRPr/>
          </a:p>
          <a:p>
            <a:pPr indent="-381000" lvl="1" marL="914400" rtl="0" algn="l">
              <a:spcBef>
                <a:spcPts val="0"/>
              </a:spcBef>
              <a:spcAft>
                <a:spcPts val="0"/>
              </a:spcAft>
              <a:buSzPts val="2400"/>
              <a:buChar char="○"/>
            </a:pPr>
            <a:r>
              <a:rPr lang="en"/>
              <a:t>Ability to handle large scales of bids and offers</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Stretch Goals</a:t>
            </a:r>
            <a:endParaRPr/>
          </a:p>
          <a:p>
            <a:pPr indent="-381000" lvl="1" marL="914400" rtl="0" algn="l">
              <a:spcBef>
                <a:spcPts val="0"/>
              </a:spcBef>
              <a:spcAft>
                <a:spcPts val="0"/>
              </a:spcAft>
              <a:buSzPts val="2400"/>
              <a:buChar char="○"/>
            </a:pPr>
            <a:r>
              <a:rPr lang="en"/>
              <a:t>Autobuy systems for HPC and temporary scaling purposes</a:t>
            </a:r>
            <a:endParaRPr/>
          </a:p>
          <a:p>
            <a:pPr indent="-381000" lvl="1" marL="914400" rtl="0" algn="l">
              <a:spcBef>
                <a:spcPts val="0"/>
              </a:spcBef>
              <a:spcAft>
                <a:spcPts val="0"/>
              </a:spcAft>
              <a:buSzPts val="2400"/>
              <a:buChar char="○"/>
            </a:pPr>
            <a:r>
              <a:rPr lang="en"/>
              <a:t>Enhanced UI with analytics and user dashboards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1" name="Google Shape;191;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Release Roadmap</a:t>
            </a:r>
            <a:endParaRPr/>
          </a:p>
        </p:txBody>
      </p:sp>
      <p:sp>
        <p:nvSpPr>
          <p:cNvPr id="197" name="Google Shape;197;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0"/>
          <p:cNvPicPr preferRelativeResize="0"/>
          <p:nvPr/>
        </p:nvPicPr>
        <p:blipFill>
          <a:blip r:embed="rId3">
            <a:alphaModFix/>
          </a:blip>
          <a:stretch>
            <a:fillRect/>
          </a:stretch>
        </p:blipFill>
        <p:spPr>
          <a:xfrm>
            <a:off x="152400" y="1163120"/>
            <a:ext cx="8839196" cy="30745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