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Ojasvi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df7e575b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df7e575b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Nihar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df56115f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df56115f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Yousif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df56115f0_1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df56115f0_1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Yousif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df56115f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df56115f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Ojasvi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df56115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df56115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Yousif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Apache Spark is an open-source distributed general-purpose cluster-computing framework. Spark provides an interface for programming entire clusters with implicit data parallelism and fault tolerance.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df56115f0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df56115f0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df56115f0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df56115f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Fangya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df56115f0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df56115f0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Krishna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df56115f0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df56115f0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Krishna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df56115f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df56115f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Nihar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Explaining our VM work and why we need it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df56115f0_1_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df56115f0_1_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hyperlink" Target="https://www.atlassian.com/agile/scrum/sprint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blog.openshift.com/red-hat-openshift-and-microsoft-windows-container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metheus.io/docs/visualization/grafana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hyperlink" Target="https://www.engineering.com/AdvancedManufacturing/ArticleID/19058/Anomaly-Detection-Industrial-Asset-Insights-Without-Historical-Data.aspx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and </a:t>
            </a:r>
            <a:br>
              <a:rPr lang="en"/>
            </a:br>
            <a:r>
              <a:rPr lang="en"/>
              <a:t>Openshift on the MOC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9450" y="2975950"/>
            <a:ext cx="426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Mentors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Michael Clifford, RedHat Inc.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Anand Sanmukhani, RedHat Inc.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741550" y="2975950"/>
            <a:ext cx="426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Team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Yousif Khaireddin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Zhuofa (Marco) Chen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Krishna Palle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Fangya Xu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Nihar Dwivedi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Ojasvi Jhamb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33350"/>
            <a:ext cx="8839198" cy="307030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Progress (Burndown Chart)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Installing DataHub on our local environments and getting acquainted with it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Understanding and reviewing the PAD project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Getting on the MOC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225" y="2515500"/>
            <a:ext cx="4411550" cy="220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/>
        </p:nvSpPr>
        <p:spPr>
          <a:xfrm>
            <a:off x="3019800" y="4406325"/>
            <a:ext cx="310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https://www.atlassian.com/agile/scrum/sprints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Questions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Deploying Prometheus Anomaly Detection (PAD) onto DataHub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B</a:t>
            </a:r>
            <a:r>
              <a:rPr lang="en">
                <a:solidFill>
                  <a:srgbClr val="FFFFFF"/>
                </a:solidFill>
              </a:rPr>
              <a:t>uilding machine learning models to extend PAD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Testing the Pipeline, Flow of Data/Information and finding the bugs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Hub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An open source project that provides open source AI tools for running large and distributed AI workloads on OpenShift Container Platform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Components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Apache Spark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JupyterHub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Prometheus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Grafana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Argo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Seldon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363636"/>
              </a:solidFill>
              <a:highlight>
                <a:srgbClr val="FFFFFF"/>
              </a:highlight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250" y="1212098"/>
            <a:ext cx="3297149" cy="329714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4034625" y="4615400"/>
            <a:ext cx="50484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</a:rPr>
              <a:t>https://next.redhat.com/2018/09/19/a-hub-for-open-data-at-mass-open-cloud/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1850125" y="2482300"/>
            <a:ext cx="5473800" cy="209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OpenShift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076275"/>
            <a:ext cx="8349000" cy="13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highlight>
                  <a:schemeClr val="lt1"/>
                </a:highlight>
              </a:rPr>
              <a:t>OpenShift is a family of containerization software developed by Red Hat. </a:t>
            </a:r>
            <a:endParaRPr sz="1800">
              <a:solidFill>
                <a:srgbClr val="FFFFFF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highlight>
                  <a:schemeClr val="lt1"/>
                </a:highlight>
              </a:rPr>
              <a:t>It is a platform as a service built around docker containers orchestrated and managed by Kubernetes on a foundation of Red Hat Enterprise Linux.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750" y="2427300"/>
            <a:ext cx="5407174" cy="213692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1955475" y="4702025"/>
            <a:ext cx="58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https://blog.openshift.com/red-hat-openshift-and-microsoft-windows-containers/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Prometheus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394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Prometheus is an </a:t>
            </a:r>
            <a:r>
              <a:rPr lang="en" sz="1600">
                <a:solidFill>
                  <a:srgbClr val="FFFFFF"/>
                </a:solidFill>
              </a:rPr>
              <a:t>open-source systems monitoring and alerting toolkit which scraps time series data from the metrics file of the application and builds a time series database. 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It implements high dimensional data models, equips the user with promQL, visualization tools, high storage and easy integration with extensive library support. 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All data visualization is done on Grafana 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5054100" y="4371525"/>
            <a:ext cx="32058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https://prometheus.io/docs/visualization/grafana/</a:t>
            </a:r>
            <a:endParaRPr sz="1100" u="sng">
              <a:solidFill>
                <a:schemeClr val="hlink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4">
            <a:alphaModFix/>
          </a:blip>
          <a:srcRect b="3892" l="0" r="0" t="0"/>
          <a:stretch/>
        </p:blipFill>
        <p:spPr>
          <a:xfrm>
            <a:off x="4474913" y="1076275"/>
            <a:ext cx="4364174" cy="328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Prometheus Anomaly Detection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455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An existing </a:t>
            </a:r>
            <a:r>
              <a:rPr lang="en" sz="1600">
                <a:solidFill>
                  <a:srgbClr val="FFFFFF"/>
                </a:solidFill>
              </a:rPr>
              <a:t>open-source project developed by the AI team at Red Hat to analyze time-series data generated by cloud infrastructure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This application leverages machine learning </a:t>
            </a:r>
            <a:r>
              <a:rPr lang="en" sz="1600">
                <a:solidFill>
                  <a:srgbClr val="FFFFFF"/>
                </a:solidFill>
              </a:rPr>
              <a:t>algorithms to</a:t>
            </a:r>
            <a:r>
              <a:rPr lang="en" sz="1600">
                <a:solidFill>
                  <a:srgbClr val="FFFFFF"/>
                </a:solidFill>
              </a:rPr>
              <a:t> perform time series forecasting and predict anomalous behavior in the metrics.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</a:rPr>
              <a:t>The predicted values are compared with the actual values and if they differ from the default threshold values, it is flagged as an anomaly.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107" y="1366912"/>
            <a:ext cx="3997894" cy="29875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5328812" y="4354425"/>
            <a:ext cx="32595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https://www.engineering.com/AdvancedManufacturing/ArticleID/19058/Anomaly-Detection-Industrial-Asset-Insights-Without-Historical-Data.aspx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/>
          <p:nvPr/>
        </p:nvSpPr>
        <p:spPr>
          <a:xfrm>
            <a:off x="3145838" y="982267"/>
            <a:ext cx="2861100" cy="27498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19"/>
          <p:cNvGrpSpPr/>
          <p:nvPr/>
        </p:nvGrpSpPr>
        <p:grpSpPr>
          <a:xfrm>
            <a:off x="5304761" y="642320"/>
            <a:ext cx="2022221" cy="736578"/>
            <a:chOff x="5214050" y="851693"/>
            <a:chExt cx="1795295" cy="680379"/>
          </a:xfrm>
        </p:grpSpPr>
        <p:cxnSp>
          <p:nvCxnSpPr>
            <p:cNvPr id="102" name="Google Shape;102;p19"/>
            <p:cNvCxnSpPr/>
            <p:nvPr/>
          </p:nvCxnSpPr>
          <p:spPr>
            <a:xfrm flipH="1">
              <a:off x="5214050" y="1153772"/>
              <a:ext cx="273000" cy="378300"/>
            </a:xfrm>
            <a:prstGeom prst="straightConnector1">
              <a:avLst/>
            </a:prstGeom>
            <a:noFill/>
            <a:ln cap="flat" cmpd="sng" w="19050">
              <a:solidFill>
                <a:srgbClr val="155B54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03" name="Google Shape;103;p19"/>
            <p:cNvSpPr txBox="1"/>
            <p:nvPr/>
          </p:nvSpPr>
          <p:spPr>
            <a:xfrm>
              <a:off x="5514145" y="851693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One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Collects time series data from Prometheus 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" name="Google Shape;104;p19"/>
          <p:cNvGrpSpPr/>
          <p:nvPr/>
        </p:nvGrpSpPr>
        <p:grpSpPr>
          <a:xfrm>
            <a:off x="918976" y="626925"/>
            <a:ext cx="2914607" cy="751973"/>
            <a:chOff x="1320420" y="837473"/>
            <a:chExt cx="2587542" cy="694599"/>
          </a:xfrm>
        </p:grpSpPr>
        <p:cxnSp>
          <p:nvCxnSpPr>
            <p:cNvPr id="105" name="Google Shape;105;p19"/>
            <p:cNvCxnSpPr/>
            <p:nvPr/>
          </p:nvCxnSpPr>
          <p:spPr>
            <a:xfrm>
              <a:off x="3634961" y="1153772"/>
              <a:ext cx="273000" cy="378300"/>
            </a:xfrm>
            <a:prstGeom prst="straightConnector1">
              <a:avLst/>
            </a:prstGeom>
            <a:noFill/>
            <a:ln cap="flat" cmpd="sng" w="19050">
              <a:solidFill>
                <a:srgbClr val="83E3D9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06" name="Google Shape;106;p19"/>
            <p:cNvSpPr txBox="1"/>
            <p:nvPr/>
          </p:nvSpPr>
          <p:spPr>
            <a:xfrm>
              <a:off x="1320420" y="837473"/>
              <a:ext cx="218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Five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Compare the collected real time data to the predicted data and flag alomolies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7" name="Google Shape;107;p19"/>
          <p:cNvGrpSpPr/>
          <p:nvPr/>
        </p:nvGrpSpPr>
        <p:grpSpPr>
          <a:xfrm>
            <a:off x="5768191" y="2520070"/>
            <a:ext cx="2193190" cy="724909"/>
            <a:chOff x="5625475" y="2586174"/>
            <a:chExt cx="1947079" cy="669600"/>
          </a:xfrm>
        </p:grpSpPr>
        <p:cxnSp>
          <p:nvCxnSpPr>
            <p:cNvPr id="108" name="Google Shape;108;p19"/>
            <p:cNvCxnSpPr/>
            <p:nvPr/>
          </p:nvCxnSpPr>
          <p:spPr>
            <a:xfrm rot="10800000">
              <a:off x="5625475" y="2771675"/>
              <a:ext cx="442200" cy="153300"/>
            </a:xfrm>
            <a:prstGeom prst="straightConnector1">
              <a:avLst/>
            </a:prstGeom>
            <a:noFill/>
            <a:ln cap="flat" cmpd="sng" w="19050">
              <a:solidFill>
                <a:srgbClr val="249C90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09" name="Google Shape;109;p19"/>
            <p:cNvSpPr txBox="1"/>
            <p:nvPr/>
          </p:nvSpPr>
          <p:spPr>
            <a:xfrm>
              <a:off x="6077354" y="258617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Two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Builds a data set by representing the data as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Prophet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Fourier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" name="Google Shape;110;p19"/>
          <p:cNvGrpSpPr/>
          <p:nvPr/>
        </p:nvGrpSpPr>
        <p:grpSpPr>
          <a:xfrm>
            <a:off x="1182634" y="2504364"/>
            <a:ext cx="2202320" cy="724909"/>
            <a:chOff x="1554490" y="2571667"/>
            <a:chExt cx="1955185" cy="669600"/>
          </a:xfrm>
        </p:grpSpPr>
        <p:cxnSp>
          <p:nvCxnSpPr>
            <p:cNvPr id="111" name="Google Shape;111;p19"/>
            <p:cNvCxnSpPr/>
            <p:nvPr/>
          </p:nvCxnSpPr>
          <p:spPr>
            <a:xfrm flipH="1" rot="10800000">
              <a:off x="3059375" y="2771675"/>
              <a:ext cx="450300" cy="145200"/>
            </a:xfrm>
            <a:prstGeom prst="straightConnector1">
              <a:avLst/>
            </a:prstGeom>
            <a:noFill/>
            <a:ln cap="flat" cmpd="sng" w="19050">
              <a:solidFill>
                <a:srgbClr val="249C90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12" name="Google Shape;112;p19"/>
            <p:cNvSpPr txBox="1"/>
            <p:nvPr/>
          </p:nvSpPr>
          <p:spPr>
            <a:xfrm>
              <a:off x="1554490" y="2571667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Four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Collect the real time data from Prometheus 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" name="Google Shape;113;p19"/>
          <p:cNvGrpSpPr/>
          <p:nvPr/>
        </p:nvGrpSpPr>
        <p:grpSpPr>
          <a:xfrm>
            <a:off x="3833576" y="3553764"/>
            <a:ext cx="1828823" cy="1200920"/>
            <a:chOff x="3907955" y="3541000"/>
            <a:chExt cx="1623600" cy="1109293"/>
          </a:xfrm>
        </p:grpSpPr>
        <p:cxnSp>
          <p:nvCxnSpPr>
            <p:cNvPr id="114" name="Google Shape;114;p19"/>
            <p:cNvCxnSpPr/>
            <p:nvPr/>
          </p:nvCxnSpPr>
          <p:spPr>
            <a:xfrm rot="10800000">
              <a:off x="4563402" y="3541000"/>
              <a:ext cx="0" cy="489600"/>
            </a:xfrm>
            <a:prstGeom prst="straightConnector1">
              <a:avLst/>
            </a:prstGeom>
            <a:noFill/>
            <a:ln cap="flat" cmpd="sng" w="19050">
              <a:solidFill>
                <a:srgbClr val="155B54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15" name="Google Shape;115;p19"/>
            <p:cNvSpPr txBox="1"/>
            <p:nvPr/>
          </p:nvSpPr>
          <p:spPr>
            <a:xfrm>
              <a:off x="3907955" y="3980693"/>
              <a:ext cx="16236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	Three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Predict time series data for the future using the dataset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6" name="Google Shape;116;p19"/>
          <p:cNvSpPr/>
          <p:nvPr/>
        </p:nvSpPr>
        <p:spPr>
          <a:xfrm rot="1741441">
            <a:off x="3072875" y="881385"/>
            <a:ext cx="3002002" cy="2942968"/>
          </a:xfrm>
          <a:prstGeom prst="blockArc">
            <a:avLst>
              <a:gd fmla="val 14414370" name="adj1"/>
              <a:gd fmla="val 18998613" name="adj2"/>
              <a:gd fmla="val 8907" name="adj3"/>
            </a:avLst>
          </a:prstGeom>
          <a:solidFill>
            <a:srgbClr val="155B54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 flipH="1" rot="-9059127">
            <a:off x="3079425" y="879809"/>
            <a:ext cx="3001041" cy="2942093"/>
          </a:xfrm>
          <a:prstGeom prst="blockArc">
            <a:avLst>
              <a:gd fmla="val 20178804" name="adj1"/>
              <a:gd fmla="val 2623923" name="adj2"/>
              <a:gd fmla="val 8858" name="adj3"/>
            </a:avLst>
          </a:prstGeom>
          <a:solidFill>
            <a:srgbClr val="249C90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3763404" y="1946527"/>
            <a:ext cx="16260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PAD</a:t>
            </a:r>
            <a:b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Workflow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19" name="Google Shape;119;p19"/>
          <p:cNvSpPr/>
          <p:nvPr/>
        </p:nvSpPr>
        <p:spPr>
          <a:xfrm rot="-3726975">
            <a:off x="5696812" y="1725352"/>
            <a:ext cx="396426" cy="405728"/>
          </a:xfrm>
          <a:prstGeom prst="rtTriangle">
            <a:avLst/>
          </a:prstGeom>
          <a:solidFill>
            <a:srgbClr val="155B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 flipH="1" rot="-1741578">
            <a:off x="3067430" y="877123"/>
            <a:ext cx="3008587" cy="2949553"/>
          </a:xfrm>
          <a:prstGeom prst="blockArc">
            <a:avLst>
              <a:gd fmla="val 14334136" name="adj1"/>
              <a:gd fmla="val 18854681" name="adj2"/>
              <a:gd fmla="val 8846" name="adj3"/>
            </a:avLst>
          </a:prstGeom>
          <a:solidFill>
            <a:srgbClr val="83E3D9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 rot="9059127">
            <a:off x="3059077" y="882867"/>
            <a:ext cx="3001041" cy="2942093"/>
          </a:xfrm>
          <a:prstGeom prst="blockArc">
            <a:avLst>
              <a:gd fmla="val 20184517" name="adj1"/>
              <a:gd fmla="val 3007258" name="adj2"/>
              <a:gd fmla="val 9336" name="adj3"/>
            </a:avLst>
          </a:prstGeom>
          <a:solidFill>
            <a:srgbClr val="249C90"/>
          </a:solidFill>
          <a:ln cap="flat" cmpd="sng" w="9525">
            <a:solidFill>
              <a:srgbClr val="249C90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 flipH="1" rot="-9059127">
            <a:off x="3058939" y="884518"/>
            <a:ext cx="3001041" cy="2942093"/>
          </a:xfrm>
          <a:prstGeom prst="blockArc">
            <a:avLst>
              <a:gd fmla="val 15738599" name="adj1"/>
              <a:gd fmla="val 20008131" name="adj2"/>
              <a:gd fmla="val 9063" name="adj3"/>
            </a:avLst>
          </a:prstGeom>
          <a:solidFill>
            <a:srgbClr val="155B54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 rot="9293469">
            <a:off x="3052634" y="1729797"/>
            <a:ext cx="406514" cy="396596"/>
          </a:xfrm>
          <a:prstGeom prst="rtTriangle">
            <a:avLst/>
          </a:prstGeom>
          <a:solidFill>
            <a:srgbClr val="249C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 rot="458516">
            <a:off x="5198747" y="3226797"/>
            <a:ext cx="408327" cy="393166"/>
          </a:xfrm>
          <a:prstGeom prst="rtTriangle">
            <a:avLst/>
          </a:prstGeom>
          <a:solidFill>
            <a:srgbClr val="249C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 rot="4836570">
            <a:off x="3554774" y="3219198"/>
            <a:ext cx="393473" cy="408502"/>
          </a:xfrm>
          <a:prstGeom prst="rtTriangle">
            <a:avLst/>
          </a:prstGeom>
          <a:solidFill>
            <a:srgbClr val="155B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 rot="-8167256">
            <a:off x="4372106" y="828367"/>
            <a:ext cx="401218" cy="401218"/>
          </a:xfrm>
          <a:prstGeom prst="rtTriangle">
            <a:avLst/>
          </a:prstGeom>
          <a:solidFill>
            <a:srgbClr val="83E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45025"/>
            <a:ext cx="294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Progress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152475"/>
            <a:ext cx="8520600" cy="39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Project Familiarization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Our task for the first sprint consisted of familiarizing ourselves with the Mass Open Cloud, Openshift, Kubernetes, Open Data Hub and Prometheus Anomaly Detection.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Openshift </a:t>
            </a:r>
            <a:r>
              <a:rPr lang="en" sz="1600">
                <a:solidFill>
                  <a:srgbClr val="FFFFFF"/>
                </a:solidFill>
              </a:rPr>
              <a:t>Tutorial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We went through a tutorial for OpenShift, which taught us the basic shell commands and introduced us to the workflow of running an OpenShift cluster.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VM Setup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We setup virtual machines with fedora images, and set up the openshift environment that we’ll be using for further development.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7125" y="401900"/>
            <a:ext cx="913275" cy="65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 rotWithShape="1">
          <a:blip r:embed="rId4">
            <a:alphaModFix/>
          </a:blip>
          <a:srcRect b="29063" l="18485" r="18207" t="28239"/>
          <a:stretch/>
        </p:blipFill>
        <p:spPr>
          <a:xfrm>
            <a:off x="5000450" y="747213"/>
            <a:ext cx="2297001" cy="81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1010" y="0"/>
            <a:ext cx="1006443" cy="97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60537" y="835625"/>
            <a:ext cx="820077" cy="81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875" y="107275"/>
            <a:ext cx="653224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