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
      <p:font typeface="Nuni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NunitoLight-regular.fntdata"/><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35" Type="http://schemas.openxmlformats.org/officeDocument/2006/relationships/font" Target="fonts/NunitoLight-italic.fntdata"/><Relationship Id="rId12" Type="http://schemas.openxmlformats.org/officeDocument/2006/relationships/slide" Target="slides/slide6.xml"/><Relationship Id="rId34" Type="http://schemas.openxmlformats.org/officeDocument/2006/relationships/font" Target="fonts/Nuni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Nuni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1f92c6159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1f92c6159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Nihar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1f92c6159_2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1f92c6159_2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1f92c6159_2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1f92c6159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Ojasvi</a:t>
            </a:r>
            <a:endParaRPr/>
          </a:p>
          <a:p>
            <a:pPr indent="-298450" lvl="0" marL="457200" rtl="0" algn="l">
              <a:spcBef>
                <a:spcPts val="0"/>
              </a:spcBef>
              <a:spcAft>
                <a:spcPts val="0"/>
              </a:spcAft>
              <a:buSzPts val="1100"/>
              <a:buAutoNum type="arabicPeriod"/>
            </a:pPr>
            <a:r>
              <a:rPr lang="en"/>
              <a:t>We were successfully able to run JupyterHub on OpenDataHub deployed on MOC.</a:t>
            </a:r>
            <a:endParaRPr/>
          </a:p>
          <a:p>
            <a:pPr indent="-298450" lvl="0" marL="457200" rtl="0" algn="l">
              <a:spcBef>
                <a:spcPts val="0"/>
              </a:spcBef>
              <a:spcAft>
                <a:spcPts val="0"/>
              </a:spcAft>
              <a:buSzPts val="1100"/>
              <a:buAutoNum type="arabicPeriod"/>
            </a:pPr>
            <a:r>
              <a:rPr lang="en"/>
              <a:t>We were able to understand the Prometheus’s Data Pipeline and the API interface it provides (Which was a problem we were facing in the previous sprint)</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1f92c6159_2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1f92c6159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Ojasvi</a:t>
            </a:r>
            <a:endParaRPr/>
          </a:p>
          <a:p>
            <a:pPr indent="-298450" lvl="0" marL="457200" rtl="0" algn="l">
              <a:spcBef>
                <a:spcPts val="0"/>
              </a:spcBef>
              <a:spcAft>
                <a:spcPts val="0"/>
              </a:spcAft>
              <a:buSzPts val="1100"/>
              <a:buAutoNum type="arabicPeriod"/>
            </a:pPr>
            <a:r>
              <a:rPr lang="en"/>
              <a:t>Prometheus is our Metric Database as explained before. This gives us the input data to train our model/network and predict the values for a particular metric. Right Now, when we query it, it gives us the data for only one day.</a:t>
            </a:r>
            <a:endParaRPr/>
          </a:p>
          <a:p>
            <a:pPr indent="-298450" lvl="0" marL="457200" rtl="0" algn="l">
              <a:spcBef>
                <a:spcPts val="0"/>
              </a:spcBef>
              <a:spcAft>
                <a:spcPts val="0"/>
              </a:spcAft>
              <a:buSzPts val="1100"/>
              <a:buAutoNum type="arabicPeriod"/>
            </a:pPr>
            <a:r>
              <a:rPr lang="en"/>
              <a:t>RNN / LSTM models are good at processing language. For e.g. translation, prediction etc. Remember the example we did in the class. Predicting numbers/Metric values is not a usecase for RNN. We ran this idea of implementing a RNN for anomaly detection by our mentors. They’re Excited but unsure.</a:t>
            </a:r>
            <a:endParaRPr/>
          </a:p>
          <a:p>
            <a:pPr indent="-298450" lvl="0" marL="457200" rtl="0" algn="l">
              <a:spcBef>
                <a:spcPts val="0"/>
              </a:spcBef>
              <a:spcAft>
                <a:spcPts val="0"/>
              </a:spcAft>
              <a:buSzPts val="1100"/>
              <a:buAutoNum type="arabicPeriod"/>
            </a:pPr>
            <a:r>
              <a:rPr lang="en"/>
              <a:t>Deployment of PAD has been documented poorly. </a:t>
            </a:r>
            <a:endParaRPr/>
          </a:p>
          <a:p>
            <a:pPr indent="-298450" lvl="0" marL="457200" rtl="0" algn="l">
              <a:spcBef>
                <a:spcPts val="0"/>
              </a:spcBef>
              <a:spcAft>
                <a:spcPts val="0"/>
              </a:spcAft>
              <a:buSzPts val="1100"/>
              <a:buAutoNum type="arabicPeriod"/>
            </a:pPr>
            <a:r>
              <a:rPr lang="en"/>
              <a:t>This Pandemic is certainly a problem. We’re scared to get out and meet in person. Our weekly meetings are tricky to say the least. And personally I am left with no Peace in my mind and no skin on my hand from all the hand washing.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1f92c6159_2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1f92c6159_2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Fangya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1f92c6159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1f92c6159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Fangya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1f92c6159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1f92c6159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1f92c615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1f92c615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Nihar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1f92c6159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1f92c6159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Nihar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1f92c6159_2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1f92c6159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Nihar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1f92c6159_2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1f92c6159_2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FF0000"/>
                </a:solidFill>
                <a:highlight>
                  <a:schemeClr val="lt1"/>
                </a:highlight>
                <a:latin typeface="Roboto"/>
                <a:ea typeface="Roboto"/>
                <a:cs typeface="Roboto"/>
                <a:sym typeface="Roboto"/>
              </a:rPr>
              <a:t>Marco</a:t>
            </a:r>
            <a:endParaRPr b="1" sz="1400">
              <a:solidFill>
                <a:srgbClr val="FF0000"/>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rPr b="1" lang="en" sz="1400">
                <a:solidFill>
                  <a:srgbClr val="FF0000"/>
                </a:solidFill>
                <a:highlight>
                  <a:schemeClr val="lt1"/>
                </a:highlight>
                <a:latin typeface="Roboto"/>
                <a:ea typeface="Roboto"/>
                <a:cs typeface="Roboto"/>
                <a:sym typeface="Roboto"/>
              </a:rPr>
              <a:t>Here let me do a recap for the prometheus. </a:t>
            </a:r>
            <a:endParaRPr b="1" sz="1400">
              <a:solidFill>
                <a:srgbClr val="FF0000"/>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rPr b="1" lang="en" sz="1400">
                <a:solidFill>
                  <a:srgbClr val="FF0000"/>
                </a:solidFill>
                <a:highlight>
                  <a:schemeClr val="lt1"/>
                </a:highlight>
                <a:latin typeface="Roboto"/>
                <a:ea typeface="Roboto"/>
                <a:cs typeface="Roboto"/>
                <a:sym typeface="Roboto"/>
              </a:rPr>
              <a:t>Prometheus</a:t>
            </a:r>
            <a:r>
              <a:rPr lang="en" sz="1400">
                <a:solidFill>
                  <a:srgbClr val="222222"/>
                </a:solidFill>
                <a:highlight>
                  <a:schemeClr val="lt1"/>
                </a:highlight>
                <a:latin typeface="Roboto"/>
                <a:ea typeface="Roboto"/>
                <a:cs typeface="Roboto"/>
                <a:sym typeface="Roboto"/>
              </a:rPr>
              <a:t> is a free software application used for monitoring the operation of the system and providing alerting. It records real-time metrics in a time series (usually 1 day or 2) database and has flexible queries and real-time alerting. </a:t>
            </a:r>
            <a:r>
              <a:rPr lang="en" sz="1400"/>
              <a:t>It implements high dimensional data models, equips the user with </a:t>
            </a:r>
            <a:r>
              <a:rPr lang="en" sz="1400">
                <a:solidFill>
                  <a:srgbClr val="FF0000"/>
                </a:solidFill>
              </a:rPr>
              <a:t>promQL</a:t>
            </a:r>
            <a:r>
              <a:rPr lang="en" sz="1400"/>
              <a:t>, visualization tools, high storage and easy integration with extensive library support. </a:t>
            </a:r>
            <a:endParaRPr sz="1400"/>
          </a:p>
          <a:p>
            <a:pPr indent="0" lvl="0" marL="0" rtl="0" algn="l">
              <a:lnSpc>
                <a:spcPct val="115000"/>
              </a:lnSpc>
              <a:spcBef>
                <a:spcPts val="1600"/>
              </a:spcBef>
              <a:spcAft>
                <a:spcPts val="0"/>
              </a:spcAft>
              <a:buNone/>
            </a:pPr>
            <a:r>
              <a:rPr lang="en" sz="1400"/>
              <a:t>This figure shows an example of using prometheus. On the left, we monitor the input data, on the right, it provides some alert. my friend yousif will take over the following and discuss how to communicate with prometheus, </a:t>
            </a:r>
            <a:endParaRPr sz="1400"/>
          </a:p>
          <a:p>
            <a:pPr indent="0" lvl="0" marL="0" rtl="0" algn="l">
              <a:lnSpc>
                <a:spcPct val="115000"/>
              </a:lnSpc>
              <a:spcBef>
                <a:spcPts val="1600"/>
              </a:spcBef>
              <a:spcAft>
                <a:spcPts val="1600"/>
              </a:spcAft>
              <a:buNone/>
            </a:pPr>
            <a:r>
              <a:t/>
            </a:r>
            <a:endParaRPr sz="1400">
              <a:solidFill>
                <a:srgbClr val="222222"/>
              </a:solidFill>
              <a:highlight>
                <a:schemeClr val="lt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1f92c6159_2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1f92c6159_2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Yousif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1f92c6159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1f92c615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Yousif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1f92c6159_2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1f92c6159_2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1f92c6159_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1f92c6159_2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1f92c6159_2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1f92c6159_2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github.com/numenta/NAB/tree/master/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hyperlink" Target="http://drive.google.com/file/d/148c0kS3mCbPL5Wnx7FbzOFZl6o5Bf3Wl/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Data Science and </a:t>
            </a:r>
            <a:br>
              <a:rPr lang="en" sz="3000"/>
            </a:br>
            <a:r>
              <a:rPr lang="en" sz="3000"/>
              <a:t>Openshift on the MOC</a:t>
            </a:r>
            <a:endParaRPr sz="3000"/>
          </a:p>
        </p:txBody>
      </p:sp>
      <p:sp>
        <p:nvSpPr>
          <p:cNvPr id="323" name="Google Shape;323;p25"/>
          <p:cNvSpPr txBox="1"/>
          <p:nvPr>
            <p:ph idx="1" type="subTitle"/>
          </p:nvPr>
        </p:nvSpPr>
        <p:spPr>
          <a:xfrm>
            <a:off x="824000" y="3167675"/>
            <a:ext cx="4037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Michael Clifford | Anand Sanmukhani</a:t>
            </a:r>
            <a:endParaRPr sz="1800"/>
          </a:p>
          <a:p>
            <a:pPr indent="0" lvl="0" marL="0" rtl="0" algn="l">
              <a:spcBef>
                <a:spcPts val="0"/>
              </a:spcBef>
              <a:spcAft>
                <a:spcPts val="0"/>
              </a:spcAft>
              <a:buNone/>
            </a:pPr>
            <a:r>
              <a:rPr lang="en" sz="1800"/>
              <a:t>Red Hat Inc.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4" name="Google Shape;324;p25"/>
          <p:cNvSpPr txBox="1"/>
          <p:nvPr>
            <p:ph idx="1" type="subTitle"/>
          </p:nvPr>
        </p:nvSpPr>
        <p:spPr>
          <a:xfrm>
            <a:off x="824000" y="4170575"/>
            <a:ext cx="5187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Yousif | Zhuofa | Krishna | Fangya | Nihar | Ojasvi</a:t>
            </a:r>
            <a:endParaRPr sz="1800"/>
          </a:p>
          <a:p>
            <a:pPr indent="0" lvl="0" marL="0" rtl="0" algn="l">
              <a:spcBef>
                <a:spcPts val="0"/>
              </a:spcBef>
              <a:spcAft>
                <a:spcPts val="0"/>
              </a:spcAft>
              <a:buNone/>
            </a:pPr>
            <a:r>
              <a:rPr lang="en" sz="1800"/>
              <a:t>EC/CS 528 Cloud Computing Course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PAD on MOC</a:t>
            </a:r>
            <a:endParaRPr/>
          </a:p>
        </p:txBody>
      </p:sp>
      <p:sp>
        <p:nvSpPr>
          <p:cNvPr id="385" name="Google Shape;385;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45454"/>
              </a:buClr>
              <a:buSzPts val="1800"/>
              <a:buChar char="●"/>
            </a:pPr>
            <a:r>
              <a:rPr lang="en" sz="1800">
                <a:solidFill>
                  <a:srgbClr val="545454"/>
                </a:solidFill>
                <a:highlight>
                  <a:srgbClr val="FFFFFF"/>
                </a:highlight>
              </a:rPr>
              <a:t>A deployment in OpenShift Enterprise is a replication controller based on a user defined template called a deployment configuration. Deployments are created manually or in response to triggered events.</a:t>
            </a:r>
            <a:endParaRPr sz="1800">
              <a:solidFill>
                <a:srgbClr val="545454"/>
              </a:solidFill>
              <a:highlight>
                <a:srgbClr val="FFFFFF"/>
              </a:highlight>
            </a:endParaRPr>
          </a:p>
          <a:p>
            <a:pPr indent="-342900" lvl="0" marL="457200" rtl="0" algn="l">
              <a:spcBef>
                <a:spcPts val="0"/>
              </a:spcBef>
              <a:spcAft>
                <a:spcPts val="0"/>
              </a:spcAft>
              <a:buClr>
                <a:srgbClr val="545454"/>
              </a:buClr>
              <a:buSzPts val="1800"/>
              <a:buChar char="●"/>
            </a:pPr>
            <a:r>
              <a:rPr lang="en" sz="1800">
                <a:solidFill>
                  <a:srgbClr val="545454"/>
                </a:solidFill>
                <a:highlight>
                  <a:srgbClr val="FFFFFF"/>
                </a:highlight>
              </a:rPr>
              <a:t>We deploy PAD using a YAML config file we got from its github repo.</a:t>
            </a:r>
            <a:endParaRPr sz="1800">
              <a:solidFill>
                <a:srgbClr val="545454"/>
              </a:solidFill>
              <a:highlight>
                <a:srgbClr val="FFFFFF"/>
              </a:highlight>
            </a:endParaRPr>
          </a:p>
        </p:txBody>
      </p:sp>
      <p:sp>
        <p:nvSpPr>
          <p:cNvPr id="386" name="Google Shape;386;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1303800" y="598575"/>
            <a:ext cx="7030500" cy="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we learned?</a:t>
            </a:r>
            <a:endParaRPr>
              <a:solidFill>
                <a:srgbClr val="000000"/>
              </a:solidFill>
            </a:endParaRPr>
          </a:p>
        </p:txBody>
      </p:sp>
      <p:sp>
        <p:nvSpPr>
          <p:cNvPr id="392" name="Google Shape;392;p35"/>
          <p:cNvSpPr txBox="1"/>
          <p:nvPr>
            <p:ph idx="1" type="body"/>
          </p:nvPr>
        </p:nvSpPr>
        <p:spPr>
          <a:xfrm>
            <a:off x="1227600" y="1723150"/>
            <a:ext cx="7030500" cy="272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Using JupyterHub on MOC </a:t>
            </a:r>
            <a:endParaRPr sz="1800"/>
          </a:p>
          <a:p>
            <a:pPr indent="-342900" lvl="0" marL="457200" rtl="0" algn="l">
              <a:lnSpc>
                <a:spcPct val="150000"/>
              </a:lnSpc>
              <a:spcBef>
                <a:spcPts val="0"/>
              </a:spcBef>
              <a:spcAft>
                <a:spcPts val="0"/>
              </a:spcAft>
              <a:buSzPts val="1800"/>
              <a:buChar char="●"/>
            </a:pPr>
            <a:r>
              <a:rPr lang="en" sz="1800"/>
              <a:t>Prometheus Data pipeline and its API client interface</a:t>
            </a:r>
            <a:endParaRPr sz="1800"/>
          </a:p>
          <a:p>
            <a:pPr indent="-342900" lvl="0" marL="457200" rtl="0" algn="l">
              <a:lnSpc>
                <a:spcPct val="150000"/>
              </a:lnSpc>
              <a:spcBef>
                <a:spcPts val="0"/>
              </a:spcBef>
              <a:spcAft>
                <a:spcPts val="0"/>
              </a:spcAft>
              <a:buSzPts val="1800"/>
              <a:buChar char="●"/>
            </a:pPr>
            <a:r>
              <a:rPr lang="en" sz="1800"/>
              <a:t>Understanding the dynamics of time series data using NAB dataset</a:t>
            </a:r>
            <a:endParaRPr sz="1800"/>
          </a:p>
          <a:p>
            <a:pPr indent="-342900" lvl="0" marL="457200" rtl="0" algn="l">
              <a:lnSpc>
                <a:spcPct val="150000"/>
              </a:lnSpc>
              <a:spcBef>
                <a:spcPts val="0"/>
              </a:spcBef>
              <a:spcAft>
                <a:spcPts val="0"/>
              </a:spcAft>
              <a:buSzPts val="1800"/>
              <a:buChar char="●"/>
            </a:pPr>
            <a:r>
              <a:rPr lang="en" sz="1800"/>
              <a:t>Working and implementation of Time series forecasting models (ARIMA, Prophet)</a:t>
            </a:r>
            <a:endParaRPr sz="1800"/>
          </a:p>
        </p:txBody>
      </p:sp>
      <p:sp>
        <p:nvSpPr>
          <p:cNvPr id="393" name="Google Shape;393;p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couldn’t learn or had problems with?</a:t>
            </a:r>
            <a:endParaRPr/>
          </a:p>
        </p:txBody>
      </p:sp>
      <p:sp>
        <p:nvSpPr>
          <p:cNvPr id="399" name="Google Shape;399;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Arial"/>
              <a:buChar char="●"/>
            </a:pPr>
            <a:r>
              <a:rPr lang="en" sz="1800">
                <a:solidFill>
                  <a:srgbClr val="434343"/>
                </a:solidFill>
              </a:rPr>
              <a:t>Querying prometheus always gives </a:t>
            </a:r>
            <a:r>
              <a:rPr b="1" lang="en" sz="1800">
                <a:solidFill>
                  <a:srgbClr val="434343"/>
                </a:solidFill>
              </a:rPr>
              <a:t>1 day</a:t>
            </a:r>
            <a:r>
              <a:rPr lang="en" sz="1800">
                <a:solidFill>
                  <a:srgbClr val="434343"/>
                </a:solidFill>
              </a:rPr>
              <a:t> of data, no matter what!</a:t>
            </a:r>
            <a:endParaRPr sz="1800">
              <a:solidFill>
                <a:srgbClr val="434343"/>
              </a:solidFill>
            </a:endParaRPr>
          </a:p>
          <a:p>
            <a:pPr indent="-342900" lvl="0" marL="457200" rtl="0" algn="l">
              <a:lnSpc>
                <a:spcPct val="150000"/>
              </a:lnSpc>
              <a:spcBef>
                <a:spcPts val="0"/>
              </a:spcBef>
              <a:spcAft>
                <a:spcPts val="0"/>
              </a:spcAft>
              <a:buSzPts val="1800"/>
              <a:buChar char="●"/>
            </a:pPr>
            <a:r>
              <a:rPr lang="en" sz="1800"/>
              <a:t>Metric selection and the possibility of applying an RNN model</a:t>
            </a:r>
            <a:endParaRPr sz="1800"/>
          </a:p>
          <a:p>
            <a:pPr indent="-342900" lvl="0" marL="457200" rtl="0" algn="l">
              <a:lnSpc>
                <a:spcPct val="150000"/>
              </a:lnSpc>
              <a:spcBef>
                <a:spcPts val="0"/>
              </a:spcBef>
              <a:spcAft>
                <a:spcPts val="0"/>
              </a:spcAft>
              <a:buSzPts val="1800"/>
              <a:buChar char="●"/>
            </a:pPr>
            <a:r>
              <a:rPr lang="en" sz="1800"/>
              <a:t>Deploying PAD on MOC is hard (to say the least!)</a:t>
            </a:r>
            <a:endParaRPr sz="1800"/>
          </a:p>
          <a:p>
            <a:pPr indent="-342900" lvl="0" marL="457200" rtl="0" algn="l">
              <a:lnSpc>
                <a:spcPct val="150000"/>
              </a:lnSpc>
              <a:spcBef>
                <a:spcPts val="0"/>
              </a:spcBef>
              <a:spcAft>
                <a:spcPts val="0"/>
              </a:spcAft>
              <a:buSzPts val="1800"/>
              <a:buChar char="●"/>
            </a:pPr>
            <a:r>
              <a:rPr lang="en" sz="1800"/>
              <a:t>Coronavirus! </a:t>
            </a:r>
            <a:endParaRPr sz="1800"/>
          </a:p>
        </p:txBody>
      </p:sp>
      <p:sp>
        <p:nvSpPr>
          <p:cNvPr id="400" name="Google Shape;400;p3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p:txBody>
      </p:sp>
      <p:sp>
        <p:nvSpPr>
          <p:cNvPr id="406" name="Google Shape;406;p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37"/>
          <p:cNvPicPr preferRelativeResize="0"/>
          <p:nvPr/>
        </p:nvPicPr>
        <p:blipFill>
          <a:blip r:embed="rId3">
            <a:alphaModFix/>
          </a:blip>
          <a:stretch>
            <a:fillRect/>
          </a:stretch>
        </p:blipFill>
        <p:spPr>
          <a:xfrm>
            <a:off x="152400" y="1750275"/>
            <a:ext cx="8839200" cy="18965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1303800" y="598575"/>
            <a:ext cx="70305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Next Sprint</a:t>
            </a:r>
            <a:endParaRPr>
              <a:solidFill>
                <a:srgbClr val="000000"/>
              </a:solidFill>
            </a:endParaRPr>
          </a:p>
        </p:txBody>
      </p:sp>
      <p:sp>
        <p:nvSpPr>
          <p:cNvPr id="413" name="Google Shape;413;p38"/>
          <p:cNvSpPr txBox="1"/>
          <p:nvPr>
            <p:ph idx="1" type="body"/>
          </p:nvPr>
        </p:nvSpPr>
        <p:spPr>
          <a:xfrm>
            <a:off x="1151400" y="1147100"/>
            <a:ext cx="7030500" cy="32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Moving all current ML deployments to JupyterHub</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ML Model Implementation </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Applying ARIMA, Prophet models to other real-time time-series data from NAB dataset</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Implementing LSTM models and observing if that is a good idea (</a:t>
            </a:r>
            <a:r>
              <a:rPr lang="en" sz="1600" u="sng">
                <a:solidFill>
                  <a:schemeClr val="accent5"/>
                </a:solidFill>
                <a:hlinkClick r:id="rId3"/>
              </a:rPr>
              <a:t>https://github.com/numenta/NAB/tree/master/data</a:t>
            </a:r>
            <a:r>
              <a:rPr lang="en" sz="1600">
                <a:solidFill>
                  <a:srgbClr val="000000"/>
                </a:solidFill>
              </a:rPr>
              <a:t>)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Deploying PAD on MOC</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JupyterHub Testing</a:t>
            </a:r>
            <a:endParaRPr sz="1600">
              <a:solidFill>
                <a:srgbClr val="000000"/>
              </a:solidFill>
            </a:endParaRPr>
          </a:p>
          <a:p>
            <a:pPr indent="0" lvl="0" marL="914400" rtl="0" algn="l">
              <a:spcBef>
                <a:spcPts val="0"/>
              </a:spcBef>
              <a:spcAft>
                <a:spcPts val="0"/>
              </a:spcAft>
              <a:buNone/>
            </a:pPr>
            <a:r>
              <a:rPr lang="en" sz="1600">
                <a:solidFill>
                  <a:srgbClr val="000000"/>
                </a:solidFill>
              </a:rPr>
              <a:t>Running memory heavy jobs on JupyterHub to test its bounds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Metric Selection</a:t>
            </a:r>
            <a:endParaRPr sz="1600">
              <a:solidFill>
                <a:srgbClr val="000000"/>
              </a:solidFill>
            </a:endParaRPr>
          </a:p>
          <a:p>
            <a:pPr indent="0" lvl="0" marL="914400" rtl="0" algn="l">
              <a:spcBef>
                <a:spcPts val="0"/>
              </a:spcBef>
              <a:spcAft>
                <a:spcPts val="0"/>
              </a:spcAft>
              <a:buNone/>
            </a:pPr>
            <a:r>
              <a:rPr lang="en" sz="1600">
                <a:solidFill>
                  <a:srgbClr val="000000"/>
                </a:solidFill>
              </a:rPr>
              <a:t>Understand the metrics that Prometheus is tracking for the JupyterHub application and picking metrics to work on.</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414" name="Google Shape;414;p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2480400" y="1919525"/>
            <a:ext cx="4226100" cy="11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Questions?</a:t>
            </a:r>
            <a:endParaRPr sz="6000"/>
          </a:p>
        </p:txBody>
      </p:sp>
      <p:sp>
        <p:nvSpPr>
          <p:cNvPr id="420" name="Google Shape;420;p3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Previous Sprint Progress (2nd Sprint)</a:t>
            </a:r>
            <a:endParaRPr>
              <a:solidFill>
                <a:srgbClr val="000000"/>
              </a:solidFill>
            </a:endParaRPr>
          </a:p>
        </p:txBody>
      </p:sp>
      <p:sp>
        <p:nvSpPr>
          <p:cNvPr id="426" name="Google Shape;426;p40"/>
          <p:cNvSpPr txBox="1"/>
          <p:nvPr>
            <p:ph idx="1" type="body"/>
          </p:nvPr>
        </p:nvSpPr>
        <p:spPr>
          <a:xfrm>
            <a:off x="1227600" y="1380450"/>
            <a:ext cx="7030500" cy="343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Light"/>
              <a:buChar char="●"/>
            </a:pPr>
            <a:r>
              <a:rPr lang="en" sz="1600">
                <a:solidFill>
                  <a:srgbClr val="000000"/>
                </a:solidFill>
                <a:latin typeface="Nunito Light"/>
                <a:ea typeface="Nunito Light"/>
                <a:cs typeface="Nunito Light"/>
                <a:sym typeface="Nunito Light"/>
              </a:rPr>
              <a:t>PAD Familiarization</a:t>
            </a:r>
            <a:endParaRPr sz="1600">
              <a:solidFill>
                <a:srgbClr val="000000"/>
              </a:solidFill>
              <a:latin typeface="Nunito Light"/>
              <a:ea typeface="Nunito Light"/>
              <a:cs typeface="Nunito Light"/>
              <a:sym typeface="Nunito Light"/>
            </a:endParaRPr>
          </a:p>
          <a:p>
            <a:pPr indent="0" lvl="0" marL="914400" rtl="0" algn="l">
              <a:spcBef>
                <a:spcPts val="0"/>
              </a:spcBef>
              <a:spcAft>
                <a:spcPts val="0"/>
              </a:spcAft>
              <a:buNone/>
            </a:pPr>
            <a:r>
              <a:rPr lang="en" sz="1600">
                <a:solidFill>
                  <a:srgbClr val="000000"/>
                </a:solidFill>
                <a:latin typeface="Nunito Light"/>
                <a:ea typeface="Nunito Light"/>
                <a:cs typeface="Nunito Light"/>
                <a:sym typeface="Nunito Light"/>
              </a:rPr>
              <a:t>We reviewed the notebooks containing the data pipelines and models of the current implementation of PAD</a:t>
            </a:r>
            <a:endParaRPr sz="1600">
              <a:solidFill>
                <a:srgbClr val="000000"/>
              </a:solidFill>
              <a:latin typeface="Nunito Light"/>
              <a:ea typeface="Nunito Light"/>
              <a:cs typeface="Nunito Light"/>
              <a:sym typeface="Nunito Light"/>
            </a:endParaRPr>
          </a:p>
          <a:p>
            <a:pPr indent="-330200" lvl="0" marL="457200" rtl="0" algn="l">
              <a:spcBef>
                <a:spcPts val="0"/>
              </a:spcBef>
              <a:spcAft>
                <a:spcPts val="0"/>
              </a:spcAft>
              <a:buClr>
                <a:srgbClr val="000000"/>
              </a:buClr>
              <a:buSzPts val="1600"/>
              <a:buFont typeface="Nunito Light"/>
              <a:buChar char="●"/>
            </a:pPr>
            <a:r>
              <a:rPr lang="en" sz="1600">
                <a:solidFill>
                  <a:srgbClr val="000000"/>
                </a:solidFill>
                <a:latin typeface="Nunito Light"/>
                <a:ea typeface="Nunito Light"/>
                <a:cs typeface="Nunito Light"/>
                <a:sym typeface="Nunito Light"/>
              </a:rPr>
              <a:t>Literature Review</a:t>
            </a:r>
            <a:endParaRPr sz="1600">
              <a:solidFill>
                <a:srgbClr val="000000"/>
              </a:solidFill>
              <a:latin typeface="Nunito Light"/>
              <a:ea typeface="Nunito Light"/>
              <a:cs typeface="Nunito Light"/>
              <a:sym typeface="Nunito Light"/>
            </a:endParaRPr>
          </a:p>
          <a:p>
            <a:pPr indent="0" lvl="0" marL="914400" rtl="0" algn="l">
              <a:spcBef>
                <a:spcPts val="0"/>
              </a:spcBef>
              <a:spcAft>
                <a:spcPts val="0"/>
              </a:spcAft>
              <a:buNone/>
            </a:pPr>
            <a:r>
              <a:rPr lang="en" sz="1600">
                <a:solidFill>
                  <a:srgbClr val="000000"/>
                </a:solidFill>
                <a:latin typeface="Nunito Light"/>
                <a:ea typeface="Nunito Light"/>
                <a:cs typeface="Nunito Light"/>
                <a:sym typeface="Nunito Light"/>
              </a:rPr>
              <a:t>Literature review of time series forecasting models focussing on LSTM architectures</a:t>
            </a:r>
            <a:endParaRPr sz="1600">
              <a:solidFill>
                <a:srgbClr val="000000"/>
              </a:solidFill>
              <a:latin typeface="Nunito Light"/>
              <a:ea typeface="Nunito Light"/>
              <a:cs typeface="Nunito Light"/>
              <a:sym typeface="Nunito Light"/>
            </a:endParaRPr>
          </a:p>
          <a:p>
            <a:pPr indent="-330200" lvl="0" marL="457200" rtl="0" algn="l">
              <a:spcBef>
                <a:spcPts val="0"/>
              </a:spcBef>
              <a:spcAft>
                <a:spcPts val="0"/>
              </a:spcAft>
              <a:buClr>
                <a:srgbClr val="000000"/>
              </a:buClr>
              <a:buSzPts val="1600"/>
              <a:buFont typeface="Nunito Light"/>
              <a:buChar char="●"/>
            </a:pPr>
            <a:r>
              <a:rPr lang="en" sz="1600">
                <a:solidFill>
                  <a:srgbClr val="000000"/>
                </a:solidFill>
                <a:latin typeface="Nunito Light"/>
                <a:ea typeface="Nunito Light"/>
                <a:cs typeface="Nunito Light"/>
                <a:sym typeface="Nunito Light"/>
              </a:rPr>
              <a:t>Deployments</a:t>
            </a:r>
            <a:endParaRPr sz="1600">
              <a:solidFill>
                <a:srgbClr val="000000"/>
              </a:solidFill>
              <a:latin typeface="Nunito Light"/>
              <a:ea typeface="Nunito Light"/>
              <a:cs typeface="Nunito Light"/>
              <a:sym typeface="Nunito Light"/>
            </a:endParaRPr>
          </a:p>
          <a:p>
            <a:pPr indent="0" lvl="0" marL="914400" rtl="0" algn="l">
              <a:spcBef>
                <a:spcPts val="0"/>
              </a:spcBef>
              <a:spcAft>
                <a:spcPts val="0"/>
              </a:spcAft>
              <a:buNone/>
            </a:pPr>
            <a:r>
              <a:rPr lang="en" sz="1600">
                <a:solidFill>
                  <a:srgbClr val="000000"/>
                </a:solidFill>
                <a:latin typeface="Nunito Light"/>
                <a:ea typeface="Nunito Light"/>
                <a:cs typeface="Nunito Light"/>
                <a:sym typeface="Nunito Light"/>
              </a:rPr>
              <a:t>We deployed Open Data Hub on our local machine</a:t>
            </a:r>
            <a:br>
              <a:rPr lang="en" sz="1600">
                <a:solidFill>
                  <a:srgbClr val="000000"/>
                </a:solidFill>
                <a:latin typeface="Nunito Light"/>
                <a:ea typeface="Nunito Light"/>
                <a:cs typeface="Nunito Light"/>
                <a:sym typeface="Nunito Light"/>
              </a:rPr>
            </a:br>
            <a:r>
              <a:rPr lang="en" sz="1600">
                <a:solidFill>
                  <a:srgbClr val="000000"/>
                </a:solidFill>
                <a:latin typeface="Nunito Light"/>
                <a:ea typeface="Nunito Light"/>
                <a:cs typeface="Nunito Light"/>
                <a:sym typeface="Nunito Light"/>
              </a:rPr>
              <a:t>(Our mentors deployed it onto the MOC on our behalf)</a:t>
            </a:r>
            <a:endParaRPr sz="1600">
              <a:solidFill>
                <a:srgbClr val="000000"/>
              </a:solidFill>
              <a:latin typeface="Nunito Light"/>
              <a:ea typeface="Nunito Light"/>
              <a:cs typeface="Nunito Light"/>
              <a:sym typeface="Nunito Light"/>
            </a:endParaRPr>
          </a:p>
          <a:p>
            <a:pPr indent="-330200" lvl="0" marL="457200" rtl="0" algn="l">
              <a:spcBef>
                <a:spcPts val="0"/>
              </a:spcBef>
              <a:spcAft>
                <a:spcPts val="0"/>
              </a:spcAft>
              <a:buClr>
                <a:srgbClr val="000000"/>
              </a:buClr>
              <a:buSzPts val="1600"/>
              <a:buFont typeface="Nunito Light"/>
              <a:buChar char="●"/>
            </a:pPr>
            <a:r>
              <a:rPr lang="en" sz="1600">
                <a:solidFill>
                  <a:srgbClr val="000000"/>
                </a:solidFill>
                <a:latin typeface="Nunito Light"/>
                <a:ea typeface="Nunito Light"/>
                <a:cs typeface="Nunito Light"/>
                <a:sym typeface="Nunito Light"/>
              </a:rPr>
              <a:t>JupyterHub</a:t>
            </a:r>
            <a:endParaRPr sz="1600">
              <a:solidFill>
                <a:srgbClr val="000000"/>
              </a:solidFill>
              <a:latin typeface="Nunito Light"/>
              <a:ea typeface="Nunito Light"/>
              <a:cs typeface="Nunito Light"/>
              <a:sym typeface="Nunito Light"/>
            </a:endParaRPr>
          </a:p>
          <a:p>
            <a:pPr indent="0" lvl="0" marL="914400" rtl="0" algn="l">
              <a:spcBef>
                <a:spcPts val="0"/>
              </a:spcBef>
              <a:spcAft>
                <a:spcPts val="0"/>
              </a:spcAft>
              <a:buNone/>
            </a:pPr>
            <a:r>
              <a:rPr lang="en" sz="1600">
                <a:solidFill>
                  <a:srgbClr val="000000"/>
                </a:solidFill>
                <a:latin typeface="Nunito Light"/>
                <a:ea typeface="Nunito Light"/>
                <a:cs typeface="Nunito Light"/>
                <a:sym typeface="Nunito Light"/>
              </a:rPr>
              <a:t>We have familiarized ourselves with running JupyterHub on MOC</a:t>
            </a:r>
            <a:endParaRPr>
              <a:solidFill>
                <a:srgbClr val="000000"/>
              </a:solidFill>
              <a:latin typeface="Nunito Light"/>
              <a:ea typeface="Nunito Light"/>
              <a:cs typeface="Nunito Light"/>
              <a:sym typeface="Nunito Light"/>
            </a:endParaRPr>
          </a:p>
        </p:txBody>
      </p:sp>
      <p:sp>
        <p:nvSpPr>
          <p:cNvPr id="427" name="Google Shape;427;p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Quick recap - Project Description </a:t>
            </a:r>
            <a:endParaRPr>
              <a:solidFill>
                <a:srgbClr val="000000"/>
              </a:solidFill>
            </a:endParaRPr>
          </a:p>
        </p:txBody>
      </p:sp>
      <p:sp>
        <p:nvSpPr>
          <p:cNvPr id="330" name="Google Shape;330;p26"/>
          <p:cNvSpPr txBox="1"/>
          <p:nvPr>
            <p:ph idx="1" type="body"/>
          </p:nvPr>
        </p:nvSpPr>
        <p:spPr>
          <a:xfrm>
            <a:off x="1303800" y="15295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Goals: </a:t>
            </a:r>
            <a:endParaRPr sz="1800"/>
          </a:p>
          <a:p>
            <a:pPr indent="-342900" lvl="0" marL="457200" rtl="0" algn="l">
              <a:lnSpc>
                <a:spcPct val="150000"/>
              </a:lnSpc>
              <a:spcBef>
                <a:spcPts val="1600"/>
              </a:spcBef>
              <a:spcAft>
                <a:spcPts val="0"/>
              </a:spcAft>
              <a:buSzPts val="1800"/>
              <a:buChar char="●"/>
            </a:pPr>
            <a:r>
              <a:rPr lang="en" sz="1800"/>
              <a:t>Improve the Prometheus Anomaly Detection (PAD) System by extending it with a new model(s)</a:t>
            </a:r>
            <a:endParaRPr sz="1800"/>
          </a:p>
          <a:p>
            <a:pPr indent="-342900" lvl="0" marL="457200" rtl="0" algn="l">
              <a:lnSpc>
                <a:spcPct val="150000"/>
              </a:lnSpc>
              <a:spcBef>
                <a:spcPts val="0"/>
              </a:spcBef>
              <a:spcAft>
                <a:spcPts val="0"/>
              </a:spcAft>
              <a:buSzPts val="1800"/>
              <a:buChar char="●"/>
            </a:pPr>
            <a:r>
              <a:rPr lang="en" sz="1800"/>
              <a:t>Making PAD available on Open DataHub on MOC</a:t>
            </a:r>
            <a:endParaRPr sz="1800"/>
          </a:p>
          <a:p>
            <a:pPr indent="-342900" lvl="0" marL="457200" rtl="0" algn="l">
              <a:lnSpc>
                <a:spcPct val="150000"/>
              </a:lnSpc>
              <a:spcBef>
                <a:spcPts val="0"/>
              </a:spcBef>
              <a:spcAft>
                <a:spcPts val="0"/>
              </a:spcAft>
              <a:buSzPts val="1800"/>
              <a:buChar char="●"/>
            </a:pPr>
            <a:r>
              <a:rPr lang="en" sz="1800"/>
              <a:t>Understand the current PAD data-pipeline</a:t>
            </a:r>
            <a:endParaRPr sz="1800"/>
          </a:p>
        </p:txBody>
      </p:sp>
      <p:sp>
        <p:nvSpPr>
          <p:cNvPr id="331" name="Google Shape;331;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Current </a:t>
            </a:r>
            <a:r>
              <a:rPr lang="en">
                <a:solidFill>
                  <a:srgbClr val="000000"/>
                </a:solidFill>
              </a:rPr>
              <a:t>Sprint Progress</a:t>
            </a:r>
            <a:endParaRPr>
              <a:solidFill>
                <a:srgbClr val="000000"/>
              </a:solidFill>
            </a:endParaRPr>
          </a:p>
        </p:txBody>
      </p:sp>
      <p:sp>
        <p:nvSpPr>
          <p:cNvPr id="337" name="Google Shape;337;p27"/>
          <p:cNvSpPr txBox="1"/>
          <p:nvPr>
            <p:ph idx="1" type="body"/>
          </p:nvPr>
        </p:nvSpPr>
        <p:spPr>
          <a:xfrm>
            <a:off x="1227600" y="1380450"/>
            <a:ext cx="7030500" cy="343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Communicating with prometheus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Familiarization with Prometheus API Client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Querying prometheus for a specific metric </a:t>
            </a:r>
            <a:r>
              <a:rPr lang="en" sz="1800">
                <a:solidFill>
                  <a:srgbClr val="000000"/>
                </a:solidFill>
              </a:rPr>
              <a:t>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Implemented ML models on a single </a:t>
            </a:r>
            <a:r>
              <a:rPr lang="en" sz="1800">
                <a:solidFill>
                  <a:srgbClr val="24292E"/>
                </a:solidFill>
              </a:rPr>
              <a:t>Numenta Anomaly Benchmark (NAB) dataset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ARIMA</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Prophet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Started Deploying PAD onto MOC (under progress)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Created a slack channel for communication with our mentors </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
        <p:nvSpPr>
          <p:cNvPr id="338" name="Google Shape;338;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Prometheus</a:t>
            </a:r>
            <a:endParaRPr/>
          </a:p>
          <a:p>
            <a:pPr indent="0" lvl="0" marL="0" rtl="0" algn="l">
              <a:spcBef>
                <a:spcPts val="0"/>
              </a:spcBef>
              <a:spcAft>
                <a:spcPts val="0"/>
              </a:spcAft>
              <a:buNone/>
            </a:pPr>
            <a:r>
              <a:rPr b="0" lang="en"/>
              <a:t>Monitoring system &amp; time series database</a:t>
            </a:r>
            <a:endParaRPr/>
          </a:p>
        </p:txBody>
      </p:sp>
      <p:pic>
        <p:nvPicPr>
          <p:cNvPr id="344" name="Google Shape;344;p28"/>
          <p:cNvPicPr preferRelativeResize="0"/>
          <p:nvPr/>
        </p:nvPicPr>
        <p:blipFill>
          <a:blip r:embed="rId3">
            <a:alphaModFix/>
          </a:blip>
          <a:stretch>
            <a:fillRect/>
          </a:stretch>
        </p:blipFill>
        <p:spPr>
          <a:xfrm>
            <a:off x="1946988" y="2692225"/>
            <a:ext cx="5250025" cy="2210550"/>
          </a:xfrm>
          <a:prstGeom prst="rect">
            <a:avLst/>
          </a:prstGeom>
          <a:noFill/>
          <a:ln>
            <a:noFill/>
          </a:ln>
        </p:spPr>
      </p:pic>
      <p:sp>
        <p:nvSpPr>
          <p:cNvPr id="345" name="Google Shape;345;p28"/>
          <p:cNvSpPr txBox="1"/>
          <p:nvPr/>
        </p:nvSpPr>
        <p:spPr>
          <a:xfrm>
            <a:off x="1406425" y="1600650"/>
            <a:ext cx="7186200" cy="55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unito"/>
              <a:buChar char="●"/>
            </a:pPr>
            <a:r>
              <a:rPr b="1" lang="en">
                <a:solidFill>
                  <a:srgbClr val="FF0000"/>
                </a:solidFill>
                <a:highlight>
                  <a:schemeClr val="lt1"/>
                </a:highlight>
                <a:latin typeface="Nunito"/>
                <a:ea typeface="Nunito"/>
                <a:cs typeface="Nunito"/>
                <a:sym typeface="Nunito"/>
              </a:rPr>
              <a:t>Prometheus</a:t>
            </a:r>
            <a:r>
              <a:rPr lang="en">
                <a:solidFill>
                  <a:srgbClr val="222222"/>
                </a:solidFill>
                <a:highlight>
                  <a:schemeClr val="lt1"/>
                </a:highlight>
                <a:latin typeface="Nunito"/>
                <a:ea typeface="Nunito"/>
                <a:cs typeface="Nunito"/>
                <a:sym typeface="Nunito"/>
              </a:rPr>
              <a:t> is a free software application used for event monitoring and alerting.</a:t>
            </a:r>
            <a:endParaRPr>
              <a:solidFill>
                <a:srgbClr val="222222"/>
              </a:solidFill>
              <a:highlight>
                <a:schemeClr val="lt1"/>
              </a:highlight>
              <a:latin typeface="Nunito"/>
              <a:ea typeface="Nunito"/>
              <a:cs typeface="Nunito"/>
              <a:sym typeface="Nunito"/>
            </a:endParaRPr>
          </a:p>
          <a:p>
            <a:pPr indent="-317500" lvl="0" marL="457200" rtl="0" algn="l">
              <a:lnSpc>
                <a:spcPct val="115000"/>
              </a:lnSpc>
              <a:spcBef>
                <a:spcPts val="1600"/>
              </a:spcBef>
              <a:spcAft>
                <a:spcPts val="1600"/>
              </a:spcAft>
              <a:buClr>
                <a:srgbClr val="222222"/>
              </a:buClr>
              <a:buSzPts val="1400"/>
              <a:buFont typeface="Nunito"/>
              <a:buChar char="●"/>
            </a:pPr>
            <a:r>
              <a:rPr lang="en">
                <a:solidFill>
                  <a:srgbClr val="222222"/>
                </a:solidFill>
                <a:highlight>
                  <a:schemeClr val="lt1"/>
                </a:highlight>
                <a:latin typeface="Nunito"/>
                <a:ea typeface="Nunito"/>
                <a:cs typeface="Nunito"/>
                <a:sym typeface="Nunito"/>
              </a:rPr>
              <a:t>It records real-time metrics in a time series database built using a HTTP pull model, with flexible queries and real-time alerting.</a:t>
            </a:r>
            <a:endParaRPr>
              <a:solidFill>
                <a:srgbClr val="222222"/>
              </a:solidFill>
              <a:highlight>
                <a:schemeClr val="lt1"/>
              </a:highlight>
              <a:latin typeface="Nunito"/>
              <a:ea typeface="Nunito"/>
              <a:cs typeface="Nunito"/>
              <a:sym typeface="Nunito"/>
            </a:endParaRPr>
          </a:p>
        </p:txBody>
      </p:sp>
      <p:sp>
        <p:nvSpPr>
          <p:cNvPr id="346" name="Google Shape;346;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Communicating with Prometheus </a:t>
            </a:r>
            <a:endParaRPr/>
          </a:p>
        </p:txBody>
      </p:sp>
      <p:sp>
        <p:nvSpPr>
          <p:cNvPr id="352" name="Google Shape;352;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Use promQL to choose and monitor a specific metric</a:t>
            </a:r>
            <a:endParaRPr sz="1800"/>
          </a:p>
          <a:p>
            <a:pPr indent="-342900" lvl="0" marL="457200" rtl="0" algn="l">
              <a:lnSpc>
                <a:spcPct val="200000"/>
              </a:lnSpc>
              <a:spcBef>
                <a:spcPts val="0"/>
              </a:spcBef>
              <a:spcAft>
                <a:spcPts val="0"/>
              </a:spcAft>
              <a:buSzPts val="1800"/>
              <a:buChar char="●"/>
            </a:pPr>
            <a:r>
              <a:rPr lang="en" sz="1800"/>
              <a:t>Specify the start and end time of which you want to monitor</a:t>
            </a:r>
            <a:endParaRPr sz="1800"/>
          </a:p>
          <a:p>
            <a:pPr indent="-342900" lvl="0" marL="457200" rtl="0" algn="l">
              <a:lnSpc>
                <a:spcPct val="200000"/>
              </a:lnSpc>
              <a:spcBef>
                <a:spcPts val="0"/>
              </a:spcBef>
              <a:spcAft>
                <a:spcPts val="0"/>
              </a:spcAft>
              <a:buSzPts val="1800"/>
              <a:buChar char="●"/>
            </a:pPr>
            <a:r>
              <a:rPr lang="en" sz="1800"/>
              <a:t>Utilize Prometheus API to get the data of that metric</a:t>
            </a:r>
            <a:endParaRPr sz="1800"/>
          </a:p>
        </p:txBody>
      </p:sp>
      <p:sp>
        <p:nvSpPr>
          <p:cNvPr id="353" name="Google Shape;353;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30" title="Login - OpenShift Container Platform - Google Chrome 2020-03-24 18-58-33.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
        <p:nvSpPr>
          <p:cNvPr id="359" name="Google Shape;359;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Numenta Anomaly Benchmark (NAB)</a:t>
            </a:r>
            <a:endParaRPr/>
          </a:p>
          <a:p>
            <a:pPr indent="0" lvl="0" marL="0" rtl="0" algn="l">
              <a:spcBef>
                <a:spcPts val="0"/>
              </a:spcBef>
              <a:spcAft>
                <a:spcPts val="0"/>
              </a:spcAft>
              <a:buNone/>
            </a:pPr>
            <a:r>
              <a:rPr lang="en" sz="1200"/>
              <a:t>https://github.com/numenta/NAB</a:t>
            </a:r>
            <a:endParaRPr sz="1200"/>
          </a:p>
        </p:txBody>
      </p:sp>
      <p:sp>
        <p:nvSpPr>
          <p:cNvPr id="365" name="Google Shape;365;p31"/>
          <p:cNvSpPr txBox="1"/>
          <p:nvPr>
            <p:ph idx="1" type="body"/>
          </p:nvPr>
        </p:nvSpPr>
        <p:spPr>
          <a:xfrm>
            <a:off x="1303800" y="1434488"/>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a novel benchmark for evaluating algorithms for anomaly detection in streaming, real-time applications.</a:t>
            </a:r>
            <a:endParaRPr sz="1800">
              <a:solidFill>
                <a:srgbClr val="24292E"/>
              </a:solidFill>
              <a:highlight>
                <a:srgbClr val="FFFFFF"/>
              </a:highlight>
              <a:latin typeface="Nunito Light"/>
              <a:ea typeface="Nunito Light"/>
              <a:cs typeface="Nunito Light"/>
              <a:sym typeface="Nunito Light"/>
            </a:endParaRPr>
          </a:p>
          <a:p>
            <a:pPr indent="-342900" lvl="0" marL="4572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 over 50 labeled real-world and artificial time-series data </a:t>
            </a:r>
            <a:endParaRPr sz="1800">
              <a:solidFill>
                <a:srgbClr val="24292E"/>
              </a:solidFill>
              <a:highlight>
                <a:srgbClr val="FFFFFF"/>
              </a:highlight>
              <a:latin typeface="Nunito Light"/>
              <a:ea typeface="Nunito Light"/>
              <a:cs typeface="Nunito Light"/>
              <a:sym typeface="Nunito Light"/>
            </a:endParaRPr>
          </a:p>
          <a:p>
            <a:pPr indent="-342900" lvl="0" marL="4572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Some of the datasets of NAB are:</a:t>
            </a:r>
            <a:endParaRPr sz="1800">
              <a:solidFill>
                <a:srgbClr val="24292E"/>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realAWSCloudwatch/	(AWS cloud data)</a:t>
            </a:r>
            <a:endParaRPr sz="1800">
              <a:solidFill>
                <a:srgbClr val="24292E"/>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realAdExchange/ (Online advertisement clicking rates)</a:t>
            </a:r>
            <a:endParaRPr sz="1800">
              <a:solidFill>
                <a:srgbClr val="24292E"/>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realTraffic/ ( Twin Cities Metro area in Minnesota)</a:t>
            </a:r>
            <a:endParaRPr sz="1800">
              <a:solidFill>
                <a:srgbClr val="24292E"/>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realTweets/ </a:t>
            </a:r>
            <a:endParaRPr sz="1800">
              <a:solidFill>
                <a:srgbClr val="24292E"/>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24292E"/>
              </a:buClr>
              <a:buSzPts val="1800"/>
              <a:buFont typeface="Nunito Light"/>
              <a:buChar char="○"/>
            </a:pPr>
            <a:r>
              <a:rPr lang="en" sz="1800">
                <a:solidFill>
                  <a:srgbClr val="24292E"/>
                </a:solidFill>
                <a:highlight>
                  <a:srgbClr val="FFFFFF"/>
                </a:highlight>
                <a:latin typeface="Nunito Light"/>
                <a:ea typeface="Nunito Light"/>
                <a:cs typeface="Nunito Light"/>
                <a:sym typeface="Nunito Light"/>
              </a:rPr>
              <a:t>artificialNoAnomaly/ and artificialNoAnomaly/</a:t>
            </a:r>
            <a:endParaRPr sz="1800">
              <a:solidFill>
                <a:srgbClr val="24292E"/>
              </a:solidFill>
              <a:highlight>
                <a:srgbClr val="FFFFFF"/>
              </a:highlight>
              <a:latin typeface="Nunito Light"/>
              <a:ea typeface="Nunito Light"/>
              <a:cs typeface="Nunito Light"/>
              <a:sym typeface="Nunito Light"/>
            </a:endParaRPr>
          </a:p>
          <a:p>
            <a:pPr indent="0" lvl="0" marL="0" rtl="0" algn="l">
              <a:spcBef>
                <a:spcPts val="1600"/>
              </a:spcBef>
              <a:spcAft>
                <a:spcPts val="1600"/>
              </a:spcAft>
              <a:buNone/>
            </a:pPr>
            <a:r>
              <a:t/>
            </a:r>
            <a:endParaRPr sz="1800">
              <a:solidFill>
                <a:srgbClr val="24292E"/>
              </a:solidFill>
              <a:highlight>
                <a:srgbClr val="FFFFFF"/>
              </a:highlight>
              <a:latin typeface="Nunito Light"/>
              <a:ea typeface="Nunito Light"/>
              <a:cs typeface="Nunito Light"/>
              <a:sym typeface="Nunito Light"/>
            </a:endParaRPr>
          </a:p>
        </p:txBody>
      </p:sp>
      <p:sp>
        <p:nvSpPr>
          <p:cNvPr id="366" name="Google Shape;366;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a:t>
            </a:r>
            <a:endParaRPr/>
          </a:p>
        </p:txBody>
      </p:sp>
      <p:sp>
        <p:nvSpPr>
          <p:cNvPr id="372" name="Google Shape;372;p32"/>
          <p:cNvSpPr txBox="1"/>
          <p:nvPr>
            <p:ph idx="1" type="body"/>
          </p:nvPr>
        </p:nvSpPr>
        <p:spPr>
          <a:xfrm>
            <a:off x="1303800" y="1228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Light"/>
              <a:buChar char="●"/>
            </a:pPr>
            <a:r>
              <a:rPr lang="en" sz="1800">
                <a:latin typeface="Nunito Light"/>
                <a:ea typeface="Nunito Light"/>
                <a:cs typeface="Nunito Light"/>
                <a:sym typeface="Nunito Light"/>
              </a:rPr>
              <a:t>ARIMA</a:t>
            </a:r>
            <a:endParaRPr sz="1800">
              <a:solidFill>
                <a:srgbClr val="000000"/>
              </a:solidFill>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latin typeface="Nunito Light"/>
                <a:ea typeface="Nunito Light"/>
                <a:cs typeface="Nunito Light"/>
                <a:sym typeface="Nunito Light"/>
              </a:rPr>
              <a:t>Auto Regressive - p [number of weighted error terms]</a:t>
            </a:r>
            <a:endParaRPr sz="1800">
              <a:solidFill>
                <a:srgbClr val="000000"/>
              </a:solidFill>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latin typeface="Nunito Light"/>
                <a:ea typeface="Nunito Light"/>
                <a:cs typeface="Nunito Light"/>
                <a:sym typeface="Nunito Light"/>
              </a:rPr>
              <a:t>Integrated - d [degree of differencing to reduce seasonality]</a:t>
            </a:r>
            <a:endParaRPr sz="1800">
              <a:solidFill>
                <a:srgbClr val="000000"/>
              </a:solidFill>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latin typeface="Nunito Light"/>
                <a:ea typeface="Nunito Light"/>
                <a:cs typeface="Nunito Light"/>
                <a:sym typeface="Nunito Light"/>
              </a:rPr>
              <a:t>Moving Average - q [previous observations to consider]</a:t>
            </a:r>
            <a:endParaRPr sz="1800">
              <a:solidFill>
                <a:srgbClr val="000000"/>
              </a:solidFill>
              <a:latin typeface="Nunito Light"/>
              <a:ea typeface="Nunito Light"/>
              <a:cs typeface="Nunito Light"/>
              <a:sym typeface="Nunito Light"/>
            </a:endParaRPr>
          </a:p>
          <a:p>
            <a:pPr indent="-342900" lvl="0" marL="457200" rtl="0" algn="l">
              <a:spcBef>
                <a:spcPts val="0"/>
              </a:spcBef>
              <a:spcAft>
                <a:spcPts val="0"/>
              </a:spcAft>
              <a:buClr>
                <a:srgbClr val="000000"/>
              </a:buClr>
              <a:buSzPts val="1800"/>
              <a:buFont typeface="Nunito Light"/>
              <a:buChar char="●"/>
            </a:pPr>
            <a:r>
              <a:rPr lang="en" sz="1800">
                <a:solidFill>
                  <a:srgbClr val="000000"/>
                </a:solidFill>
                <a:latin typeface="Nunito Light"/>
                <a:ea typeface="Nunito Light"/>
                <a:cs typeface="Nunito Light"/>
                <a:sym typeface="Nunito Light"/>
              </a:rPr>
              <a:t>Prophet (from Facebook)</a:t>
            </a:r>
            <a:endParaRPr sz="1800">
              <a:solidFill>
                <a:srgbClr val="000000"/>
              </a:solidFill>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highlight>
                  <a:srgbClr val="FFFFFF"/>
                </a:highlight>
                <a:latin typeface="Nunito Light"/>
                <a:ea typeface="Nunito Light"/>
                <a:cs typeface="Nunito Light"/>
                <a:sym typeface="Nunito Light"/>
              </a:rPr>
              <a:t>additive model, m(x) = g(x) + s(x) + h(x) + e </a:t>
            </a:r>
            <a:endParaRPr sz="1800">
              <a:solidFill>
                <a:srgbClr val="000000"/>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highlight>
                  <a:srgbClr val="FFFFFF"/>
                </a:highlight>
                <a:latin typeface="Nunito Light"/>
                <a:ea typeface="Nunito Light"/>
                <a:cs typeface="Nunito Light"/>
                <a:sym typeface="Nunito Light"/>
              </a:rPr>
              <a:t>g(x) - models trend</a:t>
            </a:r>
            <a:endParaRPr sz="1800">
              <a:solidFill>
                <a:srgbClr val="000000"/>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highlight>
                  <a:srgbClr val="FFFFFF"/>
                </a:highlight>
                <a:latin typeface="Nunito Light"/>
                <a:ea typeface="Nunito Light"/>
                <a:cs typeface="Nunito Light"/>
                <a:sym typeface="Nunito Light"/>
              </a:rPr>
              <a:t>s(x) - models seasonality</a:t>
            </a:r>
            <a:endParaRPr sz="1800">
              <a:solidFill>
                <a:srgbClr val="000000"/>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highlight>
                  <a:srgbClr val="FFFFFF"/>
                </a:highlight>
                <a:latin typeface="Nunito Light"/>
                <a:ea typeface="Nunito Light"/>
                <a:cs typeface="Nunito Light"/>
                <a:sym typeface="Nunito Light"/>
              </a:rPr>
              <a:t>h(x) - models special events</a:t>
            </a:r>
            <a:endParaRPr sz="1800">
              <a:solidFill>
                <a:srgbClr val="000000"/>
              </a:solidFill>
              <a:highlight>
                <a:srgbClr val="FFFFFF"/>
              </a:highlight>
              <a:latin typeface="Nunito Light"/>
              <a:ea typeface="Nunito Light"/>
              <a:cs typeface="Nunito Light"/>
              <a:sym typeface="Nunito Light"/>
            </a:endParaRPr>
          </a:p>
          <a:p>
            <a:pPr indent="-342900" lvl="1" marL="914400" rtl="0" algn="l">
              <a:spcBef>
                <a:spcPts val="0"/>
              </a:spcBef>
              <a:spcAft>
                <a:spcPts val="0"/>
              </a:spcAft>
              <a:buClr>
                <a:srgbClr val="000000"/>
              </a:buClr>
              <a:buSzPts val="1800"/>
              <a:buFont typeface="Nunito Light"/>
              <a:buChar char="○"/>
            </a:pPr>
            <a:r>
              <a:rPr lang="en" sz="1800">
                <a:solidFill>
                  <a:srgbClr val="000000"/>
                </a:solidFill>
                <a:highlight>
                  <a:srgbClr val="FFFFFF"/>
                </a:highlight>
                <a:latin typeface="Nunito Light"/>
                <a:ea typeface="Nunito Light"/>
                <a:cs typeface="Nunito Light"/>
                <a:sym typeface="Nunito Light"/>
              </a:rPr>
              <a:t>e - irreducible error</a:t>
            </a:r>
            <a:endParaRPr sz="1800">
              <a:solidFill>
                <a:srgbClr val="000000"/>
              </a:solidFill>
              <a:highlight>
                <a:srgbClr val="FFFFFF"/>
              </a:highlight>
              <a:latin typeface="Nunito Light"/>
              <a:ea typeface="Nunito Light"/>
              <a:cs typeface="Nunito Light"/>
              <a:sym typeface="Nunito Light"/>
            </a:endParaRPr>
          </a:p>
          <a:p>
            <a:pPr indent="0" lvl="0" marL="0" rtl="0" algn="l">
              <a:spcBef>
                <a:spcPts val="1600"/>
              </a:spcBef>
              <a:spcAft>
                <a:spcPts val="1600"/>
              </a:spcAft>
              <a:buNone/>
            </a:pPr>
            <a:r>
              <a:t/>
            </a:r>
            <a:endParaRPr sz="1800">
              <a:solidFill>
                <a:srgbClr val="000000"/>
              </a:solidFill>
              <a:highlight>
                <a:srgbClr val="FFFFFF"/>
              </a:highlight>
              <a:latin typeface="Nunito Light"/>
              <a:ea typeface="Nunito Light"/>
              <a:cs typeface="Nunito Light"/>
              <a:sym typeface="Nunito Light"/>
            </a:endParaRPr>
          </a:p>
        </p:txBody>
      </p:sp>
      <p:sp>
        <p:nvSpPr>
          <p:cNvPr id="373" name="Google Shape;373;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 Walkthrough</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