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22" Type="http://schemas.openxmlformats.org/officeDocument/2006/relationships/font" Target="fonts/AlfaSlabOne-regular.fntdata"/><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df5a362c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df5a362c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just like rumor spreading in social networks. One operation goes into one available node of the cluster, randomly. As soon as the node gets the data, it sends the data to some of its neighbours, then again and again. But they will only send data to unsent nodes and never go back.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dfb7804b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dfb7804b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e18d4b7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e18d4b7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Project goal #2 can be either with operators (eg etcd operator) or replacing a db protocol (eg etcd’s RAFT)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e171aee5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e171aee5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2"/>
              </a:buClr>
              <a:buSzPts val="1100"/>
              <a:buFont typeface="Proxima Nova"/>
              <a:buChar char="●"/>
            </a:pPr>
            <a:r>
              <a:rPr lang="en">
                <a:solidFill>
                  <a:schemeClr val="dk2"/>
                </a:solidFill>
                <a:latin typeface="Proxima Nova"/>
                <a:ea typeface="Proxima Nova"/>
                <a:cs typeface="Proxima Nova"/>
                <a:sym typeface="Proxima Nova"/>
              </a:rPr>
              <a:t>Etcd = “distributed etc”, etc used for config and metadata in Unix systems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df5a362c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df5a362c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2"/>
              </a:solidFill>
              <a:latin typeface="Proxima Nova"/>
              <a:ea typeface="Proxima Nova"/>
              <a:cs typeface="Proxima Nova"/>
              <a:sym typeface="Proxima Nova"/>
            </a:endParaRPr>
          </a:p>
          <a:p>
            <a:pPr indent="-298450" lvl="0" marL="457200" rtl="0" algn="l">
              <a:lnSpc>
                <a:spcPct val="115000"/>
              </a:lnSpc>
              <a:spcBef>
                <a:spcPts val="1600"/>
              </a:spcBef>
              <a:spcAft>
                <a:spcPts val="0"/>
              </a:spcAft>
              <a:buClr>
                <a:schemeClr val="dk2"/>
              </a:buClr>
              <a:buSzPts val="1100"/>
              <a:buFont typeface="Proxima Nova"/>
              <a:buChar char="●"/>
            </a:pPr>
            <a:r>
              <a:rPr lang="en">
                <a:solidFill>
                  <a:schemeClr val="dk2"/>
                </a:solidFill>
                <a:latin typeface="Proxima Nova"/>
                <a:ea typeface="Proxima Nova"/>
                <a:cs typeface="Proxima Nova"/>
                <a:sym typeface="Proxima Nova"/>
              </a:rPr>
              <a:t>Background: </a:t>
            </a:r>
            <a:r>
              <a:rPr lang="en">
                <a:solidFill>
                  <a:schemeClr val="dk2"/>
                </a:solidFill>
                <a:latin typeface="Proxima Nova"/>
                <a:ea typeface="Proxima Nova"/>
                <a:cs typeface="Proxima Nova"/>
                <a:sym typeface="Proxima Nova"/>
              </a:rPr>
              <a:t>Kubernetes uses Etcd (key-value storage written in Golang) for metadata and synchronization between master nodes. Etcd uses RAFT which does not perform well on writes for large clusters (&gt;&gt;1000 nodes) because of the single master/log replication architecture (discussed later)</a:t>
            </a:r>
            <a:endParaRPr>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a:solidFill>
                  <a:schemeClr val="dk2"/>
                </a:solidFill>
                <a:latin typeface="Proxima Nova"/>
                <a:ea typeface="Proxima Nova"/>
                <a:cs typeface="Proxima Nova"/>
                <a:sym typeface="Proxima Nova"/>
              </a:rPr>
              <a:t>Example of keeping design: keep WALs so that there is a chance of recovery from dead node?</a:t>
            </a:r>
            <a:endParaRPr>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a:solidFill>
                  <a:schemeClr val="dk2"/>
                </a:solidFill>
                <a:latin typeface="Proxima Nova"/>
                <a:ea typeface="Proxima Nova"/>
                <a:cs typeface="Proxima Nova"/>
                <a:sym typeface="Proxima Nova"/>
              </a:rPr>
              <a:t>Benchmark with emphasis on writes</a:t>
            </a:r>
            <a:endParaRPr>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a:solidFill>
                  <a:schemeClr val="dk2"/>
                </a:solidFill>
                <a:latin typeface="Proxima Nova"/>
                <a:ea typeface="Proxima Nova"/>
                <a:cs typeface="Proxima Nova"/>
                <a:sym typeface="Proxima Nova"/>
              </a:rPr>
              <a:t>Some data still needs strong consistency, therefore still use RAFT for it</a:t>
            </a:r>
            <a:endParaRPr>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a:solidFill>
                  <a:schemeClr val="dk2"/>
                </a:solidFill>
                <a:latin typeface="Proxima Nova"/>
                <a:ea typeface="Proxima Nova"/>
                <a:cs typeface="Proxima Nova"/>
                <a:sym typeface="Proxima Nova"/>
              </a:rPr>
              <a:t>Do not plan on storing &gt; current Etcd limit of 8GB</a:t>
            </a:r>
            <a:endParaRPr>
              <a:solidFill>
                <a:schemeClr val="dk2"/>
              </a:solidFill>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df5a362c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df5a362c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df5a362c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df5a362c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596900" rtl="0" algn="l">
              <a:lnSpc>
                <a:spcPct val="115000"/>
              </a:lnSpc>
              <a:spcBef>
                <a:spcPts val="0"/>
              </a:spcBef>
              <a:spcAft>
                <a:spcPts val="0"/>
              </a:spcAft>
              <a:buClr>
                <a:srgbClr val="000000"/>
              </a:buClr>
              <a:buSzPts val="1200"/>
              <a:buChar char="●"/>
            </a:pPr>
            <a:r>
              <a:rPr lang="en" sz="1200">
                <a:highlight>
                  <a:srgbClr val="FFFFFF"/>
                </a:highlight>
              </a:rPr>
              <a:t>Create revision is updated with a timestamp when a node is created</a:t>
            </a:r>
            <a:endParaRPr sz="1200">
              <a:highlight>
                <a:srgbClr val="FFFFFF"/>
              </a:highlight>
            </a:endParaRPr>
          </a:p>
          <a:p>
            <a:pPr indent="-304800" lvl="0" marL="596900" rtl="0" algn="l">
              <a:lnSpc>
                <a:spcPct val="115000"/>
              </a:lnSpc>
              <a:spcBef>
                <a:spcPts val="0"/>
              </a:spcBef>
              <a:spcAft>
                <a:spcPts val="0"/>
              </a:spcAft>
              <a:buClr>
                <a:srgbClr val="000000"/>
              </a:buClr>
              <a:buSzPts val="1200"/>
              <a:buChar char="●"/>
            </a:pPr>
            <a:r>
              <a:rPr lang="en" sz="1200">
                <a:highlight>
                  <a:srgbClr val="FFFFFF"/>
                </a:highlight>
              </a:rPr>
              <a:t>Mod revision is updated with a timestamp when a node is updated</a:t>
            </a:r>
            <a:endParaRPr sz="1200">
              <a:highlight>
                <a:srgbClr val="FFFFFF"/>
              </a:highlight>
            </a:endParaRPr>
          </a:p>
          <a:p>
            <a:pPr indent="-304800" lvl="0" marL="596900" rtl="0" algn="l">
              <a:lnSpc>
                <a:spcPct val="115000"/>
              </a:lnSpc>
              <a:spcBef>
                <a:spcPts val="0"/>
              </a:spcBef>
              <a:spcAft>
                <a:spcPts val="0"/>
              </a:spcAft>
              <a:buClr>
                <a:srgbClr val="000000"/>
              </a:buClr>
              <a:buSzPts val="1200"/>
              <a:buChar char="●"/>
            </a:pPr>
            <a:r>
              <a:rPr lang="en" sz="1200">
                <a:highlight>
                  <a:srgbClr val="FFFFFF"/>
                </a:highlight>
              </a:rPr>
              <a:t>Version allows for the cluster to revert back to older data </a:t>
            </a:r>
            <a:endParaRPr sz="1200">
              <a:highlight>
                <a:srgbClr val="FFFFFF"/>
              </a:highlight>
            </a:endParaRPr>
          </a:p>
          <a:p>
            <a:pPr indent="-304800" lvl="0" marL="596900" rtl="0" algn="l">
              <a:lnSpc>
                <a:spcPct val="115000"/>
              </a:lnSpc>
              <a:spcBef>
                <a:spcPts val="0"/>
              </a:spcBef>
              <a:spcAft>
                <a:spcPts val="0"/>
              </a:spcAft>
              <a:buClr>
                <a:srgbClr val="000000"/>
              </a:buClr>
              <a:buSzPts val="1200"/>
              <a:buChar char="●"/>
            </a:pPr>
            <a:r>
              <a:rPr lang="en" sz="1200">
                <a:highlight>
                  <a:srgbClr val="FFFFFF"/>
                </a:highlight>
              </a:rPr>
              <a:t>Lease is used for time sensitive data</a:t>
            </a:r>
            <a:endParaRPr sz="1200">
              <a:highlight>
                <a:srgbClr val="FFFFFF"/>
              </a:highlight>
            </a:endParaRPr>
          </a:p>
          <a:p>
            <a:pPr indent="-304800" lvl="1" marL="1054100" rtl="0" algn="l">
              <a:lnSpc>
                <a:spcPct val="115000"/>
              </a:lnSpc>
              <a:spcBef>
                <a:spcPts val="0"/>
              </a:spcBef>
              <a:spcAft>
                <a:spcPts val="0"/>
              </a:spcAft>
              <a:buClr>
                <a:srgbClr val="000000"/>
              </a:buClr>
              <a:buSzPts val="1200"/>
              <a:buChar char="○"/>
            </a:pPr>
            <a:r>
              <a:rPr lang="en" sz="1200">
                <a:highlight>
                  <a:srgbClr val="FFFFFF"/>
                </a:highlight>
              </a:rPr>
              <a:t>A certain amount of time can be allocated to a node before its data is removed</a:t>
            </a:r>
            <a:endParaRPr sz="120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dfb7804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dfb7804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596900" rtl="0" algn="l">
              <a:lnSpc>
                <a:spcPct val="115000"/>
              </a:lnSpc>
              <a:spcBef>
                <a:spcPts val="0"/>
              </a:spcBef>
              <a:spcAft>
                <a:spcPts val="0"/>
              </a:spcAft>
              <a:buClr>
                <a:srgbClr val="000000"/>
              </a:buClr>
              <a:buSzPts val="1200"/>
              <a:buChar char="●"/>
            </a:pPr>
            <a:r>
              <a:rPr lang="en" sz="1200">
                <a:highlight>
                  <a:srgbClr val="FFFFFF"/>
                </a:highlight>
              </a:rPr>
              <a:t>Multiple servers can run the same instance of etcd</a:t>
            </a:r>
            <a:endParaRPr sz="1200">
              <a:highlight>
                <a:srgbClr val="FFFFFF"/>
              </a:highlight>
            </a:endParaRPr>
          </a:p>
          <a:p>
            <a:pPr indent="-304800" lvl="0" marL="596900" rtl="0" algn="l">
              <a:lnSpc>
                <a:spcPct val="115000"/>
              </a:lnSpc>
              <a:spcBef>
                <a:spcPts val="0"/>
              </a:spcBef>
              <a:spcAft>
                <a:spcPts val="0"/>
              </a:spcAft>
              <a:buClr>
                <a:srgbClr val="000000"/>
              </a:buClr>
              <a:buSzPts val="1200"/>
              <a:buChar char="●"/>
            </a:pPr>
            <a:r>
              <a:rPr lang="en" sz="1200">
                <a:highlight>
                  <a:srgbClr val="FFFFFF"/>
                </a:highlight>
              </a:rPr>
              <a:t>This is what makes it highly available</a:t>
            </a:r>
            <a:endParaRPr sz="1200">
              <a:highlight>
                <a:srgbClr val="FFFFFF"/>
              </a:highlight>
            </a:endParaRPr>
          </a:p>
          <a:p>
            <a:pPr indent="-304800" lvl="1" marL="1054100" rtl="0" algn="l">
              <a:lnSpc>
                <a:spcPct val="115000"/>
              </a:lnSpc>
              <a:spcBef>
                <a:spcPts val="0"/>
              </a:spcBef>
              <a:spcAft>
                <a:spcPts val="0"/>
              </a:spcAft>
              <a:buClr>
                <a:srgbClr val="000000"/>
              </a:buClr>
              <a:buSzPts val="1200"/>
              <a:buChar char="○"/>
            </a:pPr>
            <a:r>
              <a:rPr lang="en" sz="1200">
                <a:highlight>
                  <a:srgbClr val="FFFFFF"/>
                </a:highlight>
              </a:rPr>
              <a:t>The same data is consistent across all nodes and can be retrieved from any node</a:t>
            </a:r>
            <a:endParaRPr sz="1200">
              <a:highlight>
                <a:srgbClr val="FFFFFF"/>
              </a:highlight>
            </a:endParaRPr>
          </a:p>
          <a:p>
            <a:pPr indent="-304800" lvl="0" marL="596900" rtl="0" algn="l">
              <a:lnSpc>
                <a:spcPct val="115000"/>
              </a:lnSpc>
              <a:spcBef>
                <a:spcPts val="0"/>
              </a:spcBef>
              <a:spcAft>
                <a:spcPts val="0"/>
              </a:spcAft>
              <a:buClr>
                <a:srgbClr val="000000"/>
              </a:buClr>
              <a:buSzPts val="1200"/>
              <a:buChar char="●"/>
            </a:pPr>
            <a:r>
              <a:rPr lang="en" sz="1200">
                <a:highlight>
                  <a:srgbClr val="FFFFFF"/>
                </a:highlight>
              </a:rPr>
              <a:t>As a result, reads can occur at any node</a:t>
            </a:r>
            <a:endParaRPr sz="1200">
              <a:highlight>
                <a:srgbClr val="FFFFFF"/>
              </a:highlight>
            </a:endParaRPr>
          </a:p>
          <a:p>
            <a:pPr indent="-304800" lvl="0" marL="596900" rtl="0" algn="l">
              <a:lnSpc>
                <a:spcPct val="115000"/>
              </a:lnSpc>
              <a:spcBef>
                <a:spcPts val="0"/>
              </a:spcBef>
              <a:spcAft>
                <a:spcPts val="0"/>
              </a:spcAft>
              <a:buClr>
                <a:srgbClr val="000000"/>
              </a:buClr>
              <a:buSzPts val="1200"/>
              <a:buChar char="●"/>
            </a:pPr>
            <a:r>
              <a:rPr lang="en" sz="1200">
                <a:highlight>
                  <a:srgbClr val="FFFFFF"/>
                </a:highlight>
              </a:rPr>
              <a:t>However writes can only be processed at the master node</a:t>
            </a:r>
            <a:endParaRPr sz="1200">
              <a:highlight>
                <a:srgbClr val="FFFFFF"/>
              </a:highlight>
            </a:endParaRPr>
          </a:p>
          <a:p>
            <a:pPr indent="-304800" lvl="1" marL="1054100" rtl="0" algn="l">
              <a:lnSpc>
                <a:spcPct val="115000"/>
              </a:lnSpc>
              <a:spcBef>
                <a:spcPts val="0"/>
              </a:spcBef>
              <a:spcAft>
                <a:spcPts val="0"/>
              </a:spcAft>
              <a:buClr>
                <a:srgbClr val="000000"/>
              </a:buClr>
              <a:buSzPts val="1200"/>
              <a:buChar char="○"/>
            </a:pPr>
            <a:r>
              <a:rPr lang="en" sz="1200">
                <a:highlight>
                  <a:srgbClr val="FFFFFF"/>
                </a:highlight>
              </a:rPr>
              <a:t>This update is then distributed to the other nodes using a reconciliation protocol called RAFT</a:t>
            </a:r>
            <a:endParaRPr sz="120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df5a362c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df5a362c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df8a7c03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df8a7c03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f290ab1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f290ab1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trachten/cpisync" TargetMode="External"/><Relationship Id="rId4"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Networking inside of Kubernetes</a:t>
            </a:r>
            <a:endParaRPr/>
          </a:p>
        </p:txBody>
      </p:sp>
      <p:sp>
        <p:nvSpPr>
          <p:cNvPr id="57" name="Google Shape;57;p13"/>
          <p:cNvSpPr txBox="1"/>
          <p:nvPr>
            <p:ph idx="1" type="subTitle"/>
          </p:nvPr>
        </p:nvSpPr>
        <p:spPr>
          <a:xfrm>
            <a:off x="311700" y="3165828"/>
            <a:ext cx="8520600" cy="16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a:t>Team: Alexander Trinh, Fuyao Wang, Zhe Deng, </a:t>
            </a:r>
            <a:endParaRPr/>
          </a:p>
          <a:p>
            <a:pPr indent="0" lvl="0" marL="0" rtl="0" algn="ctr">
              <a:spcBef>
                <a:spcPts val="0"/>
              </a:spcBef>
              <a:spcAft>
                <a:spcPts val="0"/>
              </a:spcAft>
              <a:buNone/>
            </a:pPr>
            <a:r>
              <a:rPr lang="en"/>
              <a:t>Geng Song, Zhou Shen</a:t>
            </a:r>
            <a:endParaRPr/>
          </a:p>
          <a:p>
            <a:pPr indent="0" lvl="0" marL="0" rtl="0" algn="ctr">
              <a:spcBef>
                <a:spcPts val="0"/>
              </a:spcBef>
              <a:spcAft>
                <a:spcPts val="0"/>
              </a:spcAft>
              <a:buNone/>
            </a:pPr>
            <a:r>
              <a:rPr lang="en"/>
              <a:t>Mentors: Anish Gupta, Bowen Song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Gossip</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Gossip protocol?</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Also called Epidemic Protocol</a:t>
            </a:r>
            <a:endParaRPr/>
          </a:p>
          <a:p>
            <a:pPr indent="-342900" lvl="0" marL="457200" rtl="0" algn="l">
              <a:spcBef>
                <a:spcPts val="0"/>
              </a:spcBef>
              <a:spcAft>
                <a:spcPts val="0"/>
              </a:spcAft>
              <a:buSzPts val="1800"/>
              <a:buChar char="-"/>
            </a:pPr>
            <a:r>
              <a:rPr lang="en"/>
              <a:t>Only spread to unsent nodes</a:t>
            </a:r>
            <a:endParaRPr/>
          </a:p>
          <a:p>
            <a:pPr indent="-342900" lvl="0" marL="457200" rtl="0" algn="l">
              <a:spcBef>
                <a:spcPts val="0"/>
              </a:spcBef>
              <a:spcAft>
                <a:spcPts val="0"/>
              </a:spcAft>
              <a:buSzPts val="1800"/>
              <a:buChar char="-"/>
            </a:pPr>
            <a:r>
              <a:rPr lang="en"/>
              <a:t>Never go back</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Professor Trachtenberg’s repo:</a:t>
            </a:r>
            <a:endParaRPr/>
          </a:p>
          <a:p>
            <a:pPr indent="-342900" lvl="0" marL="457200" rtl="0" algn="l">
              <a:spcBef>
                <a:spcPts val="0"/>
              </a:spcBef>
              <a:spcAft>
                <a:spcPts val="0"/>
              </a:spcAft>
              <a:buSzPts val="1800"/>
              <a:buChar char="-"/>
            </a:pPr>
            <a:r>
              <a:rPr lang="en" u="sng">
                <a:solidFill>
                  <a:schemeClr val="accent5"/>
                </a:solidFill>
                <a:hlinkClick r:id="rId3"/>
              </a:rPr>
              <a:t>https://github.com/trachten/cpisync</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21" name="Google Shape;121;p22"/>
          <p:cNvPicPr preferRelativeResize="0"/>
          <p:nvPr/>
        </p:nvPicPr>
        <p:blipFill>
          <a:blip r:embed="rId4">
            <a:alphaModFix/>
          </a:blip>
          <a:stretch>
            <a:fillRect/>
          </a:stretch>
        </p:blipFill>
        <p:spPr>
          <a:xfrm>
            <a:off x="3944250" y="825500"/>
            <a:ext cx="4959901" cy="331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1</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Conclusions:</a:t>
            </a:r>
            <a:endParaRPr/>
          </a:p>
          <a:p>
            <a:pPr indent="-342900" lvl="0" marL="457200" rtl="0" algn="l">
              <a:spcBef>
                <a:spcPts val="1600"/>
              </a:spcBef>
              <a:spcAft>
                <a:spcPts val="0"/>
              </a:spcAft>
              <a:buSzPts val="1800"/>
              <a:buChar char="●"/>
            </a:pPr>
            <a:r>
              <a:rPr lang="en"/>
              <a:t>Editing the source code of Etcd is not feasible goal for one semester</a:t>
            </a:r>
            <a:endParaRPr/>
          </a:p>
          <a:p>
            <a:pPr indent="-342900" lvl="0" marL="457200" rtl="0" algn="l">
              <a:spcBef>
                <a:spcPts val="0"/>
              </a:spcBef>
              <a:spcAft>
                <a:spcPts val="0"/>
              </a:spcAft>
              <a:buSzPts val="1800"/>
              <a:buChar char="●"/>
            </a:pPr>
            <a:r>
              <a:rPr lang="en"/>
              <a:t>The project is less about Kubernetes and more about distributed databases</a:t>
            </a:r>
            <a:endParaRPr/>
          </a:p>
        </p:txBody>
      </p:sp>
      <p:pic>
        <p:nvPicPr>
          <p:cNvPr id="128" name="Google Shape;128;p23"/>
          <p:cNvPicPr preferRelativeResize="0"/>
          <p:nvPr/>
        </p:nvPicPr>
        <p:blipFill>
          <a:blip r:embed="rId3">
            <a:alphaModFix/>
          </a:blip>
          <a:stretch>
            <a:fillRect/>
          </a:stretch>
        </p:blipFill>
        <p:spPr>
          <a:xfrm>
            <a:off x="311700" y="1017725"/>
            <a:ext cx="8520598" cy="221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a:t>Next Sprint:</a:t>
            </a:r>
            <a:endParaRPr/>
          </a:p>
          <a:p>
            <a:pPr indent="-342900" lvl="0" marL="457200" rtl="0" algn="l">
              <a:lnSpc>
                <a:spcPct val="150000"/>
              </a:lnSpc>
              <a:spcBef>
                <a:spcPts val="1600"/>
              </a:spcBef>
              <a:spcAft>
                <a:spcPts val="0"/>
              </a:spcAft>
              <a:buSzPts val="1800"/>
              <a:buAutoNum type="arabicPeriod"/>
            </a:pPr>
            <a:r>
              <a:rPr lang="en"/>
              <a:t>Start implementing Gossip Protocol in C++ with CPISync and LevelDB </a:t>
            </a:r>
            <a:endParaRPr/>
          </a:p>
          <a:p>
            <a:pPr indent="-342900" lvl="0" marL="457200" rtl="0" algn="l">
              <a:lnSpc>
                <a:spcPct val="150000"/>
              </a:lnSpc>
              <a:spcBef>
                <a:spcPts val="0"/>
              </a:spcBef>
              <a:spcAft>
                <a:spcPts val="0"/>
              </a:spcAft>
              <a:buSzPts val="1800"/>
              <a:buAutoNum type="arabicPeriod"/>
            </a:pPr>
            <a:r>
              <a:rPr lang="en"/>
              <a:t>Work on benchmarking etcd</a:t>
            </a:r>
            <a:endParaRPr/>
          </a:p>
          <a:p>
            <a:pPr indent="0" lvl="0" marL="457200" rtl="0" algn="l">
              <a:lnSpc>
                <a:spcPct val="150000"/>
              </a:lnSpc>
              <a:spcBef>
                <a:spcPts val="1600"/>
              </a:spcBef>
              <a:spcAft>
                <a:spcPts val="0"/>
              </a:spcAft>
              <a:buNone/>
            </a:pPr>
            <a:r>
              <a:rPr lang="en"/>
              <a:t>Project Goals:</a:t>
            </a:r>
            <a:endParaRPr/>
          </a:p>
          <a:p>
            <a:pPr indent="-342900" lvl="0" marL="457200" rtl="0" algn="l">
              <a:lnSpc>
                <a:spcPct val="150000"/>
              </a:lnSpc>
              <a:spcBef>
                <a:spcPts val="1600"/>
              </a:spcBef>
              <a:spcAft>
                <a:spcPts val="0"/>
              </a:spcAft>
              <a:buSzPts val="1800"/>
              <a:buAutoNum type="arabicPeriod"/>
            </a:pPr>
            <a:r>
              <a:rPr lang="en"/>
              <a:t>Finish a locally distributed database as described before</a:t>
            </a:r>
            <a:endParaRPr/>
          </a:p>
          <a:p>
            <a:pPr indent="-342900" lvl="0" marL="457200" rtl="0" algn="l">
              <a:lnSpc>
                <a:spcPct val="150000"/>
              </a:lnSpc>
              <a:spcBef>
                <a:spcPts val="0"/>
              </a:spcBef>
              <a:spcAft>
                <a:spcPts val="0"/>
              </a:spcAft>
              <a:buSzPts val="1800"/>
              <a:buAutoNum type="arabicPeriod"/>
            </a:pPr>
            <a:r>
              <a:rPr lang="en"/>
              <a:t>Incorporate our database into a container system (Stretch)</a:t>
            </a:r>
            <a:endParaRPr/>
          </a:p>
          <a:p>
            <a:pPr indent="0" lvl="0" marL="457200" rtl="0" algn="l">
              <a:lnSpc>
                <a:spcPct val="150000"/>
              </a:lnSpc>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In this presentation we will cover:</a:t>
            </a:r>
            <a:endParaRPr/>
          </a:p>
          <a:p>
            <a:pPr indent="-342900" lvl="0" marL="457200" rtl="0" algn="l">
              <a:lnSpc>
                <a:spcPct val="150000"/>
              </a:lnSpc>
              <a:spcBef>
                <a:spcPts val="1600"/>
              </a:spcBef>
              <a:spcAft>
                <a:spcPts val="0"/>
              </a:spcAft>
              <a:buSzPts val="1800"/>
              <a:buAutoNum type="arabicPeriod"/>
            </a:pPr>
            <a:r>
              <a:rPr lang="en"/>
              <a:t>The role of etcd (distributed database) in Kubernetes (container orchestration)</a:t>
            </a:r>
            <a:endParaRPr/>
          </a:p>
          <a:p>
            <a:pPr indent="-342900" lvl="0" marL="457200" rtl="0" algn="l">
              <a:lnSpc>
                <a:spcPct val="150000"/>
              </a:lnSpc>
              <a:spcBef>
                <a:spcPts val="0"/>
              </a:spcBef>
              <a:spcAft>
                <a:spcPts val="0"/>
              </a:spcAft>
              <a:buSzPts val="1800"/>
              <a:buAutoNum type="arabicPeriod"/>
            </a:pPr>
            <a:r>
              <a:rPr lang="en"/>
              <a:t>How and why etcd implements the RAFT protocol</a:t>
            </a:r>
            <a:endParaRPr/>
          </a:p>
          <a:p>
            <a:pPr indent="-342900" lvl="0" marL="457200" rtl="0" algn="l">
              <a:lnSpc>
                <a:spcPct val="150000"/>
              </a:lnSpc>
              <a:spcBef>
                <a:spcPts val="0"/>
              </a:spcBef>
              <a:spcAft>
                <a:spcPts val="0"/>
              </a:spcAft>
              <a:buSzPts val="1800"/>
              <a:buAutoNum type="arabicPeriod"/>
            </a:pPr>
            <a:r>
              <a:rPr lang="en"/>
              <a:t>How and why we are making a distributed database based on the Gossip protocol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9" name="Google Shape;69;p15"/>
          <p:cNvSpPr txBox="1"/>
          <p:nvPr>
            <p:ph idx="1" type="body"/>
          </p:nvPr>
        </p:nvSpPr>
        <p:spPr>
          <a:xfrm>
            <a:off x="311700" y="1162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000"/>
              <a:t>Problem: etcd’s </a:t>
            </a:r>
            <a:r>
              <a:rPr i="1" lang="en" sz="2000"/>
              <a:t>RAFT protocol</a:t>
            </a:r>
            <a:r>
              <a:rPr i="1" lang="en" sz="2000"/>
              <a:t> performs poorly on large cluster writes</a:t>
            </a:r>
            <a:endParaRPr i="1" sz="2000"/>
          </a:p>
          <a:p>
            <a:pPr indent="0" lvl="0" marL="457200" rtl="0" algn="l">
              <a:spcBef>
                <a:spcPts val="1600"/>
              </a:spcBef>
              <a:spcAft>
                <a:spcPts val="0"/>
              </a:spcAft>
              <a:buNone/>
            </a:pPr>
            <a:r>
              <a:rPr lang="en" sz="2000"/>
              <a:t>What we plan to</a:t>
            </a:r>
            <a:r>
              <a:rPr lang="en" sz="2000"/>
              <a:t> do</a:t>
            </a:r>
            <a:r>
              <a:rPr lang="en" sz="2000"/>
              <a:t>:</a:t>
            </a:r>
            <a:endParaRPr sz="2000"/>
          </a:p>
          <a:p>
            <a:pPr indent="-355600" lvl="0" marL="457200" rtl="0" algn="l">
              <a:spcBef>
                <a:spcPts val="1600"/>
              </a:spcBef>
              <a:spcAft>
                <a:spcPts val="0"/>
              </a:spcAft>
              <a:buSzPts val="2000"/>
              <a:buChar char="●"/>
            </a:pPr>
            <a:r>
              <a:rPr lang="en" sz="2000"/>
              <a:t>Implement Gossip Protocol (CPISync, LevelDB, C++) </a:t>
            </a:r>
            <a:endParaRPr sz="2000"/>
          </a:p>
          <a:p>
            <a:pPr indent="-355600" lvl="0" marL="457200" rtl="0" algn="l">
              <a:spcBef>
                <a:spcPts val="0"/>
              </a:spcBef>
              <a:spcAft>
                <a:spcPts val="0"/>
              </a:spcAft>
              <a:buSzPts val="2000"/>
              <a:buChar char="●"/>
            </a:pPr>
            <a:r>
              <a:rPr lang="en" sz="2000"/>
              <a:t>Preserve some major etcd design choices (e.g. key-value, logs, etc.)</a:t>
            </a:r>
            <a:endParaRPr sz="2000"/>
          </a:p>
          <a:p>
            <a:pPr indent="-355600" lvl="0" marL="457200" rtl="0" algn="l">
              <a:spcBef>
                <a:spcPts val="0"/>
              </a:spcBef>
              <a:spcAft>
                <a:spcPts val="0"/>
              </a:spcAft>
              <a:buSzPts val="2000"/>
              <a:buChar char="●"/>
            </a:pPr>
            <a:r>
              <a:rPr lang="en" sz="2000"/>
              <a:t>Benchmark our distributed database against etcd</a:t>
            </a:r>
            <a:endParaRPr sz="2000"/>
          </a:p>
          <a:p>
            <a:pPr indent="0" lvl="0" marL="457200" rtl="0" algn="l">
              <a:spcBef>
                <a:spcPts val="1600"/>
              </a:spcBef>
              <a:spcAft>
                <a:spcPts val="0"/>
              </a:spcAft>
              <a:buNone/>
            </a:pPr>
            <a:r>
              <a:rPr lang="en" sz="2000"/>
              <a:t>What</a:t>
            </a:r>
            <a:r>
              <a:rPr lang="en" sz="2000"/>
              <a:t> we DON’T plan to do:</a:t>
            </a:r>
            <a:endParaRPr sz="2000"/>
          </a:p>
          <a:p>
            <a:pPr indent="-355600" lvl="0" marL="457200" rtl="0" algn="l">
              <a:spcBef>
                <a:spcPts val="1600"/>
              </a:spcBef>
              <a:spcAft>
                <a:spcPts val="0"/>
              </a:spcAft>
              <a:buSzPts val="2000"/>
              <a:buChar char="●"/>
            </a:pPr>
            <a:r>
              <a:rPr lang="en" sz="2000"/>
              <a:t>Replace RAFT</a:t>
            </a:r>
            <a:endParaRPr sz="2000"/>
          </a:p>
          <a:p>
            <a:pPr indent="-355600" lvl="0" marL="457200" rtl="0" algn="l">
              <a:spcBef>
                <a:spcPts val="0"/>
              </a:spcBef>
              <a:spcAft>
                <a:spcPts val="0"/>
              </a:spcAft>
              <a:buSzPts val="2000"/>
              <a:buChar char="●"/>
            </a:pPr>
            <a:r>
              <a:rPr lang="en" sz="2000"/>
              <a:t>Store large amounts of data</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a:t>
            </a:r>
            <a:endParaRPr/>
          </a:p>
        </p:txBody>
      </p:sp>
      <p:sp>
        <p:nvSpPr>
          <p:cNvPr id="75" name="Google Shape;75;p16"/>
          <p:cNvSpPr txBox="1"/>
          <p:nvPr>
            <p:ph idx="1" type="body"/>
          </p:nvPr>
        </p:nvSpPr>
        <p:spPr>
          <a:xfrm>
            <a:off x="311700" y="2075925"/>
            <a:ext cx="5442300" cy="2937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Worker Nodes </a:t>
            </a:r>
            <a:r>
              <a:rPr lang="en" sz="2400">
                <a:solidFill>
                  <a:srgbClr val="4A86E8"/>
                </a:solidFill>
              </a:rPr>
              <a:t>execute program</a:t>
            </a:r>
            <a:r>
              <a:rPr lang="en" sz="2400">
                <a:solidFill>
                  <a:srgbClr val="4A86E8"/>
                </a:solidFill>
              </a:rPr>
              <a:t>s</a:t>
            </a:r>
            <a:endParaRPr sz="2400">
              <a:solidFill>
                <a:srgbClr val="4A86E8"/>
              </a:solidFill>
            </a:endParaRPr>
          </a:p>
          <a:p>
            <a:pPr indent="-381000" lvl="0" marL="457200" rtl="0" algn="l">
              <a:spcBef>
                <a:spcPts val="0"/>
              </a:spcBef>
              <a:spcAft>
                <a:spcPts val="0"/>
              </a:spcAft>
              <a:buSzPts val="2400"/>
              <a:buChar char="●"/>
            </a:pPr>
            <a:r>
              <a:rPr lang="en" sz="2400"/>
              <a:t>Master Node </a:t>
            </a:r>
            <a:r>
              <a:rPr lang="en" sz="2400">
                <a:solidFill>
                  <a:srgbClr val="4A86E8"/>
                </a:solidFill>
              </a:rPr>
              <a:t>manages the cluster work properly</a:t>
            </a:r>
            <a:endParaRPr sz="2400">
              <a:solidFill>
                <a:srgbClr val="4A86E8"/>
              </a:solidFill>
            </a:endParaRPr>
          </a:p>
          <a:p>
            <a:pPr indent="-381000" lvl="0" marL="457200" rtl="0" algn="l">
              <a:spcBef>
                <a:spcPts val="0"/>
              </a:spcBef>
              <a:spcAft>
                <a:spcPts val="0"/>
              </a:spcAft>
              <a:buSzPts val="2400"/>
              <a:buChar char="●"/>
            </a:pPr>
            <a:r>
              <a:rPr lang="en" sz="2400"/>
              <a:t>Virtual Network </a:t>
            </a:r>
            <a:r>
              <a:rPr lang="en" sz="2400">
                <a:solidFill>
                  <a:srgbClr val="4A86E8"/>
                </a:solidFill>
              </a:rPr>
              <a:t>let them talk to each other</a:t>
            </a:r>
            <a:endParaRPr sz="2400">
              <a:solidFill>
                <a:srgbClr val="4A86E8"/>
              </a:solidFill>
              <a:latin typeface="Arial"/>
              <a:ea typeface="Arial"/>
              <a:cs typeface="Arial"/>
              <a:sym typeface="Arial"/>
            </a:endParaRPr>
          </a:p>
        </p:txBody>
      </p:sp>
      <p:pic>
        <p:nvPicPr>
          <p:cNvPr id="76" name="Google Shape;76;p16"/>
          <p:cNvPicPr preferRelativeResize="0"/>
          <p:nvPr/>
        </p:nvPicPr>
        <p:blipFill>
          <a:blip r:embed="rId3">
            <a:alphaModFix/>
          </a:blip>
          <a:stretch>
            <a:fillRect/>
          </a:stretch>
        </p:blipFill>
        <p:spPr>
          <a:xfrm>
            <a:off x="5877150" y="1697250"/>
            <a:ext cx="3069000" cy="3132575"/>
          </a:xfrm>
          <a:prstGeom prst="rect">
            <a:avLst/>
          </a:prstGeom>
          <a:noFill/>
          <a:ln>
            <a:noFill/>
          </a:ln>
        </p:spPr>
      </p:pic>
      <p:sp>
        <p:nvSpPr>
          <p:cNvPr id="77" name="Google Shape;77;p16"/>
          <p:cNvSpPr txBox="1"/>
          <p:nvPr/>
        </p:nvSpPr>
        <p:spPr>
          <a:xfrm>
            <a:off x="311700" y="1124550"/>
            <a:ext cx="8520600" cy="103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2"/>
                </a:solidFill>
                <a:highlight>
                  <a:srgbClr val="FFFFFF"/>
                </a:highlight>
              </a:rPr>
              <a:t>Portable, extensible, open-source platform for managing containerized workloads and services</a:t>
            </a:r>
            <a:endParaRPr sz="24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ETCD</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Is a distributed key-value store</a:t>
            </a:r>
            <a:endParaRPr sz="2400"/>
          </a:p>
          <a:p>
            <a:pPr indent="-381000" lvl="1" marL="914400" rtl="0" algn="l">
              <a:spcBef>
                <a:spcPts val="0"/>
              </a:spcBef>
              <a:spcAft>
                <a:spcPts val="0"/>
              </a:spcAft>
              <a:buSzPts val="2400"/>
              <a:buChar char="○"/>
            </a:pPr>
            <a:r>
              <a:rPr lang="en" sz="2400"/>
              <a:t>Kubernetes stores metadata about its nodes</a:t>
            </a:r>
            <a:endParaRPr sz="2400"/>
          </a:p>
          <a:p>
            <a:pPr indent="-381000" lvl="1" marL="914400" rtl="0" algn="l">
              <a:spcBef>
                <a:spcPts val="0"/>
              </a:spcBef>
              <a:spcAft>
                <a:spcPts val="0"/>
              </a:spcAft>
              <a:buSzPts val="2400"/>
              <a:buChar char="○"/>
            </a:pPr>
            <a:r>
              <a:rPr lang="en" sz="2400"/>
              <a:t>PUT, GET, DEL</a:t>
            </a:r>
            <a:endParaRPr sz="2400"/>
          </a:p>
          <a:p>
            <a:pPr indent="-381000" lvl="0" marL="457200" rtl="0" algn="l">
              <a:spcBef>
                <a:spcPts val="0"/>
              </a:spcBef>
              <a:spcAft>
                <a:spcPts val="0"/>
              </a:spcAft>
              <a:buSzPts val="2400"/>
              <a:buChar char="●"/>
            </a:pPr>
            <a:r>
              <a:rPr lang="en" sz="2400"/>
              <a:t>N</a:t>
            </a:r>
            <a:r>
              <a:rPr lang="en" sz="2400"/>
              <a:t>ode metadata</a:t>
            </a:r>
            <a:endParaRPr sz="2400"/>
          </a:p>
          <a:p>
            <a:pPr indent="-381000" lvl="1" marL="914400" rtl="0" algn="l">
              <a:spcBef>
                <a:spcPts val="0"/>
              </a:spcBef>
              <a:spcAft>
                <a:spcPts val="0"/>
              </a:spcAft>
              <a:buSzPts val="2400"/>
              <a:buChar char="○"/>
            </a:pPr>
            <a:r>
              <a:rPr lang="en" sz="2400"/>
              <a:t>create_revision</a:t>
            </a:r>
            <a:endParaRPr sz="2400"/>
          </a:p>
          <a:p>
            <a:pPr indent="-381000" lvl="1" marL="914400" rtl="0" algn="l">
              <a:spcBef>
                <a:spcPts val="0"/>
              </a:spcBef>
              <a:spcAft>
                <a:spcPts val="0"/>
              </a:spcAft>
              <a:buSzPts val="2400"/>
              <a:buChar char="○"/>
            </a:pPr>
            <a:r>
              <a:rPr lang="en" sz="2400"/>
              <a:t>mod_revision</a:t>
            </a:r>
            <a:endParaRPr sz="2400"/>
          </a:p>
          <a:p>
            <a:pPr indent="-381000" lvl="1" marL="914400" rtl="0" algn="l">
              <a:spcBef>
                <a:spcPts val="0"/>
              </a:spcBef>
              <a:spcAft>
                <a:spcPts val="0"/>
              </a:spcAft>
              <a:buSzPts val="2400"/>
              <a:buChar char="○"/>
            </a:pPr>
            <a:r>
              <a:rPr lang="en" sz="2400"/>
              <a:t>version</a:t>
            </a:r>
            <a:endParaRPr sz="2400"/>
          </a:p>
          <a:p>
            <a:pPr indent="-381000" lvl="1" marL="914400" rtl="0" algn="l">
              <a:spcBef>
                <a:spcPts val="0"/>
              </a:spcBef>
              <a:spcAft>
                <a:spcPts val="0"/>
              </a:spcAft>
              <a:buSzPts val="2400"/>
              <a:buChar char="○"/>
            </a:pPr>
            <a:r>
              <a:rPr lang="en" sz="2400"/>
              <a:t>lease</a:t>
            </a:r>
            <a:endParaRPr sz="2400"/>
          </a:p>
          <a:p>
            <a:pPr indent="0" lvl="0" marL="457200" rtl="0" algn="l">
              <a:spcBef>
                <a:spcPts val="1600"/>
              </a:spcBef>
              <a:spcAft>
                <a:spcPts val="1600"/>
              </a:spcAft>
              <a:buNone/>
            </a:pPr>
            <a:r>
              <a:t/>
            </a:r>
            <a:endParaRPr sz="2400"/>
          </a:p>
        </p:txBody>
      </p:sp>
      <p:pic>
        <p:nvPicPr>
          <p:cNvPr id="84" name="Google Shape;84;p17"/>
          <p:cNvPicPr preferRelativeResize="0"/>
          <p:nvPr/>
        </p:nvPicPr>
        <p:blipFill>
          <a:blip r:embed="rId3">
            <a:alphaModFix/>
          </a:blip>
          <a:stretch>
            <a:fillRect/>
          </a:stretch>
        </p:blipFill>
        <p:spPr>
          <a:xfrm>
            <a:off x="7771025" y="91200"/>
            <a:ext cx="1061277" cy="10612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ETCD</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Multiple servers may run the same instance </a:t>
            </a:r>
            <a:endParaRPr sz="2400"/>
          </a:p>
          <a:p>
            <a:pPr indent="-381000" lvl="1" marL="914400" rtl="0" algn="l">
              <a:spcBef>
                <a:spcPts val="0"/>
              </a:spcBef>
              <a:spcAft>
                <a:spcPts val="0"/>
              </a:spcAft>
              <a:buSzPts val="2400"/>
              <a:buChar char="○"/>
            </a:pPr>
            <a:r>
              <a:rPr lang="en" sz="2400"/>
              <a:t>Forms an etcd cluster</a:t>
            </a:r>
            <a:endParaRPr sz="2400"/>
          </a:p>
          <a:p>
            <a:pPr indent="-381000" lvl="0" marL="457200" rtl="0" algn="l">
              <a:spcBef>
                <a:spcPts val="0"/>
              </a:spcBef>
              <a:spcAft>
                <a:spcPts val="0"/>
              </a:spcAft>
              <a:buSzPts val="2400"/>
              <a:buChar char="●"/>
            </a:pPr>
            <a:r>
              <a:rPr lang="en" sz="2400"/>
              <a:t>Highly available and strongly consistent</a:t>
            </a:r>
            <a:endParaRPr sz="2400"/>
          </a:p>
          <a:p>
            <a:pPr indent="-381000" lvl="0" marL="457200" rtl="0" algn="l">
              <a:spcBef>
                <a:spcPts val="0"/>
              </a:spcBef>
              <a:spcAft>
                <a:spcPts val="0"/>
              </a:spcAft>
              <a:buSzPts val="2400"/>
              <a:buChar char="●"/>
            </a:pPr>
            <a:r>
              <a:rPr lang="en" sz="2400"/>
              <a:t>Able to read from any node </a:t>
            </a:r>
            <a:endParaRPr sz="2400"/>
          </a:p>
          <a:p>
            <a:pPr indent="-381000" lvl="0" marL="457200" rtl="0" algn="l">
              <a:spcBef>
                <a:spcPts val="0"/>
              </a:spcBef>
              <a:spcAft>
                <a:spcPts val="0"/>
              </a:spcAft>
              <a:buSzPts val="2400"/>
              <a:buChar char="●"/>
            </a:pPr>
            <a:r>
              <a:rPr lang="en" sz="2400"/>
              <a:t>Writes are only processed at the master node</a:t>
            </a:r>
            <a:endParaRPr sz="2400"/>
          </a:p>
          <a:p>
            <a:pPr indent="-381000" lvl="1" marL="914400" rtl="0" algn="l">
              <a:spcBef>
                <a:spcPts val="0"/>
              </a:spcBef>
              <a:spcAft>
                <a:spcPts val="0"/>
              </a:spcAft>
              <a:buSzPts val="2400"/>
              <a:buChar char="○"/>
            </a:pPr>
            <a:r>
              <a:rPr lang="en" sz="2400"/>
              <a:t>Uses RAFT protocol</a:t>
            </a:r>
            <a:endParaRPr sz="2400"/>
          </a:p>
          <a:p>
            <a:pPr indent="0" lvl="0" marL="457200" rtl="0" algn="l">
              <a:spcBef>
                <a:spcPts val="1600"/>
              </a:spcBef>
              <a:spcAft>
                <a:spcPts val="1600"/>
              </a:spcAft>
              <a:buNone/>
            </a:pPr>
            <a:r>
              <a:t/>
            </a:r>
            <a:endParaRPr sz="2400"/>
          </a:p>
        </p:txBody>
      </p:sp>
      <p:pic>
        <p:nvPicPr>
          <p:cNvPr id="91" name="Google Shape;91;p18"/>
          <p:cNvPicPr preferRelativeResize="0"/>
          <p:nvPr/>
        </p:nvPicPr>
        <p:blipFill>
          <a:blip r:embed="rId3">
            <a:alphaModFix/>
          </a:blip>
          <a:stretch>
            <a:fillRect/>
          </a:stretch>
        </p:blipFill>
        <p:spPr>
          <a:xfrm>
            <a:off x="7771025" y="91188"/>
            <a:ext cx="1061277" cy="10612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34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RAFT</a:t>
            </a:r>
            <a:endParaRPr/>
          </a:p>
        </p:txBody>
      </p:sp>
      <p:sp>
        <p:nvSpPr>
          <p:cNvPr id="97" name="Google Shape;97;p19"/>
          <p:cNvSpPr txBox="1"/>
          <p:nvPr>
            <p:ph idx="1" type="body"/>
          </p:nvPr>
        </p:nvSpPr>
        <p:spPr>
          <a:xfrm>
            <a:off x="311700" y="7069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Is a distributed consensus algorithm</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t/>
            </a:r>
            <a:endParaRPr sz="2400"/>
          </a:p>
          <a:p>
            <a:pPr indent="-381000" lvl="0" marL="457200" rtl="0" algn="l">
              <a:spcBef>
                <a:spcPts val="1600"/>
              </a:spcBef>
              <a:spcAft>
                <a:spcPts val="0"/>
              </a:spcAft>
              <a:buSzPts val="2400"/>
              <a:buChar char="●"/>
            </a:pPr>
            <a:r>
              <a:rPr lang="en" sz="2400"/>
              <a:t>Leader election</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pic>
        <p:nvPicPr>
          <p:cNvPr id="98" name="Google Shape;98;p19"/>
          <p:cNvPicPr preferRelativeResize="0"/>
          <p:nvPr/>
        </p:nvPicPr>
        <p:blipFill>
          <a:blip r:embed="rId3">
            <a:alphaModFix/>
          </a:blip>
          <a:stretch>
            <a:fillRect/>
          </a:stretch>
        </p:blipFill>
        <p:spPr>
          <a:xfrm>
            <a:off x="653625" y="1296575"/>
            <a:ext cx="2530625" cy="1097750"/>
          </a:xfrm>
          <a:prstGeom prst="rect">
            <a:avLst/>
          </a:prstGeom>
          <a:noFill/>
          <a:ln>
            <a:noFill/>
          </a:ln>
        </p:spPr>
      </p:pic>
      <p:pic>
        <p:nvPicPr>
          <p:cNvPr id="99" name="Google Shape;99;p19"/>
          <p:cNvPicPr preferRelativeResize="0"/>
          <p:nvPr/>
        </p:nvPicPr>
        <p:blipFill>
          <a:blip r:embed="rId4">
            <a:alphaModFix/>
          </a:blip>
          <a:stretch>
            <a:fillRect/>
          </a:stretch>
        </p:blipFill>
        <p:spPr>
          <a:xfrm>
            <a:off x="5842625" y="1296575"/>
            <a:ext cx="2989675" cy="2093675"/>
          </a:xfrm>
          <a:prstGeom prst="rect">
            <a:avLst/>
          </a:prstGeom>
          <a:noFill/>
          <a:ln>
            <a:noFill/>
          </a:ln>
        </p:spPr>
      </p:pic>
      <p:cxnSp>
        <p:nvCxnSpPr>
          <p:cNvPr id="100" name="Google Shape;100;p19"/>
          <p:cNvCxnSpPr/>
          <p:nvPr/>
        </p:nvCxnSpPr>
        <p:spPr>
          <a:xfrm>
            <a:off x="3493300" y="1875225"/>
            <a:ext cx="2368200" cy="0"/>
          </a:xfrm>
          <a:prstGeom prst="straightConnector1">
            <a:avLst/>
          </a:prstGeom>
          <a:noFill/>
          <a:ln cap="flat" cmpd="sng" w="38100">
            <a:solidFill>
              <a:schemeClr val="dk2"/>
            </a:solidFill>
            <a:prstDash val="solid"/>
            <a:round/>
            <a:headEnd len="med" w="med" type="none"/>
            <a:tailEnd len="med" w="med" type="triangle"/>
          </a:ln>
        </p:spPr>
      </p:cxnSp>
      <p:pic>
        <p:nvPicPr>
          <p:cNvPr id="101" name="Google Shape;101;p19"/>
          <p:cNvPicPr preferRelativeResize="0"/>
          <p:nvPr/>
        </p:nvPicPr>
        <p:blipFill>
          <a:blip r:embed="rId5">
            <a:alphaModFix/>
          </a:blip>
          <a:stretch>
            <a:fillRect/>
          </a:stretch>
        </p:blipFill>
        <p:spPr>
          <a:xfrm>
            <a:off x="3051725" y="2633750"/>
            <a:ext cx="3549100" cy="244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RAFT</a:t>
            </a:r>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Log replication</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t/>
            </a:r>
            <a:endParaRPr sz="2400"/>
          </a:p>
          <a:p>
            <a:pPr indent="-381000" lvl="0" marL="457200" rtl="0" algn="l">
              <a:spcBef>
                <a:spcPts val="1600"/>
              </a:spcBef>
              <a:spcAft>
                <a:spcPts val="0"/>
              </a:spcAft>
              <a:buSzPts val="2400"/>
              <a:buChar char="●"/>
            </a:pPr>
            <a:r>
              <a:rPr lang="en" sz="2400"/>
              <a:t>Pros and Cons of having a leader</a:t>
            </a:r>
            <a:endParaRPr sz="2400"/>
          </a:p>
          <a:p>
            <a:pPr indent="-381000" lvl="1" marL="914400" rtl="0" algn="l">
              <a:spcBef>
                <a:spcPts val="0"/>
              </a:spcBef>
              <a:spcAft>
                <a:spcPts val="0"/>
              </a:spcAft>
              <a:buSzPts val="2400"/>
              <a:buChar char="○"/>
            </a:pPr>
            <a:r>
              <a:rPr lang="en" sz="2400"/>
              <a:t>Uses LevelDB with Gossip protocol</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pic>
        <p:nvPicPr>
          <p:cNvPr id="108" name="Google Shape;108;p20"/>
          <p:cNvPicPr preferRelativeResize="0"/>
          <p:nvPr/>
        </p:nvPicPr>
        <p:blipFill>
          <a:blip r:embed="rId3">
            <a:alphaModFix/>
          </a:blip>
          <a:stretch>
            <a:fillRect/>
          </a:stretch>
        </p:blipFill>
        <p:spPr>
          <a:xfrm>
            <a:off x="3650475" y="126825"/>
            <a:ext cx="4943475" cy="356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LevelDB</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Key-value database </a:t>
            </a:r>
            <a:endParaRPr sz="2000"/>
          </a:p>
          <a:p>
            <a:pPr indent="-355600" lvl="0" marL="457200" rtl="0" algn="l">
              <a:spcBef>
                <a:spcPts val="0"/>
              </a:spcBef>
              <a:spcAft>
                <a:spcPts val="0"/>
              </a:spcAft>
              <a:buSzPts val="2000"/>
              <a:buChar char="●"/>
            </a:pPr>
            <a:r>
              <a:rPr lang="en" sz="2000"/>
              <a:t>Supports Put, Get and Delete functions</a:t>
            </a:r>
            <a:endParaRPr sz="2000"/>
          </a:p>
          <a:p>
            <a:pPr indent="-355600" lvl="0" marL="457200" rtl="0" algn="l">
              <a:spcBef>
                <a:spcPts val="0"/>
              </a:spcBef>
              <a:spcAft>
                <a:spcPts val="0"/>
              </a:spcAft>
              <a:buSzPts val="2000"/>
              <a:buChar char="●"/>
            </a:pPr>
            <a:r>
              <a:rPr b="1" lang="en" sz="2000"/>
              <a:t>NOT</a:t>
            </a:r>
            <a:r>
              <a:rPr lang="en" sz="2000"/>
              <a:t> a distributed key-value store </a:t>
            </a:r>
            <a:endParaRPr sz="2000"/>
          </a:p>
          <a:p>
            <a:pPr indent="-355600" lvl="1" marL="914400" rtl="0" algn="l">
              <a:spcBef>
                <a:spcPts val="0"/>
              </a:spcBef>
              <a:spcAft>
                <a:spcPts val="0"/>
              </a:spcAft>
              <a:buSzPts val="2000"/>
              <a:buChar char="○"/>
            </a:pPr>
            <a:r>
              <a:rPr lang="en" sz="2000"/>
              <a:t>Will be making LevelDB distributed using Gossip protocol</a:t>
            </a:r>
            <a:endParaRPr sz="2000"/>
          </a:p>
          <a:p>
            <a:pPr indent="-355600" lvl="0" marL="457200" rtl="0" algn="l">
              <a:spcBef>
                <a:spcPts val="0"/>
              </a:spcBef>
              <a:spcAft>
                <a:spcPts val="0"/>
              </a:spcAft>
              <a:buSzPts val="2000"/>
              <a:buChar char="●"/>
            </a:pPr>
            <a:r>
              <a:rPr lang="en" sz="2000"/>
              <a:t>We will be comparing the </a:t>
            </a:r>
            <a:r>
              <a:rPr lang="en" sz="2000"/>
              <a:t>efficiency</a:t>
            </a:r>
            <a:r>
              <a:rPr lang="en" sz="2000"/>
              <a:t> of LevelDB running our protocol vs etcd and its RAFT protocol</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